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ags/tag1.xml" ContentType="application/vnd.openxmlformats-officedocument.presentationml.tags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340" r:id="rId4"/>
    <p:sldId id="343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8" r:id="rId17"/>
    <p:sldId id="359" r:id="rId18"/>
    <p:sldId id="360" r:id="rId19"/>
    <p:sldId id="362" r:id="rId20"/>
    <p:sldId id="361" r:id="rId21"/>
    <p:sldId id="363" r:id="rId22"/>
    <p:sldId id="364" r:id="rId23"/>
    <p:sldId id="365" r:id="rId24"/>
    <p:sldId id="366" r:id="rId25"/>
    <p:sldId id="367" r:id="rId26"/>
    <p:sldId id="368" r:id="rId27"/>
    <p:sldId id="376" r:id="rId28"/>
    <p:sldId id="377" r:id="rId29"/>
    <p:sldId id="370" r:id="rId30"/>
    <p:sldId id="371" r:id="rId31"/>
    <p:sldId id="373" r:id="rId32"/>
    <p:sldId id="374" r:id="rId33"/>
    <p:sldId id="375" r:id="rId34"/>
    <p:sldId id="378" r:id="rId35"/>
    <p:sldId id="379" r:id="rId36"/>
    <p:sldId id="380" r:id="rId37"/>
    <p:sldId id="381" r:id="rId38"/>
    <p:sldId id="383" r:id="rId39"/>
    <p:sldId id="382" r:id="rId40"/>
    <p:sldId id="385" r:id="rId41"/>
    <p:sldId id="384" r:id="rId42"/>
    <p:sldId id="386" r:id="rId43"/>
    <p:sldId id="387" r:id="rId44"/>
    <p:sldId id="388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33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B985-821B-4515-B8B4-689C82474226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E1F14-F09F-4A82-BEFC-6DCA48E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пожилой психотерапия социальный</a:t>
            </a:r>
            <a:endParaRPr lang="ru-RU" dirty="0" smtClean="0"/>
          </a:p>
          <a:p>
            <a:r>
              <a:rPr lang="ru-RU" dirty="0" smtClean="0"/>
              <a:t>Воздействуя на эмоции человека, музыка способна создавать настроение, благотворно действующее на его состояние, пробуждающее энергию и требующее актуализации в деятельности. Музыка оказывает целенаправленное мотивирующее воздействие только тогда, когда она выражает или «содержит» эмоции, определенным образом согласованные или соотносящиеся с темпераментом или эмоциональным состоянием слушателя. Возможны два подхода к организации воздействия музыки, выражающей ту или иную эмоцию, на человека того или иного темперамента или находящегося в том или ином состоянии, а именно:</a:t>
            </a:r>
          </a:p>
          <a:p>
            <a:r>
              <a:rPr lang="ru-RU" dirty="0" smtClean="0"/>
              <a:t>· компенсационный;</a:t>
            </a:r>
          </a:p>
          <a:p>
            <a:r>
              <a:rPr lang="ru-RU" dirty="0" smtClean="0"/>
              <a:t>· резонансный.</a:t>
            </a:r>
          </a:p>
          <a:p>
            <a:r>
              <a:rPr lang="ru-RU" b="1" dirty="0" smtClean="0"/>
              <a:t>Компенсационный</a:t>
            </a:r>
            <a:r>
              <a:rPr lang="ru-RU" dirty="0" smtClean="0"/>
              <a:t> подход основан на том, что эмоциональное состояние человека, соответствующее указанному в одном из квадрантов схемы, приведенной на рисунке, нейтрализуется воздействием музыки, выражающей эмоцию, наименование которой в схеме располагается по диагонали. </a:t>
            </a:r>
            <a:r>
              <a:rPr lang="ru-RU" b="1" dirty="0" smtClean="0"/>
              <a:t>Резонансный</a:t>
            </a:r>
            <a:r>
              <a:rPr lang="ru-RU" dirty="0" smtClean="0"/>
              <a:t> подход базируется на </a:t>
            </a:r>
            <a:r>
              <a:rPr lang="ru-RU" dirty="0" err="1" smtClean="0"/>
              <a:t>изопринципе</a:t>
            </a:r>
            <a:r>
              <a:rPr lang="ru-RU" dirty="0" smtClean="0"/>
              <a:t>, разработанном в 1941 году Д. </a:t>
            </a:r>
            <a:r>
              <a:rPr lang="ru-RU" dirty="0" err="1" smtClean="0"/>
              <a:t>Альтшуллером</a:t>
            </a:r>
            <a:r>
              <a:rPr lang="ru-RU" dirty="0" smtClean="0"/>
              <a:t>, и состоит в том, что человек подвергается воздействию музыки, однонаправленной с его психологическим состоянием. Идея подхода основывается на явлении, отраженном в античном постулате «Подобное нужно лечить подобным» или в русском аналоге «Клин клином вышибают». В нашем случае это означает, что на человека с определенным темпераментом или находящегося в определенном эмоциональном состоянии, соответствующем наименованию, указанному в одном из квадрантов схемы, нужно воздействовать музыкой, выражающей эмоцию, соответствующую тому же квадранту. Имея всю эту информацию, при необходимости расширяя ее и принимая во внимание, что резонансный подход существенно сильнее, чем компенсационный, далее музыкотерапией можно уже пользоваться практически. Грамотно подобранная музыка и правильно организованное </a:t>
            </a:r>
            <a:r>
              <a:rPr lang="ru-RU" dirty="0" err="1" smtClean="0"/>
              <a:t>музыкотерапевтическое</a:t>
            </a:r>
            <a:r>
              <a:rPr lang="ru-RU" dirty="0" smtClean="0"/>
              <a:t> занятие дают возможность пожилым людям, несмотря на возраст, почувствовать, что жизнь не кончается, и их проблемы либо преодолимы, либо не столь уж значимы.</a:t>
            </a:r>
          </a:p>
          <a:p>
            <a:r>
              <a:rPr lang="ru-RU" b="1" dirty="0" smtClean="0"/>
              <a:t>Вывод</a:t>
            </a:r>
            <a:r>
              <a:rPr lang="ru-RU" dirty="0" smtClean="0"/>
              <a:t>: описанные методы мотивирования жизненной активности в поздних возрастах существенно отличаются друг от друга, каждый из них имеет свои достоинства и недостатки, свою область применения. Последняя зависит прежде всего от особенностей «реципиентов», но, одновременно, и от тех, кто эти методы реализует. Все описанные методы достаточно современны и результативны, однако эффективность их во многом определяется квалификацией психолога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439C-DF64-4AE2-9BEA-4BE3356C8E1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D6CB14-7BCF-73C2-B068-417F2734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A020CB-8590-5E27-1A7B-3EF25EE70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B09ECE-0B6D-82DD-F0FE-2C28BBE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05CA4E-55D9-B192-35B7-75A3BC2F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C1A4F1-B330-4300-FABE-6C721CE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EEC2-28F6-4999-BCC8-1D5BB4DB52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B299DB-1655-69D6-7461-A807E29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504B16-D53A-1035-DF97-8D3D5369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795ABF-CCE8-776E-3C60-835D10B7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00210-470D-E29D-FF42-E672164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141189-D81F-3398-31E6-EC81534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1D0E-965E-4E24-A3B1-AA8573949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C166E1-100D-007D-B7C8-80850CBF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04CE45-B84C-A4E4-B6B1-B28045E9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FEEF15-D8DF-09E4-3DCE-618ADDDC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529B9E-5427-598B-3DDB-ABE2C5C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1A1535-B0E4-E8D3-EE70-D1A3047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FB77F-97CF-4449-8A94-F4067F41BE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9DEE-5694-4C24-81E0-0511E996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9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B8E9-A8A8-46B4-9A8B-B74EB68F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4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D2E4-B027-438A-B8C9-F6F79E7AE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70427-7AE3-D8A9-265A-3A4C978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FA5E5D-C72C-15EE-34AE-E906098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B52870-B39F-DD21-93B7-EEAD59F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F57613-9FEF-DB7C-EE60-3FCD745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C12AC1-C096-3379-026B-2922EAC5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8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CB670-0497-F278-85CD-2298E99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7BEB46-3D39-40E9-8150-508618A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FCE6E4-F512-A1F1-2191-543B1DD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9C0271-E361-0A4D-B4DF-810AEC2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9E4F5D-1142-36A9-147B-2CD0E83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9421EF-074C-BD5E-C91D-7F5FA5D1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43F71C-B0CB-5206-C6DE-E3F3414D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7D7278-B696-A666-C724-8BEF9089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FD175A-C51B-15D3-49EC-4A4D029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4F645F-B61A-2FF3-622E-23DC523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2A0C3A-CFC3-DE40-1148-E528AFB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FF5B08-AA2D-EABA-EC9D-E341745A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9F1A8B-E686-18E9-65E9-32C385D1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102E99-E224-9026-7FEE-78AA854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EBD37E-F53D-AB0E-33D0-0F70B178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E45795-BBCE-F7AB-9965-B972DE06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A6B1E4-BAAB-99F8-89DC-E4E55A4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19E0CD6-CD1F-55D6-F7B1-46B0930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3F7C74-163C-0B12-7C84-08B133D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F892BC-6F4C-E8D1-C76E-06137F5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9CBAD2-0C5B-6295-C6EB-F9CB3657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1B0453-A53D-414D-E2DF-D562D2EC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98668D-F7CC-32CF-9009-641E382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F105074-1A3A-A889-6BC1-5CDE766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8BF9AE-94F8-FAF9-5611-7F61B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9C98AB-6775-1928-EF7F-D1DADDFB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C3BAF-78B5-FC7C-6E10-8DE3866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1BE9E7-B4D9-D792-59EB-7F294319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A375A1-E037-3CC5-3450-30833F26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898782-A079-36E0-E9B2-B59992E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082AD1-76B4-E719-4E38-222E8F7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11A184-F345-752B-C9E1-419393FC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A223D-7328-3E73-15E8-33CD688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2D657E-5EAA-0756-9FE3-004A005C3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9C4BA8-DBEA-6257-3905-04B66B7E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BB38C8-DF26-3473-A723-714A2A9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ED2B52-A5A9-77D1-236C-41B9B276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4390E-9E8A-7063-7114-806F9B30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F69615-2209-AC6D-1BEE-1A62ADB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ED134B-7F79-AEBB-B236-87BA13A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8F2577-AC16-FF8A-8083-01CC3373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EA4DC3-84BD-51F2-46D9-F171F26A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C6BF72-8767-2A05-89BC-176D727E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3%D1%80%D0%BE%D1%82%D0%B5%D1%80%D0%B0%D0%BF%D0%B8%D1%8F" TargetMode="External"/><Relationship Id="rId13" Type="http://schemas.openxmlformats.org/officeDocument/2006/relationships/hyperlink" Target="http://ru.wikipedia.org/wiki/%D0%9F%D0%B5%D1%81%D0%BE%D1%87%D0%BD%D0%B0%D1%8F_%D1%82%D0%B5%D1%80%D0%B0%D0%BF%D0%B8%D1%8F" TargetMode="External"/><Relationship Id="rId3" Type="http://schemas.openxmlformats.org/officeDocument/2006/relationships/hyperlink" Target="http://ru.wikipedia.org/wiki/%D0%94%D0%B5%D1%82%D1%81%D0%BA%D0%BE-%D1%8E%D0%BD%D0%BE%D1%88%D0%B5%D1%81%D0%BA%D0%BE%D0%B5_%D0%B0%D0%BD%D0%B8%D0%BC%D0%B0%D1%86%D0%B8%D0%BE%D0%BD%D0%BD%D0%BE%D0%B5_%D1%82%D0%B2%D0%BE%D1%80%D1%87%D0%B5%D1%81%D1%82%D0%B2%D0%BE#.D0.90.D0.BD.D0.B8.D0.BC.D0.B0.D1.86.D0.B8.D1.8F_.D0.B8_.D1.82.D0.B5.D1.80.D0.B0.D0.BF.D0.B8.D1.8F" TargetMode="External"/><Relationship Id="rId7" Type="http://schemas.openxmlformats.org/officeDocument/2006/relationships/hyperlink" Target="http://ru.wikipedia.org/w/index.php?title=%D0%94%D1%80%D0%B0%D0%BC%D0%B0%D1%82%D0%B5%D1%80%D0%B0%D0%BF%D0%B8%D1%8F&amp;action=edit&amp;redlink=1" TargetMode="External"/><Relationship Id="rId12" Type="http://schemas.openxmlformats.org/officeDocument/2006/relationships/hyperlink" Target="http://ru.wikipedia.org/wiki/%D0%9E%D1%80%D0%B8%D0%B3%D0%B0%D0%BC%D0%B8" TargetMode="External"/><Relationship Id="rId17" Type="http://schemas.openxmlformats.org/officeDocument/2006/relationships/hyperlink" Target="http://ru.wikipedia.org/wiki/%D0%A4%D0%BE%D1%82%D0%BE%D1%82%D0%B5%D1%80%D0%B0%D0%BF%D0%B8%D1%8F_(%D0%B0%D1%80%D1%82-%D1%82%D0%B5%D1%80%D0%B0%D0%BF%D0%B8%D1%8F)" TargetMode="External"/><Relationship Id="rId2" Type="http://schemas.openxmlformats.org/officeDocument/2006/relationships/slideLayout" Target="../slideLayouts/slideLayout4.xml"/><Relationship Id="rId16" Type="http://schemas.openxmlformats.org/officeDocument/2006/relationships/hyperlink" Target="http://ru.wikipedia.org/wiki/%D0%A6%D0%B2%D0%B5%D1%82%D0%BE%D1%82%D0%B5%D1%80%D0%B0%D0%BF%D0%B8%D1%8F" TargetMode="External"/><Relationship Id="rId1" Type="http://schemas.openxmlformats.org/officeDocument/2006/relationships/themeOverride" Target="../theme/themeOverride15.xml"/><Relationship Id="rId6" Type="http://schemas.openxmlformats.org/officeDocument/2006/relationships/hyperlink" Target="http://ru.wikipedia.org/w/index.php?title=%D0%92%D0%B8%D0%B4%D0%B5%D0%BE%D1%82%D0%B5%D1%80%D0%B0%D0%BF%D0%B8%D1%8F&amp;action=edit&amp;redlink=1" TargetMode="External"/><Relationship Id="rId11" Type="http://schemas.openxmlformats.org/officeDocument/2006/relationships/hyperlink" Target="http://ru.wikipedia.org/wiki/%D0%9C%D1%83%D0%B7%D1%8B%D0%BA%D0%BE%D1%82%D0%B5%D1%80%D0%B0%D0%BF%D0%B8%D1%8F" TargetMode="External"/><Relationship Id="rId5" Type="http://schemas.openxmlformats.org/officeDocument/2006/relationships/hyperlink" Target="http://ru.wikipedia.org/wiki/%D0%91%D0%B8%D0%B1%D0%BB%D0%B8%D0%BE%D1%82%D0%B5%D1%80%D0%B0%D0%BF%D0%B8%D1%8F" TargetMode="External"/><Relationship Id="rId15" Type="http://schemas.openxmlformats.org/officeDocument/2006/relationships/hyperlink" Target="http://ru.wikipedia.org/wiki/%D0%A1%D0%BA%D0%B0%D0%B7%D0%BA%D0%BE%D1%82%D0%B5%D1%80%D0%B0%D0%BF%D0%B8%D1%8F" TargetMode="External"/><Relationship Id="rId10" Type="http://schemas.openxmlformats.org/officeDocument/2006/relationships/hyperlink" Target="http://ru.wikipedia.org/w/index.php?title=%D0%9C%D0%B0%D1%81%D0%BA%D0%BE%D1%82%D0%B5%D1%80%D0%B0%D0%BF%D0%B8%D1%8F&amp;action=edit&amp;redlink=1" TargetMode="External"/><Relationship Id="rId4" Type="http://schemas.openxmlformats.org/officeDocument/2006/relationships/hyperlink" Target="http://ru.wikipedia.org/w/index.php?title=%D0%90%D1%80%D1%82%D1%81%D0%B8%D0%BD%D1%82%D0%B5%D0%B7%D1%82%D0%B5%D1%80%D0%B0%D0%BF%D0%B8%D1%8F&amp;action=edit&amp;redlink=1" TargetMode="External"/><Relationship Id="rId9" Type="http://schemas.openxmlformats.org/officeDocument/2006/relationships/hyperlink" Target="http://ru.wikipedia.org/w/index.php?title=%D0%98%D0%B7%D0%BE%D1%82%D0%B5%D1%80%D0%B0%D0%BF%D0%B8%D1%8F&amp;action=edit&amp;redlink=1" TargetMode="External"/><Relationship Id="rId14" Type="http://schemas.openxmlformats.org/officeDocument/2006/relationships/hyperlink" Target="http://ru.wikipedia.org/w/index.php?title=%D0%A0%D0%B0%D0%B1%D0%BE%D1%82%D0%B0_%D1%81_%D0%B3%D0%BB%D0%B8%D0%BD%D0%BE%D0%B9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37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5829300" cy="26433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Арт-терапевтическая коррекция девиаций и асоциального поведения обучающихся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1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365807" cy="6429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</a:t>
            </a:r>
            <a:r>
              <a:rPr lang="ru-RU" b="1" dirty="0" err="1" smtClean="0">
                <a:solidFill>
                  <a:schemeClr val="tx1"/>
                </a:solidFill>
              </a:rPr>
              <a:t>арттерапии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00108"/>
            <a:ext cx="8064896" cy="49491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говорить о классической </a:t>
            </a:r>
            <a:r>
              <a:rPr lang="ru-RU" dirty="0" err="1">
                <a:solidFill>
                  <a:schemeClr val="tx1"/>
                </a:solidFill>
              </a:rPr>
              <a:t>арттерапии</a:t>
            </a:r>
            <a:r>
              <a:rPr lang="ru-RU" dirty="0">
                <a:solidFill>
                  <a:schemeClr val="tx1"/>
                </a:solidFill>
              </a:rPr>
              <a:t>, то она включает в себя только визуальные виды творчества, такие, как: живопись, графика, фотография, рисование и лепка.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современная арттерапия насчитывает большее количество </a:t>
            </a:r>
            <a:r>
              <a:rPr lang="ru-RU" dirty="0" smtClean="0">
                <a:solidFill>
                  <a:schemeClr val="tx1"/>
                </a:solidFill>
              </a:rPr>
              <a:t>видов. </a:t>
            </a:r>
            <a:r>
              <a:rPr lang="ru-RU" dirty="0">
                <a:solidFill>
                  <a:schemeClr val="tx1"/>
                </a:solidFill>
              </a:rPr>
              <a:t>К ней относят также библиотерапию, маскотерапию, сказкотерапию, оригами, драматерапию, </a:t>
            </a:r>
            <a:r>
              <a:rPr lang="ru-RU" dirty="0" smtClean="0">
                <a:solidFill>
                  <a:schemeClr val="tx1"/>
                </a:solidFill>
              </a:rPr>
              <a:t>музыкотерапию, цветотерапию, </a:t>
            </a:r>
            <a:r>
              <a:rPr lang="ru-RU" dirty="0">
                <a:solidFill>
                  <a:schemeClr val="tx1"/>
                </a:solidFill>
              </a:rPr>
              <a:t>видеотерапию, песочную терапию, игротерапию и т.д.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Был разработан и комплексный метод - арт-синтезтерапия. Он основан на использовании сочетания живописи, стихосложения, драматургии и театра, риторики и пластики. Причем, количество методик </a:t>
            </a:r>
            <a:r>
              <a:rPr lang="ru-RU" dirty="0" smtClean="0">
                <a:solidFill>
                  <a:schemeClr val="tx1"/>
                </a:solidFill>
              </a:rPr>
              <a:t>и видов АТ все </a:t>
            </a:r>
            <a:r>
              <a:rPr lang="ru-RU" dirty="0">
                <a:solidFill>
                  <a:schemeClr val="tx1"/>
                </a:solidFill>
              </a:rPr>
              <a:t>время увеличивается.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9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</a:t>
            </a:r>
            <a:r>
              <a:rPr lang="ru-RU" b="1" dirty="0" err="1" smtClean="0">
                <a:solidFill>
                  <a:schemeClr val="tx1"/>
                </a:solidFill>
              </a:rPr>
              <a:t>арттерапии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2400" b="1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51663"/>
              </p:ext>
            </p:extLst>
          </p:nvPr>
        </p:nvGraphicFramePr>
        <p:xfrm>
          <a:off x="323528" y="980728"/>
          <a:ext cx="8460432" cy="501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567"/>
                <a:gridCol w="438897"/>
                <a:gridCol w="4288968"/>
              </a:tblGrid>
              <a:tr h="40881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0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По количеству  участников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204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Групповая</a:t>
                      </a:r>
                      <a:endParaRPr lang="ru-RU" sz="2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Индивидуальная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b="1" dirty="0"/>
                    </a:p>
                  </a:txBody>
                  <a:tcPr/>
                </a:tc>
              </a:tr>
              <a:tr h="4471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По активности клиента (ребенка)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03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(Активная)</a:t>
                      </a:r>
                    </a:p>
                    <a:p>
                      <a:pPr algn="ctr"/>
                      <a:r>
                        <a:rPr lang="ru-RU" sz="2200" b="1" dirty="0" err="1" smtClean="0"/>
                        <a:t>Креативная</a:t>
                      </a:r>
                      <a:r>
                        <a:rPr lang="ru-RU" sz="2200" b="1" dirty="0" smtClean="0"/>
                        <a:t> </a:t>
                      </a:r>
                    </a:p>
                    <a:p>
                      <a:pPr algn="ctr"/>
                      <a:r>
                        <a:rPr lang="ru-RU" sz="2200" b="1" dirty="0" smtClean="0"/>
                        <a:t>Творческая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(Пассивная)</a:t>
                      </a: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Рецептивная</a:t>
                      </a:r>
                      <a:endParaRPr lang="ru-RU" sz="2200" b="1" dirty="0"/>
                    </a:p>
                  </a:txBody>
                  <a:tcPr/>
                </a:tc>
              </a:tr>
              <a:tr h="4982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По характеру взаимодействия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  <a:tr h="11018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Директивная 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Недирективная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85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</a:t>
            </a:r>
            <a:r>
              <a:rPr lang="ru-RU" b="1" dirty="0" err="1" smtClean="0"/>
              <a:t>арттерапии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72272" cy="5328592"/>
          </a:xfrm>
        </p:spPr>
        <p:txBody>
          <a:bodyPr>
            <a:noAutofit/>
          </a:bodyPr>
          <a:lstStyle/>
          <a:p>
            <a:pPr marL="108000" indent="-108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Индивидуальную</a:t>
            </a:r>
            <a:r>
              <a:rPr lang="ru-RU" sz="1800" dirty="0" smtClean="0">
                <a:solidFill>
                  <a:schemeClr val="tx1"/>
                </a:solidFill>
              </a:rPr>
              <a:t> АТ можно использовать для широкого круга клиентов. Так, некоторые клиенты (</a:t>
            </a:r>
            <a:r>
              <a:rPr lang="ru-RU" sz="1800" dirty="0" err="1" smtClean="0">
                <a:solidFill>
                  <a:schemeClr val="tx1"/>
                </a:solidFill>
              </a:rPr>
              <a:t>олигофрены</a:t>
            </a:r>
            <a:r>
              <a:rPr lang="ru-RU" sz="1800" dirty="0" smtClean="0">
                <a:solidFill>
                  <a:schemeClr val="tx1"/>
                </a:solidFill>
              </a:rPr>
              <a:t>, дети, люди преклонного возраста с нарушениями памяти и др.) в ряде случаев могут довольно успешно заниматься АТ как индивидуально, так и в группе. Даже если некоторые из них и не могут создавать художественные образы, простая манипуляция и игра с материалами порой оказывается очень важным фактором их активизации, тренировки сенсомоторных навыков, мышления, памяти.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28912"/>
            <a:ext cx="4536504" cy="5280408"/>
          </a:xfrm>
        </p:spPr>
        <p:txBody>
          <a:bodyPr>
            <a:noAutofit/>
          </a:bodyPr>
          <a:lstStyle/>
          <a:p>
            <a:pPr marL="108000" indent="108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Групповая АТ</a:t>
            </a:r>
            <a:r>
              <a:rPr lang="ru-RU" sz="1800" dirty="0" smtClean="0">
                <a:solidFill>
                  <a:schemeClr val="tx1"/>
                </a:solidFill>
              </a:rPr>
              <a:t>  -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М.Либманн</a:t>
            </a:r>
            <a:r>
              <a:rPr lang="ru-RU" sz="1800" dirty="0" smtClean="0">
                <a:solidFill>
                  <a:schemeClr val="tx1"/>
                </a:solidFill>
              </a:rPr>
              <a:t> подчеркивает, что групповая АТ: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позволяет развивать ценные социальные навыки;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связана с оказанием взаимной поддержки членами группы и позволяет решать общие проблемы;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дает возможность наблюдать результаты своих действий и их влияние на окружающих;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позволяет осваивать новые роли, а также наблюдать, как ролевое поведение влияет на взаимоотношения с окружающими;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повышает самооценку и приводит к укреплению личной идентичности;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развивает навыки принятия решений. 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0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352956" cy="6000792"/>
          </a:xfrm>
        </p:spPr>
        <p:txBody>
          <a:bodyPr>
            <a:normAutofit fontScale="77500" lnSpcReduction="20000"/>
          </a:bodyPr>
          <a:lstStyle/>
          <a:p>
            <a:pPr marL="108000" indent="-108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i="1" dirty="0" smtClean="0">
                <a:solidFill>
                  <a:schemeClr val="tx1"/>
                </a:solidFill>
              </a:rPr>
              <a:t>Отличия групповой АТ от индивидуальной</a:t>
            </a:r>
            <a:r>
              <a:rPr lang="ru-RU" sz="3100" dirty="0" smtClean="0">
                <a:solidFill>
                  <a:schemeClr val="tx1"/>
                </a:solidFill>
              </a:rPr>
              <a:t> заключаются в том, что она: 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предполагает особую «демократическую» атмосферу, связанную с равенством прав и ответственностью участников группы, </a:t>
            </a:r>
          </a:p>
          <a:p>
            <a:pPr marL="108000" indent="-108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- меньшую степень их зависимости от </a:t>
            </a:r>
            <a:r>
              <a:rPr lang="ru-RU" sz="3100" dirty="0" err="1" smtClean="0">
                <a:solidFill>
                  <a:schemeClr val="tx1"/>
                </a:solidFill>
              </a:rPr>
              <a:t>арт-терапевта</a:t>
            </a:r>
            <a:r>
              <a:rPr lang="ru-RU" sz="3100" dirty="0" smtClean="0">
                <a:solidFill>
                  <a:schemeClr val="tx1"/>
                </a:solidFill>
              </a:rPr>
              <a:t>; 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во многих случаях требует определенных коммуникативных навыков и способности адаптироваться к групповым нормам. </a:t>
            </a:r>
          </a:p>
          <a:p>
            <a:endParaRPr lang="ru-RU" dirty="0"/>
          </a:p>
        </p:txBody>
      </p:sp>
      <p:pic>
        <p:nvPicPr>
          <p:cNvPr id="1026" name="Picture 2" descr="C:\Users\ЕЛЕНА\Desktop\АРТ-ТЕРАПИЯ\Иллюстрации\8615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956" y="339731"/>
            <a:ext cx="2820213" cy="188108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ЕЛЕНА\Desktop\АРТ-ТЕРАПИЯ\Иллюстрации\Групп 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92435"/>
            <a:ext cx="2475781" cy="1854679"/>
          </a:xfrm>
          <a:prstGeom prst="rect">
            <a:avLst/>
          </a:prstGeom>
          <a:noFill/>
        </p:spPr>
      </p:pic>
      <p:pic>
        <p:nvPicPr>
          <p:cNvPr id="1028" name="Picture 4" descr="C:\Users\ЕЛЕНА\Desktop\АРТ-ТЕРАПИЯ\Иллюстрации\АТ в групп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58" y="2204864"/>
            <a:ext cx="2922920" cy="219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271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571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Виды </a:t>
            </a:r>
            <a:r>
              <a:rPr lang="ru-RU" b="1" dirty="0" err="1" smtClean="0"/>
              <a:t>арттерапии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136904" cy="516576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300" b="1" dirty="0" smtClean="0">
                <a:solidFill>
                  <a:schemeClr val="tx1"/>
                </a:solidFill>
              </a:rPr>
              <a:t>Активная (</a:t>
            </a:r>
            <a:r>
              <a:rPr lang="ru-RU" sz="3300" b="1" dirty="0" err="1" smtClean="0">
                <a:solidFill>
                  <a:schemeClr val="tx1"/>
                </a:solidFill>
              </a:rPr>
              <a:t>Креативная</a:t>
            </a:r>
            <a:r>
              <a:rPr lang="ru-RU" sz="3300" b="1" dirty="0" smtClean="0">
                <a:solidFill>
                  <a:schemeClr val="tx1"/>
                </a:solidFill>
              </a:rPr>
              <a:t>, Творческая) -   </a:t>
            </a:r>
            <a:r>
              <a:rPr lang="ru-RU" sz="3300" dirty="0" smtClean="0">
                <a:solidFill>
                  <a:schemeClr val="tx1"/>
                </a:solidFill>
              </a:rPr>
              <a:t>К</a:t>
            </a:r>
            <a:r>
              <a:rPr lang="ru-RU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i="1" dirty="0" smtClean="0">
                <a:solidFill>
                  <a:schemeClr val="tx1"/>
                </a:solidFill>
              </a:rPr>
              <a:t>активным</a:t>
            </a:r>
            <a:r>
              <a:rPr lang="ru-RU" sz="3300" b="1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методам АТ относятся те, в которых активное участие принимает сам клиент: рисует, лепит, поет, музицирует, читает стихи и т.д..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b="1" dirty="0" smtClean="0">
                <a:solidFill>
                  <a:schemeClr val="tx1"/>
                </a:solidFill>
              </a:rPr>
              <a:t>Пассивная (Рецептивная) - </a:t>
            </a:r>
            <a:r>
              <a:rPr lang="ru-RU" sz="3300" dirty="0" smtClean="0">
                <a:solidFill>
                  <a:schemeClr val="tx1"/>
                </a:solidFill>
              </a:rPr>
              <a:t>К</a:t>
            </a:r>
            <a:r>
              <a:rPr lang="ru-RU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i="1" dirty="0" smtClean="0">
                <a:solidFill>
                  <a:schemeClr val="tx1"/>
                </a:solidFill>
              </a:rPr>
              <a:t>рецептивным</a:t>
            </a:r>
            <a:r>
              <a:rPr lang="ru-RU" sz="3300" b="1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методам АТ относятся те методы, в которых человек принимает пассивное участие, т.е., находясь в определенном удобном для себя статичном положении, получает в той или иной форме воздействия произведений искусства.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tx1"/>
                </a:solidFill>
              </a:rPr>
              <a:t>Иными </a:t>
            </a:r>
            <a:r>
              <a:rPr lang="ru-RU" sz="3300" dirty="0" smtClean="0">
                <a:solidFill>
                  <a:schemeClr val="tx1"/>
                </a:solidFill>
              </a:rPr>
              <a:t>словами, при пассивной форме участники «</a:t>
            </a:r>
            <a:r>
              <a:rPr lang="ru-RU" sz="3300" i="1" dirty="0" smtClean="0">
                <a:solidFill>
                  <a:schemeClr val="tx1"/>
                </a:solidFill>
              </a:rPr>
              <a:t>потребляют</a:t>
            </a:r>
            <a:r>
              <a:rPr lang="ru-RU" sz="3300" dirty="0" smtClean="0">
                <a:solidFill>
                  <a:schemeClr val="tx1"/>
                </a:solidFill>
              </a:rPr>
              <a:t>» художественные произведения, созданные другими людьми: рассматривают картины, прослушивают музыкальные произведения; при активной форме - сами создают продукты творчества</a:t>
            </a:r>
            <a:r>
              <a:rPr lang="ru-RU" sz="33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120000"/>
              </a:lnSpc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86800" cy="649560"/>
          </a:xfrm>
        </p:spPr>
        <p:txBody>
          <a:bodyPr/>
          <a:lstStyle/>
          <a:p>
            <a:pPr algn="ctr"/>
            <a:r>
              <a:rPr lang="ru-RU" b="1" dirty="0" smtClean="0"/>
              <a:t>Виды </a:t>
            </a:r>
            <a:r>
              <a:rPr lang="ru-RU" b="1" dirty="0" err="1" smtClean="0"/>
              <a:t>арттерапии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71546"/>
            <a:ext cx="8064896" cy="51657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600" dirty="0" smtClean="0"/>
              <a:t>В </a:t>
            </a:r>
            <a:r>
              <a:rPr lang="ru-RU" sz="3600" dirty="0" smtClean="0"/>
              <a:t>директивной </a:t>
            </a:r>
            <a:r>
              <a:rPr lang="ru-RU" sz="3600" dirty="0" err="1" smtClean="0"/>
              <a:t>арттерапии</a:t>
            </a:r>
            <a:r>
              <a:rPr lang="ru-RU" sz="3600" dirty="0" smtClean="0"/>
              <a:t> задача перед клиентом (ребенком) ставится прямо: задается тема рисунка, производится руководство поиском лучшей формы выражения, оказывается помощь в рисовании. Такая форма </a:t>
            </a:r>
            <a:r>
              <a:rPr lang="ru-RU" sz="3600" dirty="0" err="1" smtClean="0"/>
              <a:t>арттерапии</a:t>
            </a:r>
            <a:r>
              <a:rPr lang="ru-RU" sz="3600" dirty="0" smtClean="0"/>
              <a:t> применяется в случаях страхов, фобий, тревожности.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/>
              <a:t> В </a:t>
            </a:r>
            <a:r>
              <a:rPr lang="ru-RU" sz="3600" dirty="0" err="1" smtClean="0"/>
              <a:t>недирективной</a:t>
            </a:r>
            <a:r>
              <a:rPr lang="ru-RU" sz="3600" dirty="0" smtClean="0"/>
              <a:t> </a:t>
            </a:r>
            <a:r>
              <a:rPr lang="ru-RU" sz="3600" dirty="0" err="1" smtClean="0"/>
              <a:t>арттерапии</a:t>
            </a:r>
            <a:r>
              <a:rPr lang="ru-RU" sz="3600" dirty="0" smtClean="0"/>
              <a:t> ребенку предоставляется свобода как в выборе самой темы, так и в выборе формы ее выражения. Психолог эмоционально поддерживает ребенка, при необходимости технически ему помогает. Эта форма </a:t>
            </a:r>
            <a:r>
              <a:rPr lang="ru-RU" sz="3600" dirty="0" err="1" smtClean="0"/>
              <a:t>арттерапии</a:t>
            </a:r>
            <a:r>
              <a:rPr lang="ru-RU" sz="3600" dirty="0" smtClean="0"/>
              <a:t> применяется в случаях низкой самооценки, негативного искаженного образа Я.</a:t>
            </a:r>
            <a:endParaRPr lang="ru-RU" sz="3600" b="1" i="1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dk1"/>
                </a:solidFill>
              </a:rPr>
              <a:t> </a:t>
            </a:r>
          </a:p>
          <a:p>
            <a:pPr>
              <a:buNone/>
            </a:pPr>
            <a:endParaRPr lang="ru-RU" b="1" i="1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3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86800" cy="58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</a:t>
            </a:r>
            <a:r>
              <a:rPr lang="ru-RU" b="1" dirty="0" err="1" smtClean="0">
                <a:solidFill>
                  <a:schemeClr val="tx1"/>
                </a:solidFill>
              </a:rPr>
              <a:t>арттерапии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5077798" cy="530978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hlinkClick r:id="rId3" tooltip="Детско-юношеское анимационное творчество"/>
              </a:rPr>
              <a:t>Анимационная 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4" tooltip="Артсинтезтерапия (страница отсутствует)"/>
              </a:rPr>
              <a:t>Артсинтезтерапия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5" tooltip="Библиотерапия"/>
              </a:rPr>
              <a:t>Библиотерапия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6" tooltip="Видеотерапия (страница отсутствует)"/>
              </a:rPr>
              <a:t>Видеотерапия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7" tooltip="Драматерапия (страница отсутствует)"/>
              </a:rPr>
              <a:t>Драматерапия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8" tooltip="Игротерапия"/>
              </a:rPr>
              <a:t>Игротерапия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  <a:hlinkClick r:id="rId9" tooltip="Изотерапия (страница отсутствует)"/>
              </a:rPr>
              <a:t>Изотерапия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err="1" smtClean="0">
                <a:solidFill>
                  <a:srgbClr val="C00000"/>
                </a:solidFill>
              </a:rPr>
              <a:t>Интермодальная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300" dirty="0" smtClean="0">
                <a:solidFill>
                  <a:srgbClr val="C00000"/>
                </a:solidFill>
              </a:rPr>
              <a:t>– </a:t>
            </a:r>
            <a:r>
              <a:rPr lang="ru-RU" sz="2300" dirty="0" smtClean="0">
                <a:solidFill>
                  <a:schemeClr val="tx1"/>
                </a:solidFill>
              </a:rPr>
              <a:t>терапия разными направлениями искусства, стремительно развивающейся метод современной психотерапии, очень популярен в профессиональной среде, т.к. легко интегрируется с другими методами.</a:t>
            </a:r>
          </a:p>
          <a:p>
            <a:pPr lvl="0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052736"/>
            <a:ext cx="2709133" cy="4464496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hlinkClick r:id="rId10" tooltip="Маскотерапия (страница отсутствует)"/>
              </a:rPr>
              <a:t>Маскотерапия</a:t>
            </a:r>
            <a:endParaRPr lang="ru-RU" dirty="0" smtClean="0"/>
          </a:p>
          <a:p>
            <a:pPr lvl="0"/>
            <a:r>
              <a:rPr lang="ru-RU" dirty="0" smtClean="0">
                <a:hlinkClick r:id="rId11" tooltip="Музыкотерапия"/>
              </a:rPr>
              <a:t>Музыкотерапия</a:t>
            </a:r>
            <a:endParaRPr lang="ru-RU" dirty="0" smtClean="0"/>
          </a:p>
          <a:p>
            <a:pPr lvl="0"/>
            <a:r>
              <a:rPr lang="ru-RU" dirty="0" smtClean="0">
                <a:hlinkClick r:id="rId12" tooltip="Оригами"/>
              </a:rPr>
              <a:t>Оригами</a:t>
            </a:r>
            <a:endParaRPr lang="ru-RU" dirty="0" smtClean="0"/>
          </a:p>
          <a:p>
            <a:pPr lvl="0"/>
            <a:r>
              <a:rPr lang="ru-RU" dirty="0" smtClean="0">
                <a:hlinkClick r:id="rId13" tooltip="Песочная терапия"/>
              </a:rPr>
              <a:t>Песочная терапия</a:t>
            </a:r>
            <a:endParaRPr lang="ru-RU" dirty="0" smtClean="0"/>
          </a:p>
          <a:p>
            <a:pPr lvl="0"/>
            <a:r>
              <a:rPr lang="ru-RU" dirty="0" smtClean="0">
                <a:hlinkClick r:id="rId14" tooltip="Работа с глиной (страница отсутствует)"/>
              </a:rPr>
              <a:t>Работа с глиной</a:t>
            </a:r>
            <a:endParaRPr lang="ru-RU" dirty="0" smtClean="0"/>
          </a:p>
          <a:p>
            <a:pPr lvl="0"/>
            <a:r>
              <a:rPr lang="ru-RU" dirty="0" err="1" smtClean="0">
                <a:hlinkClick r:id="rId15" tooltip="Сказкотерапия"/>
              </a:rPr>
              <a:t>Сказкотерапия</a:t>
            </a:r>
            <a:endParaRPr lang="ru-RU" dirty="0" smtClean="0"/>
          </a:p>
          <a:p>
            <a:pPr lvl="0"/>
            <a:r>
              <a:rPr lang="ru-RU" dirty="0" err="1" smtClean="0">
                <a:hlinkClick r:id="rId16" tooltip="Цветотерапия"/>
              </a:rPr>
              <a:t>Цветотерапия</a:t>
            </a:r>
            <a:endParaRPr lang="ru-RU" dirty="0" smtClean="0"/>
          </a:p>
          <a:p>
            <a:pPr lvl="0"/>
            <a:r>
              <a:rPr lang="ru-RU" dirty="0" smtClean="0">
                <a:hlinkClick r:id="rId17" tooltip="Фототерапия (арт-терапия)"/>
              </a:rPr>
              <a:t>Фототерапия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Игротерапия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6912768" cy="4464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середине 1920х годов </a:t>
            </a:r>
            <a:r>
              <a:rPr lang="ru-RU" dirty="0" err="1" smtClean="0">
                <a:solidFill>
                  <a:schemeClr val="tx1"/>
                </a:solidFill>
              </a:rPr>
              <a:t>Anna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Freud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Melanie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Klein</a:t>
            </a:r>
            <a:r>
              <a:rPr lang="ru-RU" dirty="0" smtClean="0">
                <a:solidFill>
                  <a:schemeClr val="tx1"/>
                </a:solidFill>
              </a:rPr>
              <a:t> применили игру как метод психотерапии детей. Авторами были предложены две формы игровой терапии: направленная и ненаправленная.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основе </a:t>
            </a:r>
            <a:r>
              <a:rPr lang="ru-RU" i="1" dirty="0" smtClean="0">
                <a:solidFill>
                  <a:schemeClr val="tx1"/>
                </a:solidFill>
              </a:rPr>
              <a:t>направленной </a:t>
            </a:r>
            <a:r>
              <a:rPr lang="ru-RU" i="1" dirty="0" err="1" smtClean="0">
                <a:solidFill>
                  <a:schemeClr val="tx1"/>
                </a:solidFill>
              </a:rPr>
              <a:t>игротерапии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лежат методические приемы и игры со </a:t>
            </a:r>
            <a:r>
              <a:rPr lang="ru-RU" i="1" dirty="0" smtClean="0">
                <a:solidFill>
                  <a:schemeClr val="tx1"/>
                </a:solidFill>
              </a:rPr>
              <a:t>структурированным</a:t>
            </a:r>
            <a:r>
              <a:rPr lang="ru-RU" dirty="0" smtClean="0">
                <a:solidFill>
                  <a:schemeClr val="tx1"/>
                </a:solidFill>
              </a:rPr>
              <a:t> игровым материалом и сюжетом. Это педагогически организованные сюжетно-ролевые игры, предполагающие активное участие психолога в игре ребенка, где он ведет и интерпретирует деятельность ребенка.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91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496944" cy="5714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Ненаправленная (</a:t>
            </a:r>
            <a:r>
              <a:rPr lang="ru-RU" sz="3200" b="1" dirty="0" err="1"/>
              <a:t>недирективная</a:t>
            </a:r>
            <a:r>
              <a:rPr lang="ru-RU" sz="3200" b="1" dirty="0"/>
              <a:t>) </a:t>
            </a:r>
            <a:r>
              <a:rPr lang="ru-RU" sz="3200" b="1" dirty="0" err="1"/>
              <a:t>игротерапия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71546"/>
            <a:ext cx="7992888" cy="466171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tx1"/>
                </a:solidFill>
              </a:rPr>
              <a:t>Ненаправленная (</a:t>
            </a:r>
            <a:r>
              <a:rPr lang="ru-RU" sz="2600" b="1" i="1" dirty="0" err="1" smtClean="0">
                <a:solidFill>
                  <a:schemeClr val="tx1"/>
                </a:solidFill>
              </a:rPr>
              <a:t>недирективная</a:t>
            </a:r>
            <a:r>
              <a:rPr lang="ru-RU" sz="2600" b="1" i="1" dirty="0" smtClean="0">
                <a:solidFill>
                  <a:schemeClr val="tx1"/>
                </a:solidFill>
              </a:rPr>
              <a:t>) </a:t>
            </a:r>
            <a:r>
              <a:rPr lang="ru-RU" sz="2600" b="1" i="1" dirty="0" err="1" smtClean="0">
                <a:solidFill>
                  <a:schemeClr val="tx1"/>
                </a:solidFill>
              </a:rPr>
              <a:t>игротерапия</a:t>
            </a:r>
            <a:r>
              <a:rPr lang="ru-RU" sz="2600" b="1" i="1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проходит в форме свободной игры ребенка, что способствует большему самовыражению, достижению эмоциональной устойчивости и </a:t>
            </a:r>
            <a:r>
              <a:rPr lang="ru-RU" sz="2600" dirty="0" err="1" smtClean="0">
                <a:solidFill>
                  <a:schemeClr val="tx1"/>
                </a:solidFill>
              </a:rPr>
              <a:t>саморегуляции</a:t>
            </a:r>
            <a:r>
              <a:rPr lang="ru-RU" sz="2600" dirty="0" smtClean="0">
                <a:solidFill>
                  <a:schemeClr val="tx1"/>
                </a:solidFill>
              </a:rPr>
              <a:t>. Применение так </a:t>
            </a:r>
            <a:r>
              <a:rPr lang="ru-RU" sz="2600" dirty="0" smtClean="0">
                <a:solidFill>
                  <a:schemeClr val="tx1"/>
                </a:solidFill>
              </a:rPr>
              <a:t>называемой ненаправленной (</a:t>
            </a:r>
            <a:r>
              <a:rPr lang="ru-RU" sz="2600" dirty="0" err="1" smtClean="0">
                <a:solidFill>
                  <a:schemeClr val="tx1"/>
                </a:solidFill>
              </a:rPr>
              <a:t>недирективной</a:t>
            </a:r>
            <a:r>
              <a:rPr lang="ru-RU" sz="2600" dirty="0" smtClean="0">
                <a:solidFill>
                  <a:schemeClr val="tx1"/>
                </a:solidFill>
              </a:rPr>
              <a:t>) </a:t>
            </a:r>
            <a:r>
              <a:rPr lang="ru-RU" sz="2600" dirty="0" err="1" smtClean="0">
                <a:solidFill>
                  <a:schemeClr val="tx1"/>
                </a:solidFill>
              </a:rPr>
              <a:t>игротерапии</a:t>
            </a:r>
            <a:r>
              <a:rPr lang="ru-RU" sz="2600" dirty="0" smtClean="0">
                <a:solidFill>
                  <a:schemeClr val="tx1"/>
                </a:solidFill>
              </a:rPr>
              <a:t> ориентировано на самостоятельную игру ребенка, которая позволяет ему свободно выразить свое самочувствие, свой внутренний мир.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Зарубежные исследователи разработали огромное количество методов </a:t>
            </a:r>
            <a:r>
              <a:rPr lang="ru-RU" sz="2600" dirty="0" err="1" smtClean="0">
                <a:solidFill>
                  <a:schemeClr val="tx1"/>
                </a:solidFill>
              </a:rPr>
              <a:t>недирективной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игротерапии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Например, широкое признание получили игры с песком и водой для коррекции эмоционального дискомфорта ребенка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err="1"/>
              <a:t>Недирективная</a:t>
            </a:r>
            <a:r>
              <a:rPr lang="ru-RU" sz="2600" dirty="0"/>
              <a:t> игровая коррекция одновременно решает три основные задачи: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/>
              <a:t>1)      способствует развитию самовыражения ребенка;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/>
              <a:t>2)      снимает имеющийся у ребенка эмоциональный дискомфорт;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/>
              <a:t>3)      формирует саморегулирующие процессы.</a:t>
            </a:r>
          </a:p>
          <a:p>
            <a:pPr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5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696200" cy="13681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err="1" smtClean="0"/>
              <a:t>Игротерапия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/>
              <a:t>- («</a:t>
            </a:r>
            <a:r>
              <a:rPr lang="ru-RU" altLang="ru-RU" sz="2400" b="1" dirty="0" err="1" smtClean="0"/>
              <a:t>Психодрама</a:t>
            </a:r>
            <a:r>
              <a:rPr lang="ru-RU" altLang="ru-RU" sz="2400" b="1" dirty="0" smtClean="0"/>
              <a:t> на столе», </a:t>
            </a:r>
            <a:r>
              <a:rPr lang="ru-RU" altLang="ru-RU" sz="2400" b="1" dirty="0" err="1" smtClean="0"/>
              <a:t>Gametherapy</a:t>
            </a:r>
            <a:r>
              <a:rPr lang="ru-RU" altLang="ru-RU" sz="2400" b="1" dirty="0" smtClean="0"/>
              <a:t>) – метод психотерапевтического воздействия на детей и взрослых с использованием </a:t>
            </a:r>
            <a:r>
              <a:rPr lang="ru-RU" altLang="ru-RU" sz="2400" b="1" dirty="0" smtClean="0"/>
              <a:t>игры </a:t>
            </a:r>
            <a:endParaRPr lang="ru-RU" altLang="ru-RU" sz="2400" b="1" dirty="0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14215" y="1484784"/>
            <a:ext cx="4321249" cy="453650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600" dirty="0" smtClean="0"/>
              <a:t>Использование «игрушек» в дает возможность человеку рассмотреть, потрогать, послушать, ощутить и вспомнить запах того, что беспокоило многие годы и породило болезнь, пустоту, одиночество, аддитивное или </a:t>
            </a:r>
            <a:r>
              <a:rPr lang="ru-RU" altLang="ru-RU" sz="1600" dirty="0" err="1" smtClean="0"/>
              <a:t>созависимое</a:t>
            </a:r>
            <a:r>
              <a:rPr lang="ru-RU" altLang="ru-RU" sz="1600" dirty="0" smtClean="0"/>
              <a:t> поведение. </a:t>
            </a:r>
            <a:endParaRPr lang="ru-RU" altLang="ru-RU" sz="1600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600" dirty="0" smtClean="0"/>
              <a:t>Метод </a:t>
            </a:r>
            <a:r>
              <a:rPr lang="ru-RU" altLang="ru-RU" sz="1600" dirty="0" err="1" smtClean="0"/>
              <a:t>игротерапии</a:t>
            </a:r>
            <a:r>
              <a:rPr lang="ru-RU" altLang="ru-RU" sz="1600" dirty="0" smtClean="0"/>
              <a:t> может быть использован как в групповой, так и в индивидуальной </a:t>
            </a:r>
            <a:r>
              <a:rPr lang="ru-RU" altLang="ru-RU" sz="1600" dirty="0" smtClean="0"/>
              <a:t>работе.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600" dirty="0" smtClean="0"/>
              <a:t>Метод </a:t>
            </a:r>
            <a:r>
              <a:rPr lang="ru-RU" altLang="ru-RU" sz="1600" dirty="0" smtClean="0"/>
              <a:t>предусматривает возможность работы: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altLang="ru-RU" sz="1600" dirty="0" smtClean="0"/>
              <a:t>с синдромом посттравматического стресса;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altLang="ru-RU" sz="1600" dirty="0" smtClean="0"/>
              <a:t> при </a:t>
            </a:r>
            <a:r>
              <a:rPr lang="ru-RU" altLang="ru-RU" sz="1600" dirty="0" err="1" smtClean="0"/>
              <a:t>хронификации</a:t>
            </a:r>
            <a:r>
              <a:rPr lang="ru-RU" altLang="ru-RU" sz="1600" dirty="0" smtClean="0"/>
              <a:t> печали;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altLang="ru-RU" sz="1600" dirty="0" smtClean="0"/>
              <a:t>с ранними детскими травмами с </a:t>
            </a:r>
            <a:r>
              <a:rPr lang="ru-RU" altLang="ru-RU" sz="1600" dirty="0" err="1" smtClean="0"/>
              <a:t>амнестическим</a:t>
            </a:r>
            <a:r>
              <a:rPr lang="ru-RU" altLang="ru-RU" sz="1600" dirty="0" smtClean="0"/>
              <a:t> компонентом. </a:t>
            </a:r>
            <a:endParaRPr lang="ru-RU" altLang="ru-RU" sz="1600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600" dirty="0" smtClean="0"/>
              <a:t>Метод </a:t>
            </a:r>
            <a:r>
              <a:rPr lang="ru-RU" altLang="ru-RU" sz="1600" dirty="0" err="1" smtClean="0"/>
              <a:t>игротерапии</a:t>
            </a:r>
            <a:r>
              <a:rPr lang="ru-RU" altLang="ru-RU" sz="1600" dirty="0" smtClean="0"/>
              <a:t> помогает решать не только личностные, но и как следствие этого профессиональные трудности</a:t>
            </a:r>
            <a:r>
              <a:rPr lang="ru-RU" altLang="ru-RU" sz="1600" dirty="0" smtClean="0"/>
              <a:t>.</a:t>
            </a:r>
            <a:endParaRPr lang="ru-RU" altLang="ru-RU" sz="2000" dirty="0" smtClean="0"/>
          </a:p>
        </p:txBody>
      </p:sp>
      <p:pic>
        <p:nvPicPr>
          <p:cNvPr id="11268" name="Picture 10" descr="i?id=118946983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3" y="3429000"/>
            <a:ext cx="17287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i?id=125775573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808"/>
            <a:ext cx="24082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i?id=21455831-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76282"/>
            <a:ext cx="20193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29DEE-5694-4C24-81E0-0511E99627AD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Арттерапия</a:t>
            </a:r>
            <a:r>
              <a:rPr lang="ru-RU" sz="2400" dirty="0"/>
              <a:t>. Общая характеристика метода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Общая характеристика метода </a:t>
            </a:r>
            <a:r>
              <a:rPr lang="ru-RU" sz="2400" dirty="0" err="1"/>
              <a:t>игротерапии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Спонтанные рисование и лепка в арт-терапии. Проективный рисунок. </a:t>
            </a:r>
            <a:r>
              <a:rPr lang="ru-RU" sz="2400" dirty="0" err="1"/>
              <a:t>Куклотерапия</a:t>
            </a:r>
            <a:r>
              <a:rPr lang="ru-RU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Библиотерапия</a:t>
            </a:r>
            <a:r>
              <a:rPr lang="ru-RU" sz="2400" dirty="0"/>
              <a:t> и </a:t>
            </a:r>
            <a:r>
              <a:rPr lang="ru-RU" sz="2400" dirty="0" err="1"/>
              <a:t>сказкотерапия</a:t>
            </a:r>
            <a:r>
              <a:rPr lang="ru-RU" sz="2400" dirty="0"/>
              <a:t>. Сочинение историй.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Песочная терапия.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Общая характеристика метода музыкотерапии. Танцевальная терапия.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Психогимнастика</a:t>
            </a:r>
            <a:r>
              <a:rPr lang="ru-RU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72845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Изотерапия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429132"/>
            <a:ext cx="8208912" cy="19521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Рисование</a:t>
            </a:r>
            <a:r>
              <a:rPr lang="ru-RU" sz="2000" dirty="0" smtClean="0">
                <a:solidFill>
                  <a:schemeClr val="tx1"/>
                </a:solidFill>
              </a:rPr>
              <a:t> - одна из основных техник </a:t>
            </a:r>
            <a:r>
              <a:rPr lang="ru-RU" sz="2000" dirty="0" err="1" smtClean="0">
                <a:solidFill>
                  <a:schemeClr val="tx1"/>
                </a:solidFill>
              </a:rPr>
              <a:t>арт-терапии</a:t>
            </a:r>
            <a:r>
              <a:rPr lang="ru-RU" sz="2000" dirty="0" smtClean="0">
                <a:solidFill>
                  <a:schemeClr val="tx1"/>
                </a:solidFill>
              </a:rPr>
              <a:t>. Рисовать можно чем угодно, но следует помнить что нервному человеку лучше использовать мел, потому что акварель, которая растекается, может спровоцировать тревогу. Мел более легко контролировать, и человек переносит это ощущение на жизнь. А если человек с комплексами, то лучше рисовать акварелью - это поможет ему почувствовать себя раскованным.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85728"/>
            <a:ext cx="2500298" cy="227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795">
            <a:off x="280115" y="1046643"/>
            <a:ext cx="3233357" cy="24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422152"/>
            <a:ext cx="3000396" cy="297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8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935568" cy="75556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err="1"/>
              <a:t>Изотерапия</a:t>
            </a:r>
            <a:r>
              <a:rPr lang="ru-RU" altLang="ru-RU" sz="2800" b="1" dirty="0"/>
              <a:t> –терапия изобразительным творчеством, в первую очередь рисованием</a:t>
            </a:r>
            <a:endParaRPr lang="ru-RU" altLang="ru-RU" sz="2800" b="1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3524" y="980729"/>
            <a:ext cx="5244579" cy="540059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altLang="ru-RU" sz="1700" b="1" dirty="0" err="1" smtClean="0"/>
              <a:t>Изотерапия</a:t>
            </a:r>
            <a:r>
              <a:rPr lang="uk-UA" altLang="ru-RU" sz="1700" b="1" dirty="0" smtClean="0"/>
              <a:t>  </a:t>
            </a:r>
            <a:r>
              <a:rPr lang="uk-UA" altLang="ru-RU" sz="1700" b="1" dirty="0" err="1" smtClean="0"/>
              <a:t>дает</a:t>
            </a:r>
            <a:r>
              <a:rPr lang="uk-UA" altLang="ru-RU" sz="1700" b="1" dirty="0" smtClean="0"/>
              <a:t>  </a:t>
            </a:r>
            <a:r>
              <a:rPr lang="uk-UA" altLang="ru-RU" sz="1700" b="1" dirty="0" err="1" smtClean="0"/>
              <a:t>возможность</a:t>
            </a:r>
            <a:r>
              <a:rPr lang="uk-UA" altLang="ru-RU" sz="1700" dirty="0" smtClean="0"/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err="1" smtClean="0"/>
              <a:t>выход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внутренним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конфликтам</a:t>
            </a:r>
            <a:r>
              <a:rPr lang="uk-UA" altLang="ru-RU" sz="1700" dirty="0" smtClean="0"/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помогает</a:t>
            </a:r>
            <a:r>
              <a:rPr lang="uk-UA" altLang="ru-RU" sz="1700" dirty="0" smtClean="0"/>
              <a:t> понять </a:t>
            </a:r>
            <a:r>
              <a:rPr lang="uk-UA" altLang="ru-RU" sz="1700" dirty="0" err="1" smtClean="0"/>
              <a:t>собственные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чувства</a:t>
            </a:r>
            <a:r>
              <a:rPr lang="uk-UA" altLang="ru-RU" sz="1700" dirty="0" smtClean="0"/>
              <a:t> и </a:t>
            </a:r>
            <a:r>
              <a:rPr lang="uk-UA" altLang="ru-RU" sz="1700" dirty="0" err="1" smtClean="0"/>
              <a:t>переживания</a:t>
            </a:r>
            <a:r>
              <a:rPr lang="uk-UA" altLang="ru-RU" sz="1700" dirty="0" smtClean="0"/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err="1" smtClean="0"/>
              <a:t>способствует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повышению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самооценки</a:t>
            </a:r>
            <a:r>
              <a:rPr lang="uk-UA" altLang="ru-RU" sz="1700" dirty="0" smtClean="0"/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помогает</a:t>
            </a:r>
            <a:r>
              <a:rPr lang="uk-UA" altLang="ru-RU" sz="1700" dirty="0" smtClean="0"/>
              <a:t> в </a:t>
            </a:r>
            <a:r>
              <a:rPr lang="uk-UA" altLang="ru-RU" sz="1700" dirty="0" err="1" smtClean="0"/>
              <a:t>развитии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творческих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способностей</a:t>
            </a:r>
            <a:r>
              <a:rPr lang="uk-UA" altLang="ru-RU" sz="17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altLang="ru-RU" sz="1700" b="1" dirty="0" err="1" smtClean="0"/>
              <a:t>Изотерапия</a:t>
            </a:r>
            <a:r>
              <a:rPr lang="uk-UA" altLang="ru-RU" sz="1700" b="1" dirty="0" smtClean="0"/>
              <a:t>   </a:t>
            </a:r>
            <a:r>
              <a:rPr lang="uk-UA" altLang="ru-RU" sz="1700" b="1" dirty="0" err="1" smtClean="0"/>
              <a:t>используется</a:t>
            </a:r>
            <a:r>
              <a:rPr lang="uk-UA" altLang="ru-RU" sz="1700" dirty="0" smtClean="0"/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smtClean="0"/>
              <a:t>для </a:t>
            </a:r>
            <a:r>
              <a:rPr lang="uk-UA" altLang="ru-RU" sz="1700" dirty="0" err="1" smtClean="0"/>
              <a:t>психологической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коррекции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клиентов</a:t>
            </a:r>
            <a:r>
              <a:rPr lang="uk-UA" altLang="ru-RU" sz="1700" dirty="0" smtClean="0"/>
              <a:t> с </a:t>
            </a:r>
            <a:r>
              <a:rPr lang="uk-UA" altLang="ru-RU" sz="1700" dirty="0" err="1" smtClean="0"/>
              <a:t>невротическими</a:t>
            </a:r>
            <a:r>
              <a:rPr lang="uk-UA" altLang="ru-RU" sz="1700" dirty="0" smtClean="0"/>
              <a:t>, </a:t>
            </a:r>
            <a:r>
              <a:rPr lang="uk-UA" altLang="ru-RU" sz="1700" dirty="0" err="1" smtClean="0"/>
              <a:t>психосоматическими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нарушениями</a:t>
            </a:r>
            <a:r>
              <a:rPr lang="uk-UA" altLang="ru-RU" sz="1700" dirty="0" smtClean="0"/>
              <a:t> у </a:t>
            </a:r>
            <a:r>
              <a:rPr lang="uk-UA" altLang="ru-RU" sz="1700" dirty="0" err="1" smtClean="0"/>
              <a:t>детей</a:t>
            </a:r>
            <a:r>
              <a:rPr lang="uk-UA" altLang="ru-RU" sz="1700" dirty="0" smtClean="0"/>
              <a:t> и </a:t>
            </a:r>
            <a:r>
              <a:rPr lang="uk-UA" altLang="ru-RU" sz="1700" dirty="0" err="1" smtClean="0"/>
              <a:t>подростков</a:t>
            </a:r>
            <a:r>
              <a:rPr lang="uk-UA" altLang="ru-RU" sz="1700" dirty="0" smtClean="0"/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smtClean="0"/>
              <a:t> с </a:t>
            </a:r>
            <a:r>
              <a:rPr lang="uk-UA" altLang="ru-RU" sz="1700" dirty="0" err="1" smtClean="0"/>
              <a:t>трудностями</a:t>
            </a:r>
            <a:r>
              <a:rPr lang="uk-UA" altLang="ru-RU" sz="1700" dirty="0" smtClean="0"/>
              <a:t> в </a:t>
            </a:r>
            <a:r>
              <a:rPr lang="uk-UA" altLang="ru-RU" sz="1700" dirty="0" err="1" smtClean="0"/>
              <a:t>общении</a:t>
            </a:r>
            <a:r>
              <a:rPr lang="uk-UA" altLang="ru-RU" sz="1700" dirty="0" smtClean="0"/>
              <a:t> и </a:t>
            </a:r>
            <a:r>
              <a:rPr lang="uk-UA" altLang="ru-RU" sz="1700" dirty="0" err="1" smtClean="0"/>
              <a:t>социальной</a:t>
            </a:r>
            <a:r>
              <a:rPr lang="uk-UA" altLang="ru-RU" sz="1700" dirty="0" smtClean="0"/>
              <a:t> </a:t>
            </a:r>
            <a:r>
              <a:rPr lang="uk-UA" altLang="ru-RU" sz="1700" dirty="0" err="1" smtClean="0"/>
              <a:t>адаптации</a:t>
            </a:r>
            <a:r>
              <a:rPr lang="uk-UA" altLang="ru-RU" sz="1700" dirty="0" smtClean="0"/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altLang="ru-RU" sz="1700" dirty="0" smtClean="0"/>
              <a:t>при </a:t>
            </a:r>
            <a:r>
              <a:rPr lang="uk-UA" altLang="ru-RU" sz="1700" dirty="0" err="1" smtClean="0"/>
              <a:t>внутрисемейных</a:t>
            </a:r>
            <a:r>
              <a:rPr lang="uk-UA" altLang="ru-RU" sz="1700" dirty="0" smtClean="0"/>
              <a:t>  </a:t>
            </a:r>
            <a:r>
              <a:rPr lang="uk-UA" altLang="ru-RU" sz="1700" dirty="0" err="1" smtClean="0"/>
              <a:t>конфликтах</a:t>
            </a:r>
            <a:r>
              <a:rPr lang="uk-UA" altLang="ru-RU" sz="17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700" b="1" u="sng" dirty="0" smtClean="0"/>
              <a:t>Мел</a:t>
            </a:r>
            <a:r>
              <a:rPr lang="ru-RU" altLang="ru-RU" sz="1700" dirty="0" smtClean="0"/>
              <a:t> </a:t>
            </a:r>
            <a:r>
              <a:rPr lang="ru-RU" altLang="ru-RU" sz="1700" dirty="0" smtClean="0"/>
              <a:t>лучше использовать нервному человеку , потому что акварель, которая растекается, может спровоцировать тревогу. Мел более легко контролировать, и человек переносит это ощущение на жизнь.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700" b="1" u="sng" dirty="0" smtClean="0"/>
              <a:t>Акварель</a:t>
            </a:r>
            <a:r>
              <a:rPr lang="ru-RU" altLang="ru-RU" sz="1700" dirty="0" smtClean="0"/>
              <a:t> лучше использовать человеку  с комплексами, так как  это поможет ему почувствовать себя раскованным. </a:t>
            </a:r>
          </a:p>
        </p:txBody>
      </p:sp>
      <p:pic>
        <p:nvPicPr>
          <p:cNvPr id="12292" name="Picture 7" descr="i?id=70502395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93" y="1124744"/>
            <a:ext cx="24495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i?id=10968059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64" y="2817019"/>
            <a:ext cx="24495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i?id=164697760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61" y="4437112"/>
            <a:ext cx="2520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B8E9-A8A8-46B4-9A8B-B74EB68FCC87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9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27013"/>
            <a:ext cx="7704856" cy="20494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Коллаж </a:t>
            </a:r>
            <a:r>
              <a:rPr lang="ru-RU" altLang="ru-RU" sz="2400" b="1" dirty="0" smtClean="0"/>
              <a:t>– </a:t>
            </a:r>
            <a:r>
              <a:rPr lang="ru-RU" altLang="ja-JP" sz="2000" b="1" dirty="0" smtClean="0"/>
              <a:t>(от фр.</a:t>
            </a:r>
            <a:r>
              <a:rPr lang="fr-FR" altLang="ja-JP" sz="2000" b="1" i="1" dirty="0" smtClean="0">
                <a:ea typeface="ＭＳ Ｐゴシック" charset="-128"/>
              </a:rPr>
              <a:t>collage</a:t>
            </a:r>
            <a:r>
              <a:rPr lang="ru-RU" altLang="ja-JP" sz="2000" b="1" dirty="0" smtClean="0"/>
              <a:t> — наклеивание) — технический приём в изобразительном искусстве, заключающийся в наклеивании на подложку предметов и материалов, отличающихся от основы по цвету и фактуре.</a:t>
            </a:r>
            <a:br>
              <a:rPr lang="ru-RU" altLang="ja-JP" sz="2000" b="1" dirty="0" smtClean="0"/>
            </a:br>
            <a:r>
              <a:rPr lang="ru-RU" altLang="ja-JP" sz="2000" b="1" dirty="0" smtClean="0"/>
              <a:t>Материалом служит газеты, глянцевые журналы, природные материалы, различные предметы.</a:t>
            </a:r>
            <a:endParaRPr lang="ru-RU" altLang="ru-RU" b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192213"/>
            <a:ext cx="4524375" cy="41767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ja-JP" sz="2000" dirty="0" err="1" smtClean="0"/>
              <a:t>Коллажирование</a:t>
            </a:r>
            <a:r>
              <a:rPr lang="ru-RU" altLang="ja-JP" sz="2000" dirty="0" smtClean="0"/>
              <a:t> дает возможность раскрыть потенциальные возможности человека, предполагает большую степень свободы, является безболезненным методом работы с личностью, опирается на положительные эмоциональные переживания, связанные с процессом творчества.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ja-JP" sz="2000" dirty="0" err="1" smtClean="0"/>
              <a:t>Коллажирование</a:t>
            </a:r>
            <a:r>
              <a:rPr lang="ru-RU" altLang="ja-JP" sz="2000" dirty="0" smtClean="0"/>
              <a:t> </a:t>
            </a:r>
            <a:r>
              <a:rPr lang="ru-RU" altLang="ja-JP" sz="2000" dirty="0" smtClean="0"/>
              <a:t>позволяет определить существующее на данный момент психологическое состояние человека, выявить актуальное содержание его самосознания, его личностные переживания.</a:t>
            </a:r>
            <a:r>
              <a:rPr lang="ru-RU" altLang="ja-JP" sz="1800" dirty="0" smtClean="0"/>
              <a:t/>
            </a:r>
            <a:br>
              <a:rPr lang="ru-RU" altLang="ja-JP" sz="1800" dirty="0" smtClean="0"/>
            </a:br>
            <a:endParaRPr lang="ru-RU" altLang="ru-RU" sz="1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D2E4-B027-438A-B8C9-F6F79E7AE2D7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4341" name="Picture 8" descr="i?id=8448311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447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i?id=56644121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18" y="4148981"/>
            <a:ext cx="25923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3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23529" y="227013"/>
            <a:ext cx="6912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/>
              <a:t>      </a:t>
            </a:r>
            <a:r>
              <a:rPr lang="ru-RU" altLang="ru-RU" sz="2000" b="1" dirty="0"/>
              <a:t>Оригами  - (яп. </a:t>
            </a:r>
            <a:r>
              <a:rPr lang="ja-JP" altLang="en-US" sz="2000" b="1" dirty="0"/>
              <a:t>折り紙</a:t>
            </a:r>
            <a:r>
              <a:rPr lang="en-US" altLang="ja-JP" sz="2000" b="1" dirty="0"/>
              <a:t>, </a:t>
            </a:r>
            <a:r>
              <a:rPr lang="ru-RU" altLang="ru-RU" sz="2000" b="1" dirty="0"/>
              <a:t>букв.: «сложенная бумага») —       древнее искусство складывания фигурок из бумаги. </a:t>
            </a:r>
            <a:br>
              <a:rPr lang="ru-RU" altLang="ru-RU" sz="2000" b="1" dirty="0"/>
            </a:br>
            <a:r>
              <a:rPr lang="ru-RU" altLang="ru-RU" sz="2000" b="1" dirty="0"/>
              <a:t>Классическое оригами — журавлик и специальная декоративная</a:t>
            </a:r>
            <a:br>
              <a:rPr lang="ru-RU" altLang="ru-RU" sz="2000" b="1" dirty="0"/>
            </a:br>
            <a:r>
              <a:rPr lang="ru-RU" altLang="ru-RU" sz="2000" b="1" dirty="0"/>
              <a:t> бумага для оригами</a:t>
            </a:r>
            <a:br>
              <a:rPr lang="ru-RU" altLang="ru-RU" sz="2000" b="1" dirty="0"/>
            </a:br>
            <a:endParaRPr lang="ru-RU" altLang="ru-RU" sz="1600" b="1" dirty="0" smtClean="0"/>
          </a:p>
        </p:txBody>
      </p:sp>
      <p:pic>
        <p:nvPicPr>
          <p:cNvPr id="15363" name="Picture 18" descr="220px-Origami_bal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089815"/>
            <a:ext cx="1727200" cy="1439862"/>
          </a:xfrm>
          <a:noFill/>
        </p:spPr>
      </p:pic>
      <p:sp>
        <p:nvSpPr>
          <p:cNvPr id="1536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516421"/>
            <a:ext cx="4248472" cy="45386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Модульное </a:t>
            </a:r>
            <a:r>
              <a:rPr lang="ru-RU" altLang="ru-RU" sz="2000" b="1" dirty="0" smtClean="0"/>
              <a:t>оригами - </a:t>
            </a:r>
            <a:r>
              <a:rPr lang="ru-RU" altLang="ru-RU" sz="2000" dirty="0" smtClean="0"/>
              <a:t>оригами, в котором целая фигура собирается из многих одинаковых частей 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 </a:t>
            </a:r>
            <a:r>
              <a:rPr lang="ru-RU" altLang="ru-RU" sz="2000" b="1" dirty="0" smtClean="0"/>
              <a:t>Простое оригами</a:t>
            </a:r>
            <a:r>
              <a:rPr lang="ru-RU" altLang="ru-RU" sz="2000" dirty="0" smtClean="0"/>
              <a:t> — стиль с использованием только складок горой.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Складывание </a:t>
            </a:r>
            <a:r>
              <a:rPr lang="ru-RU" altLang="ru-RU" sz="2000" b="1" dirty="0" smtClean="0"/>
              <a:t>по </a:t>
            </a:r>
            <a:r>
              <a:rPr lang="ru-RU" altLang="ru-RU" sz="2000" b="1" dirty="0" smtClean="0"/>
              <a:t>развёртке  - </a:t>
            </a:r>
            <a:r>
              <a:rPr lang="ru-RU" altLang="ru-RU" sz="2000" dirty="0" smtClean="0"/>
              <a:t>один </a:t>
            </a:r>
            <a:r>
              <a:rPr lang="ru-RU" altLang="ru-RU" sz="2000" dirty="0" smtClean="0"/>
              <a:t>из видов диаграмм оригами, представляющий собой чертёж, на котором изображены все складки готовой модели.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Мокрое </a:t>
            </a:r>
            <a:r>
              <a:rPr lang="ru-RU" altLang="ru-RU" sz="2000" b="1" dirty="0" smtClean="0"/>
              <a:t>складывание</a:t>
            </a:r>
            <a:r>
              <a:rPr lang="ru-RU" altLang="ru-RU" sz="2000" dirty="0" smtClean="0"/>
              <a:t> — техника складывания, использующая смоченную водой бумагу для придания фигуркам плавности линий, выразительности, а также жесткости. </a:t>
            </a:r>
          </a:p>
        </p:txBody>
      </p:sp>
      <p:pic>
        <p:nvPicPr>
          <p:cNvPr id="15365" name="Picture 9" descr="i?id=68781764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5482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i?id=927722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14" y="2636912"/>
            <a:ext cx="1727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i?id=153371931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47" y="4470758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 descr="Orizu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1365"/>
            <a:ext cx="1368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2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20880" cy="2016224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/>
              <a:t>Работа </a:t>
            </a:r>
            <a:r>
              <a:rPr lang="ru-RU" altLang="ru-RU" sz="2000" b="1" dirty="0" smtClean="0"/>
              <a:t>с глиной - особенно важно для тех людей, которым трудно </a:t>
            </a:r>
            <a:r>
              <a:rPr lang="ru-RU" altLang="ru-RU" sz="2000" b="1" dirty="0" smtClean="0"/>
              <a:t>«выговориться», </a:t>
            </a:r>
            <a:r>
              <a:rPr lang="ru-RU" altLang="ru-RU" sz="2000" b="1" dirty="0" smtClean="0"/>
              <a:t>кому трудно рассказать о своих чувствах и переживаниях, в ситуациях неопределенности – ведь </a:t>
            </a:r>
            <a:r>
              <a:rPr lang="ru-RU" altLang="ru-RU" sz="2000" b="1" dirty="0" smtClean="0"/>
              <a:t>«мятье» </a:t>
            </a:r>
            <a:r>
              <a:rPr lang="ru-RU" altLang="ru-RU" sz="2000" b="1" dirty="0" smtClean="0"/>
              <a:t>глины, </a:t>
            </a:r>
            <a:r>
              <a:rPr lang="ru-RU" altLang="ru-RU" sz="2000" b="1" dirty="0" smtClean="0"/>
              <a:t>«</a:t>
            </a:r>
            <a:r>
              <a:rPr lang="ru-RU" altLang="ru-RU" sz="2000" b="1" dirty="0" err="1" smtClean="0"/>
              <a:t>вылепливание</a:t>
            </a:r>
            <a:r>
              <a:rPr lang="ru-RU" altLang="ru-RU" sz="2000" b="1" dirty="0" smtClean="0"/>
              <a:t>» </a:t>
            </a:r>
            <a:r>
              <a:rPr lang="ru-RU" altLang="ru-RU" sz="2000" b="1" dirty="0" smtClean="0"/>
              <a:t>снижает или убирает сопротивление и дает возможность </a:t>
            </a:r>
            <a:r>
              <a:rPr lang="ru-RU" altLang="ru-RU" sz="2000" b="1" dirty="0" smtClean="0"/>
              <a:t>«увидеть» </a:t>
            </a:r>
            <a:r>
              <a:rPr lang="ru-RU" altLang="ru-RU" sz="2000" b="1" dirty="0" smtClean="0"/>
              <a:t>решение. Работа с глиной позволяет мягко отреагировать, переработать и осознать </a:t>
            </a:r>
            <a:r>
              <a:rPr lang="ru-RU" altLang="ru-RU" sz="2000" b="1" dirty="0" err="1" smtClean="0"/>
              <a:t>травматичный</a:t>
            </a:r>
            <a:r>
              <a:rPr lang="ru-RU" altLang="ru-RU" sz="2000" b="1" dirty="0" smtClean="0"/>
              <a:t>  опыт.</a:t>
            </a:r>
            <a:endParaRPr lang="ru-RU" altLang="ru-RU" b="1" dirty="0" smtClean="0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57820" y="2253122"/>
            <a:ext cx="5898356" cy="1998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благодаря лепке человек может научиться управлять собой;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не </a:t>
            </a:r>
            <a:r>
              <a:rPr lang="ru-RU" altLang="ru-RU" sz="2000" dirty="0" smtClean="0"/>
              <a:t>имеет противопоказаний и возрастных ограничений;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дают </a:t>
            </a:r>
            <a:r>
              <a:rPr lang="ru-RU" altLang="ru-RU" sz="2000" dirty="0" smtClean="0"/>
              <a:t>человеку возможность почувствовать себя творцом, это одно из лучших средств  при работе с эмоциями ( страх, агрессия, обида).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00472" y="6381328"/>
            <a:ext cx="2057400" cy="365125"/>
          </a:xfrm>
        </p:spPr>
        <p:txBody>
          <a:bodyPr/>
          <a:lstStyle/>
          <a:p>
            <a:pPr>
              <a:defRPr/>
            </a:pPr>
            <a:fld id="{6C69B8E9-A8A8-46B4-9A8B-B74EB68FCC87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20484" name="Picture 5" descr="i?id=17303991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2235547"/>
            <a:ext cx="23764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i?id=19771640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5" y="4575298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i?id=3995149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52" y="4687888"/>
            <a:ext cx="2016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i?id=197402944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6450"/>
            <a:ext cx="2087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7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62612"/>
            <a:ext cx="4968552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Работа  </a:t>
            </a:r>
            <a:r>
              <a:rPr lang="ru-RU" sz="4400" b="1" dirty="0" smtClean="0"/>
              <a:t>с  глиной    </a:t>
            </a:r>
            <a:endParaRPr lang="ru-RU" sz="4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5" y="476672"/>
            <a:ext cx="2441741" cy="18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859700"/>
            <a:ext cx="8064896" cy="1168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i="1" dirty="0" smtClean="0">
                <a:solidFill>
                  <a:schemeClr val="tx1"/>
                </a:solidFill>
              </a:rPr>
              <a:t>лепки</a:t>
            </a:r>
            <a:r>
              <a:rPr lang="ru-RU" sz="2000" dirty="0" smtClean="0">
                <a:solidFill>
                  <a:schemeClr val="tx1"/>
                </a:solidFill>
              </a:rPr>
              <a:t> используются пластилин, глина, тесто. Участники группы могут вылепить свой страх, посмотреть и поломать, а затем создать противоположное состояние - радости, счастья.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1" name="Picture 1" descr="C:\Users\ЕЛЕНА\Desktop\лабири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155" y="2636912"/>
            <a:ext cx="2520280" cy="1890210"/>
          </a:xfrm>
          <a:prstGeom prst="rect">
            <a:avLst/>
          </a:prstGeom>
          <a:noFill/>
        </p:spPr>
      </p:pic>
      <p:pic>
        <p:nvPicPr>
          <p:cNvPr id="10242" name="Picture 2" descr="C:\Users\ЕЛЕНА\Desktop\lep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112136"/>
            <a:ext cx="2448272" cy="1747564"/>
          </a:xfrm>
          <a:prstGeom prst="rect">
            <a:avLst/>
          </a:prstGeom>
          <a:noFill/>
        </p:spPr>
      </p:pic>
      <p:pic>
        <p:nvPicPr>
          <p:cNvPr id="10243" name="Picture 3" descr="C:\Users\ЕЛЕНА\Desktop\8615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198138"/>
            <a:ext cx="2808312" cy="1873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9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47728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Работа  с  глиной/ Соленое тесто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3" name="Picture 2" descr="C:\Users\ЕЛЕНА\Desktop\соленое тес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0880">
            <a:off x="4670605" y="1552666"/>
            <a:ext cx="3653605" cy="3619618"/>
          </a:xfrm>
          <a:prstGeom prst="rect">
            <a:avLst/>
          </a:prstGeom>
          <a:noFill/>
        </p:spPr>
      </p:pic>
      <p:pic>
        <p:nvPicPr>
          <p:cNvPr id="1026" name="Picture 2" descr="C:\Users\ЕЛЕНА\Documents\СОГПИ\УЧЕБН ДИСЦИПЛИНЫ\АРТТЕРАПИЯ\Иллюстрации\соленое тес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465505" cy="346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63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2294"/>
            <a:ext cx="5832648" cy="841248"/>
          </a:xfrm>
        </p:spPr>
        <p:txBody>
          <a:bodyPr/>
          <a:lstStyle/>
          <a:p>
            <a:pPr algn="ctr"/>
            <a:r>
              <a:rPr lang="ru-RU" b="1" dirty="0" err="1" smtClean="0"/>
              <a:t>Библиотерапия</a:t>
            </a:r>
            <a:endParaRPr lang="ru-RU" b="1" dirty="0"/>
          </a:p>
        </p:txBody>
      </p:sp>
      <p:pic>
        <p:nvPicPr>
          <p:cNvPr id="1027" name="Picture 3" descr="C:\Users\ЕЛЕНА\Desktop\АРТ-ТЕРАПИЯ\Иллюстрации\Библиотерапия облож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69309"/>
            <a:ext cx="2549351" cy="390050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340768"/>
            <a:ext cx="5104018" cy="4659430"/>
          </a:xfrm>
        </p:spPr>
        <p:txBody>
          <a:bodyPr>
            <a:normAutofit/>
          </a:bodyPr>
          <a:lstStyle/>
          <a:p>
            <a:pPr marL="108000" indent="-108000" algn="just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Библиотерапия</a:t>
            </a:r>
            <a:r>
              <a:rPr lang="ru-RU" dirty="0" smtClean="0">
                <a:solidFill>
                  <a:schemeClr val="tx1"/>
                </a:solidFill>
              </a:rPr>
              <a:t> (от лат. </a:t>
            </a:r>
            <a:r>
              <a:rPr lang="ru-RU" dirty="0" err="1" smtClean="0">
                <a:solidFill>
                  <a:schemeClr val="tx1"/>
                </a:solidFill>
              </a:rPr>
              <a:t>biblio</a:t>
            </a:r>
            <a:r>
              <a:rPr lang="ru-RU" dirty="0" smtClean="0">
                <a:solidFill>
                  <a:schemeClr val="tx1"/>
                </a:solidFill>
              </a:rPr>
              <a:t> — книга и гр. </a:t>
            </a:r>
            <a:r>
              <a:rPr lang="ru-RU" dirty="0" err="1" smtClean="0">
                <a:solidFill>
                  <a:schemeClr val="tx1"/>
                </a:solidFill>
              </a:rPr>
              <a:t>therapia</a:t>
            </a:r>
            <a:r>
              <a:rPr lang="ru-RU" dirty="0" smtClean="0">
                <a:solidFill>
                  <a:schemeClr val="tx1"/>
                </a:solidFill>
              </a:rPr>
              <a:t> — лечение, уход за больным) — </a:t>
            </a:r>
            <a:r>
              <a:rPr lang="ru-RU" dirty="0" smtClean="0">
                <a:solidFill>
                  <a:schemeClr val="tx1"/>
                </a:solidFill>
              </a:rPr>
              <a:t>метод психотерапии, использующий</a:t>
            </a:r>
            <a:r>
              <a:rPr lang="ru-RU" dirty="0" smtClean="0">
                <a:solidFill>
                  <a:schemeClr val="tx1"/>
                </a:solidFill>
              </a:rPr>
              <a:t>     литературу как одну из форм лечения словом.</a:t>
            </a:r>
          </a:p>
          <a:p>
            <a:pPr marL="108000" indent="-108000" algn="just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Библиотерапия</a:t>
            </a:r>
            <a:r>
              <a:rPr lang="ru-RU" dirty="0" smtClean="0">
                <a:solidFill>
                  <a:schemeClr val="tx1"/>
                </a:solidFill>
              </a:rPr>
              <a:t> — специальное коррекционное воздействие на клиента с помощью чтения специально подобранной литературы в целях нормализации или оптимизации его психического состояния.</a:t>
            </a:r>
          </a:p>
          <a:p>
            <a:pPr marL="108000" indent="-108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Выбор книг, ориентированных на круг проблем определенной личности или группы. После прочтения происходит общий анализ содержания. 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026" name="Picture 2" descr="C:\Users\ЕЛЕНА\Desktop\АРТ-ТЕРАПИЯ\Иллюстрации\Библиотера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2071670" cy="172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5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04856" cy="14319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err="1"/>
              <a:t>Библиотерапия</a:t>
            </a:r>
            <a:r>
              <a:rPr lang="ru-RU" altLang="ru-RU" sz="2400" b="1" dirty="0"/>
              <a:t> -  специальное коррекционное воздействие на клиента с помощью чтения специально подобранной литературы в целях нормализации или оптимизации его психического </a:t>
            </a:r>
            <a:r>
              <a:rPr lang="ru-RU" altLang="ru-RU" sz="2400" b="1" dirty="0" smtClean="0"/>
              <a:t>состояния</a:t>
            </a:r>
            <a:endParaRPr lang="ru-RU" altLang="ru-RU" sz="2400" b="1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87550"/>
            <a:ext cx="3616325" cy="4035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err="1" smtClean="0"/>
              <a:t>Библиотерапия</a:t>
            </a:r>
            <a:r>
              <a:rPr lang="ru-RU" altLang="ru-RU" sz="2000" dirty="0" smtClean="0"/>
              <a:t> направлена  на формирование личности читателя.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Книги - мощные инструменты, которыми можно воздействовать на: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dirty="0" smtClean="0"/>
              <a:t>мышление людей;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dirty="0" smtClean="0"/>
              <a:t>на их характер;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dirty="0" smtClean="0"/>
              <a:t>формировать их поведение;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dirty="0" smtClean="0"/>
              <a:t> помочь в решении проблем.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6050" y="6354763"/>
            <a:ext cx="2057400" cy="365125"/>
          </a:xfrm>
        </p:spPr>
        <p:txBody>
          <a:bodyPr/>
          <a:lstStyle/>
          <a:p>
            <a:pPr>
              <a:defRPr/>
            </a:pPr>
            <a:fld id="{6C69B8E9-A8A8-46B4-9A8B-B74EB68FCC87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9220" name="Picture 11" descr="i?id=182399596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2808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 descr="i?id=100862428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2736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4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209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a typeface="Calibri"/>
                <a:cs typeface="Times New Roman"/>
              </a:rPr>
              <a:t>Диагностический и  терапевтический </a:t>
            </a:r>
            <a:r>
              <a:rPr lang="ru-RU" b="1" dirty="0">
                <a:ea typeface="Calibri"/>
                <a:cs typeface="Times New Roman"/>
              </a:rPr>
              <a:t>эффекты в </a:t>
            </a:r>
            <a:r>
              <a:rPr lang="ru-RU" b="1" dirty="0" err="1">
                <a:ea typeface="Calibri"/>
                <a:cs typeface="Times New Roman"/>
              </a:rPr>
              <a:t>библиотерапии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Times New Roman"/>
              </a:rPr>
              <a:t>З</a:t>
            </a:r>
            <a:r>
              <a:rPr lang="ru-RU" sz="2800" dirty="0" smtClean="0">
                <a:ea typeface="Calibri"/>
                <a:cs typeface="Times New Roman"/>
              </a:rPr>
              <a:t>акон Эмиля </a:t>
            </a:r>
            <a:r>
              <a:rPr lang="ru-RU" sz="2800" dirty="0" err="1" smtClean="0">
                <a:ea typeface="Calibri"/>
                <a:cs typeface="Times New Roman"/>
              </a:rPr>
              <a:t>Геннекена</a:t>
            </a:r>
            <a:r>
              <a:rPr lang="ru-RU" sz="2800" dirty="0" smtClean="0">
                <a:ea typeface="Calibri"/>
                <a:cs typeface="Times New Roman"/>
              </a:rPr>
              <a:t> (французский критик)</a:t>
            </a:r>
            <a:endParaRPr lang="ru-RU" sz="2800" dirty="0">
              <a:ea typeface="Calibri"/>
              <a:cs typeface="Times New Roman"/>
            </a:endParaRP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a typeface="Calibri"/>
                <a:cs typeface="Times New Roman"/>
              </a:rPr>
              <a:t>Главный герой произведе­ния — это всегда автор</a:t>
            </a:r>
            <a:endParaRPr lang="ru-RU" sz="2800" b="1" dirty="0"/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Изменяя </a:t>
            </a:r>
            <a:r>
              <a:rPr lang="ru-RU" sz="2800" dirty="0">
                <a:ea typeface="Calibri"/>
                <a:cs typeface="Times New Roman"/>
              </a:rPr>
              <a:t>язык выражения — меняем </a:t>
            </a:r>
            <a:r>
              <a:rPr lang="ru-RU" sz="2800" dirty="0" smtClean="0">
                <a:ea typeface="Calibri"/>
                <a:cs typeface="Times New Roman"/>
              </a:rPr>
              <a:t>со­стояние</a:t>
            </a:r>
            <a:r>
              <a:rPr lang="ru-RU" sz="2800" dirty="0">
                <a:ea typeface="Calibri"/>
                <a:cs typeface="Times New Roman"/>
              </a:rPr>
              <a:t>, </a:t>
            </a:r>
            <a:r>
              <a:rPr lang="ru-RU" sz="2800" dirty="0" smtClean="0">
                <a:ea typeface="Calibri"/>
                <a:cs typeface="Times New Roman"/>
              </a:rPr>
              <a:t>     изменяя </a:t>
            </a:r>
            <a:r>
              <a:rPr lang="ru-RU" sz="2800" dirty="0">
                <a:ea typeface="Calibri"/>
                <a:cs typeface="Times New Roman"/>
              </a:rPr>
              <a:t>метафору — меняем представление о </a:t>
            </a:r>
            <a:r>
              <a:rPr lang="ru-RU" sz="2800" dirty="0" smtClean="0">
                <a:ea typeface="Calibri"/>
                <a:cs typeface="Times New Roman"/>
              </a:rPr>
              <a:t>мире…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психолингвистические эксперименты по верификации гипотезы Рубакина-</a:t>
            </a:r>
            <a:r>
              <a:rPr lang="ru-RU" sz="2800" dirty="0" err="1">
                <a:solidFill>
                  <a:schemeClr val="tx1"/>
                </a:solidFill>
              </a:rPr>
              <a:t>Геннекена</a:t>
            </a:r>
            <a:r>
              <a:rPr lang="ru-RU" sz="2800" dirty="0">
                <a:solidFill>
                  <a:schemeClr val="tx1"/>
                </a:solidFill>
              </a:rPr>
              <a:t> о психологическом </a:t>
            </a:r>
            <a:r>
              <a:rPr lang="ru-RU" sz="2800" dirty="0">
                <a:solidFill>
                  <a:srgbClr val="252525"/>
                </a:solidFill>
              </a:rPr>
              <a:t>сходстве читателя и писателя)</a:t>
            </a:r>
          </a:p>
          <a:p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Понятие </a:t>
            </a:r>
            <a:r>
              <a:rPr lang="ru-RU" b="1" dirty="0" err="1" smtClean="0">
                <a:solidFill>
                  <a:schemeClr val="tx1"/>
                </a:solidFill>
              </a:rPr>
              <a:t>арттерапии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600" b="1" dirty="0" err="1" smtClean="0">
                <a:solidFill>
                  <a:schemeClr val="tx1"/>
                </a:solidFill>
              </a:rPr>
              <a:t>Arttherapy</a:t>
            </a:r>
            <a:r>
              <a:rPr lang="ru-RU" sz="2600" dirty="0" smtClean="0">
                <a:solidFill>
                  <a:schemeClr val="tx1"/>
                </a:solidFill>
              </a:rPr>
              <a:t> - от </a:t>
            </a:r>
            <a:r>
              <a:rPr lang="en-US" sz="2600" b="1" dirty="0" smtClean="0">
                <a:solidFill>
                  <a:schemeClr val="tx1"/>
                </a:solidFill>
              </a:rPr>
              <a:t>art</a:t>
            </a:r>
            <a:r>
              <a:rPr lang="ru-RU" sz="2600" dirty="0" smtClean="0">
                <a:solidFill>
                  <a:schemeClr val="tx1"/>
                </a:solidFill>
              </a:rPr>
              <a:t> - искусство,  </a:t>
            </a:r>
            <a:r>
              <a:rPr lang="en-US" sz="2600" b="1" dirty="0" smtClean="0">
                <a:solidFill>
                  <a:schemeClr val="tx1"/>
                </a:solidFill>
              </a:rPr>
              <a:t>therapy</a:t>
            </a:r>
            <a:r>
              <a:rPr lang="ru-RU" sz="2600" dirty="0" smtClean="0">
                <a:solidFill>
                  <a:schemeClr val="tx1"/>
                </a:solidFill>
              </a:rPr>
              <a:t> - терапия.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Данный </a:t>
            </a:r>
            <a:r>
              <a:rPr lang="ru-RU" sz="2600" dirty="0">
                <a:solidFill>
                  <a:schemeClr val="tx1"/>
                </a:solidFill>
              </a:rPr>
              <a:t>термин </a:t>
            </a:r>
            <a:r>
              <a:rPr lang="ru-RU" sz="2600" dirty="0" smtClean="0">
                <a:solidFill>
                  <a:schemeClr val="tx1"/>
                </a:solidFill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</a:rPr>
              <a:t>Arttherapy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- </a:t>
            </a:r>
            <a:r>
              <a:rPr lang="ru-RU" sz="2600" dirty="0" smtClean="0">
                <a:solidFill>
                  <a:schemeClr val="tx1"/>
                </a:solidFill>
              </a:rPr>
              <a:t>появился </a:t>
            </a:r>
            <a:r>
              <a:rPr lang="ru-RU" sz="2600" dirty="0">
                <a:solidFill>
                  <a:schemeClr val="tx1"/>
                </a:solidFill>
              </a:rPr>
              <a:t>еще в 40-е гг. 20 в. Его начал использовать британский врач и художник </a:t>
            </a:r>
            <a:r>
              <a:rPr lang="ru-RU" sz="2600" dirty="0" err="1">
                <a:solidFill>
                  <a:schemeClr val="tx1"/>
                </a:solidFill>
              </a:rPr>
              <a:t>Адриан</a:t>
            </a:r>
            <a:r>
              <a:rPr lang="ru-RU" sz="2600" dirty="0">
                <a:solidFill>
                  <a:schemeClr val="tx1"/>
                </a:solidFill>
              </a:rPr>
              <a:t> Хилл. Он работал в </a:t>
            </a:r>
            <a:r>
              <a:rPr lang="ru-RU" sz="2600" dirty="0" smtClean="0">
                <a:solidFill>
                  <a:schemeClr val="tx1"/>
                </a:solidFill>
              </a:rPr>
              <a:t>специальных </a:t>
            </a:r>
            <a:r>
              <a:rPr lang="ru-RU" sz="2600" dirty="0">
                <a:solidFill>
                  <a:schemeClr val="tx1"/>
                </a:solidFill>
              </a:rPr>
              <a:t>госпиталях с туберкулезными больными как </a:t>
            </a:r>
            <a:r>
              <a:rPr lang="ru-RU" sz="2600" dirty="0" smtClean="0">
                <a:solidFill>
                  <a:schemeClr val="tx1"/>
                </a:solidFill>
              </a:rPr>
              <a:t>арт-педагог и </a:t>
            </a:r>
            <a:r>
              <a:rPr lang="ru-RU" sz="2600" dirty="0">
                <a:solidFill>
                  <a:schemeClr val="tx1"/>
                </a:solidFill>
              </a:rPr>
              <a:t>обратил внимание на тот факт, что занятия творчеством помогают больным легче и быстрее выздоравливать. При этом пациенты отвлекаются от своих проблем и переживаний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600" dirty="0" smtClean="0"/>
              <a:t>Арт-терапия</a:t>
            </a:r>
            <a:r>
              <a:rPr lang="ru-RU" sz="2600" dirty="0"/>
              <a:t> — метод психотерапии, использующий для лечения и </a:t>
            </a:r>
            <a:r>
              <a:rPr lang="ru-RU" sz="2600" dirty="0" err="1"/>
              <a:t>психокоррекции</a:t>
            </a:r>
            <a:r>
              <a:rPr lang="ru-RU" sz="2600" dirty="0"/>
              <a:t> художественные приёмы и творчество, такие как рисование, лепка, музыка, фотография, кинофильмы, книги, актёрское мастерство, создание историй и многое другое. </a:t>
            </a:r>
          </a:p>
          <a:p>
            <a:pPr marL="0" indent="0" algn="just">
              <a:buNone/>
            </a:pPr>
            <a:r>
              <a:rPr lang="ru-RU" sz="2600" dirty="0"/>
              <a:t>Арт-терапия – метод психотерапии, использующий творческую активность клиента для решения его психологических проблем. </a:t>
            </a:r>
          </a:p>
          <a:p>
            <a:pPr marL="0" indent="0" algn="just">
              <a:buNone/>
            </a:pPr>
            <a:r>
              <a:rPr lang="ru-RU" sz="2600" dirty="0"/>
              <a:t>Арт-терапия — это вид терапии, использующий искусство как терапевтический фактор. </a:t>
            </a: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a typeface="Calibri"/>
                <a:cs typeface="Times New Roman"/>
              </a:rPr>
              <a:t>Исцеляющий потенциал </a:t>
            </a:r>
            <a:r>
              <a:rPr lang="ru-RU" b="1" dirty="0" err="1">
                <a:ea typeface="Calibri"/>
                <a:cs typeface="Times New Roman"/>
              </a:rPr>
              <a:t>библиотерапии</a:t>
            </a:r>
            <a:r>
              <a:rPr lang="ru-RU" b="1" dirty="0">
                <a:ea typeface="Calibri"/>
                <a:cs typeface="Times New Roman"/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 lnSpcReduction="10000"/>
          </a:bodyPr>
          <a:lstStyle/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	Основан </a:t>
            </a:r>
            <a:r>
              <a:rPr lang="ru-RU" dirty="0">
                <a:ea typeface="Calibri"/>
                <a:cs typeface="Times New Roman"/>
              </a:rPr>
              <a:t>на таких </a:t>
            </a:r>
            <a:r>
              <a:rPr lang="ru-RU" dirty="0" smtClean="0">
                <a:ea typeface="Calibri"/>
                <a:cs typeface="Times New Roman"/>
              </a:rPr>
              <a:t>пси­хологических </a:t>
            </a:r>
            <a:r>
              <a:rPr lang="ru-RU" dirty="0">
                <a:ea typeface="Calibri"/>
                <a:cs typeface="Times New Roman"/>
              </a:rPr>
              <a:t>механизмах, </a:t>
            </a:r>
            <a:r>
              <a:rPr lang="ru-RU" dirty="0" smtClean="0">
                <a:ea typeface="Calibri"/>
                <a:cs typeface="Times New Roman"/>
              </a:rPr>
              <a:t>как: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a typeface="Calibri"/>
                <a:cs typeface="Times New Roman"/>
              </a:rPr>
              <a:t> Отреагирование аффекта;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a typeface="Calibri"/>
                <a:cs typeface="Times New Roman"/>
              </a:rPr>
              <a:t> Катарсис;</a:t>
            </a: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a typeface="Calibri"/>
                <a:cs typeface="Times New Roman"/>
              </a:rPr>
              <a:t>Диссоциация;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a typeface="Calibri"/>
                <a:cs typeface="Times New Roman"/>
              </a:rPr>
              <a:t>Выявление </a:t>
            </a:r>
            <a:r>
              <a:rPr lang="ru-RU" dirty="0">
                <a:ea typeface="Calibri"/>
                <a:cs typeface="Times New Roman"/>
              </a:rPr>
              <a:t>и коррекция эмоционального </a:t>
            </a:r>
            <a:r>
              <a:rPr lang="ru-RU" dirty="0" smtClean="0">
                <a:ea typeface="Calibri"/>
                <a:cs typeface="Times New Roman"/>
              </a:rPr>
              <a:t>состояния;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a typeface="Calibri"/>
                <a:cs typeface="Times New Roman"/>
              </a:rPr>
              <a:t>Прояснение </a:t>
            </a:r>
            <a:r>
              <a:rPr lang="ru-RU" dirty="0">
                <a:ea typeface="Calibri"/>
                <a:cs typeface="Times New Roman"/>
              </a:rPr>
              <a:t>и осознание глубинных ценностей и ресурсов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	Психологический </a:t>
            </a:r>
            <a:r>
              <a:rPr lang="ru-RU" sz="2000" dirty="0">
                <a:ea typeface="Calibri"/>
                <a:cs typeface="Times New Roman"/>
              </a:rPr>
              <a:t>механизм — осознанное или неосознаваемое изменение метафоры.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a typeface="Calibri"/>
                <a:cs typeface="Times New Roman"/>
              </a:rPr>
              <a:t>	Такое изменение дает возможность увидеть нечто в своей жизни под совершенно другим углом зрения (то есть с непривычного, иного ракурса). Это приводит 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ea typeface="Calibri"/>
                <a:cs typeface="Times New Roman"/>
              </a:rPr>
              <a:t>расширению </a:t>
            </a:r>
            <a:r>
              <a:rPr lang="ru-RU" sz="2000" dirty="0">
                <a:ea typeface="Calibri"/>
                <a:cs typeface="Times New Roman"/>
              </a:rPr>
              <a:t>со­знания;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ea typeface="Calibri"/>
                <a:cs typeface="Times New Roman"/>
              </a:rPr>
              <a:t>расширению </a:t>
            </a:r>
            <a:r>
              <a:rPr lang="ru-RU" sz="2000" dirty="0">
                <a:ea typeface="Calibri"/>
                <a:cs typeface="Times New Roman"/>
              </a:rPr>
              <a:t>кругозора;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ea typeface="Calibri"/>
                <a:cs typeface="Times New Roman"/>
              </a:rPr>
              <a:t>частичному </a:t>
            </a:r>
            <a:r>
              <a:rPr lang="ru-RU" sz="2000" dirty="0">
                <a:ea typeface="Calibri"/>
                <a:cs typeface="Times New Roman"/>
              </a:rPr>
              <a:t>избавлению от иллюзий;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ea typeface="Calibri"/>
                <a:cs typeface="Times New Roman"/>
              </a:rPr>
              <a:t>расширению </a:t>
            </a:r>
            <a:r>
              <a:rPr lang="ru-RU" sz="2000" dirty="0">
                <a:ea typeface="Calibri"/>
                <a:cs typeface="Times New Roman"/>
              </a:rPr>
              <a:t>репертуара жизненных стратегий.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	А </a:t>
            </a:r>
            <a:r>
              <a:rPr lang="ru-RU" sz="2000" dirty="0">
                <a:ea typeface="Calibri"/>
                <a:cs typeface="Times New Roman"/>
              </a:rPr>
              <a:t>следовательно, расширение </a:t>
            </a:r>
            <a:r>
              <a:rPr lang="ru-RU" sz="2000" dirty="0" smtClean="0">
                <a:ea typeface="Calibri"/>
                <a:cs typeface="Times New Roman"/>
              </a:rPr>
              <a:t>представления «</a:t>
            </a:r>
            <a:r>
              <a:rPr lang="ru-RU" sz="2000" dirty="0">
                <a:ea typeface="Calibri"/>
                <a:cs typeface="Times New Roman"/>
              </a:rPr>
              <a:t>Я могу» (что и есть доступ к внутреннему ресурсу).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7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96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Противопоказания </a:t>
            </a:r>
            <a:r>
              <a:rPr lang="ru-RU" b="1" dirty="0" err="1" smtClean="0"/>
              <a:t>библиотерапии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50" y="1340768"/>
            <a:ext cx="7886700" cy="1584176"/>
          </a:xfrm>
        </p:spPr>
        <p:txBody>
          <a:bodyPr>
            <a:normAutofit/>
          </a:bodyPr>
          <a:lstStyle/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err="1" smtClean="0">
                <a:ea typeface="Calibri"/>
                <a:cs typeface="Times New Roman"/>
              </a:rPr>
              <a:t>Библиотерапия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ea typeface="Calibri"/>
              </a:rPr>
              <a:t>имеет </a:t>
            </a:r>
            <a:r>
              <a:rPr lang="ru-RU" sz="2400" dirty="0">
                <a:ea typeface="Calibri"/>
              </a:rPr>
              <a:t>только одно </a:t>
            </a:r>
            <a:r>
              <a:rPr lang="ru-RU" sz="2400" dirty="0" smtClean="0">
                <a:ea typeface="Calibri"/>
              </a:rPr>
              <a:t>  противопоказание: снижение интеллекта.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335699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2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a typeface="Calibri"/>
                <a:cs typeface="Times New Roman"/>
              </a:rPr>
              <a:t>Техники </a:t>
            </a:r>
            <a:r>
              <a:rPr lang="ru-RU" b="1" dirty="0" err="1" smtClean="0">
                <a:ea typeface="Calibri"/>
                <a:cs typeface="Times New Roman"/>
              </a:rPr>
              <a:t>библиотерапии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482453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ea typeface="Calibri"/>
                <a:cs typeface="Times New Roman"/>
              </a:rPr>
              <a:t>1</a:t>
            </a:r>
            <a:r>
              <a:rPr lang="ru-RU" sz="5600" dirty="0">
                <a:ea typeface="Calibri"/>
                <a:cs typeface="Times New Roman"/>
              </a:rPr>
              <a:t>. Использование готовых произведений любого </a:t>
            </a:r>
            <a:r>
              <a:rPr lang="ru-RU" sz="5600" dirty="0" smtClean="0">
                <a:ea typeface="Calibri"/>
                <a:cs typeface="Times New Roman"/>
              </a:rPr>
              <a:t>жанра;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2. </a:t>
            </a:r>
            <a:r>
              <a:rPr lang="ru-RU" sz="5600" dirty="0" smtClean="0">
                <a:ea typeface="Calibri"/>
                <a:cs typeface="Times New Roman"/>
              </a:rPr>
              <a:t>Письма;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ea typeface="Calibri"/>
                <a:cs typeface="Times New Roman"/>
              </a:rPr>
              <a:t>3</a:t>
            </a:r>
            <a:r>
              <a:rPr lang="ru-RU" sz="5600" dirty="0">
                <a:ea typeface="Calibri"/>
                <a:cs typeface="Times New Roman"/>
              </a:rPr>
              <a:t>. Стихи (использование размера без рифм</a:t>
            </a:r>
            <a:r>
              <a:rPr lang="ru-RU" sz="5600" dirty="0" smtClean="0">
                <a:ea typeface="Calibri"/>
                <a:cs typeface="Times New Roman"/>
              </a:rPr>
              <a:t>);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4. Написание любого жанра литературного произведения по </a:t>
            </a:r>
            <a:r>
              <a:rPr lang="ru-RU" sz="5600" dirty="0" smtClean="0">
                <a:ea typeface="Calibri"/>
                <a:cs typeface="Times New Roman"/>
              </a:rPr>
              <a:t>чет­ким </a:t>
            </a:r>
            <a:r>
              <a:rPr lang="ru-RU" sz="5600" dirty="0">
                <a:ea typeface="Calibri"/>
                <a:cs typeface="Times New Roman"/>
              </a:rPr>
              <a:t>законам (сага, драматургическое произведение, </a:t>
            </a:r>
            <a:r>
              <a:rPr lang="ru-RU" sz="5600" dirty="0" smtClean="0">
                <a:ea typeface="Calibri"/>
                <a:cs typeface="Times New Roman"/>
              </a:rPr>
              <a:t>новелла,</a:t>
            </a:r>
            <a:r>
              <a:rPr lang="ru-RU" sz="5600" dirty="0">
                <a:ea typeface="Calibri"/>
                <a:cs typeface="Times New Roman"/>
              </a:rPr>
              <a:t> </a:t>
            </a:r>
            <a:r>
              <a:rPr lang="ru-RU" sz="5600" dirty="0" smtClean="0">
                <a:ea typeface="Calibri"/>
                <a:cs typeface="Times New Roman"/>
              </a:rPr>
              <a:t>детектив </a:t>
            </a:r>
            <a:r>
              <a:rPr lang="ru-RU" sz="5600" dirty="0">
                <a:ea typeface="Calibri"/>
                <a:cs typeface="Times New Roman"/>
              </a:rPr>
              <a:t>и т. п</a:t>
            </a:r>
            <a:r>
              <a:rPr lang="ru-RU" sz="5600" dirty="0" smtClean="0">
                <a:ea typeface="Calibri"/>
                <a:cs typeface="Times New Roman"/>
              </a:rPr>
              <a:t>.);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5. Рассказ на заданную (выбранную) </a:t>
            </a:r>
            <a:r>
              <a:rPr lang="ru-RU" sz="5600" dirty="0" smtClean="0">
                <a:ea typeface="Calibri"/>
                <a:cs typeface="Times New Roman"/>
              </a:rPr>
              <a:t>тему;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6. Автобиография в виде литературного </a:t>
            </a:r>
            <a:r>
              <a:rPr lang="ru-RU" sz="5600" dirty="0" smtClean="0">
                <a:ea typeface="Calibri"/>
                <a:cs typeface="Times New Roman"/>
              </a:rPr>
              <a:t>произведения;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7. Чтение литературных </a:t>
            </a:r>
            <a:r>
              <a:rPr lang="ru-RU" sz="5600" dirty="0" smtClean="0">
                <a:ea typeface="Calibri"/>
                <a:cs typeface="Times New Roman"/>
              </a:rPr>
              <a:t>произведений;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8. Переписка </a:t>
            </a:r>
            <a:r>
              <a:rPr lang="ru-RU" sz="5600" dirty="0" err="1" smtClean="0">
                <a:ea typeface="Calibri"/>
                <a:cs typeface="Times New Roman"/>
              </a:rPr>
              <a:t>субличностей</a:t>
            </a:r>
            <a:r>
              <a:rPr lang="ru-RU" sz="5600" dirty="0" smtClean="0">
                <a:ea typeface="Calibri"/>
                <a:cs typeface="Times New Roman"/>
              </a:rPr>
              <a:t>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9. Сочинение архетипических </a:t>
            </a:r>
            <a:r>
              <a:rPr lang="ru-RU" sz="5600" dirty="0" smtClean="0">
                <a:ea typeface="Calibri"/>
                <a:cs typeface="Times New Roman"/>
              </a:rPr>
              <a:t>легенд;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10. Сочинение </a:t>
            </a:r>
            <a:r>
              <a:rPr lang="ru-RU" sz="5600" dirty="0" smtClean="0">
                <a:ea typeface="Calibri"/>
                <a:cs typeface="Times New Roman"/>
              </a:rPr>
              <a:t>сказки;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11. Сочинение по </a:t>
            </a:r>
            <a:r>
              <a:rPr lang="ru-RU" sz="5600" dirty="0" smtClean="0">
                <a:ea typeface="Calibri"/>
                <a:cs typeface="Times New Roman"/>
              </a:rPr>
              <a:t>кругу;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ea typeface="Calibri"/>
                <a:cs typeface="Times New Roman"/>
              </a:rPr>
              <a:t>12. Драматургия</a:t>
            </a:r>
            <a:r>
              <a:rPr lang="ru-RU" sz="5600" dirty="0" smtClean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2636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Основное правило </a:t>
            </a:r>
            <a:r>
              <a:rPr lang="ru-RU" b="1" dirty="0" err="1" smtClean="0"/>
              <a:t>библиотерапии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3"/>
            <a:ext cx="7886700" cy="115212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Н</a:t>
            </a:r>
            <a:r>
              <a:rPr lang="ru-RU" dirty="0" smtClean="0">
                <a:ea typeface="Calibri"/>
                <a:cs typeface="Times New Roman"/>
              </a:rPr>
              <a:t>аписание </a:t>
            </a:r>
            <a:r>
              <a:rPr lang="ru-RU" dirty="0">
                <a:ea typeface="Calibri"/>
                <a:cs typeface="Times New Roman"/>
              </a:rPr>
              <a:t>литературного </a:t>
            </a:r>
            <a:r>
              <a:rPr lang="ru-RU" dirty="0" smtClean="0">
                <a:ea typeface="Calibri"/>
                <a:cs typeface="Times New Roman"/>
              </a:rPr>
              <a:t>про­изведения </a:t>
            </a:r>
            <a:r>
              <a:rPr lang="ru-RU" dirty="0">
                <a:ea typeface="Calibri"/>
                <a:cs typeface="Times New Roman"/>
              </a:rPr>
              <a:t>может быть либо искренним, либо никаким.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412928" cy="2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4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5648325" cy="6810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err="1" smtClean="0"/>
              <a:t>Сказкотерапия</a:t>
            </a:r>
            <a:r>
              <a:rPr lang="ru-RU" altLang="ru-RU" sz="3600" b="1" dirty="0" smtClean="0"/>
              <a:t> </a:t>
            </a:r>
            <a:endParaRPr lang="ru-RU" altLang="ru-RU" sz="4400" dirty="0" smtClean="0"/>
          </a:p>
        </p:txBody>
      </p:sp>
      <p:pic>
        <p:nvPicPr>
          <p:cNvPr id="18435" name="Picture 4" descr="i?id=82745800-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2193205"/>
            <a:ext cx="2908793" cy="2171899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8436" name="Picture 6" descr="i?id=12360407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99744"/>
            <a:ext cx="20875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i?id=11876967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331219" y="1088976"/>
            <a:ext cx="56165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600" b="1" dirty="0" err="1" smtClean="0"/>
              <a:t>Сказкотерапия</a:t>
            </a:r>
            <a:r>
              <a:rPr lang="ru-RU" altLang="ru-RU" sz="1600" dirty="0"/>
              <a:t> — это способ передачи индивидууму (чаще ребенку)  необходимых моральных норм и правил. Эта информация заложена в фольклорных сказках и преданиях, былинах, притчах. Древнейший способ социализации и передачи опыта.</a:t>
            </a:r>
          </a:p>
          <a:p>
            <a:pPr algn="l" eaLnBrk="1" hangingPunct="1"/>
            <a:r>
              <a:rPr lang="ru-RU" altLang="ru-RU" sz="1600" b="1" dirty="0" err="1" smtClean="0"/>
              <a:t>Сказкотерапия</a:t>
            </a:r>
            <a:r>
              <a:rPr lang="ru-RU" altLang="ru-RU" sz="1600" dirty="0" smtClean="0"/>
              <a:t>  </a:t>
            </a:r>
            <a:r>
              <a:rPr lang="ru-RU" altLang="ru-RU" sz="1600" dirty="0"/>
              <a:t>- как инструмент развития. В процессе слушания, придумывания и обсуждения сказки у ребенка развиваются необходимые для эффективного существования фантазия, творчество. Он усваивает основные механизмы поиска и принятия решений. </a:t>
            </a:r>
          </a:p>
          <a:p>
            <a:pPr algn="l" eaLnBrk="1" hangingPunct="1"/>
            <a:r>
              <a:rPr lang="ru-RU" altLang="ru-RU" sz="1600" b="1" dirty="0" err="1" smtClean="0"/>
              <a:t>Сказкотерапия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– как нарратив. Слушая и воспринимая сказки человек, встраивает их в свой жизненный сценарий, формирует его. У малышей этот процесс особенно ярок, многие дети просят читать им одну и туже сказку по много раз.</a:t>
            </a:r>
          </a:p>
          <a:p>
            <a:pPr algn="l" eaLnBrk="1" hangingPunct="1"/>
            <a:r>
              <a:rPr lang="ru-RU" altLang="ru-RU" sz="1600" dirty="0"/>
              <a:t> </a:t>
            </a:r>
            <a:r>
              <a:rPr lang="ru-RU" altLang="ru-RU" sz="1600" b="1" dirty="0" err="1" smtClean="0"/>
              <a:t>Сказкотерапия</a:t>
            </a:r>
            <a:r>
              <a:rPr lang="ru-RU" altLang="ru-RU" sz="1600" b="1" dirty="0" smtClean="0"/>
              <a:t>- 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как психотерапия. Работа со сказкой направлена непосредственно на лечение и помощь клиенту. Психотерапевт  создает условия, в которых клиент, работая со сказкой (читая, придумывая, разыгрывая, продолжая), находит решения своих жизненных трудностей и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58038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2857" y="3381759"/>
            <a:ext cx="3214694" cy="28791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sz="1600" dirty="0" smtClean="0">
                <a:solidFill>
                  <a:schemeClr val="tx1"/>
                </a:solidFill>
              </a:rPr>
              <a:t> – это лечение сказками. Это еще и терапия средой, особой сказочной обстановкой, в которой могут проявиться потенциальные части личности, нечто нереализованное, может реализоваться мечта; а главное, в ней появится чувство защищенности и «аромата Тайны»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ЕЛЕНА\Desktop\АРТ-ТЕРАПИЯ\Иллюстрации\Сказкотера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74" y="332656"/>
            <a:ext cx="2857520" cy="28456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61329" y="1234346"/>
            <a:ext cx="4671111" cy="36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sz="1500" dirty="0" smtClean="0">
                <a:solidFill>
                  <a:schemeClr val="tx1"/>
                </a:solidFill>
              </a:rPr>
              <a:t> – это один из инструментов психотерапии. Это метод передачи человеку ценностей, правил и жизненных принципов, осуществляемый посредством создания и повествования сказок, отображающих и содержащих необходимую для передачи информацию. Наиболее часто термин “</a:t>
            </a:r>
            <a:r>
              <a:rPr lang="ru-RU" sz="1500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sz="1500" dirty="0" smtClean="0">
                <a:solidFill>
                  <a:schemeClr val="tx1"/>
                </a:solidFill>
              </a:rPr>
              <a:t>” употребляется по отношению к работе психолога с детьми, однако это не исключает проведения мероприятий терапевтического характера с взрослыми людьми. Главное преимущество </a:t>
            </a:r>
            <a:r>
              <a:rPr lang="ru-RU" sz="15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1500" dirty="0" smtClean="0">
                <a:solidFill>
                  <a:schemeClr val="tx1"/>
                </a:solidFill>
              </a:rPr>
              <a:t> заключается в том, что она способствует представлению сложных жизненных ситуаций, с которыми не в состоянии справиться человек, в виде сказки, способствующей более простому восприятию проблем, требующих решения.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367">
            <a:off x="3742196" y="5055119"/>
            <a:ext cx="2142385" cy="154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632252" y="4991824"/>
            <a:ext cx="2071702" cy="1212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Сказка ложь, да в ней намёк — добрым молодцам урок!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1276" y="317923"/>
            <a:ext cx="2833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/>
              <a:t>Сказкотерапия</a:t>
            </a:r>
            <a:endParaRPr lang="ru-RU" sz="32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7636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68752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Сказка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85794"/>
            <a:ext cx="7992888" cy="552352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Здесь происходит: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совместное с клиентом открытие тех знаний, которые живут в душе и являются в данный момент психотерапевтическими.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поиска смысла, расшифровки знаний о мире и системе взаимоотношений в нем.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образования связи между сказочными событиями и поведением в реальной жизни, процесс переноса сказочных смыслов в реальность.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объективизации проблемных ситуаций.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активизации ресурсов, потенциала личности.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улучшения внутренней природы и мира вокруг.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это еще и терапия средой, особой сказочной обстановкой, в которой могут проявиться потенциальные части личности, нечто нереализованное, может реализоваться мечта; а главное, в ней появится чувство защищенности и «аромата Тайны»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процесс экологического воспитания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26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686800" cy="7246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Песочная  </a:t>
            </a:r>
            <a:r>
              <a:rPr lang="ru-RU" b="1" dirty="0" smtClean="0"/>
              <a:t>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7164" y="908720"/>
            <a:ext cx="4211960" cy="5229200"/>
          </a:xfrm>
        </p:spPr>
        <p:txBody>
          <a:bodyPr>
            <a:no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М. </a:t>
            </a:r>
            <a:r>
              <a:rPr lang="ru-RU" sz="2200" dirty="0" err="1" smtClean="0">
                <a:solidFill>
                  <a:schemeClr val="tx1"/>
                </a:solidFill>
              </a:rPr>
              <a:t>Lowenfeld</a:t>
            </a:r>
            <a:r>
              <a:rPr lang="ru-RU" sz="2200" dirty="0" smtClean="0">
                <a:solidFill>
                  <a:schemeClr val="tx1"/>
                </a:solidFill>
              </a:rPr>
              <a:t> предложила методику «</a:t>
            </a:r>
            <a:r>
              <a:rPr lang="ru-RU" sz="2200" dirty="0" err="1" smtClean="0">
                <a:solidFill>
                  <a:schemeClr val="tx1"/>
                </a:solidFill>
              </a:rPr>
              <a:t>миросозидания</a:t>
            </a:r>
            <a:r>
              <a:rPr lang="ru-RU" sz="2200" dirty="0" smtClean="0">
                <a:solidFill>
                  <a:schemeClr val="tx1"/>
                </a:solidFill>
              </a:rPr>
              <a:t>» (</a:t>
            </a:r>
            <a:r>
              <a:rPr lang="ru-RU" sz="2200" dirty="0" err="1" smtClean="0">
                <a:solidFill>
                  <a:schemeClr val="tx1"/>
                </a:solidFill>
              </a:rPr>
              <a:t>WellTechnik</a:t>
            </a:r>
            <a:r>
              <a:rPr lang="ru-RU" sz="2200" dirty="0" smtClean="0">
                <a:solidFill>
                  <a:schemeClr val="tx1"/>
                </a:solidFill>
              </a:rPr>
              <a:t>). В распоряжение ребенка предоставляется набор различных предметов: фигурки людей, животных, части зданий, домики, автомашины, деревья, бесформенный материал (плоский и открытый ящик, наполненный песком). Из этого материала ребенок строит свой мир. «Миры» создаются ребенком в соответствии с его возрастом и индивидуальными особенностями. Затем психолог обсуждает с ребенком процесс и конечный результат его творчества. </a:t>
            </a:r>
            <a:endParaRPr lang="ru-RU" sz="22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70" y="692696"/>
            <a:ext cx="3731583" cy="27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0640" y="3577918"/>
            <a:ext cx="4339832" cy="2571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 время игры дети обнаруживают свое эмоциональное отношение к людям, предметам. Эта игра представляет собой определенную диагностическую ценность, кроме того, в процессе игры ребенок перерабатывает свои душевные конфликты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8593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7013"/>
            <a:ext cx="8281615" cy="132977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/>
              <a:t>Песочная </a:t>
            </a:r>
            <a:r>
              <a:rPr lang="ru-RU" altLang="ru-RU" sz="2800" b="1" dirty="0" smtClean="0"/>
              <a:t>терапия - </a:t>
            </a:r>
            <a:r>
              <a:rPr lang="ru-RU" altLang="ru-RU" sz="2400" b="1" dirty="0" smtClean="0"/>
              <a:t>это 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</a:t>
            </a:r>
            <a:r>
              <a:rPr lang="ru-RU" altLang="ru-RU" sz="2400" b="1" dirty="0" smtClean="0"/>
              <a:t>развития</a:t>
            </a:r>
            <a:endParaRPr lang="ru-RU" altLang="ru-RU" sz="36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93057"/>
            <a:ext cx="6324600" cy="2808287"/>
          </a:xfrm>
        </p:spPr>
        <p:txBody>
          <a:bodyPr>
            <a:normAutofit lnSpcReduction="10000"/>
          </a:bodyPr>
          <a:lstStyle/>
          <a:p>
            <a:pPr marL="144000"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800" dirty="0" smtClean="0"/>
              <a:t>В основу песочной терапии лежит :</a:t>
            </a:r>
          </a:p>
          <a:p>
            <a:pPr marL="144000"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800" dirty="0" smtClean="0"/>
              <a:t>-    создание свободного и защищенного пространства, в котором клиент </a:t>
            </a:r>
            <a:r>
              <a:rPr lang="ru-RU" altLang="ru-RU" sz="1800" dirty="0" smtClean="0"/>
              <a:t>- </a:t>
            </a:r>
            <a:r>
              <a:rPr lang="ru-RU" altLang="ru-RU" sz="1800" dirty="0" smtClean="0"/>
              <a:t>ребенок или взрослый </a:t>
            </a:r>
            <a:r>
              <a:rPr lang="ru-RU" altLang="ru-RU" sz="1800" dirty="0" smtClean="0"/>
              <a:t>- </a:t>
            </a:r>
            <a:r>
              <a:rPr lang="ru-RU" altLang="ru-RU" sz="1800" dirty="0" smtClean="0"/>
              <a:t>может выражать и исследовать свой мир, превращая свой опыт и свои переживания, часто непонятные или тревожащие, в зримые и осязаемые образы;</a:t>
            </a:r>
          </a:p>
          <a:p>
            <a:pPr marL="144000"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800" dirty="0" smtClean="0"/>
              <a:t> -   картина на песке может быть понята как трехмерное изображение какого-либо аспекта душевного состояния; неосознанная проблема разыгрывается в песочнице, подобно драме, конфликт переносится из внутреннего мира во внешний и делается зримым</a:t>
            </a:r>
            <a:r>
              <a:rPr lang="ru-RU" altLang="ru-RU" sz="1800" dirty="0" smtClean="0"/>
              <a:t>».</a:t>
            </a:r>
            <a:endParaRPr lang="ru-RU" altLang="ru-RU" sz="1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6388" name="Picture 5" descr="i?id=180864566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47" y="5402644"/>
            <a:ext cx="23764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i?id=100154009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9044"/>
            <a:ext cx="2089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i?id=164135701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19" y="1687536"/>
            <a:ext cx="1439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i?id=12360407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22" y="4725144"/>
            <a:ext cx="20161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i?id=123812513-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01" y="3659547"/>
            <a:ext cx="1244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9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642918"/>
            <a:ext cx="6858048" cy="621508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2" y="332656"/>
            <a:ext cx="7674076" cy="59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87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028384" cy="47468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Ряд авторов отмечают следующее: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1) В большинстве источников под </a:t>
            </a:r>
            <a:r>
              <a:rPr lang="ru-RU" b="1" dirty="0" smtClean="0">
                <a:solidFill>
                  <a:schemeClr val="tx1"/>
                </a:solidFill>
              </a:rPr>
              <a:t>творческой терапией 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en-US" b="1" dirty="0" smtClean="0">
                <a:solidFill>
                  <a:schemeClr val="tx1"/>
                </a:solidFill>
              </a:rPr>
              <a:t>creative therapy</a:t>
            </a:r>
            <a:r>
              <a:rPr lang="ru-RU" dirty="0" smtClean="0">
                <a:solidFill>
                  <a:schemeClr val="tx1"/>
                </a:solidFill>
              </a:rPr>
              <a:t>) подразумевается:</a:t>
            </a:r>
          </a:p>
          <a:p>
            <a:pPr marL="216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-танцевальная терапия, - </a:t>
            </a:r>
            <a:r>
              <a:rPr lang="ru-RU" dirty="0" err="1" smtClean="0">
                <a:solidFill>
                  <a:schemeClr val="tx1"/>
                </a:solidFill>
              </a:rPr>
              <a:t>библиотерапия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216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драматерапия</a:t>
            </a:r>
            <a:r>
              <a:rPr lang="ru-RU" dirty="0" smtClean="0">
                <a:solidFill>
                  <a:schemeClr val="tx1"/>
                </a:solidFill>
              </a:rPr>
              <a:t>, - музыкотерапия, - </a:t>
            </a:r>
            <a:r>
              <a:rPr lang="ru-RU" dirty="0" err="1" smtClean="0">
                <a:solidFill>
                  <a:schemeClr val="tx1"/>
                </a:solidFill>
              </a:rPr>
              <a:t>этнотерапия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marL="216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ландшафтотерапия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 2) Под </a:t>
            </a:r>
            <a:r>
              <a:rPr lang="ru-RU" b="1" dirty="0" err="1" smtClean="0">
                <a:solidFill>
                  <a:schemeClr val="tx1"/>
                </a:solidFill>
              </a:rPr>
              <a:t>арт-терапией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en-US" b="1" dirty="0" err="1" smtClean="0">
                <a:solidFill>
                  <a:schemeClr val="tx1"/>
                </a:solidFill>
              </a:rPr>
              <a:t>arttherapy</a:t>
            </a:r>
            <a:r>
              <a:rPr lang="ru-RU" dirty="0" smtClean="0">
                <a:solidFill>
                  <a:schemeClr val="tx1"/>
                </a:solidFill>
              </a:rPr>
              <a:t>) исторически подразумевалось использование в терапевтических целях именно искусств визуального ряда, таких как: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рисунок, - живопись, - лепка, - пластика, - грим и </a:t>
            </a:r>
            <a:r>
              <a:rPr lang="ru-RU" dirty="0" err="1" smtClean="0">
                <a:solidFill>
                  <a:schemeClr val="tx1"/>
                </a:solidFill>
              </a:rPr>
              <a:t>боди-арт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 Сейчас идет тенденция к тому, чтобы </a:t>
            </a:r>
            <a:r>
              <a:rPr lang="ru-RU" b="1" dirty="0" smtClean="0">
                <a:solidFill>
                  <a:schemeClr val="tx1"/>
                </a:solidFill>
              </a:rPr>
              <a:t>под термином «</a:t>
            </a:r>
            <a:r>
              <a:rPr lang="ru-RU" b="1" dirty="0" err="1" smtClean="0">
                <a:solidFill>
                  <a:schemeClr val="tx1"/>
                </a:solidFill>
              </a:rPr>
              <a:t>арт-терапия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подразумевать и то, и другое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7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ih1.redbubble.net/image.12439042.4163/fc,550x550,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6685">
            <a:off x="6906516" y="470468"/>
            <a:ext cx="1493243" cy="14932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4184"/>
            <a:ext cx="6408712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Музыкотерапия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346" y="3686312"/>
            <a:ext cx="8354978" cy="249289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Музыкотерапия представляет собой метод, использующий музыку в качестве средства коррекции. Многочисленные методики музыкотерапии предусматривают как целостное и изолированное использование музыки в качестве основного и ведущего фактора воздействия (прослушивание музыкальных произведений, индивидуальное и групповое </a:t>
            </a:r>
            <a:r>
              <a:rPr lang="ru-RU" sz="2000" dirty="0" err="1" smtClean="0">
                <a:solidFill>
                  <a:schemeClr val="tx1"/>
                </a:solidFill>
              </a:rPr>
              <a:t>музицирование</a:t>
            </a:r>
            <a:r>
              <a:rPr lang="ru-RU" sz="2000" dirty="0" smtClean="0">
                <a:solidFill>
                  <a:schemeClr val="tx1"/>
                </a:solidFill>
              </a:rPr>
              <a:t>), так и дополнение музыкальным сопровождением других коррекционных приемов для усиления их воздействия и повышения эффективности.</a:t>
            </a:r>
            <a:endParaRPr lang="ru-RU" sz="2300" dirty="0" smtClean="0">
              <a:solidFill>
                <a:schemeClr val="tx1"/>
              </a:solidFill>
            </a:endParaRPr>
          </a:p>
        </p:txBody>
      </p:sp>
      <p:pic>
        <p:nvPicPr>
          <p:cNvPr id="50180" name="Picture 4" descr="C:\Users\ЕЛЕНА\Desktop\information_items_1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171">
            <a:off x="5369238" y="1466790"/>
            <a:ext cx="2922940" cy="19656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ЕЛЕНА\Documents\АЛЬБОМ\ОТДЕЛЬНОЕ\Девочка со скрипкой.jpg"/>
          <p:cNvPicPr>
            <a:picLocks noChangeAspect="1" noChangeArrowheads="1"/>
          </p:cNvPicPr>
          <p:nvPr/>
        </p:nvPicPr>
        <p:blipFill>
          <a:blip r:embed="rId5" cstate="print"/>
          <a:srcRect l="7031" t="-348" r="16797" b="15278"/>
          <a:stretch>
            <a:fillRect/>
          </a:stretch>
        </p:blipFill>
        <p:spPr bwMode="auto">
          <a:xfrm>
            <a:off x="323528" y="836712"/>
            <a:ext cx="4321307" cy="2714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43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7003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800" i="1" dirty="0" smtClean="0">
                <a:latin typeface="+mn-lt"/>
              </a:rPr>
              <a:t>Музыкотерапия</a:t>
            </a:r>
            <a:r>
              <a:rPr lang="ru-RU" altLang="ru-RU" sz="2800" dirty="0" smtClean="0">
                <a:latin typeface="+mn-lt"/>
              </a:rPr>
              <a:t> представляет собой метод, использующий музыку в качестве средств коррекции эмоциональных отклонений, страхов, двигательных и речевых расстройств, при коммуникативных затруднениях</a:t>
            </a:r>
          </a:p>
        </p:txBody>
      </p:sp>
      <p:pic>
        <p:nvPicPr>
          <p:cNvPr id="3074" name="Picture 2" descr="C:\Users\Юл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88840"/>
            <a:ext cx="194421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3075" name="Picture 3" descr="C:\Users\Юлия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132856"/>
            <a:ext cx="3456384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Юлия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25922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05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ЕЛЕНА\Documents\АЛЬБОМ\Мои рисунки\скрипичный 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0473">
            <a:off x="4202569" y="3594437"/>
            <a:ext cx="1342311" cy="283036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4022"/>
            <a:ext cx="8258204" cy="5817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Музыкотерапия</a:t>
            </a:r>
            <a:endParaRPr lang="ru-RU" dirty="0"/>
          </a:p>
        </p:txBody>
      </p:sp>
      <p:pic>
        <p:nvPicPr>
          <p:cNvPr id="2050" name="Picture 2" descr="C:\Users\ЕЛЕНА\Documents\СОГПИ\УЧЕБН ДИСЦИПЛИНЫ\АРТТЕРАПИЯ\Иллюстрации\img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5987" t="40790" r="25658" b="43421"/>
          <a:stretch>
            <a:fillRect/>
          </a:stretch>
        </p:blipFill>
        <p:spPr bwMode="auto">
          <a:xfrm>
            <a:off x="285720" y="802955"/>
            <a:ext cx="4667283" cy="11430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ЕЛЕНА\Documents\СОГПИ\УЧЕБН ДИСЦИПЛИНЫ\АРТТЕРАПИЯ\Иллюстрации\img7.jpg"/>
          <p:cNvPicPr/>
          <p:nvPr/>
        </p:nvPicPr>
        <p:blipFill>
          <a:blip r:embed="rId4" cstate="print"/>
          <a:srcRect l="35367" t="2326" r="42647" b="58721"/>
          <a:stretch>
            <a:fillRect/>
          </a:stretch>
        </p:blipFill>
        <p:spPr bwMode="auto">
          <a:xfrm>
            <a:off x="285720" y="2204864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ocuments\СОГПИ\УЧЕБН ДИСЦИПЛИНЫ\АРТТЕРАПИЯ\Иллюстрации\img7.jpg"/>
          <p:cNvPicPr/>
          <p:nvPr/>
        </p:nvPicPr>
        <p:blipFill>
          <a:blip r:embed="rId4" cstate="print"/>
          <a:srcRect l="34109" t="57558" r="38580" b="18019"/>
          <a:stretch>
            <a:fillRect/>
          </a:stretch>
        </p:blipFill>
        <p:spPr bwMode="auto">
          <a:xfrm>
            <a:off x="5508104" y="934839"/>
            <a:ext cx="3316358" cy="33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ЕЛЕНА\Documents\АЛЬБОМ\ОТДЕЛЬНОЕ\скрипка но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1695">
            <a:off x="6195005" y="4197611"/>
            <a:ext cx="2438400" cy="1624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05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6064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/>
              <a:t>Музыкотерапия </a:t>
            </a:r>
            <a:r>
              <a:rPr lang="ru-RU" altLang="ru-RU" sz="2400" b="1" dirty="0" smtClean="0"/>
              <a:t>– это система </a:t>
            </a:r>
            <a:r>
              <a:rPr lang="ru-RU" altLang="ru-RU" sz="2400" b="1" dirty="0" err="1" smtClean="0"/>
              <a:t>психоматической</a:t>
            </a:r>
            <a:r>
              <a:rPr lang="ru-RU" altLang="ru-RU" sz="2400" b="1" dirty="0" smtClean="0"/>
              <a:t>  коррекции здоровья человека с помощью музыкально-акустических </a:t>
            </a:r>
            <a:r>
              <a:rPr lang="ru-RU" altLang="ru-RU" sz="2400" b="1" dirty="0" smtClean="0"/>
              <a:t>воздействий</a:t>
            </a:r>
            <a:endParaRPr lang="ru-RU" altLang="ru-RU" sz="2400" b="1" dirty="0" smtClean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63525" y="1598613"/>
            <a:ext cx="4740523" cy="44973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Музыка </a:t>
            </a:r>
            <a:r>
              <a:rPr lang="ru-RU" altLang="ru-RU" sz="2000" dirty="0" smtClean="0"/>
              <a:t>вызывает различные терапевтические эффекты. Ее можно использовать для влияния на  самочувствие человека.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Различают  </a:t>
            </a:r>
            <a:r>
              <a:rPr lang="ru-RU" altLang="ru-RU" sz="2000" dirty="0" smtClean="0"/>
              <a:t>групповую и индивидуальную музыкотерапию.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Сеанс </a:t>
            </a:r>
            <a:r>
              <a:rPr lang="ru-RU" altLang="ru-RU" sz="2000" dirty="0" smtClean="0"/>
              <a:t>проводится как в положении сидя, так и лежа. Важен психологический контакт перед проведением сеанса. Человеку разъясняют цели, задачи, возможности МТ. Иногда используется живое</a:t>
            </a:r>
            <a:r>
              <a:rPr lang="ru-RU" altLang="ru-RU" sz="1800" dirty="0" smtClean="0"/>
              <a:t> исполнение музыки.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8196" name="Picture 11" descr="i?id=1662447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i?id=32524669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519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7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Музыкальная </a:t>
            </a:r>
            <a:r>
              <a:rPr lang="ru-RU" b="1" dirty="0" smtClean="0"/>
              <a:t>психотерапия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Возможны </a:t>
            </a:r>
            <a:r>
              <a:rPr lang="ru-RU" sz="1400" dirty="0" smtClean="0"/>
              <a:t>два подхода к организации воздействия музыки, выражающей ту или иную эмоцию, на человека того или иного темперамента или находящегося в том или ином состоянии, а именно: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· компенсационный;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· резонансный.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/>
              <a:t>Компенсационный</a:t>
            </a:r>
            <a:r>
              <a:rPr lang="ru-RU" sz="1400" dirty="0" smtClean="0"/>
              <a:t> подход основан на том, что эмоциональное состояние человека, соответствующее указанному в одном из квадрантов схемы, приведенной на рисунке, нейтрализуется воздействием музыки, выражающей эмоцию, наименование которой в схеме располагается по диагонали. </a:t>
            </a:r>
            <a:r>
              <a:rPr lang="ru-RU" sz="1400" b="1" dirty="0" smtClean="0"/>
              <a:t>Резонансный</a:t>
            </a:r>
            <a:r>
              <a:rPr lang="ru-RU" sz="1400" dirty="0" smtClean="0"/>
              <a:t> подход базируется на </a:t>
            </a:r>
            <a:r>
              <a:rPr lang="ru-RU" sz="1400" dirty="0" err="1" smtClean="0"/>
              <a:t>изопринципе</a:t>
            </a:r>
            <a:r>
              <a:rPr lang="ru-RU" sz="1400" dirty="0" smtClean="0"/>
              <a:t>, разработанном в 1941 году Д. </a:t>
            </a:r>
            <a:r>
              <a:rPr lang="ru-RU" sz="1400" dirty="0" err="1" smtClean="0"/>
              <a:t>Альтшуллером</a:t>
            </a:r>
            <a:r>
              <a:rPr lang="ru-RU" sz="1400" dirty="0" smtClean="0"/>
              <a:t>, и состоит в том, что человек подвергается воздействию музыки, однонаправленной с его психологическим состоянием. Идея подхода основывается на явлении, отраженном в античном постулате «Подобное нужно лечить подобным» или в русском аналоге «Клин клином вышибают». В нашем случае это означает, что на человека с определенным темпераментом или находящегося в определенном эмоциональном состоянии, соответствующем наименованию, указанному в одном из квадрантов схемы, нужно воздействовать музыкой, выражающей эмоцию, соответствующую тому же квадранту.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/>
          <a:lstStyle/>
          <a:p>
            <a:pPr algn="ctr"/>
            <a:r>
              <a:rPr lang="ru-RU" b="1" dirty="0" err="1"/>
              <a:t>Психогимнастика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Психогимнастика</a:t>
            </a:r>
            <a:r>
              <a:rPr lang="ru-RU" dirty="0"/>
              <a:t>- это курс специальных занятий( этюдов, упражнений и игр), направленных на развитие и коррекцию различных сторон психики ребенка (как познавательной, так и эмоционально-личностной сферы)</a:t>
            </a:r>
          </a:p>
          <a:p>
            <a:pPr algn="just"/>
            <a:r>
              <a:rPr lang="ru-RU" dirty="0" err="1"/>
              <a:t>Психогимнастика</a:t>
            </a:r>
            <a:r>
              <a:rPr lang="ru-RU" dirty="0"/>
              <a:t> примыкает к психолого-педагогическим и психотерапевтическим методикам, общей задачей которых является сохранение психического здоровья и предупреждение эмоциональных расстройств.</a:t>
            </a:r>
          </a:p>
          <a:p>
            <a:pPr algn="just"/>
            <a:r>
              <a:rPr lang="ru-RU" dirty="0"/>
              <a:t>Основные достоинства </a:t>
            </a:r>
            <a:r>
              <a:rPr lang="ru-RU" dirty="0" err="1"/>
              <a:t>психогимнастики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игровой характер упражнений (опора на ведущую деятельность детей дошкольного возраста);</a:t>
            </a:r>
          </a:p>
          <a:p>
            <a:pPr algn="just"/>
            <a:r>
              <a:rPr lang="ru-RU" dirty="0"/>
              <a:t>сохранение эмоционального благополучия детей;</a:t>
            </a:r>
          </a:p>
          <a:p>
            <a:pPr algn="just"/>
            <a:r>
              <a:rPr lang="ru-RU" dirty="0"/>
              <a:t>опора на воображение;</a:t>
            </a:r>
          </a:p>
          <a:p>
            <a:pPr algn="just"/>
            <a:r>
              <a:rPr lang="ru-RU" dirty="0"/>
              <a:t>возможность использовать групповые формы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2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/>
          <a:lstStyle/>
          <a:p>
            <a:pPr algn="ctr"/>
            <a:r>
              <a:rPr lang="ru-RU" b="1" dirty="0"/>
              <a:t>Цель </a:t>
            </a:r>
            <a:r>
              <a:rPr lang="ru-RU" b="1" dirty="0" err="1"/>
              <a:t>психогимнастики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/>
          <a:lstStyle/>
          <a:p>
            <a:pPr algn="just"/>
            <a:r>
              <a:rPr lang="ru-RU" dirty="0"/>
              <a:t>Сохранение психического здоровья, коррекция и предупреждение эмоциональных  расстройств у детей.</a:t>
            </a:r>
          </a:p>
          <a:p>
            <a:pPr algn="just"/>
            <a:r>
              <a:rPr lang="ru-RU" dirty="0"/>
              <a:t>Преодолеть барьеры в общении ( понять себя и других).</a:t>
            </a:r>
          </a:p>
          <a:p>
            <a:pPr algn="just"/>
            <a:r>
              <a:rPr lang="ru-RU" dirty="0"/>
              <a:t>Снять психическое напряжение.</a:t>
            </a:r>
          </a:p>
          <a:p>
            <a:pPr algn="just"/>
            <a:r>
              <a:rPr lang="ru-RU" dirty="0"/>
              <a:t>Дать возможность в самовыражении</a:t>
            </a:r>
          </a:p>
          <a:p>
            <a:pPr algn="just"/>
            <a:r>
              <a:rPr lang="ru-RU" dirty="0"/>
              <a:t>Развитие словесного языка чувств (называние эмоций ведет к эмоциональному осознанию ребенком себя).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4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886700" cy="55562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Педагогическая аксиома – эмоции и чувства передаются не методами и приемами, а человеком.</a:t>
            </a:r>
            <a:br>
              <a:rPr lang="ru-RU" dirty="0"/>
            </a:br>
            <a:r>
              <a:rPr lang="ru-RU" dirty="0"/>
              <a:t>В современных условиях необходимо выделить такое профессионально важное качество педагога, как управление эмоциональными состояниями (своими и своих воспитанников).</a:t>
            </a:r>
            <a:br>
              <a:rPr lang="ru-RU" dirty="0"/>
            </a:br>
            <a:r>
              <a:rPr lang="ru-RU" dirty="0"/>
              <a:t>Тревожность у детей дошкольного возраста проявляется в беспокойстве, напряженности, недоверчивости к окружающим, неуверенности в себе. Главным условием профилактики и снятия тревожности является наличие у педагога </a:t>
            </a:r>
            <a:r>
              <a:rPr lang="ru-RU" dirty="0" err="1"/>
              <a:t>эмпатии</a:t>
            </a:r>
            <a:r>
              <a:rPr lang="ru-RU" dirty="0"/>
              <a:t> (сопереживания), любви к детям, умения верить в их природный потенциал развития, вселять надежду и успех, предоставляя возможность познавать мир в деятельности (игровой, познавательно-практической и изобразительной) и т.д. Материнская любовь к детям дает ребенку уверенность в том, что он понят, принят и признан как личность, а это залог здорового самочувствия и развития. Любовь – катализатор чуткости, сердечности, человечности воспитанников. Пренебрежение эмоциями и чувствами детей, вторжение в мотивационное пространство ребенка нарушают его психическое равновесие.</a:t>
            </a:r>
            <a:br>
              <a:rPr lang="ru-RU" dirty="0"/>
            </a:b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3632"/>
          </a:xfrm>
        </p:spPr>
        <p:txBody>
          <a:bodyPr/>
          <a:lstStyle/>
          <a:p>
            <a:pPr algn="ctr"/>
            <a:r>
              <a:rPr lang="ru-RU" b="1" dirty="0"/>
              <a:t>Основные </a:t>
            </a:r>
            <a:r>
              <a:rPr lang="ru-RU" b="1" dirty="0" smtClean="0"/>
              <a:t>задачи </a:t>
            </a:r>
            <a:r>
              <a:rPr lang="ru-RU" b="1" dirty="0" err="1" smtClean="0"/>
              <a:t>психогимнастики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/>
          <a:lstStyle/>
          <a:p>
            <a:r>
              <a:rPr lang="ru-RU" dirty="0"/>
              <a:t>Фиксировать внимание ребенка на чужих проявлениях эмоций;</a:t>
            </a:r>
          </a:p>
          <a:p>
            <a:r>
              <a:rPr lang="ru-RU" dirty="0"/>
              <a:t>Учить подражательно воспроизводить чужие эмоции;</a:t>
            </a:r>
          </a:p>
          <a:p>
            <a:r>
              <a:rPr lang="ru-RU" dirty="0"/>
              <a:t>Фиксировать внимание на своих мышечных ощущениях как проявление этих эмоций;</a:t>
            </a:r>
          </a:p>
          <a:p>
            <a:r>
              <a:rPr lang="ru-RU" dirty="0"/>
              <a:t>Анализировать и </a:t>
            </a:r>
            <a:r>
              <a:rPr lang="ru-RU" dirty="0" err="1"/>
              <a:t>словестно</a:t>
            </a:r>
            <a:r>
              <a:rPr lang="ru-RU" dirty="0"/>
              <a:t> описывать мышечные проявления эмоций;</a:t>
            </a:r>
          </a:p>
          <a:p>
            <a:r>
              <a:rPr lang="ru-RU" dirty="0"/>
              <a:t>Повторно производить эмоции в  заданных упражнениях;</a:t>
            </a:r>
          </a:p>
          <a:p>
            <a:r>
              <a:rPr lang="ru-RU" dirty="0"/>
              <a:t>Контролировать ощущения.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886700" cy="5628283"/>
          </a:xfrm>
        </p:spPr>
        <p:txBody>
          <a:bodyPr/>
          <a:lstStyle/>
          <a:p>
            <a:pPr algn="just"/>
            <a:r>
              <a:rPr lang="ru-RU" dirty="0"/>
              <a:t>Персонажами </a:t>
            </a:r>
            <a:r>
              <a:rPr lang="ru-RU" dirty="0" err="1"/>
              <a:t>психогимнастики</a:t>
            </a:r>
            <a:r>
              <a:rPr lang="ru-RU" dirty="0"/>
              <a:t> могут быть дети, а также и взрослые. </a:t>
            </a:r>
          </a:p>
          <a:p>
            <a:pPr algn="just"/>
            <a:r>
              <a:rPr lang="ru-RU" dirty="0"/>
              <a:t>Дети просто играют, получают удовольствие, испытывают интерес, познают окружающий мир, но при этом учатся нелегкому делу умению – управлять собой и своими эмоциями. </a:t>
            </a:r>
          </a:p>
          <a:p>
            <a:pPr algn="just"/>
            <a:r>
              <a:rPr lang="ru-RU" dirty="0"/>
              <a:t>Участие детей в упражнениях должно быть добровольным. Можно пытаться увлечь их, заинтересовать, соблазнить, но ни в коем случае не заставлять.</a:t>
            </a:r>
            <a:br>
              <a:rPr lang="ru-RU" dirty="0"/>
            </a:br>
            <a:r>
              <a:rPr lang="ru-RU" dirty="0"/>
              <a:t>Группы упражнений в </a:t>
            </a:r>
            <a:r>
              <a:rPr lang="ru-RU" dirty="0" err="1"/>
              <a:t>психогимнастике</a:t>
            </a:r>
            <a:r>
              <a:rPr lang="ru-RU" dirty="0"/>
              <a:t> направлены на развитие:</a:t>
            </a:r>
          </a:p>
          <a:p>
            <a:pPr algn="just"/>
            <a:r>
              <a:rPr lang="ru-RU" dirty="0"/>
              <a:t>движений;</a:t>
            </a:r>
          </a:p>
          <a:p>
            <a:pPr algn="just"/>
            <a:r>
              <a:rPr lang="ru-RU" dirty="0"/>
              <a:t>эмоций;</a:t>
            </a:r>
          </a:p>
          <a:p>
            <a:pPr algn="just"/>
            <a:r>
              <a:rPr lang="ru-RU" dirty="0"/>
              <a:t>общения;</a:t>
            </a:r>
          </a:p>
          <a:p>
            <a:pPr algn="just"/>
            <a:r>
              <a:rPr lang="ru-RU" dirty="0"/>
              <a:t>поведения.</a:t>
            </a:r>
          </a:p>
          <a:p>
            <a:pPr algn="just"/>
            <a:r>
              <a:rPr lang="ru-RU" dirty="0"/>
              <a:t>Каждое упражнение включает: фантазию (мысли, образы), чувства (эмоции) и движения ребенка для того, чтобы он учился произвольно воздействовать на каждый элемент триады.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6429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Показания </a:t>
            </a:r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 err="1" smtClean="0">
                <a:solidFill>
                  <a:schemeClr val="tx1"/>
                </a:solidFill>
              </a:rPr>
              <a:t>арттерапии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00108"/>
            <a:ext cx="7920880" cy="52372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Спектр </a:t>
            </a:r>
            <a:r>
              <a:rPr lang="ru-RU" dirty="0">
                <a:solidFill>
                  <a:schemeClr val="tx1"/>
                </a:solidFill>
              </a:rPr>
              <a:t>проблем, при решении которых могут быть использованы техники </a:t>
            </a:r>
            <a:r>
              <a:rPr lang="ru-RU" dirty="0" err="1">
                <a:solidFill>
                  <a:schemeClr val="tx1"/>
                </a:solidFill>
              </a:rPr>
              <a:t>арттерапии</a:t>
            </a:r>
            <a:r>
              <a:rPr lang="ru-RU" dirty="0">
                <a:solidFill>
                  <a:schemeClr val="tx1"/>
                </a:solidFill>
              </a:rPr>
              <a:t>, достаточно широк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внутри- </a:t>
            </a:r>
            <a:r>
              <a:rPr lang="ru-RU" dirty="0">
                <a:solidFill>
                  <a:schemeClr val="tx1"/>
                </a:solidFill>
              </a:rPr>
              <a:t>и межличностные </a:t>
            </a:r>
            <a:r>
              <a:rPr lang="ru-RU" dirty="0" smtClean="0">
                <a:solidFill>
                  <a:schemeClr val="tx1"/>
                </a:solidFill>
              </a:rPr>
              <a:t>конфликты;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кризисные </a:t>
            </a:r>
            <a:r>
              <a:rPr lang="ru-RU" dirty="0" smtClean="0">
                <a:solidFill>
                  <a:schemeClr val="tx1"/>
                </a:solidFill>
              </a:rPr>
              <a:t>состояния;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экзистенциальные и возрастные </a:t>
            </a:r>
            <a:r>
              <a:rPr lang="ru-RU" dirty="0" smtClean="0">
                <a:solidFill>
                  <a:schemeClr val="tx1"/>
                </a:solidFill>
              </a:rPr>
              <a:t>кризисы;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травмы;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потери;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постстрессовые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расстройства;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невротические </a:t>
            </a:r>
            <a:r>
              <a:rPr lang="ru-RU" dirty="0" smtClean="0">
                <a:solidFill>
                  <a:schemeClr val="tx1"/>
                </a:solidFill>
              </a:rPr>
              <a:t>расстройства;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психосоматические </a:t>
            </a:r>
            <a:r>
              <a:rPr lang="ru-RU" dirty="0" smtClean="0">
                <a:solidFill>
                  <a:schemeClr val="tx1"/>
                </a:solidFill>
              </a:rPr>
              <a:t>расстройства;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развитие </a:t>
            </a:r>
            <a:r>
              <a:rPr lang="ru-RU" dirty="0" smtClean="0">
                <a:solidFill>
                  <a:schemeClr val="tx1"/>
                </a:solidFill>
              </a:rPr>
              <a:t>креативности;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развитие целостности </a:t>
            </a:r>
            <a:r>
              <a:rPr lang="ru-RU" dirty="0" smtClean="0">
                <a:solidFill>
                  <a:schemeClr val="tx1"/>
                </a:solidFill>
              </a:rPr>
              <a:t>личности;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обнаружение личностных смыслов через </a:t>
            </a:r>
            <a:r>
              <a:rPr lang="ru-RU" dirty="0" smtClean="0">
                <a:solidFill>
                  <a:schemeClr val="tx1"/>
                </a:solidFill>
              </a:rPr>
              <a:t>творчество;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работа с самосознанием (</a:t>
            </a:r>
            <a:r>
              <a:rPr lang="ru-RU" dirty="0" err="1" smtClean="0">
                <a:solidFill>
                  <a:schemeClr val="tx1"/>
                </a:solidFill>
              </a:rPr>
              <a:t>самоосознание</a:t>
            </a:r>
            <a:r>
              <a:rPr lang="ru-RU" dirty="0" smtClean="0">
                <a:solidFill>
                  <a:schemeClr val="tx1"/>
                </a:solidFill>
              </a:rPr>
              <a:t>, с/о, образ Я</a:t>
            </a:r>
            <a:r>
              <a:rPr lang="ru-RU" dirty="0" smtClean="0">
                <a:solidFill>
                  <a:schemeClr val="tx1"/>
                </a:solidFill>
              </a:rPr>
              <a:t>…).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/>
          <a:lstStyle/>
          <a:p>
            <a:pPr algn="ctr"/>
            <a:r>
              <a:rPr lang="ru-RU" b="1" dirty="0"/>
              <a:t>Когда использовать </a:t>
            </a:r>
            <a:r>
              <a:rPr lang="ru-RU" b="1" dirty="0" err="1" smtClean="0"/>
              <a:t>психогимнастику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pPr algn="just"/>
            <a:r>
              <a:rPr lang="ru-RU" dirty="0"/>
              <a:t>Прежде всего такие занятия показаны детям: с чрезмерной утомляемостью, замкнутым, с неврозами, </a:t>
            </a:r>
          </a:p>
          <a:p>
            <a:pPr algn="just"/>
            <a:r>
              <a:rPr lang="ru-RU" dirty="0"/>
              <a:t>нарушениями характера,  легкими задержками психического развития и другими нервно- психическими расстройствами,</a:t>
            </a:r>
          </a:p>
          <a:p>
            <a:pPr algn="just"/>
            <a:r>
              <a:rPr lang="ru-RU" dirty="0"/>
              <a:t> находящимися на границе здоровья и болезни.</a:t>
            </a:r>
          </a:p>
          <a:p>
            <a:pPr algn="just"/>
            <a:r>
              <a:rPr lang="ru-RU" dirty="0" smtClean="0"/>
              <a:t>Не </a:t>
            </a:r>
            <a:r>
              <a:rPr lang="ru-RU" dirty="0"/>
              <a:t>менее важно использовать </a:t>
            </a:r>
            <a:r>
              <a:rPr lang="ru-RU" dirty="0" err="1"/>
              <a:t>психогимнастику</a:t>
            </a:r>
            <a:r>
              <a:rPr lang="ru-RU" dirty="0"/>
              <a:t> в профилактической работе с практически здоровыми детьми с целью психофизической разрядки.</a:t>
            </a:r>
          </a:p>
          <a:p>
            <a:pPr algn="just"/>
            <a:r>
              <a:rPr lang="ru-RU" dirty="0" smtClean="0"/>
              <a:t>Также </a:t>
            </a:r>
            <a:r>
              <a:rPr lang="ru-RU" dirty="0"/>
              <a:t>нужно включать </a:t>
            </a:r>
            <a:r>
              <a:rPr lang="ru-RU" dirty="0" err="1"/>
              <a:t>психогимнастический</a:t>
            </a:r>
            <a:r>
              <a:rPr lang="ru-RU" dirty="0"/>
              <a:t> комплекс в дни, когда запланированы занятия с высокими </a:t>
            </a:r>
            <a:r>
              <a:rPr lang="ru-RU" dirty="0" err="1"/>
              <a:t>нтеллектуальными</a:t>
            </a:r>
            <a:r>
              <a:rPr lang="ru-RU" dirty="0"/>
              <a:t> или психоэмоциональными нагрузками.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Занятие по </a:t>
            </a:r>
            <a:r>
              <a:rPr lang="ru-RU" dirty="0" err="1"/>
              <a:t>психогимнастике</a:t>
            </a:r>
            <a:r>
              <a:rPr lang="ru-RU" dirty="0"/>
              <a:t> должно начинаться с общей разминки. Ее задача – сбросить инертность физического и психического самочувствия, поднять мышечный тонус, «разогреть» внимание и интерес ребенка к занятию, настроить детей на активную работу и контакт друг с другом. Упражнения и игры на внимание должны быть разнообразны по форме и характеру. Объекты внимания также самые разные: звуки, голоса, предметы, невидимое окружение, люди, их одежда, эмоции, контакты и т.п. Например: «Что изменилось в этой комнате?» «Какие звуки ты различаешь на улице, в соседнем помещении?», «С закрытыми глазами угадай, кто подал голос?», «Кто к тебе прикоснулся?», «Кто крепче всех пожал руку?», «Какой предмет самый большой, самый теплый, шероховатый?», «У кого из детей белые носочки?», «Кто самый веселый (грустный)?», «Какие зверюшки есть в этой комнате</a:t>
            </a:r>
            <a:r>
              <a:rPr lang="ru-RU" dirty="0" smtClean="0"/>
              <a:t>?».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Игры </a:t>
            </a:r>
            <a:r>
              <a:rPr lang="ru-RU" dirty="0"/>
              <a:t>могут быть любыми. Единственное требование – они всегда должны быть интересны и направлены на общую деятельность, совместные движения, контакты. Все игры и упражнения включают элементы </a:t>
            </a:r>
            <a:r>
              <a:rPr lang="ru-RU" dirty="0" err="1"/>
              <a:t>психогимнастики</a:t>
            </a:r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4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/>
          <a:lstStyle/>
          <a:p>
            <a:pPr algn="just"/>
            <a:r>
              <a:rPr lang="ru-RU" dirty="0"/>
              <a:t>Педагог должен помнить, что </a:t>
            </a:r>
            <a:r>
              <a:rPr lang="ru-RU" dirty="0" err="1"/>
              <a:t>психогимнастика</a:t>
            </a:r>
            <a:r>
              <a:rPr lang="ru-RU" dirty="0"/>
              <a:t> – это не физкультура, не механическое повторение физических упражнений. Любое физическое движение в </a:t>
            </a:r>
            <a:r>
              <a:rPr lang="ru-RU" dirty="0" err="1"/>
              <a:t>психогимнастике</a:t>
            </a:r>
            <a:r>
              <a:rPr lang="ru-RU" dirty="0"/>
              <a:t> выражает какой-либо образ фантазии, насыщенный эмоциональным содержанием, тем самым объединяет деятельность психических функций (мышления, эмоции, движения), а с помощью комментариев взрослого к этим процессам подключается и внутреннее внимание детей.</a:t>
            </a:r>
          </a:p>
          <a:p>
            <a:pPr algn="just"/>
            <a:r>
              <a:rPr lang="ru-RU" dirty="0"/>
              <a:t> Таким образом, </a:t>
            </a:r>
            <a:r>
              <a:rPr lang="ru-RU" dirty="0" err="1"/>
              <a:t>психогимнастическое</a:t>
            </a:r>
            <a:r>
              <a:rPr lang="ru-RU" dirty="0"/>
              <a:t> упражнение использует механизм психологического функционального единства: например, ребенок не просто выполняет резкие ритмические махи руками, а представляет себя веселым зайчиком, играющим на воображаемом барабане в цирке. Это игровое упражнение доставляет ребенку массу удовольствия, включает в работу его фантазию, улучшает ритмичность движения. </a:t>
            </a:r>
          </a:p>
          <a:p>
            <a:pPr algn="just"/>
            <a:r>
              <a:rPr lang="ru-RU" dirty="0"/>
              <a:t>Источником сюжетов для игр и упражнений могут служить не только психологические ситуации, но и любые детские книги, мультфильмы, телепередачи. 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3632"/>
          </a:xfrm>
        </p:spPr>
        <p:txBody>
          <a:bodyPr/>
          <a:lstStyle/>
          <a:p>
            <a:pPr algn="ctr"/>
            <a:r>
              <a:rPr lang="ru-RU" b="1" dirty="0"/>
              <a:t>Структура </a:t>
            </a:r>
            <a:r>
              <a:rPr lang="ru-RU" b="1" dirty="0" smtClean="0"/>
              <a:t>занятий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Начальный </a:t>
            </a:r>
            <a:r>
              <a:rPr lang="ru-RU" b="1" dirty="0"/>
              <a:t>этап.</a:t>
            </a:r>
          </a:p>
          <a:p>
            <a:r>
              <a:rPr lang="ru-RU" dirty="0"/>
              <a:t>Беседа с детьми, художественное слово , загадка, яркая красочная игрушка, сюрпризный момент.</a:t>
            </a:r>
          </a:p>
          <a:p>
            <a:r>
              <a:rPr lang="ru-RU" dirty="0"/>
              <a:t>Цель: мотивация детей на тематику занятия или другую форму работы.</a:t>
            </a:r>
          </a:p>
          <a:p>
            <a:pPr marL="0" indent="0">
              <a:buNone/>
            </a:pPr>
            <a:r>
              <a:rPr lang="ru-RU" b="1" dirty="0" smtClean="0"/>
              <a:t>	Этап </a:t>
            </a:r>
            <a:r>
              <a:rPr lang="ru-RU" b="1" dirty="0"/>
              <a:t>проживаний действий .</a:t>
            </a:r>
          </a:p>
          <a:p>
            <a:r>
              <a:rPr lang="ru-RU" dirty="0"/>
              <a:t>Отработка основных движений , гимнастических упражнений.</a:t>
            </a:r>
          </a:p>
          <a:p>
            <a:r>
              <a:rPr lang="ru-RU" dirty="0"/>
              <a:t>Цель: достижение результата обучающих воспитательных и развивающих задач.</a:t>
            </a:r>
          </a:p>
          <a:p>
            <a:pPr marL="0" indent="0">
              <a:buNone/>
            </a:pPr>
            <a:r>
              <a:rPr lang="ru-RU" b="1" dirty="0" smtClean="0"/>
              <a:t>	Этап </a:t>
            </a:r>
            <a:r>
              <a:rPr lang="ru-RU" b="1" dirty="0"/>
              <a:t>организации эмоционального общения.</a:t>
            </a:r>
          </a:p>
          <a:p>
            <a:r>
              <a:rPr lang="ru-RU" dirty="0"/>
              <a:t>Цель: тренировка общих способностей словесного и несловесного воздействия детей друг на друга. </a:t>
            </a:r>
          </a:p>
          <a:p>
            <a:pPr marL="0" indent="0">
              <a:buNone/>
            </a:pPr>
            <a:r>
              <a:rPr lang="ru-RU" b="1" dirty="0" smtClean="0"/>
              <a:t>	Этап </a:t>
            </a:r>
            <a:r>
              <a:rPr lang="ru-RU" b="1" dirty="0"/>
              <a:t>организации контролируемого поведения.</a:t>
            </a:r>
          </a:p>
          <a:p>
            <a:r>
              <a:rPr lang="ru-RU" dirty="0"/>
              <a:t>Цель: тренировка умения детей регулировать свои поведенческие реакции.</a:t>
            </a:r>
          </a:p>
          <a:p>
            <a:pPr marL="0" indent="0">
              <a:buNone/>
            </a:pPr>
            <a:r>
              <a:rPr lang="ru-RU" b="1" dirty="0" smtClean="0"/>
              <a:t>	Заключительный </a:t>
            </a:r>
            <a:r>
              <a:rPr lang="ru-RU" b="1" dirty="0"/>
              <a:t>этап.</a:t>
            </a:r>
          </a:p>
          <a:p>
            <a:r>
              <a:rPr lang="ru-RU" dirty="0"/>
              <a:t>Цель: закрепление содержания предполагаемого материала, а также положительного эффекта, стимулирующего и упорядочивающего психическую и физическую активность детей, приведение в равновесие их эмоционального состояния, улучшение самочувствия и настроения.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5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214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9694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Цели </a:t>
            </a:r>
            <a:r>
              <a:rPr lang="ru-RU" sz="3600" b="1" dirty="0" smtClean="0">
                <a:solidFill>
                  <a:schemeClr val="tx1"/>
                </a:solidFill>
              </a:rPr>
              <a:t>терапевтического воздействия </a:t>
            </a:r>
            <a:r>
              <a:rPr lang="ru-RU" sz="3600" b="1" dirty="0" err="1" smtClean="0">
                <a:solidFill>
                  <a:schemeClr val="tx1"/>
                </a:solidFill>
              </a:rPr>
              <a:t>арттерапии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</a:rPr>
              <a:t>Таким образом, </a:t>
            </a:r>
            <a:r>
              <a:rPr lang="ru-RU" sz="2800" b="1" dirty="0" smtClean="0">
                <a:solidFill>
                  <a:schemeClr val="tx1"/>
                </a:solidFill>
              </a:rPr>
              <a:t> в АТ достигаются такие цели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воздействие на </a:t>
            </a:r>
            <a:r>
              <a:rPr lang="ru-RU" sz="2800" dirty="0" err="1" smtClean="0">
                <a:solidFill>
                  <a:schemeClr val="tx1"/>
                </a:solidFill>
              </a:rPr>
              <a:t>психоэмоциональное</a:t>
            </a:r>
            <a:r>
              <a:rPr lang="ru-RU" sz="2800" dirty="0" smtClean="0">
                <a:solidFill>
                  <a:schemeClr val="tx1"/>
                </a:solidFill>
              </a:rPr>
              <a:t> состояние человека;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- выражение </a:t>
            </a:r>
            <a:r>
              <a:rPr lang="ru-RU" sz="2800" dirty="0">
                <a:solidFill>
                  <a:schemeClr val="tx1"/>
                </a:solidFill>
              </a:rPr>
              <a:t>эмоций и чувств, связанных с переживаниями </a:t>
            </a:r>
            <a:r>
              <a:rPr lang="ru-RU" sz="2800" dirty="0" smtClean="0">
                <a:solidFill>
                  <a:schemeClr val="tx1"/>
                </a:solidFill>
              </a:rPr>
              <a:t>им своих </a:t>
            </a:r>
            <a:r>
              <a:rPr lang="ru-RU" sz="2800" dirty="0">
                <a:solidFill>
                  <a:schemeClr val="tx1"/>
                </a:solidFill>
              </a:rPr>
              <a:t>проблем, самого себя;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активный поиск новых форм взаимодействия с миром;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подтверждение своей индивидуальности, неповторимости и значимости;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и, как следствие трех предыдущих 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– повышение адаптивности в постоянно меняющемся мире (гибкости).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4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42984"/>
            <a:ext cx="8064896" cy="495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Арт-терапия</a:t>
            </a:r>
            <a:r>
              <a:rPr lang="ru-RU" dirty="0" smtClean="0">
                <a:solidFill>
                  <a:schemeClr val="tx1"/>
                </a:solidFill>
              </a:rPr>
              <a:t> позволяет раскрыть творческий потенциал и скрытые резервы внутреннего мира человека.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Развивается память, мышление, навыки внимания.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Арт-терапия</a:t>
            </a:r>
            <a:r>
              <a:rPr lang="ru-RU" dirty="0" smtClean="0">
                <a:solidFill>
                  <a:schemeClr val="tx1"/>
                </a:solidFill>
              </a:rPr>
              <a:t> способствует повышению самооценки.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Для занятий </a:t>
            </a:r>
            <a:r>
              <a:rPr lang="ru-RU" dirty="0" err="1" smtClean="0">
                <a:solidFill>
                  <a:schemeClr val="tx1"/>
                </a:solidFill>
              </a:rPr>
              <a:t>арт-терапией</a:t>
            </a:r>
            <a:r>
              <a:rPr lang="ru-RU" dirty="0" smtClean="0">
                <a:solidFill>
                  <a:schemeClr val="tx1"/>
                </a:solidFill>
              </a:rPr>
              <a:t>  не требуется специальная подготовка со стороны клиента.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Арт-терапию</a:t>
            </a:r>
            <a:r>
              <a:rPr lang="ru-RU" dirty="0" smtClean="0">
                <a:solidFill>
                  <a:schemeClr val="tx1"/>
                </a:solidFill>
              </a:rPr>
              <a:t> с успехом используют как   дополнение к  другим методам психотерапии и системам оздоровления.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С помощью этой методики можно бороться  с зависимостями.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57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688632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</a:t>
            </a:r>
            <a:r>
              <a:rPr lang="ru-RU" b="1" dirty="0" err="1" smtClean="0"/>
              <a:t>арттерапии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1.Диагностическая.</a:t>
            </a:r>
            <a:r>
              <a:rPr lang="ru-RU" sz="2200" dirty="0" smtClean="0">
                <a:solidFill>
                  <a:schemeClr val="tx1"/>
                </a:solidFill>
              </a:rPr>
              <a:t> Огромный по объему материал творческой продукции клиента дает возможность выделить некоторые общие особенности его психики – психоэмоционального состояния, представлений, отношений, конфликтов, комплексов и т.д.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err="1" smtClean="0">
                <a:solidFill>
                  <a:schemeClr val="tx1"/>
                </a:solidFill>
              </a:rPr>
              <a:t>Н-р</a:t>
            </a:r>
            <a:r>
              <a:rPr lang="ru-RU" sz="2200" dirty="0" smtClean="0">
                <a:solidFill>
                  <a:schemeClr val="tx1"/>
                </a:solidFill>
              </a:rPr>
              <a:t>, рисунок - особый документ и содержит очень много информации об авторе. Рисунок всегда символичен, всегда выражает наличное состояние автора, как бы тот ни старался его скрыть. Известны отличия рисунка при шизофрении, маниакально-депрессивном психозе, депрессиях различной этиологии и т.п.  Но здесь очень важен такой момент: можно ли по рисунку ставить диагноз? Нет! Может ли рисунок помочь поставить диагноз? Да!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2. Терапевтическая</a:t>
            </a:r>
            <a:r>
              <a:rPr lang="ru-RU" sz="2200" dirty="0" smtClean="0">
                <a:solidFill>
                  <a:schemeClr val="tx1"/>
                </a:solidFill>
              </a:rPr>
              <a:t> – собственно исцеление личности с помощью творчества и искусства, возвращение личности к психологической целостности.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 err="1" smtClean="0">
                <a:solidFill>
                  <a:schemeClr val="tx1"/>
                </a:solidFill>
              </a:rPr>
              <a:t>арттерапии</a:t>
            </a:r>
            <a:r>
              <a:rPr lang="ru-RU" sz="2200" dirty="0" smtClean="0">
                <a:solidFill>
                  <a:schemeClr val="tx1"/>
                </a:solidFill>
              </a:rPr>
              <a:t> чаще всего не представляется возможным разделить диагностическую и терапевтическую цели, так как практически всегда обе функции выступают параллельно.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51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точки зрения конкретного характера воздействия на человека:</a:t>
            </a:r>
          </a:p>
          <a:p>
            <a:pPr marL="514350" indent="-514350">
              <a:buNone/>
            </a:pP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Катарсическая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— очищающая, освобождающая от негативных состояний. 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Регулятивная — снятие нервно-психического напряжения, регуляция психосоматических процессов, моделирование положительного психоэмоционального состояния. 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Коммуникативно-рефлексивная — обеспечивающая коррекцию нарушений общения, формирование адекватного межличностного поведения, самооценки.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2712</Words>
  <Application>Microsoft Office PowerPoint</Application>
  <PresentationFormat>Экран (4:3)</PresentationFormat>
  <Paragraphs>356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1_Тема Office</vt:lpstr>
      <vt:lpstr>Арт-терапевтическая коррекция девиаций и асоциального поведения обучающихся </vt:lpstr>
      <vt:lpstr>План лекции</vt:lpstr>
      <vt:lpstr>Понятие арттерапии</vt:lpstr>
      <vt:lpstr>Презентация PowerPoint</vt:lpstr>
      <vt:lpstr>Показания к арттерапии</vt:lpstr>
      <vt:lpstr>Цели терапевтического воздействия арттерапии</vt:lpstr>
      <vt:lpstr>Презентация PowerPoint</vt:lpstr>
      <vt:lpstr>Функции арттерапии</vt:lpstr>
      <vt:lpstr>Презентация PowerPoint</vt:lpstr>
      <vt:lpstr>Виды арттерапии</vt:lpstr>
      <vt:lpstr>Виды арттерапии</vt:lpstr>
      <vt:lpstr>Виды арттерапии</vt:lpstr>
      <vt:lpstr>Презентация PowerPoint</vt:lpstr>
      <vt:lpstr>Виды арттерапии</vt:lpstr>
      <vt:lpstr>Виды арттерапии</vt:lpstr>
      <vt:lpstr>Виды арттерапии</vt:lpstr>
      <vt:lpstr>Игротерапия</vt:lpstr>
      <vt:lpstr>Ненаправленная (недирективная) игротерапия</vt:lpstr>
      <vt:lpstr>Игротерапия - («Психодрама на столе», Gametherapy) – метод психотерапевтического воздействия на детей и взрослых с использованием игры </vt:lpstr>
      <vt:lpstr>Изотерапия</vt:lpstr>
      <vt:lpstr>Изотерапия –терапия изобразительным творчеством, в первую очередь рисованием</vt:lpstr>
      <vt:lpstr>Коллаж – (от фр.collage — наклеивание) — технический приём в изобразительном искусстве, заключающийся в наклеивании на подложку предметов и материалов, отличающихся от основы по цвету и фактуре. Материалом служит газеты, глянцевые журналы, природные материалы, различные предметы.</vt:lpstr>
      <vt:lpstr>      Оригами  - (яп. 折り紙, букв.: «сложенная бумага») —       древнее искусство складывания фигурок из бумаги.  Классическое оригами — журавлик и специальная декоративная  бумага для оригами </vt:lpstr>
      <vt:lpstr>Работа с глиной - особенно важно для тех людей, которым трудно «выговориться», кому трудно рассказать о своих чувствах и переживаниях, в ситуациях неопределенности – ведь «мятье» глины, «вылепливание» снижает или убирает сопротивление и дает возможность «увидеть» решение. Работа с глиной позволяет мягко отреагировать, переработать и осознать травматичный  опыт.</vt:lpstr>
      <vt:lpstr>Работа  с  глиной    </vt:lpstr>
      <vt:lpstr>Работа  с  глиной/ Соленое тесто</vt:lpstr>
      <vt:lpstr>Библиотерапия</vt:lpstr>
      <vt:lpstr>Библиотерапия -  специальное коррекционное воздействие на клиента с помощью чтения специально подобранной литературы в целях нормализации или оптимизации его психического состояния</vt:lpstr>
      <vt:lpstr>Диагностический и  терапевтический эффекты в библиотерапии</vt:lpstr>
      <vt:lpstr>Исцеляющий потенциал библиотерапии </vt:lpstr>
      <vt:lpstr>Противопоказания библиотерапии</vt:lpstr>
      <vt:lpstr>Техники библиотерапии</vt:lpstr>
      <vt:lpstr>Основное правило библиотерапии</vt:lpstr>
      <vt:lpstr>Сказкотерапия </vt:lpstr>
      <vt:lpstr>Презентация PowerPoint</vt:lpstr>
      <vt:lpstr>Сказка</vt:lpstr>
      <vt:lpstr>Песочная  терапия</vt:lpstr>
      <vt:lpstr>Песочная терапия - это 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развития</vt:lpstr>
      <vt:lpstr>Презентация PowerPoint</vt:lpstr>
      <vt:lpstr>Музыкотерапия</vt:lpstr>
      <vt:lpstr>Музыкотерапия представляет собой метод, использующий музыку в качестве средств коррекции эмоциональных отклонений, страхов, двигательных и речевых расстройств, при коммуникативных затруднениях</vt:lpstr>
      <vt:lpstr>Музыкотерапия</vt:lpstr>
      <vt:lpstr>Музыкотерапия – это система психоматической  коррекции здоровья человека с помощью музыкально-акустических воздействий</vt:lpstr>
      <vt:lpstr>Музыкальная психотерапия</vt:lpstr>
      <vt:lpstr>Психогимнастика</vt:lpstr>
      <vt:lpstr>Цель психогимнастики</vt:lpstr>
      <vt:lpstr>Презентация PowerPoint</vt:lpstr>
      <vt:lpstr>Основные задачи психогимнастики</vt:lpstr>
      <vt:lpstr>Презентация PowerPoint</vt:lpstr>
      <vt:lpstr>Когда использовать психогимнастику?</vt:lpstr>
      <vt:lpstr>Презентация PowerPoint</vt:lpstr>
      <vt:lpstr>Презентация PowerPoint</vt:lpstr>
      <vt:lpstr>Структура занятий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Трансакционный анализ </dc:title>
  <dc:creator>1</dc:creator>
  <cp:lastModifiedBy>1</cp:lastModifiedBy>
  <cp:revision>39</cp:revision>
  <dcterms:created xsi:type="dcterms:W3CDTF">2023-06-29T09:22:38Z</dcterms:created>
  <dcterms:modified xsi:type="dcterms:W3CDTF">2023-06-30T07:20:00Z</dcterms:modified>
</cp:coreProperties>
</file>