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59" r:id="rId2"/>
    <p:sldId id="258" r:id="rId3"/>
    <p:sldId id="309" r:id="rId4"/>
    <p:sldId id="298" r:id="rId5"/>
    <p:sldId id="262" r:id="rId6"/>
    <p:sldId id="265" r:id="rId7"/>
    <p:sldId id="263" r:id="rId8"/>
    <p:sldId id="271" r:id="rId9"/>
    <p:sldId id="310" r:id="rId10"/>
    <p:sldId id="311" r:id="rId11"/>
    <p:sldId id="312" r:id="rId12"/>
    <p:sldId id="313" r:id="rId13"/>
    <p:sldId id="314" r:id="rId14"/>
    <p:sldId id="264" r:id="rId15"/>
    <p:sldId id="267" r:id="rId16"/>
    <p:sldId id="268" r:id="rId17"/>
    <p:sldId id="300" r:id="rId18"/>
    <p:sldId id="269" r:id="rId19"/>
    <p:sldId id="303" r:id="rId20"/>
    <p:sldId id="301" r:id="rId21"/>
    <p:sldId id="304" r:id="rId22"/>
    <p:sldId id="266" r:id="rId23"/>
    <p:sldId id="272" r:id="rId24"/>
    <p:sldId id="270" r:id="rId25"/>
    <p:sldId id="305" r:id="rId26"/>
    <p:sldId id="273" r:id="rId27"/>
    <p:sldId id="274" r:id="rId28"/>
    <p:sldId id="306" r:id="rId29"/>
    <p:sldId id="280" r:id="rId30"/>
    <p:sldId id="275" r:id="rId31"/>
    <p:sldId id="315" r:id="rId32"/>
    <p:sldId id="257" r:id="rId33"/>
    <p:sldId id="318" r:id="rId34"/>
    <p:sldId id="319" r:id="rId35"/>
    <p:sldId id="320" r:id="rId36"/>
    <p:sldId id="321" r:id="rId37"/>
    <p:sldId id="316" r:id="rId38"/>
    <p:sldId id="317" r:id="rId39"/>
    <p:sldId id="261" r:id="rId40"/>
    <p:sldId id="322" r:id="rId41"/>
    <p:sldId id="323" r:id="rId42"/>
    <p:sldId id="324" r:id="rId43"/>
    <p:sldId id="282" r:id="rId44"/>
    <p:sldId id="296" r:id="rId45"/>
    <p:sldId id="283" r:id="rId46"/>
    <p:sldId id="325" r:id="rId47"/>
    <p:sldId id="260" r:id="rId48"/>
    <p:sldId id="276" r:id="rId49"/>
    <p:sldId id="329" r:id="rId50"/>
    <p:sldId id="277" r:id="rId51"/>
    <p:sldId id="330" r:id="rId52"/>
    <p:sldId id="297" r:id="rId53"/>
    <p:sldId id="326" r:id="rId54"/>
    <p:sldId id="327" r:id="rId55"/>
    <p:sldId id="328" r:id="rId56"/>
    <p:sldId id="331" r:id="rId57"/>
    <p:sldId id="332" r:id="rId58"/>
    <p:sldId id="333" r:id="rId59"/>
    <p:sldId id="334" r:id="rId60"/>
    <p:sldId id="335" r:id="rId61"/>
    <p:sldId id="336" r:id="rId62"/>
    <p:sldId id="337" r:id="rId63"/>
    <p:sldId id="338" r:id="rId64"/>
    <p:sldId id="278" r:id="rId65"/>
    <p:sldId id="279" r:id="rId66"/>
    <p:sldId id="289" r:id="rId67"/>
    <p:sldId id="290" r:id="rId68"/>
    <p:sldId id="339" r:id="rId69"/>
    <p:sldId id="340" r:id="rId70"/>
    <p:sldId id="341" r:id="rId71"/>
    <p:sldId id="342" r:id="rId72"/>
    <p:sldId id="291" r:id="rId73"/>
    <p:sldId id="343" r:id="rId74"/>
    <p:sldId id="284" r:id="rId75"/>
    <p:sldId id="285" r:id="rId76"/>
    <p:sldId id="286" r:id="rId77"/>
    <p:sldId id="287" r:id="rId78"/>
    <p:sldId id="288" r:id="rId79"/>
    <p:sldId id="344" r:id="rId80"/>
    <p:sldId id="345" r:id="rId81"/>
    <p:sldId id="346" r:id="rId82"/>
    <p:sldId id="347" r:id="rId83"/>
    <p:sldId id="281" r:id="rId84"/>
    <p:sldId id="348" r:id="rId85"/>
    <p:sldId id="349" r:id="rId86"/>
    <p:sldId id="350" r:id="rId87"/>
    <p:sldId id="351" r:id="rId88"/>
    <p:sldId id="353" r:id="rId8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F2FED-86C4-410C-BC34-B5C9E84D3B06}" type="datetimeFigureOut">
              <a:rPr lang="ru-RU" smtClean="0"/>
              <a:t>27.11.2018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820C-F7BC-4B2B-86FD-4E4C3F685F40}" type="slidenum">
              <a:rPr lang="ru-RU" smtClean="0"/>
              <a:t>‹#›</a:t>
            </a:fld>
            <a:endParaRPr lang="ru-RU"/>
          </a:p>
        </p:txBody>
      </p:sp>
    </p:spTree>
    <p:extLst>
      <p:ext uri="{BB962C8B-B14F-4D97-AF65-F5344CB8AC3E}">
        <p14:creationId xmlns:p14="http://schemas.microsoft.com/office/powerpoint/2010/main" val="20761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10D7603-B3C6-4A6C-B0BF-AFF2883EDE81}"/>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EBD22FA4-4388-4829-9D3C-5B8603A2A8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CC2D8D0-1834-4F53-A479-0334A845CC59}"/>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E77B55F7-05AA-44EE-9B37-5D24D24365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DD6B6D9-5BA2-4C26-BC24-9DFB1C7F2A24}"/>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10F6B2B7-5BB1-4779-823F-E92F0F2AA4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756F3B9-6C9C-49B8-88E7-AEBBFDB7FB44}"/>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79CCB076-A61E-4116-A239-9DDF72452F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2B9B83B-1BA4-4245-B9D7-ACB0AF7C4369}"/>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FD6C0273-491E-4722-9E62-43535E9209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F34926A-F68C-471C-BD30-3DF0386A4311}"/>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56F87E8-4FDA-44D2-9C42-34DDEF09A3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A4DFCDB-3245-4EA4-82CB-D13DE55E7D63}"/>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E675B01A-CDA4-482B-9A13-C4424C98A5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E8CA790-2226-4AE1-A617-E21CFA88298F}"/>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7EF1E0F9-5785-4809-A13D-A67BE8B38D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9700CF9-D662-4DBE-A1BF-9C29B39C9B59}"/>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1747104B-C6EB-4DF7-BCB8-5047B18F03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98C0C0C-5037-4C4B-B4E6-36965434953D}"/>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0E2512C4-A8CF-42A6-AB69-4189797B0C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F3923A2-5F7B-44F7-808F-967CB1701A0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AC73686F-E4F9-4FD4-A834-906045272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AE7C5FA-89D1-4AFD-8A92-DF46EDD8B7B3}"/>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58C1045-A67E-442F-8E6B-CBF8EE8913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F5ED6D9-8D35-4788-9ADB-9E131893D7A2}" type="datetime1">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74925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EB4D70-4FBA-4135-8BA4-7419F85DED1E}" type="datetime1">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12819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1A423D6-27B8-44A1-BA04-C87821A71AAA}" type="datetime1">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173220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632D669-31CD-483E-A1E3-D83D469C419B}" type="datetime1">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345385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A55AE31-3997-46AB-AE98-03CD9F10B33B}" type="datetime1">
              <a:rPr lang="ru-RU" smtClean="0"/>
              <a:t>27.11.2018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328729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1013080-CE40-439F-B968-E0939EA4B407}" type="datetime1">
              <a:rPr lang="ru-RU" smtClean="0"/>
              <a:t>27.11.2018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270894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ECAB38D-D9C7-4E53-A85D-42062A03C489}" type="datetime1">
              <a:rPr lang="ru-RU" smtClean="0"/>
              <a:t>27.11.2018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410004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9AA49D4-FF3F-409E-99AA-B965CC5AA9A7}" type="datetime1">
              <a:rPr lang="ru-RU" smtClean="0"/>
              <a:t>27.11.2018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183251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F84DC8-3B47-43A7-8AEF-9907E8983306}" type="datetime1">
              <a:rPr lang="ru-RU" smtClean="0"/>
              <a:t>27.11.2018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43402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9FB7EDE-61D7-446D-8BCB-6C59D0A5275F}" type="datetime1">
              <a:rPr lang="ru-RU" smtClean="0"/>
              <a:t>27.11.2018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109908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455F66D-5EE1-400D-8638-59951E4EB32F}" type="datetime1">
              <a:rPr lang="ru-RU" smtClean="0"/>
              <a:t>27.11.2018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4E0ED2-D467-4D4C-8614-B5AD05129966}" type="slidenum">
              <a:rPr lang="ru-RU" smtClean="0"/>
              <a:t>‹#›</a:t>
            </a:fld>
            <a:endParaRPr lang="ru-RU"/>
          </a:p>
        </p:txBody>
      </p:sp>
    </p:spTree>
    <p:extLst>
      <p:ext uri="{BB962C8B-B14F-4D97-AF65-F5344CB8AC3E}">
        <p14:creationId xmlns:p14="http://schemas.microsoft.com/office/powerpoint/2010/main" val="169960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2F734-1C86-4CAF-8027-DE4D7FED0AB7}" type="datetime1">
              <a:rPr lang="ru-RU" smtClean="0"/>
              <a:t>27.11.2018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E0ED2-D467-4D4C-8614-B5AD05129966}" type="slidenum">
              <a:rPr lang="ru-RU" smtClean="0"/>
              <a:t>‹#›</a:t>
            </a:fld>
            <a:endParaRPr lang="ru-RU"/>
          </a:p>
        </p:txBody>
      </p:sp>
    </p:spTree>
    <p:extLst>
      <p:ext uri="{BB962C8B-B14F-4D97-AF65-F5344CB8AC3E}">
        <p14:creationId xmlns:p14="http://schemas.microsoft.com/office/powerpoint/2010/main" val="3404826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524000" y="1122363"/>
            <a:ext cx="9144000" cy="4034428"/>
          </a:xfrm>
        </p:spPr>
        <p:txBody>
          <a:bodyPr>
            <a:normAutofit fontScale="90000"/>
          </a:bodyPr>
          <a:lstStyle/>
          <a:p>
            <a:r>
              <a:rPr lang="ru-RU" b="1" dirty="0"/>
              <a:t>Методы </a:t>
            </a:r>
            <a:r>
              <a:rPr lang="ru-RU" b="1" dirty="0" err="1"/>
              <a:t>психогенетики</a:t>
            </a:r>
            <a:r>
              <a:rPr lang="ru-RU" b="1" dirty="0"/>
              <a:t> при исследовании индивидуально-психологических особенностей обучающегося</a:t>
            </a:r>
          </a:p>
        </p:txBody>
      </p:sp>
    </p:spTree>
    <p:extLst>
      <p:ext uri="{BB962C8B-B14F-4D97-AF65-F5344CB8AC3E}">
        <p14:creationId xmlns:p14="http://schemas.microsoft.com/office/powerpoint/2010/main" val="116749161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5AB3479-B1F2-4876-B2D8-4CC1339DAAF7}"/>
              </a:ext>
            </a:extLst>
          </p:cNvPr>
          <p:cNvSpPr>
            <a:spLocks noGrp="1" noChangeArrowheads="1"/>
          </p:cNvSpPr>
          <p:nvPr>
            <p:ph type="title"/>
          </p:nvPr>
        </p:nvSpPr>
        <p:spPr>
          <a:xfrm>
            <a:off x="838200" y="365125"/>
            <a:ext cx="10515600" cy="1038373"/>
          </a:xfrm>
        </p:spPr>
        <p:txBody>
          <a:bodyPr/>
          <a:lstStyle/>
          <a:p>
            <a:pPr algn="ctr" eaLnBrk="1" hangingPunct="1"/>
            <a:r>
              <a:rPr lang="ru-RU" altLang="ru-RU" sz="2800" dirty="0"/>
              <a:t>Близнецовый метод включает в себя </a:t>
            </a:r>
            <a:r>
              <a:rPr lang="ru-RU" altLang="ru-RU" sz="2800" b="1" dirty="0"/>
              <a:t>диагностику </a:t>
            </a:r>
            <a:r>
              <a:rPr lang="ru-RU" altLang="ru-RU" sz="2800" b="1" dirty="0" err="1"/>
              <a:t>зиготности</a:t>
            </a:r>
            <a:r>
              <a:rPr lang="ru-RU" altLang="ru-RU" sz="2800" b="1" dirty="0"/>
              <a:t> близнецов</a:t>
            </a:r>
          </a:p>
        </p:txBody>
      </p:sp>
      <p:sp>
        <p:nvSpPr>
          <p:cNvPr id="19459" name="Rectangle 3">
            <a:extLst>
              <a:ext uri="{FF2B5EF4-FFF2-40B4-BE49-F238E27FC236}">
                <a16:creationId xmlns:a16="http://schemas.microsoft.com/office/drawing/2014/main" id="{60CDD856-58BF-45AB-89A0-679A6449D998}"/>
              </a:ext>
            </a:extLst>
          </p:cNvPr>
          <p:cNvSpPr>
            <a:spLocks noGrp="1" noChangeArrowheads="1"/>
          </p:cNvSpPr>
          <p:nvPr>
            <p:ph type="body" idx="1"/>
          </p:nvPr>
        </p:nvSpPr>
        <p:spPr>
          <a:xfrm>
            <a:off x="1981200" y="1600200"/>
            <a:ext cx="4546600" cy="4781550"/>
          </a:xfrm>
        </p:spPr>
        <p:txBody>
          <a:bodyPr/>
          <a:lstStyle/>
          <a:p>
            <a:pPr eaLnBrk="1" hangingPunct="1">
              <a:lnSpc>
                <a:spcPct val="80000"/>
              </a:lnSpc>
              <a:buFontTx/>
              <a:buNone/>
            </a:pPr>
            <a:r>
              <a:rPr lang="ru-RU" altLang="ru-RU" sz="2000" b="1">
                <a:solidFill>
                  <a:srgbClr val="CC0000"/>
                </a:solidFill>
              </a:rPr>
              <a:t>Методы ее установления</a:t>
            </a:r>
          </a:p>
          <a:p>
            <a:pPr eaLnBrk="1" hangingPunct="1">
              <a:lnSpc>
                <a:spcPct val="80000"/>
              </a:lnSpc>
              <a:buFontTx/>
              <a:buNone/>
            </a:pPr>
            <a:endParaRPr lang="ru-RU" altLang="ru-RU" sz="2000" b="1">
              <a:solidFill>
                <a:srgbClr val="CC0000"/>
              </a:solidFill>
            </a:endParaRPr>
          </a:p>
          <a:p>
            <a:pPr eaLnBrk="1" hangingPunct="1">
              <a:lnSpc>
                <a:spcPct val="80000"/>
              </a:lnSpc>
              <a:buFontTx/>
              <a:buBlip>
                <a:blip r:embed="rId3"/>
              </a:buBlip>
            </a:pPr>
            <a:r>
              <a:rPr lang="ru-RU" altLang="ru-RU" sz="2000" b="1"/>
              <a:t>полисимптномный </a:t>
            </a:r>
            <a:r>
              <a:rPr lang="ru-RU" altLang="ru-RU" sz="2000"/>
              <a:t>(форма бровей, носа, губ, ушных раковин, цвет волос, глаз). Метод приблизительный и субъективный</a:t>
            </a:r>
            <a:endParaRPr lang="ru-RU" altLang="ru-RU" sz="2000" b="1"/>
          </a:p>
          <a:p>
            <a:pPr eaLnBrk="1" hangingPunct="1">
              <a:lnSpc>
                <a:spcPct val="80000"/>
              </a:lnSpc>
              <a:buFontTx/>
              <a:buBlip>
                <a:blip r:embed="rId3"/>
              </a:buBlip>
            </a:pPr>
            <a:r>
              <a:rPr lang="ru-RU" altLang="ru-RU" sz="2000" b="1"/>
              <a:t>иммуногенетический </a:t>
            </a:r>
            <a:r>
              <a:rPr lang="ru-RU" altLang="ru-RU" sz="2000"/>
              <a:t>(анализ группы крови, белков сыворотки крови, лейкоцитарных антигенов и др.)</a:t>
            </a:r>
            <a:endParaRPr lang="ru-RU" altLang="ru-RU" sz="2000" b="1"/>
          </a:p>
          <a:p>
            <a:pPr eaLnBrk="1" hangingPunct="1">
              <a:lnSpc>
                <a:spcPct val="80000"/>
              </a:lnSpc>
              <a:buFontTx/>
              <a:buBlip>
                <a:blip r:embed="rId3"/>
              </a:buBlip>
            </a:pPr>
            <a:r>
              <a:rPr lang="ru-RU" altLang="ru-RU" sz="2000" b="1"/>
              <a:t>приживляемость кусочков кожи </a:t>
            </a:r>
            <a:r>
              <a:rPr lang="ru-RU" altLang="ru-RU" sz="2000"/>
              <a:t>(у дизиготных близнецов происходит отторжение)</a:t>
            </a:r>
            <a:endParaRPr lang="ru-RU" altLang="ru-RU" sz="2000" b="1"/>
          </a:p>
          <a:p>
            <a:pPr eaLnBrk="1" hangingPunct="1">
              <a:lnSpc>
                <a:spcPct val="80000"/>
              </a:lnSpc>
              <a:buFontTx/>
              <a:buBlip>
                <a:blip r:embed="rId3"/>
              </a:buBlip>
            </a:pPr>
            <a:r>
              <a:rPr lang="ru-RU" altLang="ru-RU" sz="2000" b="1"/>
              <a:t>метод дерматоглифики</a:t>
            </a:r>
          </a:p>
        </p:txBody>
      </p:sp>
      <p:pic>
        <p:nvPicPr>
          <p:cNvPr id="19460" name="Picture 4" descr="8">
            <a:extLst>
              <a:ext uri="{FF2B5EF4-FFF2-40B4-BE49-F238E27FC236}">
                <a16:creationId xmlns:a16="http://schemas.microsoft.com/office/drawing/2014/main" id="{AE970E1E-9F68-4612-ADBB-8ADF5722C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1844675"/>
            <a:ext cx="360045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231">
            <a:extLst>
              <a:ext uri="{FF2B5EF4-FFF2-40B4-BE49-F238E27FC236}">
                <a16:creationId xmlns:a16="http://schemas.microsoft.com/office/drawing/2014/main" id="{8124FE90-C92F-4C5E-8F56-34C37731C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7">
            <a:extLst>
              <a:ext uri="{FF2B5EF4-FFF2-40B4-BE49-F238E27FC236}">
                <a16:creationId xmlns:a16="http://schemas.microsoft.com/office/drawing/2014/main" id="{144FF4E6-DF1D-405C-A5BD-AF7B99C418A9}"/>
              </a:ext>
            </a:extLst>
          </p:cNvPr>
          <p:cNvSpPr txBox="1">
            <a:spLocks noChangeArrowheads="1"/>
          </p:cNvSpPr>
          <p:nvPr/>
        </p:nvSpPr>
        <p:spPr bwMode="auto">
          <a:xfrm>
            <a:off x="4151314" y="260350"/>
            <a:ext cx="388937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a:t>Если  признак  </a:t>
            </a:r>
          </a:p>
          <a:p>
            <a:pPr eaLnBrk="1" hangingPunct="1"/>
            <a:r>
              <a:rPr lang="ru-RU" altLang="ru-RU" sz="2400" b="1"/>
              <a:t>проявляется  у  обоих  </a:t>
            </a:r>
          </a:p>
          <a:p>
            <a:pPr eaLnBrk="1" hangingPunct="1"/>
            <a:r>
              <a:rPr lang="ru-RU" altLang="ru-RU" sz="2400" b="1"/>
              <a:t>Близнецов - это  </a:t>
            </a:r>
          </a:p>
          <a:p>
            <a:pPr eaLnBrk="1" hangingPunct="1"/>
            <a:r>
              <a:rPr lang="ru-RU" altLang="ru-RU" sz="2400" b="1">
                <a:solidFill>
                  <a:srgbClr val="FFFF00"/>
                </a:solidFill>
              </a:rPr>
              <a:t>конкордантность,  </a:t>
            </a:r>
          </a:p>
          <a:p>
            <a:pPr eaLnBrk="1" hangingPunct="1"/>
            <a:r>
              <a:rPr lang="ru-RU" altLang="ru-RU" sz="2400" b="1"/>
              <a:t>если  у  одного  из  </a:t>
            </a:r>
          </a:p>
          <a:p>
            <a:pPr eaLnBrk="1" hangingPunct="1"/>
            <a:r>
              <a:rPr lang="ru-RU" altLang="ru-RU" sz="2400" b="1"/>
              <a:t>Близнецов - </a:t>
            </a:r>
            <a:r>
              <a:rPr lang="ru-RU" altLang="ru-RU" sz="2400" b="1">
                <a:solidFill>
                  <a:srgbClr val="FFFF00"/>
                </a:solidFill>
              </a:rPr>
              <a:t>дискордантность.</a:t>
            </a:r>
          </a:p>
          <a:p>
            <a:pPr eaLnBrk="1" hangingPunct="1">
              <a:spcBef>
                <a:spcPct val="50000"/>
              </a:spcBef>
            </a:pPr>
            <a:endParaRPr lang="ru-RU" altLang="ru-RU"/>
          </a:p>
        </p:txBody>
      </p:sp>
      <p:sp>
        <p:nvSpPr>
          <p:cNvPr id="20484" name="Rectangle 10">
            <a:extLst>
              <a:ext uri="{FF2B5EF4-FFF2-40B4-BE49-F238E27FC236}">
                <a16:creationId xmlns:a16="http://schemas.microsoft.com/office/drawing/2014/main" id="{7BE7CD94-90FE-45A7-AD7D-026BCFC06D3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a:extLst>
              <a:ext uri="{FF2B5EF4-FFF2-40B4-BE49-F238E27FC236}">
                <a16:creationId xmlns:a16="http://schemas.microsoft.com/office/drawing/2014/main" id="{95E96B8F-AF36-4E24-B79F-B52B47A21471}"/>
              </a:ext>
            </a:extLst>
          </p:cNvPr>
          <p:cNvSpPr>
            <a:spLocks noGrp="1" noChangeArrowheads="1"/>
          </p:cNvSpPr>
          <p:nvPr>
            <p:ph type="title"/>
          </p:nvPr>
        </p:nvSpPr>
        <p:spPr>
          <a:xfrm>
            <a:off x="838200" y="365125"/>
            <a:ext cx="10515600" cy="889517"/>
          </a:xfrm>
        </p:spPr>
        <p:txBody>
          <a:bodyPr/>
          <a:lstStyle/>
          <a:p>
            <a:pPr algn="ctr" eaLnBrk="1" hangingPunct="1"/>
            <a:r>
              <a:rPr lang="ru-RU" altLang="ru-RU" sz="2800" b="1" dirty="0"/>
              <a:t>Коэффициент парной </a:t>
            </a:r>
            <a:r>
              <a:rPr lang="ru-RU" altLang="ru-RU" sz="2800" b="1" dirty="0" err="1"/>
              <a:t>конкордантности</a:t>
            </a:r>
            <a:endParaRPr lang="ru-RU" altLang="ru-RU" sz="2800" b="1" dirty="0"/>
          </a:p>
        </p:txBody>
      </p:sp>
      <p:sp>
        <p:nvSpPr>
          <p:cNvPr id="1028" name="Text Box 4">
            <a:extLst>
              <a:ext uri="{FF2B5EF4-FFF2-40B4-BE49-F238E27FC236}">
                <a16:creationId xmlns:a16="http://schemas.microsoft.com/office/drawing/2014/main" id="{49311964-257F-4F30-B2DB-805B0EB7D926}"/>
              </a:ext>
            </a:extLst>
          </p:cNvPr>
          <p:cNvSpPr txBox="1">
            <a:spLocks noChangeArrowheads="1"/>
          </p:cNvSpPr>
          <p:nvPr/>
        </p:nvSpPr>
        <p:spPr bwMode="auto">
          <a:xfrm>
            <a:off x="1992314" y="1603376"/>
            <a:ext cx="80168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dirty="0"/>
              <a:t>указывает долю близнецовых пар, в которых изучаемый </a:t>
            </a:r>
            <a:br>
              <a:rPr lang="ru-RU" altLang="ru-RU" sz="2000" dirty="0"/>
            </a:br>
            <a:r>
              <a:rPr lang="ru-RU" altLang="ru-RU" sz="2000" dirty="0"/>
              <a:t>признак проявился  у обоих партнеров.         </a:t>
            </a:r>
          </a:p>
          <a:p>
            <a:pPr eaLnBrk="1" hangingPunct="1"/>
            <a:r>
              <a:rPr lang="ru-RU" altLang="ru-RU" sz="2000" dirty="0"/>
              <a:t>                                     , </a:t>
            </a:r>
          </a:p>
          <a:p>
            <a:pPr eaLnBrk="1" hangingPunct="1"/>
            <a:endParaRPr lang="ru-RU" altLang="ru-RU" sz="2000" dirty="0"/>
          </a:p>
          <a:p>
            <a:pPr eaLnBrk="1" hangingPunct="1"/>
            <a:r>
              <a:rPr lang="ru-RU" altLang="ru-RU" sz="2000" dirty="0"/>
              <a:t>С – число </a:t>
            </a:r>
            <a:r>
              <a:rPr lang="ru-RU" altLang="ru-RU" sz="2000" dirty="0" err="1"/>
              <a:t>конкордантных</a:t>
            </a:r>
            <a:r>
              <a:rPr lang="ru-RU" altLang="ru-RU" sz="2000" dirty="0"/>
              <a:t> пар, </a:t>
            </a:r>
            <a:br>
              <a:rPr lang="ru-RU" altLang="ru-RU" sz="2000" dirty="0"/>
            </a:br>
            <a:r>
              <a:rPr lang="ru-RU" altLang="ru-RU" sz="2000" dirty="0"/>
              <a:t>Д  – число </a:t>
            </a:r>
            <a:r>
              <a:rPr lang="ru-RU" altLang="ru-RU" sz="2000" dirty="0" err="1"/>
              <a:t>дискордантных</a:t>
            </a:r>
            <a:r>
              <a:rPr lang="ru-RU" altLang="ru-RU" sz="2000" dirty="0"/>
              <a:t> пар</a:t>
            </a:r>
          </a:p>
          <a:p>
            <a:pPr eaLnBrk="1" hangingPunct="1"/>
            <a:endParaRPr lang="ru-RU" altLang="ru-RU" sz="2000" dirty="0"/>
          </a:p>
          <a:p>
            <a:pPr eaLnBrk="1" hangingPunct="1"/>
            <a:r>
              <a:rPr lang="ru-RU" altLang="ru-RU" sz="2000" dirty="0"/>
              <a:t>Влияние наследственности на заболевания определяют по </a:t>
            </a:r>
            <a:br>
              <a:rPr lang="ru-RU" altLang="ru-RU" sz="2000" dirty="0"/>
            </a:br>
            <a:r>
              <a:rPr lang="ru-RU" altLang="ru-RU" sz="2000" b="1" dirty="0"/>
              <a:t>формуле </a:t>
            </a:r>
            <a:r>
              <a:rPr lang="ru-RU" altLang="ru-RU" sz="2000" b="1" dirty="0" err="1"/>
              <a:t>Хольцингера</a:t>
            </a:r>
            <a:r>
              <a:rPr lang="ru-RU" altLang="ru-RU" sz="2000" b="1" dirty="0"/>
              <a:t>: Н + Е = 1</a:t>
            </a:r>
            <a:endParaRPr lang="ru-RU" altLang="ru-RU" sz="2000" dirty="0"/>
          </a:p>
          <a:p>
            <a:pPr eaLnBrk="1" hangingPunct="1"/>
            <a:r>
              <a:rPr lang="ru-RU" altLang="ru-RU" sz="2000" dirty="0"/>
              <a:t>Н = (КМБ – КДБ) : (100 – КДБ) (в процентах),</a:t>
            </a:r>
          </a:p>
          <a:p>
            <a:pPr eaLnBrk="1" hangingPunct="1"/>
            <a:r>
              <a:rPr lang="ru-RU" altLang="ru-RU" sz="2000" dirty="0"/>
              <a:t>где КМБ – коэффициент парной </a:t>
            </a:r>
            <a:r>
              <a:rPr lang="ru-RU" altLang="ru-RU" sz="2000" dirty="0" err="1"/>
              <a:t>конкордантности</a:t>
            </a:r>
            <a:r>
              <a:rPr lang="ru-RU" altLang="ru-RU" sz="2000" dirty="0"/>
              <a:t> для монозигот</a:t>
            </a:r>
          </a:p>
          <a:p>
            <a:pPr eaLnBrk="1" hangingPunct="1"/>
            <a:r>
              <a:rPr lang="ru-RU" altLang="ru-RU" sz="2000" dirty="0"/>
              <a:t> КДБ – коэффициент парной </a:t>
            </a:r>
            <a:r>
              <a:rPr lang="ru-RU" altLang="ru-RU" sz="2000" dirty="0" err="1"/>
              <a:t>конкордантности</a:t>
            </a:r>
            <a:r>
              <a:rPr lang="ru-RU" altLang="ru-RU" sz="2000" dirty="0"/>
              <a:t> для </a:t>
            </a:r>
            <a:r>
              <a:rPr lang="ru-RU" altLang="ru-RU" sz="2000" dirty="0" err="1"/>
              <a:t>дизигот</a:t>
            </a:r>
            <a:endParaRPr lang="ru-RU" altLang="ru-RU" sz="2000" dirty="0"/>
          </a:p>
          <a:p>
            <a:pPr eaLnBrk="1" hangingPunct="1"/>
            <a:r>
              <a:rPr lang="ru-RU" altLang="ru-RU" sz="2000" dirty="0"/>
              <a:t>Н от 1 до 0,7 – наследственные факторы имеют доминирующее </a:t>
            </a:r>
            <a:br>
              <a:rPr lang="ru-RU" altLang="ru-RU" sz="2000" dirty="0"/>
            </a:br>
            <a:r>
              <a:rPr lang="ru-RU" altLang="ru-RU" sz="2000" dirty="0"/>
              <a:t>значение в развитии признака или болезни;</a:t>
            </a:r>
          </a:p>
          <a:p>
            <a:pPr eaLnBrk="1" hangingPunct="1"/>
            <a:r>
              <a:rPr lang="ru-RU" altLang="ru-RU" sz="2000" dirty="0"/>
              <a:t>Н от 0,4 до 0,7 – признак развивается под действием факторов </a:t>
            </a:r>
            <a:br>
              <a:rPr lang="ru-RU" altLang="ru-RU" sz="2000" dirty="0"/>
            </a:br>
            <a:r>
              <a:rPr lang="ru-RU" altLang="ru-RU" sz="2000" dirty="0"/>
              <a:t>внешней среды при наличии генетической предрасположенности.</a:t>
            </a:r>
          </a:p>
        </p:txBody>
      </p:sp>
      <p:graphicFrame>
        <p:nvGraphicFramePr>
          <p:cNvPr id="1026" name="Object 5">
            <a:extLst>
              <a:ext uri="{FF2B5EF4-FFF2-40B4-BE49-F238E27FC236}">
                <a16:creationId xmlns:a16="http://schemas.microsoft.com/office/drawing/2014/main" id="{58BB9A73-695E-4AA7-AABA-05533E6496E8}"/>
              </a:ext>
            </a:extLst>
          </p:cNvPr>
          <p:cNvGraphicFramePr>
            <a:graphicFrameLocks noGrp="1" noChangeAspect="1"/>
          </p:cNvGraphicFramePr>
          <p:nvPr>
            <p:ph idx="1"/>
          </p:nvPr>
        </p:nvGraphicFramePr>
        <p:xfrm>
          <a:off x="3575050" y="2276475"/>
          <a:ext cx="1081088" cy="604838"/>
        </p:xfrm>
        <a:graphic>
          <a:graphicData uri="http://schemas.openxmlformats.org/presentationml/2006/ole">
            <mc:AlternateContent xmlns:mc="http://schemas.openxmlformats.org/markup-compatibility/2006">
              <mc:Choice xmlns:v="urn:schemas-microsoft-com:vml" Requires="v">
                <p:oleObj spid="_x0000_s1074" name="Формула" r:id="rId4" imgW="749300" imgH="419100" progId="Equation.3">
                  <p:embed/>
                </p:oleObj>
              </mc:Choice>
              <mc:Fallback>
                <p:oleObj name="Формула" r:id="rId4" imgW="749300" imgH="419100" progId="Equation.3">
                  <p:embed/>
                  <p:pic>
                    <p:nvPicPr>
                      <p:cNvPr id="1026" name="Object 5">
                        <a:extLst>
                          <a:ext uri="{FF2B5EF4-FFF2-40B4-BE49-F238E27FC236}">
                            <a16:creationId xmlns:a16="http://schemas.microsoft.com/office/drawing/2014/main" id="{58BB9A73-695E-4AA7-AABA-05533E649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2276475"/>
                        <a:ext cx="1081088"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22" name="Group 18">
            <a:extLst>
              <a:ext uri="{FF2B5EF4-FFF2-40B4-BE49-F238E27FC236}">
                <a16:creationId xmlns:a16="http://schemas.microsoft.com/office/drawing/2014/main" id="{D185EDEA-61AC-4CB1-8F65-C26146E59042}"/>
              </a:ext>
            </a:extLst>
          </p:cNvPr>
          <p:cNvGraphicFramePr>
            <a:graphicFrameLocks noGrp="1"/>
          </p:cNvGraphicFramePr>
          <p:nvPr/>
        </p:nvGraphicFramePr>
        <p:xfrm>
          <a:off x="2640014" y="1358900"/>
          <a:ext cx="6911975" cy="4802188"/>
        </p:xfrm>
        <a:graphic>
          <a:graphicData uri="http://schemas.openxmlformats.org/drawingml/2006/table">
            <a:tbl>
              <a:tblPr/>
              <a:tblGrid>
                <a:gridCol w="3298825">
                  <a:extLst>
                    <a:ext uri="{9D8B030D-6E8A-4147-A177-3AD203B41FA5}">
                      <a16:colId xmlns:a16="http://schemas.microsoft.com/office/drawing/2014/main" val="20000"/>
                    </a:ext>
                  </a:extLst>
                </a:gridCol>
                <a:gridCol w="1874837">
                  <a:extLst>
                    <a:ext uri="{9D8B030D-6E8A-4147-A177-3AD203B41FA5}">
                      <a16:colId xmlns:a16="http://schemas.microsoft.com/office/drawing/2014/main" val="20001"/>
                    </a:ext>
                  </a:extLst>
                </a:gridCol>
                <a:gridCol w="1738313">
                  <a:extLst>
                    <a:ext uri="{9D8B030D-6E8A-4147-A177-3AD203B41FA5}">
                      <a16:colId xmlns:a16="http://schemas.microsoft.com/office/drawing/2014/main" val="20002"/>
                    </a:ext>
                  </a:extLst>
                </a:gridCol>
              </a:tblGrid>
              <a:tr h="4429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a:ln>
                          <a:noFill/>
                        </a:ln>
                        <a:solidFill>
                          <a:schemeClr val="tx1"/>
                        </a:solidFill>
                        <a:effectLst/>
                        <a:latin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rPr>
                        <a:t>Монозиготные</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rPr>
                        <a:t>Дизиготные</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59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rPr>
                        <a:t>Эмоциональность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rPr>
                        <a:t>Активность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rPr>
                        <a:t>Социабельность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rPr>
                        <a:t>Импульсивность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FF0000"/>
                          </a:solidFill>
                          <a:effectLst/>
                          <a:latin typeface="Calibri" pitchFamily="34" charset="0"/>
                        </a:rPr>
                        <a:t>Реакция на еду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rPr>
                        <a:t>Способность успокаиваться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rPr>
                        <a:t>Уровень активности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rPr>
                        <a:t>Страх</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rPr>
                        <a:t>Настойчивость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rPr>
                        <a:t>Покладистость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rPr>
                        <a:t>Воображение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rPr>
                        <a:t>Рациональность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rPr>
                        <a:t>Экстраверсия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rPr>
                        <a:t>Нейротизм</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0,64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0,51</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0,61</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0,77</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FF0000"/>
                          </a:solidFill>
                          <a:effectLst/>
                          <a:latin typeface="Calibri" pitchFamily="34" charset="0"/>
                          <a:cs typeface="Times New Roman" pitchFamily="18" charset="0"/>
                        </a:rPr>
                        <a:t>0,43</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0,76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0,66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0,68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0,67</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0,39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0,34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0,37</a:t>
                      </a:r>
                      <a:endParaRPr kumimoji="0" lang="ru-RU" sz="2000" b="0" i="0" u="none" strike="noStrike" cap="none" normalizeH="0" baseline="0">
                        <a:ln>
                          <a:noFill/>
                        </a:ln>
                        <a:solidFill>
                          <a:schemeClr val="tx1"/>
                        </a:solidFill>
                        <a:effectLst/>
                        <a:latin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0,03</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0,04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0,32</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FF0000"/>
                          </a:solidFill>
                          <a:effectLst/>
                          <a:latin typeface="Calibri" pitchFamily="34" charset="0"/>
                          <a:cs typeface="Times New Roman" pitchFamily="18" charset="0"/>
                        </a:rPr>
                        <a:t>0,49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0,06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0,57</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0,46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0,59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0,25</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rgbClr val="0000FF"/>
                          </a:solidFill>
                          <a:effectLst/>
                          <a:latin typeface="Calibri" pitchFamily="34" charset="0"/>
                          <a:cs typeface="Times New Roman" pitchFamily="18" charset="0"/>
                        </a:rPr>
                        <a:t>0,29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a:ln>
                            <a:noFill/>
                          </a:ln>
                          <a:solidFill>
                            <a:schemeClr val="tx1"/>
                          </a:solidFill>
                          <a:effectLst/>
                          <a:latin typeface="Calibri" pitchFamily="34" charset="0"/>
                          <a:cs typeface="Times New Roman" pitchFamily="18" charset="0"/>
                        </a:rPr>
                        <a:t>0,23</a:t>
                      </a:r>
                      <a:endParaRPr kumimoji="0" lang="ru-RU" sz="2000" b="0" i="0" u="none" strike="noStrike" cap="none" normalizeH="0" baseline="0">
                        <a:ln>
                          <a:noFill/>
                        </a:ln>
                        <a:solidFill>
                          <a:schemeClr val="tx1"/>
                        </a:solidFill>
                        <a:effectLst/>
                        <a:latin typeface="Calibri"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84" name="Text Box 61">
            <a:extLst>
              <a:ext uri="{FF2B5EF4-FFF2-40B4-BE49-F238E27FC236}">
                <a16:creationId xmlns:a16="http://schemas.microsoft.com/office/drawing/2014/main" id="{3B2D5366-9BEB-417D-BC9C-2F15B0126490}"/>
              </a:ext>
            </a:extLst>
          </p:cNvPr>
          <p:cNvSpPr txBox="1">
            <a:spLocks noChangeArrowheads="1"/>
          </p:cNvSpPr>
          <p:nvPr/>
        </p:nvSpPr>
        <p:spPr bwMode="auto">
          <a:xfrm>
            <a:off x="2103439" y="447675"/>
            <a:ext cx="79200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b="1"/>
              <a:t>С</a:t>
            </a:r>
            <a:r>
              <a:rPr lang="ru-RU" altLang="ru-RU" b="1">
                <a:latin typeface="Calibri" panose="020F0502020204030204" pitchFamily="34" charset="0"/>
              </a:rPr>
              <a:t>хожесть близнецов по чертам характера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51" y="928688"/>
            <a:ext cx="8715375" cy="1428750"/>
          </a:xfrm>
        </p:spPr>
        <p:txBody>
          <a:bodyPr>
            <a:normAutofit/>
          </a:bodyPr>
          <a:lstStyle/>
          <a:p>
            <a:pPr marL="85725" indent="23813">
              <a:buClr>
                <a:schemeClr val="accent3"/>
              </a:buClr>
              <a:buNone/>
              <a:defRPr/>
            </a:pPr>
            <a:r>
              <a:rPr lang="ru-RU" sz="2000" dirty="0">
                <a:latin typeface="Times New Roman" pitchFamily="18" charset="0"/>
                <a:cs typeface="Times New Roman" pitchFamily="18" charset="0"/>
              </a:rPr>
              <a:t>Для оценки роли наследственности в развитии того или иного признака делают расчёты по формуле </a:t>
            </a:r>
            <a:r>
              <a:rPr lang="ru-RU" sz="2000" dirty="0" err="1">
                <a:latin typeface="Times New Roman" pitchFamily="18" charset="0"/>
                <a:cs typeface="Times New Roman" pitchFamily="18" charset="0"/>
              </a:rPr>
              <a:t>Хольцингера</a:t>
            </a:r>
            <a:r>
              <a:rPr lang="ru-RU" sz="2000" dirty="0">
                <a:latin typeface="Times New Roman" pitchFamily="18" charset="0"/>
                <a:cs typeface="Times New Roman" pitchFamily="18" charset="0"/>
              </a:rPr>
              <a:t>:</a:t>
            </a:r>
          </a:p>
          <a:p>
            <a:pPr marL="365760" indent="-256032">
              <a:buClr>
                <a:schemeClr val="accent3"/>
              </a:buClr>
              <a:buNone/>
              <a:defRPr/>
            </a:pPr>
            <a:endParaRPr lang="ru-RU" dirty="0"/>
          </a:p>
        </p:txBody>
      </p:sp>
      <p:sp>
        <p:nvSpPr>
          <p:cNvPr id="23554" name="Rectangle 1"/>
          <p:cNvSpPr>
            <a:spLocks noChangeArrowheads="1"/>
          </p:cNvSpPr>
          <p:nvPr/>
        </p:nvSpPr>
        <p:spPr bwMode="auto">
          <a:xfrm>
            <a:off x="1809750" y="3429000"/>
            <a:ext cx="8572500" cy="2554288"/>
          </a:xfrm>
          <a:prstGeom prst="rect">
            <a:avLst/>
          </a:prstGeom>
          <a:noFill/>
          <a:ln w="9525">
            <a:noFill/>
            <a:miter lim="800000"/>
            <a:headEnd/>
            <a:tailEnd/>
          </a:ln>
        </p:spPr>
        <p:txBody>
          <a:bodyPr anchor="ctr">
            <a:spAutoFit/>
          </a:bodyPr>
          <a:lstStyle/>
          <a:p>
            <a:pPr algn="just"/>
            <a:r>
              <a:rPr lang="ru-RU" sz="2000">
                <a:latin typeface="Times New Roman" pitchFamily="18" charset="0"/>
                <a:cs typeface="Times New Roman" pitchFamily="18" charset="0"/>
              </a:rPr>
              <a:t>где Н – коэффициент наследственности, </a:t>
            </a:r>
          </a:p>
          <a:p>
            <a:pPr algn="just"/>
            <a:r>
              <a:rPr lang="ru-RU" sz="2000">
                <a:latin typeface="Times New Roman" pitchFamily="18" charset="0"/>
                <a:cs typeface="Times New Roman" pitchFamily="18" charset="0"/>
              </a:rPr>
              <a:t>МЗ – однояйцовые близнецы,</a:t>
            </a:r>
          </a:p>
          <a:p>
            <a:pPr algn="just"/>
            <a:r>
              <a:rPr lang="ru-RU" sz="2000">
                <a:latin typeface="Times New Roman" pitchFamily="18" charset="0"/>
                <a:cs typeface="Times New Roman" pitchFamily="18" charset="0"/>
              </a:rPr>
              <a:t>ДЗ – двуяйцовые близнецы.</a:t>
            </a:r>
          </a:p>
          <a:p>
            <a:pPr algn="just"/>
            <a:endParaRPr lang="ru-RU" sz="2000">
              <a:latin typeface="Times New Roman" pitchFamily="18" charset="0"/>
              <a:cs typeface="Times New Roman" pitchFamily="18" charset="0"/>
            </a:endParaRPr>
          </a:p>
          <a:p>
            <a:pPr algn="just" eaLnBrk="0" hangingPunct="0"/>
            <a:r>
              <a:rPr lang="ru-RU" sz="2000">
                <a:latin typeface="Times New Roman" pitchFamily="18" charset="0"/>
                <a:cs typeface="Times New Roman" pitchFamily="18" charset="0"/>
              </a:rPr>
              <a:t>При Н = 0,7-1 признак наследственный;</a:t>
            </a:r>
          </a:p>
          <a:p>
            <a:pPr algn="just" eaLnBrk="0" hangingPunct="0"/>
            <a:r>
              <a:rPr lang="ru-RU" sz="2000">
                <a:latin typeface="Times New Roman" pitchFamily="18" charset="0"/>
                <a:cs typeface="Times New Roman" pitchFamily="18" charset="0"/>
              </a:rPr>
              <a:t>при Н = 0-0,3 основное влияние оказывает среда;</a:t>
            </a:r>
          </a:p>
          <a:p>
            <a:pPr eaLnBrk="0" hangingPunct="0"/>
            <a:r>
              <a:rPr lang="ru-RU" sz="2000">
                <a:latin typeface="Times New Roman" pitchFamily="18" charset="0"/>
                <a:cs typeface="Times New Roman" pitchFamily="18" charset="0"/>
              </a:rPr>
              <a:t>при Н = 0,4-0,6 наследственность и среда одинаково влияют на формирование признака </a:t>
            </a:r>
            <a:r>
              <a:rPr lang="ru-RU" sz="2000" b="1">
                <a:latin typeface="Times New Roman" pitchFamily="18" charset="0"/>
                <a:cs typeface="Times New Roman" pitchFamily="18" charset="0"/>
              </a:rPr>
              <a:t>(мультифакториальный).</a:t>
            </a:r>
          </a:p>
        </p:txBody>
      </p:sp>
      <p:sp>
        <p:nvSpPr>
          <p:cNvPr id="23555" name="Прямоугольник 7"/>
          <p:cNvSpPr>
            <a:spLocks noChangeArrowheads="1"/>
          </p:cNvSpPr>
          <p:nvPr/>
        </p:nvSpPr>
        <p:spPr bwMode="auto">
          <a:xfrm>
            <a:off x="4024314" y="1643064"/>
            <a:ext cx="3214687" cy="369887"/>
          </a:xfrm>
          <a:prstGeom prst="rect">
            <a:avLst/>
          </a:prstGeom>
          <a:noFill/>
          <a:ln w="9525">
            <a:noFill/>
            <a:miter lim="800000"/>
            <a:headEnd/>
            <a:tailEnd/>
          </a:ln>
        </p:spPr>
        <p:txBody>
          <a:bodyPr>
            <a:spAutoFit/>
          </a:bodyPr>
          <a:lstStyle/>
          <a:p>
            <a:r>
              <a:rPr lang="ru-RU">
                <a:latin typeface="Georgia" pitchFamily="18" charset="0"/>
              </a:rPr>
              <a:t> </a:t>
            </a:r>
          </a:p>
        </p:txBody>
      </p:sp>
      <p:graphicFrame>
        <p:nvGraphicFramePr>
          <p:cNvPr id="5" name="Таблица 4"/>
          <p:cNvGraphicFramePr>
            <a:graphicFrameLocks noGrp="1"/>
          </p:cNvGraphicFramePr>
          <p:nvPr/>
        </p:nvGraphicFramePr>
        <p:xfrm>
          <a:off x="4024314" y="2071688"/>
          <a:ext cx="3857625" cy="724408"/>
        </p:xfrm>
        <a:graphic>
          <a:graphicData uri="http://schemas.openxmlformats.org/drawingml/2006/table">
            <a:tbl>
              <a:tblPr/>
              <a:tblGrid>
                <a:gridCol w="576262">
                  <a:extLst>
                    <a:ext uri="{9D8B030D-6E8A-4147-A177-3AD203B41FA5}">
                      <a16:colId xmlns:a16="http://schemas.microsoft.com/office/drawing/2014/main" val="20000"/>
                    </a:ext>
                  </a:extLst>
                </a:gridCol>
                <a:gridCol w="1601788">
                  <a:extLst>
                    <a:ext uri="{9D8B030D-6E8A-4147-A177-3AD203B41FA5}">
                      <a16:colId xmlns:a16="http://schemas.microsoft.com/office/drawing/2014/main" val="20001"/>
                    </a:ext>
                  </a:extLst>
                </a:gridCol>
                <a:gridCol w="363537">
                  <a:extLst>
                    <a:ext uri="{9D8B030D-6E8A-4147-A177-3AD203B41FA5}">
                      <a16:colId xmlns:a16="http://schemas.microsoft.com/office/drawing/2014/main" val="20002"/>
                    </a:ext>
                  </a:extLst>
                </a:gridCol>
                <a:gridCol w="1316038">
                  <a:extLst>
                    <a:ext uri="{9D8B030D-6E8A-4147-A177-3AD203B41FA5}">
                      <a16:colId xmlns:a16="http://schemas.microsoft.com/office/drawing/2014/main" val="20003"/>
                    </a:ext>
                  </a:extLst>
                </a:gridCol>
              </a:tblGrid>
              <a:tr h="0">
                <a:tc row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Н =</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Times New Roman" pitchFamily="18" charset="0"/>
                          <a:cs typeface="Times New Roman" pitchFamily="18" charset="0"/>
                        </a:rPr>
                        <a:t>% </a:t>
                      </a:r>
                      <a:r>
                        <a:rPr kumimoji="0" lang="ru-RU" sz="1800" b="1" i="0" u="none" strike="noStrike" cap="none" normalizeH="0" baseline="-25000">
                          <a:ln>
                            <a:noFill/>
                          </a:ln>
                          <a:solidFill>
                            <a:schemeClr val="tx1"/>
                          </a:solidFill>
                          <a:effectLst/>
                          <a:latin typeface="Times New Roman" pitchFamily="18" charset="0"/>
                          <a:cs typeface="Times New Roman" pitchFamily="18" charset="0"/>
                        </a:rPr>
                        <a:t>сходства</a:t>
                      </a:r>
                      <a:r>
                        <a:rPr kumimoji="0" lang="ru-RU" sz="1800" b="0" i="0" u="none" strike="noStrike" cap="none" normalizeH="0" baseline="0">
                          <a:ln>
                            <a:noFill/>
                          </a:ln>
                          <a:solidFill>
                            <a:schemeClr val="tx1"/>
                          </a:solidFill>
                          <a:effectLst/>
                          <a:latin typeface="Times New Roman" pitchFamily="18" charset="0"/>
                          <a:cs typeface="Times New Roman" pitchFamily="18" charset="0"/>
                        </a:rPr>
                        <a:t> МЗ </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Times New Roman" pitchFamily="18" charset="0"/>
                          <a:cs typeface="Times New Roman" pitchFamily="18" charset="0"/>
                        </a:rPr>
                        <a:t>-</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ru-RU" sz="1800" b="1" i="0" u="none" strike="noStrike" cap="none" normalizeH="0" baseline="-25000" dirty="0">
                          <a:ln>
                            <a:noFill/>
                          </a:ln>
                          <a:solidFill>
                            <a:schemeClr val="tx1"/>
                          </a:solidFill>
                          <a:effectLst/>
                          <a:latin typeface="Times New Roman" pitchFamily="18" charset="0"/>
                          <a:cs typeface="Times New Roman" pitchFamily="18" charset="0"/>
                        </a:rPr>
                        <a:t>сходства</a:t>
                      </a:r>
                      <a:r>
                        <a:rPr kumimoji="0" lang="ru-RU"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a:ln>
                            <a:noFill/>
                          </a:ln>
                          <a:solidFill>
                            <a:schemeClr val="tx1"/>
                          </a:solidFill>
                          <a:effectLst/>
                          <a:latin typeface="Times New Roman" pitchFamily="18" charset="0"/>
                          <a:cs typeface="Times New Roman" pitchFamily="18" charset="0"/>
                        </a:rPr>
                        <a:t>ДЗ</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vMerge="1">
                  <a:txBody>
                    <a:bodyPr/>
                    <a:lstStyle/>
                    <a:p>
                      <a:endParaRPr lang="ru-RU"/>
                    </a:p>
                  </a:txBody>
                  <a:tcPr/>
                </a:tc>
                <a:tc>
                  <a:txBody>
                    <a:bodyPr/>
                    <a:lstStyle/>
                    <a:p>
                      <a:pPr marL="0" marR="0" lvl="0" indent="87313" algn="just"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100 %</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Times New Roman" pitchFamily="18" charset="0"/>
                          <a:cs typeface="Times New Roman" pitchFamily="18" charset="0"/>
                        </a:rPr>
                        <a:t>-</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a:t>
                      </a:r>
                      <a:r>
                        <a:rPr kumimoji="0" lang="ru-RU" sz="1800" b="1" i="0" u="none" strike="noStrike" cap="none" normalizeH="0" baseline="-25000" dirty="0">
                          <a:ln>
                            <a:noFill/>
                          </a:ln>
                          <a:solidFill>
                            <a:schemeClr val="tx1"/>
                          </a:solidFill>
                          <a:effectLst/>
                          <a:latin typeface="Times New Roman" pitchFamily="18" charset="0"/>
                          <a:cs typeface="Times New Roman" pitchFamily="18" charset="0"/>
                        </a:rPr>
                        <a:t>сходства</a:t>
                      </a:r>
                      <a:r>
                        <a:rPr kumimoji="0" lang="ru-RU"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err="1">
                          <a:ln>
                            <a:noFill/>
                          </a:ln>
                          <a:solidFill>
                            <a:schemeClr val="tx1"/>
                          </a:solidFill>
                          <a:effectLst/>
                          <a:latin typeface="Times New Roman" pitchFamily="18" charset="0"/>
                          <a:cs typeface="Times New Roman" pitchFamily="18" charset="0"/>
                        </a:rPr>
                        <a:t>ДЗ</a:t>
                      </a:r>
                      <a:r>
                        <a:rPr kumimoji="0" lang="ru-RU" sz="1800" b="0" i="0" u="none" strike="noStrike" cap="none" normalizeH="0" baseline="0" dirty="0">
                          <a:ln>
                            <a:noFill/>
                          </a:ln>
                          <a:solidFill>
                            <a:schemeClr val="tx1"/>
                          </a:solidFill>
                          <a:effectLst/>
                          <a:latin typeface="Times New Roman" pitchFamily="18" charset="0"/>
                          <a:cs typeface="Times New Roman" pitchFamily="18" charset="0"/>
                        </a:rPr>
                        <a:t>,</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a:extLst>
              <a:ext uri="{FF2B5EF4-FFF2-40B4-BE49-F238E27FC236}">
                <a16:creationId xmlns:a16="http://schemas.microsoft.com/office/drawing/2014/main" id="{630C0F5F-B1B0-4F22-AC79-7AE6D952EC7A}"/>
              </a:ext>
            </a:extLst>
          </p:cNvPr>
          <p:cNvSpPr>
            <a:spLocks noGrp="1" noChangeArrowheads="1"/>
          </p:cNvSpPr>
          <p:nvPr>
            <p:ph idx="1"/>
          </p:nvPr>
        </p:nvSpPr>
        <p:spPr>
          <a:xfrm>
            <a:off x="1600200" y="152400"/>
            <a:ext cx="8991600" cy="6553200"/>
          </a:xfrm>
        </p:spPr>
        <p:txBody>
          <a:bodyPr/>
          <a:lstStyle/>
          <a:p>
            <a:pPr algn="ctr" eaLnBrk="1" hangingPunct="1">
              <a:buFontTx/>
              <a:buNone/>
            </a:pPr>
            <a:r>
              <a:rPr lang="ru-RU" altLang="ru-RU" sz="2400" b="1" dirty="0">
                <a:solidFill>
                  <a:srgbClr val="FF0000"/>
                </a:solidFill>
              </a:rPr>
              <a:t>Близнецовый метод основан на ряде допущений</a:t>
            </a:r>
          </a:p>
          <a:p>
            <a:pPr algn="just" eaLnBrk="1" hangingPunct="1">
              <a:buFontTx/>
              <a:buAutoNum type="arabicPeriod"/>
            </a:pPr>
            <a:r>
              <a:rPr lang="ru-RU" altLang="ru-RU" sz="2400" dirty="0"/>
              <a:t>Равенство сред для партнеров как в парах МЗБ, так и ДЗБ. </a:t>
            </a:r>
          </a:p>
          <a:p>
            <a:pPr algn="just" eaLnBrk="1" hangingPunct="1">
              <a:buFontTx/>
              <a:buAutoNum type="arabicPeriod"/>
            </a:pPr>
            <a:r>
              <a:rPr lang="ru-RU" altLang="ru-RU" sz="2400" dirty="0"/>
              <a:t>Если изменчивость признака целиком зависит от генотипа, то коэффициент корреляции в группе МЗБ окажется близким к 1, а в группе ДЗБ будет приближаться к 0,5 (т.к. у них ½ общих генов).</a:t>
            </a:r>
          </a:p>
          <a:p>
            <a:pPr algn="just" eaLnBrk="1" hangingPunct="1">
              <a:buFontTx/>
              <a:buAutoNum type="arabicPeriod"/>
            </a:pPr>
            <a:r>
              <a:rPr lang="ru-RU" altLang="ru-RU" sz="2400" dirty="0"/>
              <a:t>Если изменчивость признака зависит от среды, то и МЗБ и ДЗБ должны иметь одинаково высокую </a:t>
            </a:r>
            <a:r>
              <a:rPr lang="ru-RU" altLang="ru-RU" sz="2400" dirty="0" err="1"/>
              <a:t>внутрипарную</a:t>
            </a:r>
            <a:r>
              <a:rPr lang="ru-RU" altLang="ru-RU" sz="2400" dirty="0"/>
              <a:t> корреляцию равную 1.</a:t>
            </a:r>
          </a:p>
          <a:p>
            <a:pPr algn="just" eaLnBrk="1" hangingPunct="1">
              <a:buFontTx/>
              <a:buAutoNum type="arabicPeriod"/>
            </a:pPr>
            <a:r>
              <a:rPr lang="ru-RU" altLang="ru-RU" sz="2400" dirty="0"/>
              <a:t>Отсутствие систематических различий между близнецами и одиночно рожденными (иначе выводы на близнецовых исследованиях нельзя переносить на всю популяцию).</a:t>
            </a:r>
          </a:p>
          <a:p>
            <a:pPr algn="just" eaLnBrk="1" hangingPunct="1">
              <a:buFontTx/>
              <a:buAutoNum type="arabicPeriod"/>
            </a:pPr>
            <a:r>
              <a:rPr lang="ru-RU" altLang="ru-RU" sz="2400" dirty="0"/>
              <a:t>Между МЗБ и ДЗБ не должно быть систематических различий.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a:extLst>
              <a:ext uri="{FF2B5EF4-FFF2-40B4-BE49-F238E27FC236}">
                <a16:creationId xmlns:a16="http://schemas.microsoft.com/office/drawing/2014/main" id="{2C68AE8A-7138-4BD0-A79C-5D4685545F7B}"/>
              </a:ext>
            </a:extLst>
          </p:cNvPr>
          <p:cNvSpPr>
            <a:spLocks noGrp="1" noChangeArrowheads="1"/>
          </p:cNvSpPr>
          <p:nvPr>
            <p:ph idx="1"/>
          </p:nvPr>
        </p:nvSpPr>
        <p:spPr>
          <a:xfrm>
            <a:off x="1524000" y="76200"/>
            <a:ext cx="9144000" cy="6629400"/>
          </a:xfrm>
        </p:spPr>
        <p:txBody>
          <a:bodyPr/>
          <a:lstStyle/>
          <a:p>
            <a:pPr eaLnBrk="1" hangingPunct="1">
              <a:buFontTx/>
              <a:buNone/>
            </a:pPr>
            <a:r>
              <a:rPr lang="ru-RU" altLang="ru-RU" b="1" dirty="0">
                <a:solidFill>
                  <a:srgbClr val="000099"/>
                </a:solidFill>
              </a:rPr>
              <a:t> </a:t>
            </a:r>
            <a:r>
              <a:rPr lang="ru-RU" altLang="ru-RU" dirty="0"/>
              <a:t>6. Корреляции (взаимосвязь) между членами моно и дизиготных пар могут определяться генотипом и общей средой. </a:t>
            </a:r>
          </a:p>
          <a:p>
            <a:pPr eaLnBrk="1" hangingPunct="1">
              <a:buFontTx/>
              <a:buNone/>
            </a:pPr>
            <a:r>
              <a:rPr lang="ru-RU" altLang="ru-RU" dirty="0"/>
              <a:t> </a:t>
            </a:r>
          </a:p>
          <a:p>
            <a:pPr eaLnBrk="1" hangingPunct="1">
              <a:buFontTx/>
              <a:buNone/>
            </a:pPr>
            <a:r>
              <a:rPr lang="ru-RU" altLang="ru-RU" dirty="0"/>
              <a:t>7. Если среда одинакова, то сравнение </a:t>
            </a:r>
            <a:r>
              <a:rPr lang="ru-RU" altLang="ru-RU" dirty="0" err="1"/>
              <a:t>внутрипарного</a:t>
            </a:r>
            <a:r>
              <a:rPr lang="ru-RU" altLang="ru-RU" dirty="0"/>
              <a:t> сходства МЗБ и ДЗБ позволит получить информацию о роли генотипа и среды в вариативности (изменчивости) изучаемой характеристики.</a:t>
            </a:r>
          </a:p>
          <a:p>
            <a:pPr eaLnBrk="1" hangingPunct="1">
              <a:buFontTx/>
              <a:buNone/>
            </a:pPr>
            <a:r>
              <a:rPr lang="ru-RU" altLang="ru-RU" dirty="0"/>
              <a:t> </a:t>
            </a:r>
          </a:p>
          <a:p>
            <a:pPr eaLnBrk="1" hangingPunct="1">
              <a:buFontTx/>
              <a:buNone/>
            </a:pPr>
            <a:r>
              <a:rPr lang="ru-RU" altLang="ru-RU" dirty="0"/>
              <a:t>8. Если нарушается равенство средовых условий, то оценки сравниваемых фенотипических дисперсий (отклонения от среднего) искажаются.</a:t>
            </a:r>
          </a:p>
          <a:p>
            <a:pPr eaLnBrk="1" hangingPunct="1">
              <a:buFontTx/>
              <a:buNone/>
            </a:pPr>
            <a:endParaRPr lang="ru-RU" altLang="ru-RU"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Частоты рождения</a:t>
            </a:r>
          </a:p>
        </p:txBody>
      </p:sp>
      <p:sp>
        <p:nvSpPr>
          <p:cNvPr id="3" name="Содержимое 2"/>
          <p:cNvSpPr>
            <a:spLocks noGrp="1"/>
          </p:cNvSpPr>
          <p:nvPr>
            <p:ph idx="1"/>
          </p:nvPr>
        </p:nvSpPr>
        <p:spPr/>
        <p:txBody>
          <a:bodyPr>
            <a:normAutofit/>
          </a:bodyPr>
          <a:lstStyle/>
          <a:p>
            <a:r>
              <a:rPr lang="ru-RU" dirty="0"/>
              <a:t> ДЗ рождается в 2 раза больше, чем МЗ.</a:t>
            </a:r>
          </a:p>
          <a:p>
            <a:r>
              <a:rPr lang="ru-RU" dirty="0"/>
              <a:t>На 10 000 рождений – 30 МЗ.</a:t>
            </a:r>
          </a:p>
          <a:p>
            <a:r>
              <a:rPr lang="ru-RU" dirty="0"/>
              <a:t>На 10 000 рождений – 60 ДЗ.</a:t>
            </a:r>
          </a:p>
          <a:p>
            <a:r>
              <a:rPr lang="ru-RU" dirty="0"/>
              <a:t>Чем старше женщина, тем частота рождения ДЗ выше.</a:t>
            </a:r>
          </a:p>
          <a:p>
            <a:r>
              <a:rPr lang="ru-RU" dirty="0"/>
              <a:t>МЗ по наследству не передается.</a:t>
            </a:r>
          </a:p>
          <a:p>
            <a:r>
              <a:rPr lang="ru-RU" dirty="0"/>
              <a:t>ДЗ передается по наследству по женской линии.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a:extLst>
              <a:ext uri="{FF2B5EF4-FFF2-40B4-BE49-F238E27FC236}">
                <a16:creationId xmlns:a16="http://schemas.microsoft.com/office/drawing/2014/main" id="{3A730D57-4426-4B76-A460-14DBC495BD28}"/>
              </a:ext>
            </a:extLst>
          </p:cNvPr>
          <p:cNvSpPr>
            <a:spLocks noGrp="1" noChangeArrowheads="1"/>
          </p:cNvSpPr>
          <p:nvPr>
            <p:ph idx="1"/>
          </p:nvPr>
        </p:nvSpPr>
        <p:spPr>
          <a:xfrm>
            <a:off x="1676400" y="152400"/>
            <a:ext cx="8839200" cy="6553200"/>
          </a:xfrm>
        </p:spPr>
        <p:txBody>
          <a:bodyPr/>
          <a:lstStyle/>
          <a:p>
            <a:pPr algn="ctr" eaLnBrk="1" hangingPunct="1">
              <a:buFontTx/>
              <a:buNone/>
            </a:pPr>
            <a:r>
              <a:rPr lang="ru-RU" altLang="ru-RU" b="1" dirty="0">
                <a:solidFill>
                  <a:srgbClr val="FF0000"/>
                </a:solidFill>
              </a:rPr>
              <a:t>Разновидности близнецового метода</a:t>
            </a:r>
            <a:endParaRPr lang="ru-RU" altLang="ru-RU" dirty="0">
              <a:solidFill>
                <a:srgbClr val="FF0000"/>
              </a:solidFill>
            </a:endParaRPr>
          </a:p>
          <a:p>
            <a:pPr algn="ctr" eaLnBrk="1" hangingPunct="1">
              <a:buFontTx/>
              <a:buNone/>
            </a:pPr>
            <a:r>
              <a:rPr lang="ru-RU" altLang="ru-RU" dirty="0"/>
              <a:t>     </a:t>
            </a:r>
            <a:r>
              <a:rPr lang="ru-RU" altLang="ru-RU" sz="2000" b="1" dirty="0">
                <a:solidFill>
                  <a:srgbClr val="FF0000"/>
                </a:solidFill>
              </a:rPr>
              <a:t>Классический близнецовый метод.</a:t>
            </a:r>
          </a:p>
          <a:p>
            <a:pPr algn="just" eaLnBrk="1" hangingPunct="1"/>
            <a:r>
              <a:rPr lang="ru-RU" altLang="ru-RU" sz="2000" dirty="0"/>
              <a:t>В этом случае используется схема эксперимента, при которой выраженность исследуемого признака сопоставляется в парах МЗ и ДЗ близнецов и оценивается уровень </a:t>
            </a:r>
            <a:r>
              <a:rPr lang="ru-RU" altLang="ru-RU" sz="2000" dirty="0" err="1"/>
              <a:t>внутрипарного</a:t>
            </a:r>
            <a:r>
              <a:rPr lang="ru-RU" altLang="ru-RU" sz="2000" dirty="0"/>
              <a:t> сходства партнеров.</a:t>
            </a:r>
          </a:p>
          <a:p>
            <a:r>
              <a:rPr lang="ru-RU" sz="2000" dirty="0"/>
              <a:t>Суть метода – оценка </a:t>
            </a:r>
            <a:r>
              <a:rPr lang="ru-RU" sz="2000" dirty="0" err="1"/>
              <a:t>внутрипарного</a:t>
            </a:r>
            <a:r>
              <a:rPr lang="ru-RU" sz="2000" dirty="0"/>
              <a:t> сходства близнецов.</a:t>
            </a:r>
          </a:p>
          <a:p>
            <a:r>
              <a:rPr lang="ru-RU" sz="2000" dirty="0"/>
              <a:t>Для дискретных признаков используют понятия </a:t>
            </a:r>
            <a:r>
              <a:rPr lang="ru-RU" sz="2000" b="1" dirty="0" err="1"/>
              <a:t>конкордантности</a:t>
            </a:r>
            <a:r>
              <a:rPr lang="ru-RU" sz="2000" b="1" dirty="0"/>
              <a:t> </a:t>
            </a:r>
            <a:r>
              <a:rPr lang="ru-RU" sz="2000" dirty="0"/>
              <a:t>и </a:t>
            </a:r>
            <a:r>
              <a:rPr lang="ru-RU" sz="2000" b="1" dirty="0" err="1"/>
              <a:t>дискордантности</a:t>
            </a:r>
            <a:r>
              <a:rPr lang="ru-RU" sz="2000" dirty="0"/>
              <a:t>.</a:t>
            </a:r>
          </a:p>
          <a:p>
            <a:r>
              <a:rPr lang="ru-RU" sz="2000" dirty="0"/>
              <a:t>Если признак проявился у обоих близнецов (например, оба заболели шизофренией), говорят о </a:t>
            </a:r>
            <a:r>
              <a:rPr lang="ru-RU" sz="2000" dirty="0" err="1"/>
              <a:t>конкордантности</a:t>
            </a:r>
            <a:r>
              <a:rPr lang="ru-RU" sz="2000" dirty="0"/>
              <a:t> по этому признаку. </a:t>
            </a:r>
          </a:p>
          <a:p>
            <a:r>
              <a:rPr lang="ru-RU" sz="2000" dirty="0"/>
              <a:t>Если у одного близнеца в фенотипе признак проявляется, а у другого нет (один болен, а другой - здоров), то речь идет о </a:t>
            </a:r>
            <a:r>
              <a:rPr lang="ru-RU" sz="2000" dirty="0" err="1"/>
              <a:t>дискордантности</a:t>
            </a:r>
            <a:r>
              <a:rPr lang="ru-RU" sz="2000" dirty="0"/>
              <a:t>.  </a:t>
            </a:r>
          </a:p>
          <a:p>
            <a:pPr algn="just" eaLnBrk="1" hangingPunct="1"/>
            <a:endParaRPr lang="ru-RU" altLang="ru-RU" sz="2000" dirty="0"/>
          </a:p>
          <a:p>
            <a:pPr algn="just" eaLnBrk="1" hangingPunct="1"/>
            <a:endParaRPr lang="ru-RU" altLang="ru-RU"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Коэффициент </a:t>
            </a:r>
            <a:br>
              <a:rPr lang="ru-RU" b="1" dirty="0"/>
            </a:br>
            <a:r>
              <a:rPr lang="ru-RU" b="1" dirty="0"/>
              <a:t>наследуемости признака</a:t>
            </a:r>
          </a:p>
        </p:txBody>
      </p:sp>
      <p:sp>
        <p:nvSpPr>
          <p:cNvPr id="3" name="Содержимое 2"/>
          <p:cNvSpPr>
            <a:spLocks noGrp="1"/>
          </p:cNvSpPr>
          <p:nvPr>
            <p:ph idx="1"/>
          </p:nvPr>
        </p:nvSpPr>
        <p:spPr/>
        <p:txBody>
          <a:bodyPr/>
          <a:lstStyle/>
          <a:p>
            <a:r>
              <a:rPr lang="ru-RU" dirty="0"/>
              <a:t>Поскольку у МЗ близнецов 100% общих генов, а у ДЗ  приблизительно 50%, то значение </a:t>
            </a:r>
            <a:r>
              <a:rPr lang="ru-RU" b="1" dirty="0"/>
              <a:t>коэффициента наследуемости признака </a:t>
            </a:r>
            <a:r>
              <a:rPr lang="ru-RU" dirty="0"/>
              <a:t>в узком смысле получают по формуле. </a:t>
            </a:r>
          </a:p>
          <a:p>
            <a:r>
              <a:rPr lang="ru-RU" dirty="0"/>
              <a:t>В отечественной литературе этот показатель именуется </a:t>
            </a:r>
            <a:r>
              <a:rPr lang="ru-RU" b="1" dirty="0"/>
              <a:t>коэффициентом Игнатьева</a:t>
            </a:r>
            <a:r>
              <a:rPr lang="ru-RU"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algn="ctr" eaLnBrk="1" hangingPunct="1"/>
            <a:r>
              <a:rPr lang="ru-RU" altLang="ru-RU" sz="2800" dirty="0"/>
              <a:t>План лекции</a:t>
            </a:r>
          </a:p>
        </p:txBody>
      </p:sp>
      <p:sp>
        <p:nvSpPr>
          <p:cNvPr id="4099" name="Rectangle 3"/>
          <p:cNvSpPr>
            <a:spLocks noGrp="1" noChangeArrowheads="1"/>
          </p:cNvSpPr>
          <p:nvPr>
            <p:ph idx="1"/>
          </p:nvPr>
        </p:nvSpPr>
        <p:spPr/>
        <p:txBody>
          <a:bodyPr>
            <a:normAutofit/>
          </a:bodyPr>
          <a:lstStyle/>
          <a:p>
            <a:pPr marL="514350" lvl="0" indent="-514350">
              <a:buFont typeface="+mj-lt"/>
              <a:buAutoNum type="arabicPeriod"/>
            </a:pPr>
            <a:r>
              <a:rPr lang="ru-RU" dirty="0"/>
              <a:t>Классификация методов </a:t>
            </a:r>
            <a:r>
              <a:rPr lang="ru-RU" dirty="0" err="1"/>
              <a:t>психогенетики</a:t>
            </a:r>
            <a:endParaRPr lang="ru-RU" dirty="0"/>
          </a:p>
          <a:p>
            <a:pPr marL="514350" lvl="0" indent="-514350">
              <a:buFont typeface="+mj-lt"/>
              <a:buAutoNum type="arabicPeriod"/>
            </a:pPr>
            <a:r>
              <a:rPr lang="ru-RU" dirty="0"/>
              <a:t>Близнецовый метод</a:t>
            </a:r>
          </a:p>
          <a:p>
            <a:pPr marL="514350" lvl="0" indent="-514350">
              <a:buFont typeface="+mj-lt"/>
              <a:buAutoNum type="arabicPeriod"/>
            </a:pPr>
            <a:r>
              <a:rPr lang="ru-RU" dirty="0"/>
              <a:t>Генеалогический метод</a:t>
            </a:r>
          </a:p>
          <a:p>
            <a:pPr marL="514350" lvl="0" indent="-514350">
              <a:buFont typeface="+mj-lt"/>
              <a:buAutoNum type="arabicPeriod"/>
            </a:pPr>
            <a:r>
              <a:rPr lang="ru-RU" dirty="0"/>
              <a:t>Метод приемных детей </a:t>
            </a:r>
          </a:p>
          <a:p>
            <a:pPr marL="514350" lvl="0" indent="-514350">
              <a:buFont typeface="+mj-lt"/>
              <a:buAutoNum type="arabicPeriod"/>
            </a:pPr>
            <a:r>
              <a:rPr lang="ru-RU" dirty="0"/>
              <a:t>Популяционный метод</a:t>
            </a:r>
          </a:p>
          <a:p>
            <a:pPr marL="514350" indent="-514350">
              <a:buFont typeface="+mj-lt"/>
              <a:buAutoNum type="arabicPeriod"/>
            </a:pPr>
            <a:endParaRPr lang="ru-RU" sz="2400" dirty="0"/>
          </a:p>
        </p:txBody>
      </p:sp>
    </p:spTree>
    <p:extLst>
      <p:ext uri="{BB962C8B-B14F-4D97-AF65-F5344CB8AC3E}">
        <p14:creationId xmlns:p14="http://schemas.microsoft.com/office/powerpoint/2010/main" val="300076598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51E40F-20AE-4742-98AF-750786F30A88}"/>
              </a:ext>
            </a:extLst>
          </p:cNvPr>
          <p:cNvSpPr>
            <a:spLocks noGrp="1"/>
          </p:cNvSpPr>
          <p:nvPr>
            <p:ph type="title"/>
          </p:nvPr>
        </p:nvSpPr>
        <p:spPr/>
        <p:txBody>
          <a:bodyPr/>
          <a:lstStyle/>
          <a:p>
            <a:pPr algn="ctr"/>
            <a:r>
              <a:rPr lang="ru-RU" altLang="ru-RU" dirty="0"/>
              <a:t> </a:t>
            </a:r>
            <a:r>
              <a:rPr lang="ru-RU" altLang="ru-RU" b="1" dirty="0">
                <a:solidFill>
                  <a:srgbClr val="FF0000"/>
                </a:solidFill>
              </a:rPr>
              <a:t>Метод контрольного близнеца</a:t>
            </a:r>
            <a:endParaRPr lang="ru-RU" dirty="0"/>
          </a:p>
        </p:txBody>
      </p:sp>
      <p:sp>
        <p:nvSpPr>
          <p:cNvPr id="5" name="Прямоугольник 4">
            <a:extLst>
              <a:ext uri="{FF2B5EF4-FFF2-40B4-BE49-F238E27FC236}">
                <a16:creationId xmlns:a16="http://schemas.microsoft.com/office/drawing/2014/main" id="{B0774756-CD98-4DFA-B540-120D7EF9465E}"/>
              </a:ext>
            </a:extLst>
          </p:cNvPr>
          <p:cNvSpPr/>
          <p:nvPr/>
        </p:nvSpPr>
        <p:spPr>
          <a:xfrm>
            <a:off x="1648047" y="1443841"/>
            <a:ext cx="9016409" cy="2585323"/>
          </a:xfrm>
          <a:prstGeom prst="rect">
            <a:avLst/>
          </a:prstGeom>
        </p:spPr>
        <p:txBody>
          <a:bodyPr wrap="square">
            <a:spAutoFit/>
          </a:bodyPr>
          <a:lstStyle/>
          <a:p>
            <a:pPr algn="ctr"/>
            <a:endParaRPr lang="ru-RU" altLang="ru-RU" b="1" dirty="0">
              <a:solidFill>
                <a:srgbClr val="FF0000"/>
              </a:solidFill>
            </a:endParaRPr>
          </a:p>
          <a:p>
            <a:pPr algn="just"/>
            <a:r>
              <a:rPr lang="ru-RU" altLang="ru-RU" dirty="0"/>
              <a:t>Этот метод используется на выборках МЗБ. Так как МЗБ весьма сходны по многим признакам, то из партнеров МЗ пар можно составить две выборки, уравненные по большому числу параметров. Такие выборки используют для исследования влияния конкретных средовых воздействий на изменчивость признака. При этом отобранная часть близнецов (по одному из каждой пары) подвергается специфическому воздействию, другая же часть является контрольной группой. Поскольку в эксперименте участвуют генетически идентичные люди, то этот способ можно считать моделью для изучения воздействия различных средовых факторов на одного и того же человека.</a:t>
            </a:r>
            <a:endParaRPr lang="ru-RU" dirty="0"/>
          </a:p>
        </p:txBody>
      </p:sp>
    </p:spTree>
    <p:extLst>
      <p:ext uri="{BB962C8B-B14F-4D97-AF65-F5344CB8AC3E}">
        <p14:creationId xmlns:p14="http://schemas.microsoft.com/office/powerpoint/2010/main" val="2794407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Метод контрольного близнеца</a:t>
            </a:r>
          </a:p>
        </p:txBody>
      </p:sp>
      <p:sp>
        <p:nvSpPr>
          <p:cNvPr id="3" name="Содержимое 2"/>
          <p:cNvSpPr>
            <a:spLocks noGrp="1"/>
          </p:cNvSpPr>
          <p:nvPr>
            <p:ph idx="1"/>
          </p:nvPr>
        </p:nvSpPr>
        <p:spPr/>
        <p:txBody>
          <a:bodyPr>
            <a:normAutofit/>
          </a:bodyPr>
          <a:lstStyle/>
          <a:p>
            <a:r>
              <a:rPr lang="ru-RU" dirty="0"/>
              <a:t>Метод основан на том, что МЗ близнецы (генетически одинаковые люди, имеющие общую эмбриональную и семейную среду) являются идеальным контролем друг к другу.</a:t>
            </a:r>
          </a:p>
          <a:p>
            <a:r>
              <a:rPr lang="ru-RU" dirty="0"/>
              <a:t>В экспериментальную и контрольную группы включают по одному близнецу из каждой пары. </a:t>
            </a:r>
          </a:p>
          <a:p>
            <a:r>
              <a:rPr lang="ru-RU" dirty="0"/>
              <a:t>Если один близнец из пары подвергается воздействию определенного фактора, а другой служит контролем, то можно непосредственно оценить возможный вклад этого фактора в изменчивость признака.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Варианты идентификации</a:t>
            </a:r>
          </a:p>
        </p:txBody>
      </p:sp>
      <p:sp>
        <p:nvSpPr>
          <p:cNvPr id="3" name="Содержимое 2"/>
          <p:cNvSpPr>
            <a:spLocks noGrp="1"/>
          </p:cNvSpPr>
          <p:nvPr>
            <p:ph idx="1"/>
          </p:nvPr>
        </p:nvSpPr>
        <p:spPr/>
        <p:txBody>
          <a:bodyPr/>
          <a:lstStyle/>
          <a:p>
            <a:r>
              <a:rPr lang="ru-RU" b="1" dirty="0"/>
              <a:t>1 вариант</a:t>
            </a:r>
            <a:r>
              <a:rPr lang="ru-RU" dirty="0"/>
              <a:t>: Мы – диада («Мы - идентичность»)</a:t>
            </a:r>
          </a:p>
          <a:p>
            <a:r>
              <a:rPr lang="ru-RU" b="1" dirty="0"/>
              <a:t>2 вариант</a:t>
            </a:r>
            <a:r>
              <a:rPr lang="ru-RU" dirty="0"/>
              <a:t>: структурирование ролей: один – лидер (более успешен), второй – ведомый (отстает в психическом развитии) </a:t>
            </a:r>
          </a:p>
          <a:p>
            <a:r>
              <a:rPr lang="ru-RU" b="1" dirty="0"/>
              <a:t>3 вариант</a:t>
            </a:r>
            <a:r>
              <a:rPr lang="ru-RU" dirty="0"/>
              <a:t>: идентификации с родителями.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a:extLst>
              <a:ext uri="{FF2B5EF4-FFF2-40B4-BE49-F238E27FC236}">
                <a16:creationId xmlns:a16="http://schemas.microsoft.com/office/drawing/2014/main" id="{E631D31F-AB18-4BD6-BD32-CB0EA4AAF714}"/>
              </a:ext>
            </a:extLst>
          </p:cNvPr>
          <p:cNvSpPr>
            <a:spLocks noGrp="1" noChangeArrowheads="1"/>
          </p:cNvSpPr>
          <p:nvPr>
            <p:ph idx="1"/>
          </p:nvPr>
        </p:nvSpPr>
        <p:spPr>
          <a:xfrm>
            <a:off x="1524000" y="0"/>
            <a:ext cx="8991600" cy="6705600"/>
          </a:xfrm>
        </p:spPr>
        <p:txBody>
          <a:bodyPr/>
          <a:lstStyle/>
          <a:p>
            <a:pPr algn="ctr" eaLnBrk="1" hangingPunct="1">
              <a:buFontTx/>
              <a:buNone/>
            </a:pPr>
            <a:r>
              <a:rPr lang="ru-RU" altLang="ru-RU" sz="2400" dirty="0"/>
              <a:t> </a:t>
            </a:r>
            <a:r>
              <a:rPr lang="ru-RU" altLang="ru-RU" sz="2400" b="1" dirty="0" err="1">
                <a:solidFill>
                  <a:srgbClr val="FF0000"/>
                </a:solidFill>
              </a:rPr>
              <a:t>Лонгитюдное</a:t>
            </a:r>
            <a:r>
              <a:rPr lang="ru-RU" altLang="ru-RU" sz="2400" b="1" dirty="0">
                <a:solidFill>
                  <a:srgbClr val="FF0000"/>
                </a:solidFill>
              </a:rPr>
              <a:t> близнецовое исследование</a:t>
            </a:r>
          </a:p>
          <a:p>
            <a:pPr algn="just" eaLnBrk="1" hangingPunct="1"/>
            <a:r>
              <a:rPr lang="ru-RU" altLang="ru-RU" sz="2000" dirty="0" err="1"/>
              <a:t>Лонгитюдное</a:t>
            </a:r>
            <a:r>
              <a:rPr lang="ru-RU" altLang="ru-RU" sz="2000" dirty="0"/>
              <a:t> исследование (от англ. </a:t>
            </a:r>
            <a:r>
              <a:rPr lang="ru-RU" altLang="ru-RU" sz="2000" dirty="0" err="1"/>
              <a:t>longitude</a:t>
            </a:r>
            <a:r>
              <a:rPr lang="ru-RU" altLang="ru-RU" sz="2000" dirty="0"/>
              <a:t> - долговременный) - длительное и систематическое исследование одних и тех же испытуемых, позволяющее определить диапазон возрастной и индивидуальной изменчивости фаз жизненного цикла человека. </a:t>
            </a:r>
          </a:p>
          <a:p>
            <a:pPr algn="just" eaLnBrk="1" hangingPunct="1"/>
            <a:r>
              <a:rPr lang="ru-RU" altLang="ru-RU" sz="2300" dirty="0"/>
              <a:t>В этом случае проводится длительное наблюдение одних и тех же близнецовых пар. Фактически это сочетание классического близнецового метода с </a:t>
            </a:r>
            <a:r>
              <a:rPr lang="ru-RU" altLang="ru-RU" sz="2300" dirty="0" err="1"/>
              <a:t>лонгитюдным</a:t>
            </a:r>
            <a:r>
              <a:rPr lang="ru-RU" altLang="ru-RU" sz="2300" dirty="0"/>
              <a:t>. Широко используется для изучения влияния средовых и генетических факторов в развитии. </a:t>
            </a:r>
            <a:r>
              <a:rPr lang="ru-RU" altLang="ru-RU" sz="2300" b="1" dirty="0"/>
              <a:t>    </a:t>
            </a:r>
          </a:p>
          <a:p>
            <a:pPr algn="ctr" eaLnBrk="1" hangingPunct="1">
              <a:buFontTx/>
              <a:buNone/>
            </a:pPr>
            <a:r>
              <a:rPr lang="ru-RU" altLang="ru-RU" sz="2300" b="1" dirty="0">
                <a:solidFill>
                  <a:srgbClr val="FF0000"/>
                </a:solidFill>
              </a:rPr>
              <a:t>Метод близнецовых семей</a:t>
            </a:r>
          </a:p>
          <a:p>
            <a:pPr eaLnBrk="1" hangingPunct="1"/>
            <a:r>
              <a:rPr lang="ru-RU" altLang="ru-RU" sz="2300" dirty="0"/>
              <a:t>Является сочетанием семейного и близнецового метода. При этом исследуются члены семей взрослых близнецовых пар. Дети МЗБ по генетической конституции являются как бы детьми одного человека. Метод широко используется при изучении наследственных причин ряда заболеваний.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Метод близнецовых семей</a:t>
            </a:r>
          </a:p>
        </p:txBody>
      </p:sp>
      <p:sp>
        <p:nvSpPr>
          <p:cNvPr id="3" name="Содержимое 2"/>
          <p:cNvSpPr>
            <a:spLocks noGrp="1"/>
          </p:cNvSpPr>
          <p:nvPr>
            <p:ph idx="1"/>
          </p:nvPr>
        </p:nvSpPr>
        <p:spPr/>
        <p:txBody>
          <a:bodyPr/>
          <a:lstStyle/>
          <a:p>
            <a:r>
              <a:rPr lang="ru-RU" dirty="0"/>
              <a:t>Метод семей МЗ близнецов (метод монозиготных полусиблингов) заключается в сопоставлении детей в семьях, где матери или отцы являются монозиготными близнецами. </a:t>
            </a:r>
          </a:p>
          <a:p>
            <a:r>
              <a:rPr lang="ru-RU" dirty="0"/>
              <a:t>Эти дети имеют весьма своеобразный генетический статус: полусиблинги (имеют только по одному генетически различающемуся родителю).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Метод близнецовых семей</a:t>
            </a:r>
          </a:p>
        </p:txBody>
      </p:sp>
      <p:sp>
        <p:nvSpPr>
          <p:cNvPr id="3" name="Содержимое 2"/>
          <p:cNvSpPr>
            <a:spLocks noGrp="1"/>
          </p:cNvSpPr>
          <p:nvPr>
            <p:ph idx="1"/>
          </p:nvPr>
        </p:nvSpPr>
        <p:spPr/>
        <p:txBody>
          <a:bodyPr>
            <a:normAutofit/>
          </a:bodyPr>
          <a:lstStyle/>
          <a:p>
            <a:r>
              <a:rPr lang="ru-RU" dirty="0"/>
              <a:t>Метод позволяет выявить </a:t>
            </a:r>
            <a:r>
              <a:rPr lang="ru-RU" b="1" dirty="0"/>
              <a:t>материнский эффект </a:t>
            </a:r>
            <a:r>
              <a:rPr lang="ru-RU" dirty="0"/>
              <a:t>– преимущественное влияние матери на фенотип потомков, возникающее благодаря передаче генов. </a:t>
            </a:r>
          </a:p>
          <a:p>
            <a:r>
              <a:rPr lang="ru-RU" dirty="0"/>
              <a:t>Материнский эффект объясняется также: </a:t>
            </a:r>
          </a:p>
          <a:p>
            <a:pPr>
              <a:buNone/>
            </a:pPr>
            <a:r>
              <a:rPr lang="ru-RU" dirty="0"/>
              <a:t>	- психологическими и постнатальными факторами (идентификация ребенка с матерью, особенности их взаимодействия) и </a:t>
            </a:r>
          </a:p>
          <a:p>
            <a:pPr>
              <a:buNone/>
            </a:pPr>
            <a:r>
              <a:rPr lang="ru-RU" dirty="0"/>
              <a:t>	-биологическими, внутриутробными (состояние материнского организма во время беременности, цитоплазматическая наследственность).  </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a:extLst>
              <a:ext uri="{FF2B5EF4-FFF2-40B4-BE49-F238E27FC236}">
                <a16:creationId xmlns:a16="http://schemas.microsoft.com/office/drawing/2014/main" id="{37572599-5126-489D-AF4C-F37E9A309F26}"/>
              </a:ext>
            </a:extLst>
          </p:cNvPr>
          <p:cNvSpPr>
            <a:spLocks noGrp="1" noChangeArrowheads="1"/>
          </p:cNvSpPr>
          <p:nvPr>
            <p:ph idx="1"/>
          </p:nvPr>
        </p:nvSpPr>
        <p:spPr>
          <a:xfrm>
            <a:off x="1524000" y="0"/>
            <a:ext cx="9144000" cy="6705600"/>
          </a:xfrm>
        </p:spPr>
        <p:txBody>
          <a:bodyPr/>
          <a:lstStyle/>
          <a:p>
            <a:pPr algn="ctr" eaLnBrk="1" hangingPunct="1">
              <a:buFontTx/>
              <a:buNone/>
            </a:pPr>
            <a:r>
              <a:rPr lang="ru-RU" altLang="ru-RU" sz="2000" b="1" dirty="0">
                <a:solidFill>
                  <a:srgbClr val="FF0000"/>
                </a:solidFill>
              </a:rPr>
              <a:t>Метод близнецовой пары</a:t>
            </a:r>
          </a:p>
          <a:p>
            <a:pPr eaLnBrk="1" hangingPunct="1"/>
            <a:r>
              <a:rPr lang="ru-RU" altLang="ru-RU" sz="2000" dirty="0"/>
              <a:t>Предполагает исследование специфических близнецовых эффектов и особенностей </a:t>
            </a:r>
            <a:r>
              <a:rPr lang="ru-RU" altLang="ru-RU" sz="2000" dirty="0" err="1"/>
              <a:t>внутрипарных</a:t>
            </a:r>
            <a:r>
              <a:rPr lang="ru-RU" altLang="ru-RU" sz="2000" dirty="0"/>
              <a:t> отношений. Используется как вспомогательный метод для проверки справедливости гипотезы о равенстве средовых условий для партнеров МЗ и ДЗ пар.</a:t>
            </a:r>
          </a:p>
          <a:p>
            <a:pPr algn="ctr" eaLnBrk="1" hangingPunct="1">
              <a:buFontTx/>
              <a:buNone/>
            </a:pPr>
            <a:r>
              <a:rPr lang="ru-RU" altLang="ru-RU" sz="2000" b="1" dirty="0">
                <a:solidFill>
                  <a:srgbClr val="FF0000"/>
                </a:solidFill>
              </a:rPr>
              <a:t>   </a:t>
            </a:r>
          </a:p>
          <a:p>
            <a:pPr algn="ctr" eaLnBrk="1" hangingPunct="1">
              <a:buFontTx/>
              <a:buNone/>
            </a:pPr>
            <a:r>
              <a:rPr lang="ru-RU" altLang="ru-RU" sz="2000" b="1" dirty="0">
                <a:solidFill>
                  <a:srgbClr val="FF0000"/>
                </a:solidFill>
              </a:rPr>
              <a:t>  Метод одиночных близнецов</a:t>
            </a:r>
          </a:p>
          <a:p>
            <a:pPr algn="just" eaLnBrk="1" hangingPunct="1"/>
            <a:r>
              <a:rPr lang="ru-RU" altLang="ru-RU" sz="2000" dirty="0"/>
              <a:t>Сопоставление особенностей развития </a:t>
            </a:r>
            <a:r>
              <a:rPr lang="ru-RU" altLang="ru-RU" sz="2000" dirty="0" err="1"/>
              <a:t>одиночнорожденных</a:t>
            </a:r>
            <a:r>
              <a:rPr lang="ru-RU" altLang="ru-RU" sz="2000" dirty="0"/>
              <a:t> и детей, родившихся в многоплодных родах при которых один их партнеров умер при рождении.</a:t>
            </a:r>
          </a:p>
          <a:p>
            <a:pPr algn="ctr" eaLnBrk="1" hangingPunct="1">
              <a:buFontTx/>
              <a:buNone/>
            </a:pPr>
            <a:r>
              <a:rPr lang="ru-RU" altLang="ru-RU" sz="2000" b="1" dirty="0"/>
              <a:t>     </a:t>
            </a:r>
          </a:p>
          <a:p>
            <a:pPr algn="ctr" eaLnBrk="1" hangingPunct="1">
              <a:buFontTx/>
              <a:buNone/>
            </a:pPr>
            <a:r>
              <a:rPr lang="ru-RU" altLang="ru-RU" sz="2000" b="1" dirty="0">
                <a:solidFill>
                  <a:srgbClr val="FF0000"/>
                </a:solidFill>
              </a:rPr>
              <a:t>Метод сопоставления близнецов с </a:t>
            </a:r>
            <a:r>
              <a:rPr lang="ru-RU" altLang="ru-RU" sz="2000" b="1" dirty="0" err="1">
                <a:solidFill>
                  <a:srgbClr val="FF0000"/>
                </a:solidFill>
              </a:rPr>
              <a:t>неблизнецами</a:t>
            </a:r>
            <a:endParaRPr lang="ru-RU" altLang="ru-RU" sz="2000" b="1" dirty="0">
              <a:solidFill>
                <a:srgbClr val="FF0000"/>
              </a:solidFill>
            </a:endParaRPr>
          </a:p>
          <a:p>
            <a:pPr algn="just" eaLnBrk="1" hangingPunct="1"/>
            <a:r>
              <a:rPr lang="ru-RU" altLang="ru-RU" sz="2000" dirty="0"/>
              <a:t>Также вспомогательный метод, позволяющий оценить существенность разницы между близнецами и </a:t>
            </a:r>
            <a:r>
              <a:rPr lang="ru-RU" altLang="ru-RU" sz="2000" dirty="0" err="1"/>
              <a:t>неблизнецами</a:t>
            </a:r>
            <a:r>
              <a:rPr lang="ru-RU" altLang="ru-RU" sz="2000" dirty="0"/>
              <a:t>. Если разница между близнецами и остальными людьми не является значимой, то близнецы и остальные люди относятся к одной генеральной выборке и, следовательно, результаты близнецовых исследований можно распространять на всю популяцию.</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a:extLst>
              <a:ext uri="{FF2B5EF4-FFF2-40B4-BE49-F238E27FC236}">
                <a16:creationId xmlns:a16="http://schemas.microsoft.com/office/drawing/2014/main" id="{2CD31FE7-4C03-4BCF-8416-711D8719CA61}"/>
              </a:ext>
            </a:extLst>
          </p:cNvPr>
          <p:cNvSpPr>
            <a:spLocks noGrp="1" noChangeArrowheads="1"/>
          </p:cNvSpPr>
          <p:nvPr>
            <p:ph idx="1"/>
          </p:nvPr>
        </p:nvSpPr>
        <p:spPr>
          <a:xfrm>
            <a:off x="1524000" y="152400"/>
            <a:ext cx="9144000" cy="6553200"/>
          </a:xfrm>
        </p:spPr>
        <p:txBody>
          <a:bodyPr/>
          <a:lstStyle/>
          <a:p>
            <a:pPr algn="ctr" eaLnBrk="1" hangingPunct="1">
              <a:buFontTx/>
              <a:buNone/>
            </a:pPr>
            <a:r>
              <a:rPr lang="ru-RU" altLang="ru-RU" sz="2000" b="1" dirty="0">
                <a:solidFill>
                  <a:srgbClr val="FF0000"/>
                </a:solidFill>
              </a:rPr>
              <a:t>Метод разлученных близнецов</a:t>
            </a:r>
          </a:p>
          <a:p>
            <a:pPr eaLnBrk="1" hangingPunct="1"/>
            <a:r>
              <a:rPr lang="ru-RU" altLang="ru-RU" sz="2000" dirty="0"/>
              <a:t>В этом методе проводится </a:t>
            </a:r>
            <a:r>
              <a:rPr lang="ru-RU" altLang="ru-RU" sz="2000" dirty="0" err="1"/>
              <a:t>внутрипарное</a:t>
            </a:r>
            <a:r>
              <a:rPr lang="ru-RU" altLang="ru-RU" sz="2000" dirty="0"/>
              <a:t> сравнение близнецов, разлученных в раннем возрасте. Если МЗ близнецы были разлучены подобным образом и росли в разных условиях, то все их сходство должно быть определено их генной идентичностью, а различия – влиянием средовых факторов.</a:t>
            </a:r>
          </a:p>
          <a:p>
            <a:pPr algn="ctr" eaLnBrk="1" hangingPunct="1">
              <a:buFontTx/>
              <a:buNone/>
            </a:pPr>
            <a:r>
              <a:rPr lang="ru-RU" altLang="ru-RU" sz="2000" b="1" dirty="0"/>
              <a:t>     </a:t>
            </a:r>
          </a:p>
          <a:p>
            <a:pPr algn="ctr" eaLnBrk="1" hangingPunct="1">
              <a:buFontTx/>
              <a:buNone/>
            </a:pPr>
            <a:r>
              <a:rPr lang="ru-RU" altLang="ru-RU" sz="2000" b="1" dirty="0">
                <a:solidFill>
                  <a:srgbClr val="FF0000"/>
                </a:solidFill>
              </a:rPr>
              <a:t>Метод частично разлученных близнецов</a:t>
            </a:r>
          </a:p>
          <a:p>
            <a:pPr algn="just" eaLnBrk="1" hangingPunct="1"/>
            <a:r>
              <a:rPr lang="ru-RU" altLang="ru-RU" sz="2000" dirty="0"/>
              <a:t>Этот метод состоит в сравнении </a:t>
            </a:r>
            <a:r>
              <a:rPr lang="ru-RU" altLang="ru-RU" sz="2000" dirty="0" err="1"/>
              <a:t>внутрипарного</a:t>
            </a:r>
            <a:r>
              <a:rPr lang="ru-RU" altLang="ru-RU" sz="2000" dirty="0"/>
              <a:t> сходства МЗ и ДЗ близнецов, живущих какое-то время врозь. В этих исследованиях также можно определить в какой степени справедлив постулат о равенстве сред МЗ и ДЗ близнецов. </a:t>
            </a:r>
          </a:p>
          <a:p>
            <a:pPr algn="just" eaLnBrk="1" hangingPunct="1"/>
            <a:r>
              <a:rPr lang="ru-RU" altLang="ru-RU" sz="2000" dirty="0"/>
              <a:t>Так, если МЗ близнецы живущие отдельно становятся все менее схожи друг с другом по некой психологической характеристике, а ДЗ близнецы, живущие врозь, не отличаются по </a:t>
            </a:r>
            <a:r>
              <a:rPr lang="ru-RU" altLang="ru-RU" sz="2000" dirty="0" err="1"/>
              <a:t>внутрипарному</a:t>
            </a:r>
            <a:r>
              <a:rPr lang="ru-RU" altLang="ru-RU" sz="2000" dirty="0"/>
              <a:t> сходству от вместе живущих ДЗ близнецов, то можно сделать вывод, что средовые условия МЗ и ДЗ неравноценны, а выводы о наследуемости изучаемой характеристики завышают показатель наследуемости этой характеристики.</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Метод разлученных близнецов</a:t>
            </a:r>
          </a:p>
        </p:txBody>
      </p:sp>
      <p:sp>
        <p:nvSpPr>
          <p:cNvPr id="3" name="Содержимое 2"/>
          <p:cNvSpPr>
            <a:spLocks noGrp="1"/>
          </p:cNvSpPr>
          <p:nvPr>
            <p:ph idx="1"/>
          </p:nvPr>
        </p:nvSpPr>
        <p:spPr/>
        <p:txBody>
          <a:bodyPr>
            <a:normAutofit/>
          </a:bodyPr>
          <a:lstStyle/>
          <a:p>
            <a:r>
              <a:rPr lang="ru-RU" dirty="0"/>
              <a:t>Метод позволяет отделить сходство, вызванное одинаковым генотипом от сходства, причиной которого являются одинаковые воздействия среды. </a:t>
            </a:r>
          </a:p>
          <a:p>
            <a:r>
              <a:rPr lang="ru-RU" dirty="0"/>
              <a:t>Сравнивается сходство монозиготных близнецов, выросших вместе, с данными по близнецам, разлученным после рождения и выросшим порознь. </a:t>
            </a:r>
          </a:p>
          <a:p>
            <a:r>
              <a:rPr lang="ru-RU" dirty="0"/>
              <a:t>Метод дает возможность оценить воздействие разных сред на одинаковые генотипы. </a:t>
            </a:r>
          </a:p>
          <a:p>
            <a:r>
              <a:rPr lang="ru-RU" dirty="0"/>
              <a:t>Однако, подбор таких пар затруднителен.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7-4">
            <a:extLst>
              <a:ext uri="{FF2B5EF4-FFF2-40B4-BE49-F238E27FC236}">
                <a16:creationId xmlns:a16="http://schemas.microsoft.com/office/drawing/2014/main" id="{9DF976D7-A750-4A6F-AD8F-CE10462DD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69EF09E-A28D-441F-99EF-2561B2003188}"/>
              </a:ext>
            </a:extLst>
          </p:cNvPr>
          <p:cNvSpPr>
            <a:spLocks noGrp="1"/>
          </p:cNvSpPr>
          <p:nvPr>
            <p:ph type="title"/>
          </p:nvPr>
        </p:nvSpPr>
        <p:spPr>
          <a:xfrm>
            <a:off x="838200" y="365125"/>
            <a:ext cx="10515600" cy="1139189"/>
          </a:xfrm>
        </p:spPr>
        <p:txBody>
          <a:bodyPr>
            <a:normAutofit fontScale="90000"/>
          </a:bodyPr>
          <a:lstStyle/>
          <a:p>
            <a:r>
              <a:rPr lang="ru-RU" sz="2700" b="1" dirty="0"/>
              <a:t>МЕТОДЫ ПСИХОГЕНЕТИКИ </a:t>
            </a:r>
            <a:r>
              <a:rPr lang="ru-RU" sz="2700" dirty="0"/>
              <a:t>(от греч.  </a:t>
            </a:r>
            <a:r>
              <a:rPr lang="en-US" sz="2700" dirty="0"/>
              <a:t>P</a:t>
            </a:r>
            <a:r>
              <a:rPr lang="ru-RU" sz="2700" dirty="0" err="1"/>
              <a:t>syche</a:t>
            </a:r>
            <a:r>
              <a:rPr lang="ru-RU" sz="2700" dirty="0"/>
              <a:t>-душа,  </a:t>
            </a:r>
            <a:r>
              <a:rPr lang="ru-RU" sz="2700" dirty="0" err="1"/>
              <a:t>genos</a:t>
            </a:r>
            <a:r>
              <a:rPr lang="ru-RU" sz="2700" dirty="0"/>
              <a:t>-  происхождение)  -методы, позволяющие определить влияние наследственных факторов  и  среды  на формирование тех или иных психических особенностей человека.</a:t>
            </a:r>
            <a:endParaRPr lang="ru-RU" dirty="0"/>
          </a:p>
        </p:txBody>
      </p:sp>
      <p:sp>
        <p:nvSpPr>
          <p:cNvPr id="6" name="Объект 5">
            <a:extLst>
              <a:ext uri="{FF2B5EF4-FFF2-40B4-BE49-F238E27FC236}">
                <a16:creationId xmlns:a16="http://schemas.microsoft.com/office/drawing/2014/main" id="{6EC2A36F-2F28-4944-8339-9877D5126EA8}"/>
              </a:ext>
            </a:extLst>
          </p:cNvPr>
          <p:cNvSpPr>
            <a:spLocks noGrp="1"/>
          </p:cNvSpPr>
          <p:nvPr>
            <p:ph sz="half" idx="1"/>
          </p:nvPr>
        </p:nvSpPr>
        <p:spPr/>
        <p:txBody>
          <a:bodyPr/>
          <a:lstStyle/>
          <a:p>
            <a:pPr marL="0" indent="0">
              <a:buNone/>
            </a:pPr>
            <a:r>
              <a:rPr lang="ru-RU" dirty="0"/>
              <a:t>Методы </a:t>
            </a:r>
            <a:r>
              <a:rPr lang="ru-RU" dirty="0" err="1"/>
              <a:t>психогенетики</a:t>
            </a:r>
            <a:r>
              <a:rPr lang="ru-RU" dirty="0"/>
              <a:t> позволяют надежно решать ее главную задачу: выяснение той роли, которую играют факторы наследственности и среды в формировании </a:t>
            </a:r>
            <a:r>
              <a:rPr lang="ru-RU" dirty="0" err="1"/>
              <a:t>межиндивидуальной</a:t>
            </a:r>
            <a:r>
              <a:rPr lang="ru-RU" dirty="0"/>
              <a:t> вариативности психологических и психофизиологических признаков. </a:t>
            </a:r>
          </a:p>
          <a:p>
            <a:endParaRPr lang="ru-RU" dirty="0"/>
          </a:p>
        </p:txBody>
      </p:sp>
      <p:sp>
        <p:nvSpPr>
          <p:cNvPr id="4" name="Номер слайда 3">
            <a:extLst>
              <a:ext uri="{FF2B5EF4-FFF2-40B4-BE49-F238E27FC236}">
                <a16:creationId xmlns:a16="http://schemas.microsoft.com/office/drawing/2014/main" id="{00BCA6AB-58C9-4331-A883-C3F78B5721BB}"/>
              </a:ext>
            </a:extLst>
          </p:cNvPr>
          <p:cNvSpPr>
            <a:spLocks noGrp="1"/>
          </p:cNvSpPr>
          <p:nvPr>
            <p:ph type="sldNum" sz="quarter" idx="12"/>
          </p:nvPr>
        </p:nvSpPr>
        <p:spPr/>
        <p:txBody>
          <a:bodyPr/>
          <a:lstStyle/>
          <a:p>
            <a:fld id="{AD4E0ED2-D467-4D4C-8614-B5AD05129966}" type="slidenum">
              <a:rPr lang="ru-RU" smtClean="0"/>
              <a:t>3</a:t>
            </a:fld>
            <a:endParaRPr lang="ru-RU"/>
          </a:p>
        </p:txBody>
      </p:sp>
      <p:pic>
        <p:nvPicPr>
          <p:cNvPr id="8" name="Picture 2" descr="https://republic.ru/upload/iblock/13a/13a08919350452442e8a3bec9502295b.jpg">
            <a:extLst>
              <a:ext uri="{FF2B5EF4-FFF2-40B4-BE49-F238E27FC236}">
                <a16:creationId xmlns:a16="http://schemas.microsoft.com/office/drawing/2014/main" id="{EC5FC792-BD30-4E3E-9747-59F8F98C8223}"/>
              </a:ext>
            </a:extLst>
          </p:cNvPr>
          <p:cNvPicPr>
            <a:picLocks noGrp="1" noChangeAspect="1" noChangeArrowheads="1"/>
          </p:cNvPicPr>
          <p:nvPr>
            <p:ph sz="half" idx="2"/>
          </p:nvPr>
        </p:nvPicPr>
        <p:blipFill>
          <a:blip r:embed="rId2" cstate="print"/>
          <a:srcRect/>
          <a:stretch>
            <a:fillRect/>
          </a:stretch>
        </p:blipFill>
        <p:spPr bwMode="auto">
          <a:xfrm>
            <a:off x="6019763" y="1683701"/>
            <a:ext cx="5665418" cy="4493262"/>
          </a:xfrm>
          <a:prstGeom prst="rect">
            <a:avLst/>
          </a:prstGeom>
          <a:noFill/>
        </p:spPr>
      </p:pic>
    </p:spTree>
    <p:extLst>
      <p:ext uri="{BB962C8B-B14F-4D97-AF65-F5344CB8AC3E}">
        <p14:creationId xmlns:p14="http://schemas.microsoft.com/office/powerpoint/2010/main" val="1244819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a:extLst>
              <a:ext uri="{FF2B5EF4-FFF2-40B4-BE49-F238E27FC236}">
                <a16:creationId xmlns:a16="http://schemas.microsoft.com/office/drawing/2014/main" id="{26EDE735-A2AD-407B-8014-7C094D3CE5ED}"/>
              </a:ext>
            </a:extLst>
          </p:cNvPr>
          <p:cNvSpPr>
            <a:spLocks noGrp="1" noChangeArrowheads="1"/>
          </p:cNvSpPr>
          <p:nvPr>
            <p:ph idx="1"/>
          </p:nvPr>
        </p:nvSpPr>
        <p:spPr>
          <a:xfrm>
            <a:off x="1524000" y="228600"/>
            <a:ext cx="9144000" cy="6477000"/>
          </a:xfrm>
        </p:spPr>
        <p:txBody>
          <a:bodyPr/>
          <a:lstStyle/>
          <a:p>
            <a:pPr algn="ctr" eaLnBrk="1" hangingPunct="1">
              <a:buFontTx/>
              <a:buNone/>
            </a:pPr>
            <a:r>
              <a:rPr lang="ru-RU" altLang="ru-RU" sz="2400" b="1" dirty="0">
                <a:solidFill>
                  <a:srgbClr val="FF0000"/>
                </a:solidFill>
              </a:rPr>
              <a:t>Генеалогический метод</a:t>
            </a:r>
          </a:p>
          <a:p>
            <a:pPr algn="just" eaLnBrk="1" hangingPunct="1"/>
            <a:r>
              <a:rPr lang="ru-RU" altLang="ru-RU" sz="2000" dirty="0"/>
              <a:t>Генеалогический метод состоит в изучении родословных на основе Менделевских законов наследования и помогает установить характер наследования признака (доминантный или рецессивный).</a:t>
            </a:r>
          </a:p>
          <a:p>
            <a:pPr algn="just" eaLnBrk="1" hangingPunct="1"/>
            <a:r>
              <a:rPr lang="ru-RU" altLang="ru-RU" sz="2000" dirty="0"/>
              <a:t>Например, при изучении родословной королевской династии Габсбургов в нескольких поколениях прослеживаются выпяченная нижняя губа и нос с горбинкой.</a:t>
            </a:r>
          </a:p>
          <a:p>
            <a:pPr algn="just" eaLnBrk="1" hangingPunct="1"/>
            <a:r>
              <a:rPr lang="ru-RU" altLang="ru-RU" sz="2000" dirty="0"/>
              <a:t>Этим методом выявлены вредные последствия близкородственных браков, которые особенно проявляются при </a:t>
            </a:r>
            <a:r>
              <a:rPr lang="ru-RU" altLang="ru-RU" sz="2000" dirty="0" err="1"/>
              <a:t>гомозиготности</a:t>
            </a:r>
            <a:r>
              <a:rPr lang="ru-RU" altLang="ru-RU" sz="2000" dirty="0"/>
              <a:t> по одному и тому же неблагоприятному рецессивному </a:t>
            </a:r>
            <a:r>
              <a:rPr lang="ru-RU" altLang="ru-RU" sz="2000" dirty="0" err="1"/>
              <a:t>аллелю</a:t>
            </a:r>
            <a:r>
              <a:rPr lang="ru-RU" altLang="ru-RU" sz="2000" dirty="0"/>
              <a:t>. В родственных браках вероятность рождения детей с наследственными болезнями и ранняя детская смертность в десятки и даже сотни раз выше средней.</a:t>
            </a:r>
          </a:p>
          <a:p>
            <a:pPr algn="just" eaLnBrk="1" hangingPunct="1"/>
            <a:r>
              <a:rPr lang="ru-RU" altLang="ru-RU" sz="2000" dirty="0"/>
              <a:t>Генеалогический метод чаще других используется в генетике психических болезней. Его сущность состоит в прослеживании в родословных проявлений патологических признаков с помощью приемов клинического обследования с указанием типа родственных связей между членами семей.</a:t>
            </a:r>
          </a:p>
          <a:p>
            <a:pPr eaLnBrk="1" hangingPunct="1"/>
            <a:endParaRPr lang="ru-RU" altLang="ru-RU"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314" y="1214438"/>
            <a:ext cx="6143625" cy="4000500"/>
          </a:xfrm>
        </p:spPr>
        <p:txBody>
          <a:bodyPr>
            <a:normAutofit fontScale="70000" lnSpcReduction="20000"/>
          </a:bodyPr>
          <a:lstStyle/>
          <a:p>
            <a:pPr marL="84138" indent="0">
              <a:lnSpc>
                <a:spcPct val="120000"/>
              </a:lnSpc>
              <a:buClr>
                <a:schemeClr val="accent3"/>
              </a:buClr>
              <a:buNone/>
              <a:defRPr/>
            </a:pPr>
            <a:r>
              <a:rPr lang="ru-RU" b="1" i="1" dirty="0">
                <a:latin typeface="Times New Roman" pitchFamily="18" charset="0"/>
                <a:cs typeface="Times New Roman" pitchFamily="18" charset="0"/>
              </a:rPr>
              <a:t>Генеалогический</a:t>
            </a:r>
            <a:r>
              <a:rPr lang="ru-RU" b="1" i="1" u="sng" dirty="0">
                <a:latin typeface="Times New Roman" pitchFamily="18" charset="0"/>
                <a:cs typeface="Times New Roman" pitchFamily="18" charset="0"/>
              </a:rPr>
              <a:t>.</a:t>
            </a:r>
            <a:r>
              <a:rPr lang="ru-RU" b="1" i="1" dirty="0">
                <a:latin typeface="Times New Roman" pitchFamily="18" charset="0"/>
                <a:cs typeface="Times New Roman" pitchFamily="18" charset="0"/>
              </a:rPr>
              <a:t> </a:t>
            </a:r>
            <a:r>
              <a:rPr lang="ru-RU" dirty="0">
                <a:latin typeface="Times New Roman" pitchFamily="18" charset="0"/>
                <a:cs typeface="Times New Roman" pitchFamily="18" charset="0"/>
              </a:rPr>
              <a:t>Был предложен в 1865 году основоположником генетики человека </a:t>
            </a:r>
            <a:r>
              <a:rPr lang="ru-RU" dirty="0" err="1">
                <a:latin typeface="Times New Roman" pitchFamily="18" charset="0"/>
                <a:cs typeface="Times New Roman" pitchFamily="18" charset="0"/>
              </a:rPr>
              <a:t>Ф.Гальтоном</a:t>
            </a:r>
            <a:r>
              <a:rPr lang="ru-RU" dirty="0">
                <a:latin typeface="Times New Roman" pitchFamily="18" charset="0"/>
                <a:cs typeface="Times New Roman" pitchFamily="18" charset="0"/>
              </a:rPr>
              <a:t>. С помощью этого метода можно проследить какой-нибудь признак в ряду поколений, при этом указывая родственные связи между членами родословной. Генеалогия – это родословная человека.</a:t>
            </a:r>
          </a:p>
          <a:p>
            <a:pPr marL="84138" indent="0" algn="ctr">
              <a:lnSpc>
                <a:spcPct val="120000"/>
              </a:lnSpc>
              <a:buClr>
                <a:schemeClr val="accent3"/>
              </a:buClr>
              <a:buNone/>
              <a:defRPr/>
            </a:pPr>
            <a:r>
              <a:rPr lang="ru-RU" b="1" i="1" dirty="0">
                <a:latin typeface="Times New Roman" pitchFamily="18" charset="0"/>
                <a:cs typeface="Times New Roman" pitchFamily="18" charset="0"/>
              </a:rPr>
              <a:t>Для составления родословной:</a:t>
            </a:r>
          </a:p>
          <a:p>
            <a:pPr marL="84138" indent="0">
              <a:lnSpc>
                <a:spcPct val="120000"/>
              </a:lnSpc>
              <a:buClr>
                <a:schemeClr val="accent2"/>
              </a:buClr>
              <a:buFont typeface="Georgia"/>
              <a:buChar char="•"/>
              <a:defRPr/>
            </a:pPr>
            <a:r>
              <a:rPr lang="ru-RU" dirty="0">
                <a:latin typeface="Times New Roman" pitchFamily="18" charset="0"/>
                <a:cs typeface="Times New Roman" pitchFamily="18" charset="0"/>
              </a:rPr>
              <a:t> Делают короткие записи о каждом члене родословной с точным указанием его родства по отношению к пробанду. Для этого используют и архивные данные.</a:t>
            </a:r>
          </a:p>
          <a:p>
            <a:pPr marL="84138" indent="0">
              <a:buClr>
                <a:schemeClr val="accent3"/>
              </a:buClr>
              <a:buFont typeface="Georgia"/>
              <a:buChar char="•"/>
              <a:defRPr/>
            </a:pPr>
            <a:endParaRPr lang="ru-RU" dirty="0">
              <a:latin typeface="Times New Roman" pitchFamily="18" charset="0"/>
              <a:cs typeface="Times New Roman" pitchFamily="18" charset="0"/>
            </a:endParaRPr>
          </a:p>
          <a:p>
            <a:pPr marL="84138" indent="0">
              <a:buClr>
                <a:schemeClr val="accent3"/>
              </a:buClr>
              <a:buNone/>
              <a:defRPr/>
            </a:pPr>
            <a:endParaRPr lang="ru-RU" dirty="0">
              <a:latin typeface="Times New Roman" pitchFamily="18" charset="0"/>
              <a:cs typeface="Times New Roman" pitchFamily="18" charset="0"/>
            </a:endParaRPr>
          </a:p>
        </p:txBody>
      </p:sp>
      <p:sp>
        <p:nvSpPr>
          <p:cNvPr id="4" name="Прямоугольник 3"/>
          <p:cNvSpPr/>
          <p:nvPr/>
        </p:nvSpPr>
        <p:spPr>
          <a:xfrm>
            <a:off x="1809751" y="5565776"/>
            <a:ext cx="8429625" cy="1292225"/>
          </a:xfrm>
          <a:prstGeom prst="rect">
            <a:avLst/>
          </a:prstGeom>
        </p:spPr>
        <p:txBody>
          <a:bodyPr>
            <a:spAutoFit/>
          </a:bodyPr>
          <a:lstStyle/>
          <a:p>
            <a:pPr marL="84138">
              <a:buClr>
                <a:schemeClr val="accent3"/>
              </a:buClr>
              <a:buFont typeface="Arial" pitchFamily="34" charset="0"/>
              <a:buChar char="•"/>
              <a:defRPr/>
            </a:pPr>
            <a:r>
              <a:rPr lang="ru-RU" sz="2000" dirty="0">
                <a:latin typeface="Times New Roman" pitchFamily="18" charset="0"/>
                <a:cs typeface="Times New Roman" pitchFamily="18" charset="0"/>
              </a:rPr>
              <a:t> Проводят медицинское обследование всех членов родословной.</a:t>
            </a:r>
          </a:p>
          <a:p>
            <a:pPr marL="84138">
              <a:buClr>
                <a:schemeClr val="accent3"/>
              </a:buClr>
              <a:buFont typeface="Arial" pitchFamily="34" charset="0"/>
              <a:buChar char="•"/>
              <a:defRPr/>
            </a:pPr>
            <a:r>
              <a:rPr lang="ru-RU" sz="2000" dirty="0">
                <a:latin typeface="Times New Roman" pitchFamily="18" charset="0"/>
                <a:cs typeface="Times New Roman" pitchFamily="18" charset="0"/>
              </a:rPr>
              <a:t> Делают </a:t>
            </a:r>
            <a:r>
              <a:rPr lang="ru-RU" sz="2000" b="1" i="1" dirty="0">
                <a:latin typeface="Times New Roman" pitchFamily="18" charset="0"/>
                <a:cs typeface="Times New Roman" pitchFamily="18" charset="0"/>
              </a:rPr>
              <a:t>графическое изображение</a:t>
            </a:r>
            <a:r>
              <a:rPr lang="ru-RU" sz="2000" dirty="0">
                <a:latin typeface="Times New Roman" pitchFamily="18" charset="0"/>
                <a:cs typeface="Times New Roman" pitchFamily="18" charset="0"/>
              </a:rPr>
              <a:t> родословной. Для составления родословной приняты стандартные символы.</a:t>
            </a:r>
          </a:p>
          <a:p>
            <a:pPr marL="84138">
              <a:defRPr/>
            </a:pPr>
            <a:endParaRPr lang="ru-RU" dirty="0">
              <a:latin typeface="Times New Roman" pitchFamily="18" charset="0"/>
              <a:cs typeface="Times New Roman" pitchFamily="18" charset="0"/>
            </a:endParaRPr>
          </a:p>
        </p:txBody>
      </p:sp>
      <p:sp>
        <p:nvSpPr>
          <p:cNvPr id="16387" name="Прямоугольник 4"/>
          <p:cNvSpPr>
            <a:spLocks noChangeArrowheads="1"/>
          </p:cNvSpPr>
          <p:nvPr/>
        </p:nvSpPr>
        <p:spPr bwMode="auto">
          <a:xfrm>
            <a:off x="1809750" y="4786314"/>
            <a:ext cx="8001000" cy="708025"/>
          </a:xfrm>
          <a:prstGeom prst="rect">
            <a:avLst/>
          </a:prstGeom>
          <a:noFill/>
          <a:ln w="19050">
            <a:solidFill>
              <a:schemeClr val="accent2"/>
            </a:solidFill>
            <a:miter lim="800000"/>
            <a:headEnd/>
            <a:tailEnd/>
          </a:ln>
        </p:spPr>
        <p:txBody>
          <a:bodyPr>
            <a:spAutoFit/>
          </a:bodyPr>
          <a:lstStyle/>
          <a:p>
            <a:r>
              <a:rPr lang="ru-RU" sz="2000" b="1" i="1">
                <a:latin typeface="Times New Roman" pitchFamily="18" charset="0"/>
                <a:cs typeface="Times New Roman" pitchFamily="18" charset="0"/>
              </a:rPr>
              <a:t>Пробанд </a:t>
            </a:r>
            <a:r>
              <a:rPr lang="ru-RU" sz="2000" b="1">
                <a:latin typeface="Times New Roman" pitchFamily="18" charset="0"/>
                <a:cs typeface="Times New Roman" pitchFamily="18" charset="0"/>
              </a:rPr>
              <a:t>– </a:t>
            </a:r>
            <a:r>
              <a:rPr lang="ru-RU" sz="2000">
                <a:latin typeface="Times New Roman" pitchFamily="18" charset="0"/>
                <a:cs typeface="Times New Roman" pitchFamily="18" charset="0"/>
              </a:rPr>
              <a:t>это</a:t>
            </a:r>
            <a:r>
              <a:rPr lang="ru-RU" sz="2000" b="1">
                <a:latin typeface="Times New Roman" pitchFamily="18" charset="0"/>
                <a:cs typeface="Times New Roman" pitchFamily="18" charset="0"/>
              </a:rPr>
              <a:t> </a:t>
            </a:r>
            <a:r>
              <a:rPr lang="ru-RU" sz="2000">
                <a:latin typeface="Times New Roman" pitchFamily="18" charset="0"/>
                <a:cs typeface="Times New Roman" pitchFamily="18" charset="0"/>
              </a:rPr>
              <a:t>лицо, для которого составляется родословная. Его братья и сёстры – </a:t>
            </a:r>
            <a:r>
              <a:rPr lang="ru-RU" sz="2000" b="1" i="1">
                <a:latin typeface="Times New Roman" pitchFamily="18" charset="0"/>
                <a:cs typeface="Times New Roman" pitchFamily="18" charset="0"/>
              </a:rPr>
              <a:t>сибсы</a:t>
            </a:r>
            <a:r>
              <a:rPr lang="ru-RU" sz="2000">
                <a:latin typeface="Times New Roman" pitchFamily="18" charset="0"/>
                <a:cs typeface="Times New Roman" pitchFamily="18" charset="0"/>
              </a:rPr>
              <a:t>, двоюродные братья и сёстры – </a:t>
            </a:r>
            <a:r>
              <a:rPr lang="ru-RU" sz="2000" b="1" i="1">
                <a:latin typeface="Times New Roman" pitchFamily="18" charset="0"/>
                <a:cs typeface="Times New Roman" pitchFamily="18" charset="0"/>
              </a:rPr>
              <a:t>полусибсы</a:t>
            </a:r>
            <a:r>
              <a:rPr lang="ru-RU" sz="2000">
                <a:latin typeface="Times New Roman" pitchFamily="18" charset="0"/>
                <a:cs typeface="Times New Roman" pitchFamily="18" charset="0"/>
              </a:rPr>
              <a:t>.</a:t>
            </a:r>
          </a:p>
        </p:txBody>
      </p:sp>
      <p:sp>
        <p:nvSpPr>
          <p:cNvPr id="16388" name="Прямоугольник 5"/>
          <p:cNvSpPr>
            <a:spLocks noChangeArrowheads="1"/>
          </p:cNvSpPr>
          <p:nvPr/>
        </p:nvSpPr>
        <p:spPr bwMode="auto">
          <a:xfrm>
            <a:off x="1524000" y="571501"/>
            <a:ext cx="8929688" cy="708025"/>
          </a:xfrm>
          <a:prstGeom prst="rect">
            <a:avLst/>
          </a:prstGeom>
          <a:noFill/>
          <a:ln w="9525">
            <a:noFill/>
            <a:miter lim="800000"/>
            <a:headEnd/>
            <a:tailEnd/>
          </a:ln>
        </p:spPr>
        <p:txBody>
          <a:bodyPr>
            <a:spAutoFit/>
          </a:bodyPr>
          <a:lstStyle/>
          <a:p>
            <a:pPr algn="ctr" eaLnBrk="0" hangingPunct="0">
              <a:buClr>
                <a:schemeClr val="accent2"/>
              </a:buClr>
              <a:tabLst>
                <a:tab pos="-190500" algn="l"/>
                <a:tab pos="254000" algn="l"/>
                <a:tab pos="635000" algn="l"/>
              </a:tabLst>
            </a:pPr>
            <a:r>
              <a:rPr lang="ru-RU" sz="2000" dirty="0">
                <a:solidFill>
                  <a:schemeClr val="accent2"/>
                </a:solidFill>
                <a:latin typeface="Times New Roman" pitchFamily="18" charset="0"/>
                <a:cs typeface="Times New Roman" pitchFamily="18" charset="0"/>
              </a:rPr>
              <a:t>Генеалогический метод. Правила построения родословных. Генетический анализ родословных.</a:t>
            </a:r>
          </a:p>
        </p:txBody>
      </p:sp>
      <p:pic>
        <p:nvPicPr>
          <p:cNvPr id="16390" name="Picture 6" descr="image001"/>
          <p:cNvPicPr>
            <a:picLocks noChangeAspect="1" noChangeArrowheads="1"/>
          </p:cNvPicPr>
          <p:nvPr/>
        </p:nvPicPr>
        <p:blipFill>
          <a:blip r:embed="rId2"/>
          <a:srcRect/>
          <a:stretch>
            <a:fillRect/>
          </a:stretch>
        </p:blipFill>
        <p:spPr bwMode="auto">
          <a:xfrm>
            <a:off x="7739064" y="1143000"/>
            <a:ext cx="2541587" cy="3455988"/>
          </a:xfrm>
          <a:prstGeom prst="rect">
            <a:avLst/>
          </a:prstGeom>
          <a:ln w="38100">
            <a:noFill/>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Генеалогический метод </a:t>
            </a:r>
          </a:p>
        </p:txBody>
      </p:sp>
      <p:sp>
        <p:nvSpPr>
          <p:cNvPr id="3" name="Содержимое 2"/>
          <p:cNvSpPr>
            <a:spLocks noGrp="1"/>
          </p:cNvSpPr>
          <p:nvPr>
            <p:ph idx="1"/>
          </p:nvPr>
        </p:nvSpPr>
        <p:spPr/>
        <p:txBody>
          <a:bodyPr>
            <a:normAutofit fontScale="92500" lnSpcReduction="20000"/>
          </a:bodyPr>
          <a:lstStyle/>
          <a:p>
            <a:r>
              <a:rPr lang="ru-RU" sz="3600" b="1" dirty="0"/>
              <a:t>Генеалогический метод (семейный метод) – </a:t>
            </a:r>
            <a:r>
              <a:rPr lang="ru-RU" sz="3600" dirty="0"/>
              <a:t>метод исследования семей.</a:t>
            </a:r>
            <a:endParaRPr lang="ru-RU" sz="3600" b="1" dirty="0"/>
          </a:p>
          <a:p>
            <a:r>
              <a:rPr lang="ru-RU" sz="3600" b="1" dirty="0"/>
              <a:t>Генеалогический метод</a:t>
            </a:r>
            <a:r>
              <a:rPr lang="ru-RU" sz="3600" dirty="0"/>
              <a:t> – метод составления и анализа родословных.</a:t>
            </a:r>
          </a:p>
          <a:p>
            <a:r>
              <a:rPr lang="ru-RU" sz="3600" dirty="0"/>
              <a:t>Метод опирается на </a:t>
            </a:r>
            <a:r>
              <a:rPr lang="ru-RU" sz="3600" b="1" dirty="0"/>
              <a:t>генеалогию</a:t>
            </a:r>
            <a:r>
              <a:rPr lang="ru-RU" sz="3600" dirty="0"/>
              <a:t> – учение о родословных.</a:t>
            </a:r>
          </a:p>
          <a:p>
            <a:r>
              <a:rPr lang="ru-RU" sz="3600" b="1" dirty="0"/>
              <a:t>Родословная</a:t>
            </a:r>
            <a:r>
              <a:rPr lang="ru-RU" sz="3600" dirty="0"/>
              <a:t> – графическое отображение родственных связей в семье или роду.</a:t>
            </a:r>
          </a:p>
          <a:p>
            <a:r>
              <a:rPr lang="ru-RU" sz="3600" dirty="0"/>
              <a:t>При составлении родословных (генеалогических древ) используется определенная символика.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Генеалогический метод</a:t>
            </a:r>
          </a:p>
        </p:txBody>
      </p:sp>
      <p:sp>
        <p:nvSpPr>
          <p:cNvPr id="3" name="Содержимое 2"/>
          <p:cNvSpPr>
            <a:spLocks noGrp="1"/>
          </p:cNvSpPr>
          <p:nvPr>
            <p:ph idx="1"/>
          </p:nvPr>
        </p:nvSpPr>
        <p:spPr/>
        <p:txBody>
          <a:bodyPr/>
          <a:lstStyle/>
          <a:p>
            <a:r>
              <a:rPr lang="ru-RU" dirty="0"/>
              <a:t>Впервые такой подход был внедрен в медицину в </a:t>
            </a:r>
            <a:r>
              <a:rPr lang="ru-RU" b="1" dirty="0"/>
              <a:t>1865 г.</a:t>
            </a:r>
            <a:r>
              <a:rPr lang="ru-RU" dirty="0"/>
              <a:t> английским врачом </a:t>
            </a:r>
            <a:r>
              <a:rPr lang="ru-RU" b="1" dirty="0"/>
              <a:t>Френсисом Гальтоном</a:t>
            </a:r>
            <a:r>
              <a:rPr lang="ru-RU" dirty="0"/>
              <a:t>. </a:t>
            </a:r>
          </a:p>
          <a:p>
            <a:r>
              <a:rPr lang="ru-RU" dirty="0"/>
              <a:t>В нашей стране наиболее полно и широко генеалогический метод был применен в клинической практике известным клиницистом, генетиком и неврологом </a:t>
            </a:r>
            <a:r>
              <a:rPr lang="ru-RU" b="1" dirty="0"/>
              <a:t>С.Н. Давиденковым</a:t>
            </a:r>
            <a:r>
              <a:rPr lang="ru-RU"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Генеалогический метод</a:t>
            </a:r>
          </a:p>
        </p:txBody>
      </p:sp>
      <p:sp>
        <p:nvSpPr>
          <p:cNvPr id="3" name="Содержимое 2"/>
          <p:cNvSpPr>
            <a:spLocks noGrp="1"/>
          </p:cNvSpPr>
          <p:nvPr>
            <p:ph idx="1"/>
          </p:nvPr>
        </p:nvSpPr>
        <p:spPr/>
        <p:txBody>
          <a:bodyPr>
            <a:normAutofit fontScale="92500" lnSpcReduction="10000"/>
          </a:bodyPr>
          <a:lstStyle/>
          <a:p>
            <a:pPr algn="ctr">
              <a:buNone/>
            </a:pPr>
            <a:r>
              <a:rPr lang="ru-RU" dirty="0"/>
              <a:t>Существуют </a:t>
            </a:r>
            <a:r>
              <a:rPr lang="ru-RU" b="1" dirty="0"/>
              <a:t>четыре степени родства:</a:t>
            </a:r>
          </a:p>
          <a:p>
            <a:r>
              <a:rPr lang="ru-RU" b="1" dirty="0"/>
              <a:t>1 степень родства </a:t>
            </a:r>
            <a:r>
              <a:rPr lang="ru-RU" dirty="0"/>
              <a:t>– монозиготные близнецы – МЗ – коэффициент родства – 1.</a:t>
            </a:r>
          </a:p>
          <a:p>
            <a:r>
              <a:rPr lang="ru-RU" b="1" dirty="0"/>
              <a:t>2 степень родства </a:t>
            </a:r>
            <a:r>
              <a:rPr lang="ru-RU" dirty="0"/>
              <a:t>– дизиготные близнецы – ДЗ, родитель и ребенок, сибсы: братья и сестры – коэффициент родства – 0,5 (50%).</a:t>
            </a:r>
          </a:p>
          <a:p>
            <a:r>
              <a:rPr lang="ru-RU" b="1" dirty="0"/>
              <a:t>3 степень родства </a:t>
            </a:r>
            <a:r>
              <a:rPr lang="ru-RU" dirty="0"/>
              <a:t>– между прародителями – бабушками (дедушками) и внуками; дядями, (тетями) и племянниками – коэффициент родства – 0,25 (25%).</a:t>
            </a:r>
          </a:p>
          <a:p>
            <a:r>
              <a:rPr lang="ru-RU" b="1" dirty="0"/>
              <a:t>4 степень родства </a:t>
            </a:r>
            <a:r>
              <a:rPr lang="ru-RU" dirty="0"/>
              <a:t>– двоюродные братья и сестры – коэффициент родства – 0,125.</a:t>
            </a:r>
          </a:p>
          <a:p>
            <a:pPr algn="ctr">
              <a:buNone/>
            </a:pPr>
            <a:r>
              <a:rPr lang="ru-RU" dirty="0"/>
              <a:t>Признак детерминируется генетически.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Задачи </a:t>
            </a:r>
            <a:br>
              <a:rPr lang="ru-RU" b="1" dirty="0"/>
            </a:br>
            <a:r>
              <a:rPr lang="ru-RU" b="1" dirty="0"/>
              <a:t>генеалогического метода</a:t>
            </a:r>
          </a:p>
        </p:txBody>
      </p:sp>
      <p:sp>
        <p:nvSpPr>
          <p:cNvPr id="3" name="Содержимое 2"/>
          <p:cNvSpPr>
            <a:spLocks noGrp="1"/>
          </p:cNvSpPr>
          <p:nvPr>
            <p:ph idx="1"/>
          </p:nvPr>
        </p:nvSpPr>
        <p:spPr>
          <a:xfrm>
            <a:off x="2667000" y="1905000"/>
            <a:ext cx="7790688" cy="4343400"/>
          </a:xfrm>
        </p:spPr>
        <p:txBody>
          <a:bodyPr/>
          <a:lstStyle/>
          <a:p>
            <a:r>
              <a:rPr lang="ru-RU" dirty="0"/>
              <a:t>установление наследственного характера заболевания;</a:t>
            </a:r>
          </a:p>
          <a:p>
            <a:r>
              <a:rPr lang="ru-RU" dirty="0"/>
              <a:t>определение типа наследования болезни;</a:t>
            </a:r>
          </a:p>
          <a:p>
            <a:r>
              <a:rPr lang="ru-RU" dirty="0"/>
              <a:t>определение   прогноза   потомства   в  </a:t>
            </a:r>
          </a:p>
          <a:p>
            <a:pPr>
              <a:buNone/>
            </a:pPr>
            <a:r>
              <a:rPr lang="ru-RU" dirty="0"/>
              <a:t>	семьях,   где  есть   или   предполагается рождение ребёнка с наследственной патологией.</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Показания для применения </a:t>
            </a:r>
            <a:br>
              <a:rPr lang="ru-RU" b="1" dirty="0"/>
            </a:br>
            <a:r>
              <a:rPr lang="ru-RU" b="1" dirty="0"/>
              <a:t>генеалогического метода</a:t>
            </a:r>
          </a:p>
        </p:txBody>
      </p:sp>
      <p:sp>
        <p:nvSpPr>
          <p:cNvPr id="3" name="Содержимое 2"/>
          <p:cNvSpPr>
            <a:spLocks noGrp="1"/>
          </p:cNvSpPr>
          <p:nvPr>
            <p:ph idx="1"/>
          </p:nvPr>
        </p:nvSpPr>
        <p:spPr/>
        <p:txBody>
          <a:bodyPr>
            <a:normAutofit fontScale="77500" lnSpcReduction="20000"/>
          </a:bodyPr>
          <a:lstStyle/>
          <a:p>
            <a:r>
              <a:rPr lang="ru-RU" dirty="0"/>
              <a:t>случаи установленных наследственных заболеваний в семье;</a:t>
            </a:r>
          </a:p>
          <a:p>
            <a:r>
              <a:rPr lang="ru-RU" dirty="0"/>
              <a:t>врожденные пороки развития, особенно множественные;</a:t>
            </a:r>
          </a:p>
          <a:p>
            <a:r>
              <a:rPr lang="ru-RU" dirty="0"/>
              <a:t>кровное родство родителей больного ребенка;</a:t>
            </a:r>
          </a:p>
          <a:p>
            <a:r>
              <a:rPr lang="ru-RU" dirty="0"/>
              <a:t>болезни с наследственной предрасположенностью;</a:t>
            </a:r>
          </a:p>
          <a:p>
            <a:r>
              <a:rPr lang="ru-RU" dirty="0"/>
              <a:t>наличие аналогичных заболеваний или симптомов у нескольких членов семьи;</a:t>
            </a:r>
          </a:p>
          <a:p>
            <a:r>
              <a:rPr lang="ru-RU" dirty="0"/>
              <a:t>хронические прогрессирующие заболевания неясного происхождения;</a:t>
            </a:r>
          </a:p>
          <a:p>
            <a:r>
              <a:rPr lang="ru-RU" dirty="0"/>
              <a:t>непереносимость некоторых пищевых продуктов;</a:t>
            </a:r>
          </a:p>
          <a:p>
            <a:r>
              <a:rPr lang="ru-RU" dirty="0"/>
              <a:t>извращенная реакция на действие лекарственных препаратов;</a:t>
            </a:r>
          </a:p>
          <a:p>
            <a:r>
              <a:rPr lang="ru-RU" dirty="0"/>
              <a:t>аллергические заболевания в семье;</a:t>
            </a:r>
          </a:p>
          <a:p>
            <a:r>
              <a:rPr lang="ru-RU" dirty="0"/>
              <a:t>отягощенный акушерский анамнез (бесплодие, невынашивание беременности, мертворождения, ранняя детская смертность, влияние вредных факторов во время беременности, признаки патологии у развивающегося плода).</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156483_html_57328299"/>
          <p:cNvPicPr>
            <a:picLocks noChangeAspect="1" noChangeArrowheads="1"/>
          </p:cNvPicPr>
          <p:nvPr/>
        </p:nvPicPr>
        <p:blipFill>
          <a:blip r:embed="rId2"/>
          <a:srcRect/>
          <a:stretch>
            <a:fillRect/>
          </a:stretch>
        </p:blipFill>
        <p:spPr bwMode="auto">
          <a:xfrm>
            <a:off x="2279650" y="1125539"/>
            <a:ext cx="7361238" cy="5572125"/>
          </a:xfrm>
          <a:prstGeom prst="rect">
            <a:avLst/>
          </a:prstGeom>
          <a:noFill/>
          <a:ln w="9525">
            <a:noFill/>
            <a:miter lim="800000"/>
            <a:headEnd/>
            <a:tailEnd/>
          </a:ln>
        </p:spPr>
      </p:pic>
      <p:sp>
        <p:nvSpPr>
          <p:cNvPr id="17410" name="Содержимое 2"/>
          <p:cNvSpPr>
            <a:spLocks noGrp="1"/>
          </p:cNvSpPr>
          <p:nvPr>
            <p:ph idx="1"/>
          </p:nvPr>
        </p:nvSpPr>
        <p:spPr>
          <a:xfrm>
            <a:off x="1666875" y="857250"/>
            <a:ext cx="8858250" cy="571500"/>
          </a:xfrm>
        </p:spPr>
        <p:txBody>
          <a:bodyPr/>
          <a:lstStyle/>
          <a:p>
            <a:pPr marL="85725" indent="0">
              <a:buNone/>
            </a:pPr>
            <a:r>
              <a:rPr lang="ru-RU" sz="2000">
                <a:latin typeface="Times New Roman" pitchFamily="18" charset="0"/>
                <a:cs typeface="Times New Roman" pitchFamily="18" charset="0"/>
              </a:rPr>
              <a:t>Стандартные символы, которые используются при составлении родословной:</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51" y="642938"/>
            <a:ext cx="8715375" cy="3143250"/>
          </a:xfrm>
        </p:spPr>
        <p:txBody>
          <a:bodyPr>
            <a:normAutofit fontScale="85000" lnSpcReduction="20000"/>
          </a:bodyPr>
          <a:lstStyle/>
          <a:p>
            <a:pPr marL="84138" indent="0">
              <a:buClr>
                <a:schemeClr val="accent3"/>
              </a:buClr>
              <a:buNone/>
              <a:defRPr/>
            </a:pPr>
            <a:r>
              <a:rPr lang="ru-RU" sz="2200" dirty="0">
                <a:latin typeface="Times New Roman" pitchFamily="18" charset="0"/>
                <a:cs typeface="Times New Roman" pitchFamily="18" charset="0"/>
              </a:rPr>
              <a:t>После составления родословной, начинается второй этап – </a:t>
            </a:r>
            <a:r>
              <a:rPr lang="ru-RU" sz="2200" b="1" i="1" dirty="0">
                <a:latin typeface="Times New Roman" pitchFamily="18" charset="0"/>
                <a:cs typeface="Times New Roman" pitchFamily="18" charset="0"/>
              </a:rPr>
              <a:t>генеалогический анализ.</a:t>
            </a:r>
            <a:r>
              <a:rPr lang="ru-RU" sz="2200" dirty="0">
                <a:latin typeface="Times New Roman" pitchFamily="18" charset="0"/>
                <a:cs typeface="Times New Roman" pitchFamily="18" charset="0"/>
              </a:rPr>
              <a:t> </a:t>
            </a:r>
          </a:p>
          <a:p>
            <a:pPr marL="84138" indent="0">
              <a:buClr>
                <a:schemeClr val="accent3"/>
              </a:buClr>
              <a:buNone/>
              <a:defRPr/>
            </a:pPr>
            <a:r>
              <a:rPr lang="ru-RU" sz="2200" dirty="0">
                <a:latin typeface="Times New Roman" pitchFamily="18" charset="0"/>
                <a:cs typeface="Times New Roman" pitchFamily="18" charset="0"/>
              </a:rPr>
              <a:t>Цель: установление генетических закономерностей.</a:t>
            </a:r>
          </a:p>
          <a:p>
            <a:pPr marL="84138" indent="0">
              <a:buClr>
                <a:schemeClr val="accent3"/>
              </a:buClr>
              <a:buNone/>
              <a:defRPr/>
            </a:pPr>
            <a:r>
              <a:rPr lang="ru-RU" sz="2200" dirty="0">
                <a:latin typeface="Times New Roman" pitchFamily="18" charset="0"/>
                <a:cs typeface="Times New Roman" pitchFamily="18" charset="0"/>
              </a:rPr>
              <a:t>Определяют:</a:t>
            </a:r>
          </a:p>
          <a:p>
            <a:pPr marL="541338" indent="-457200">
              <a:buClr>
                <a:schemeClr val="accent2"/>
              </a:buClr>
              <a:buFont typeface="Georgia"/>
              <a:buAutoNum type="arabicParenR"/>
              <a:defRPr/>
            </a:pPr>
            <a:r>
              <a:rPr lang="ru-RU" sz="2200" dirty="0">
                <a:latin typeface="Times New Roman" pitchFamily="18" charset="0"/>
                <a:cs typeface="Times New Roman" pitchFamily="18" charset="0"/>
              </a:rPr>
              <a:t>наследственный ли признак; </a:t>
            </a:r>
          </a:p>
          <a:p>
            <a:pPr marL="84138" indent="452438">
              <a:buClr>
                <a:schemeClr val="accent2"/>
              </a:buClr>
              <a:buFont typeface="Georgia"/>
              <a:buAutoNum type="arabicParenR"/>
              <a:defRPr/>
            </a:pPr>
            <a:r>
              <a:rPr lang="ru-RU" sz="2200" dirty="0">
                <a:latin typeface="Times New Roman" pitchFamily="18" charset="0"/>
                <a:cs typeface="Times New Roman" pitchFamily="18" charset="0"/>
              </a:rPr>
              <a:t>если признак наследственный, то определяют тип наследования: доминантный, рецессивный, </a:t>
            </a:r>
            <a:r>
              <a:rPr lang="ru-RU" sz="2200" dirty="0" err="1">
                <a:latin typeface="Times New Roman" pitchFamily="18" charset="0"/>
                <a:cs typeface="Times New Roman" pitchFamily="18" charset="0"/>
              </a:rPr>
              <a:t>аутосомный</a:t>
            </a:r>
            <a:r>
              <a:rPr lang="ru-RU" sz="2200" dirty="0">
                <a:latin typeface="Times New Roman" pitchFamily="18" charset="0"/>
                <a:cs typeface="Times New Roman" pitchFamily="18" charset="0"/>
              </a:rPr>
              <a:t>, сцепленный с полом;</a:t>
            </a:r>
          </a:p>
          <a:p>
            <a:pPr marL="84138" indent="452438">
              <a:buClr>
                <a:schemeClr val="accent2"/>
              </a:buClr>
              <a:buFont typeface="Georgia"/>
              <a:buAutoNum type="arabicParenR"/>
              <a:defRPr/>
            </a:pPr>
            <a:r>
              <a:rPr lang="ru-RU" sz="2200" dirty="0">
                <a:latin typeface="Times New Roman" pitchFamily="18" charset="0"/>
                <a:cs typeface="Times New Roman" pitchFamily="18" charset="0"/>
              </a:rPr>
              <a:t>определяют </a:t>
            </a:r>
            <a:r>
              <a:rPr lang="ru-RU" sz="2200" dirty="0" err="1">
                <a:latin typeface="Times New Roman" pitchFamily="18" charset="0"/>
                <a:cs typeface="Times New Roman" pitchFamily="18" charset="0"/>
              </a:rPr>
              <a:t>зиготность</a:t>
            </a:r>
            <a:r>
              <a:rPr lang="ru-RU" sz="2200" dirty="0">
                <a:latin typeface="Times New Roman" pitchFamily="18" charset="0"/>
                <a:cs typeface="Times New Roman" pitchFamily="18" charset="0"/>
              </a:rPr>
              <a:t> пробанда, группы сцепления, пенетрантность и экспрессивность гена. </a:t>
            </a:r>
          </a:p>
          <a:p>
            <a:pPr marL="84138" indent="0">
              <a:buClr>
                <a:schemeClr val="accent2"/>
              </a:buClr>
              <a:buNone/>
              <a:defRPr/>
            </a:pPr>
            <a:r>
              <a:rPr lang="ru-RU" sz="2200" dirty="0">
                <a:latin typeface="Times New Roman" pitchFamily="18" charset="0"/>
                <a:cs typeface="Times New Roman" pitchFamily="18" charset="0"/>
              </a:rPr>
              <a:t>Всё это необходимо, чтобы сделать </a:t>
            </a:r>
            <a:r>
              <a:rPr lang="ru-RU" sz="2200" b="1" i="1" dirty="0">
                <a:latin typeface="Times New Roman" pitchFamily="18" charset="0"/>
                <a:cs typeface="Times New Roman" pitchFamily="18" charset="0"/>
              </a:rPr>
              <a:t>расчёт риска</a:t>
            </a:r>
            <a:r>
              <a:rPr lang="ru-RU" sz="2200" dirty="0">
                <a:latin typeface="Times New Roman" pitchFamily="18" charset="0"/>
                <a:cs typeface="Times New Roman" pitchFamily="18" charset="0"/>
              </a:rPr>
              <a:t> проявления патологии у потомков, выяснить, от кого и когда эта патология пришла.</a:t>
            </a:r>
          </a:p>
          <a:p>
            <a:pPr marL="365760" indent="-256032">
              <a:buClr>
                <a:schemeClr val="accent3"/>
              </a:buClr>
              <a:buFont typeface="Georgia"/>
              <a:buChar char="•"/>
              <a:defRPr/>
            </a:pPr>
            <a:endParaRPr lang="ru-RU" dirty="0"/>
          </a:p>
        </p:txBody>
      </p:sp>
      <p:sp>
        <p:nvSpPr>
          <p:cNvPr id="18434" name="Прямоугольник 4"/>
          <p:cNvSpPr>
            <a:spLocks noChangeArrowheads="1"/>
          </p:cNvSpPr>
          <p:nvPr/>
        </p:nvSpPr>
        <p:spPr bwMode="auto">
          <a:xfrm>
            <a:off x="3381376" y="5857876"/>
            <a:ext cx="5857875" cy="646113"/>
          </a:xfrm>
          <a:prstGeom prst="rect">
            <a:avLst/>
          </a:prstGeom>
          <a:noFill/>
          <a:ln w="9525">
            <a:noFill/>
            <a:miter lim="800000"/>
            <a:headEnd/>
            <a:tailEnd/>
          </a:ln>
        </p:spPr>
        <p:txBody>
          <a:bodyPr>
            <a:spAutoFit/>
          </a:bodyPr>
          <a:lstStyle/>
          <a:p>
            <a:pPr marL="84138" indent="1588"/>
            <a:r>
              <a:rPr lang="ru-RU">
                <a:latin typeface="Times New Roman" pitchFamily="18" charset="0"/>
                <a:cs typeface="Times New Roman" pitchFamily="18" charset="0"/>
              </a:rPr>
              <a:t>Пример родословной семьи, где наследуется катаракта: больные – члены семьи </a:t>
            </a:r>
            <a:r>
              <a:rPr lang="en-US">
                <a:latin typeface="Times New Roman" pitchFamily="18" charset="0"/>
                <a:cs typeface="Times New Roman" pitchFamily="18" charset="0"/>
              </a:rPr>
              <a:t>I</a:t>
            </a:r>
            <a:r>
              <a:rPr lang="ru-RU">
                <a:latin typeface="Times New Roman" pitchFamily="18" charset="0"/>
                <a:cs typeface="Times New Roman" pitchFamily="18" charset="0"/>
              </a:rPr>
              <a:t>-1, </a:t>
            </a:r>
            <a:r>
              <a:rPr lang="en-US">
                <a:latin typeface="Times New Roman" pitchFamily="18" charset="0"/>
                <a:cs typeface="Times New Roman" pitchFamily="18" charset="0"/>
              </a:rPr>
              <a:t>II</a:t>
            </a:r>
            <a:r>
              <a:rPr lang="ru-RU">
                <a:latin typeface="Times New Roman" pitchFamily="18" charset="0"/>
                <a:cs typeface="Times New Roman" pitchFamily="18" charset="0"/>
              </a:rPr>
              <a:t>-4, </a:t>
            </a:r>
            <a:r>
              <a:rPr lang="en-US">
                <a:latin typeface="Times New Roman" pitchFamily="18" charset="0"/>
                <a:cs typeface="Times New Roman" pitchFamily="18" charset="0"/>
              </a:rPr>
              <a:t>III</a:t>
            </a:r>
            <a:r>
              <a:rPr lang="ru-RU">
                <a:latin typeface="Times New Roman" pitchFamily="18" charset="0"/>
                <a:cs typeface="Times New Roman" pitchFamily="18" charset="0"/>
              </a:rPr>
              <a:t>-4.</a:t>
            </a:r>
          </a:p>
        </p:txBody>
      </p:sp>
      <p:pic>
        <p:nvPicPr>
          <p:cNvPr id="18435" name="Picture 4" descr="image135"/>
          <p:cNvPicPr>
            <a:picLocks noChangeAspect="1" noChangeArrowheads="1"/>
          </p:cNvPicPr>
          <p:nvPr/>
        </p:nvPicPr>
        <p:blipFill>
          <a:blip r:embed="rId2">
            <a:lum contrast="30000"/>
          </a:blip>
          <a:srcRect b="55360"/>
          <a:stretch>
            <a:fillRect/>
          </a:stretch>
        </p:blipFill>
        <p:spPr bwMode="auto">
          <a:xfrm>
            <a:off x="3381375" y="3857626"/>
            <a:ext cx="5545138" cy="20875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314" y="571500"/>
            <a:ext cx="8543925" cy="6002338"/>
          </a:xfrm>
        </p:spPr>
        <p:txBody>
          <a:bodyPr>
            <a:normAutofit fontScale="62500" lnSpcReduction="20000"/>
          </a:bodyPr>
          <a:lstStyle/>
          <a:p>
            <a:pPr marL="84138" indent="25400">
              <a:buClr>
                <a:schemeClr val="accent3"/>
              </a:buClr>
              <a:buNone/>
              <a:defRPr/>
            </a:pPr>
            <a:r>
              <a:rPr lang="ru-RU" dirty="0">
                <a:latin typeface="Times New Roman" pitchFamily="18" charset="0"/>
                <a:cs typeface="Times New Roman" pitchFamily="18" charset="0"/>
              </a:rPr>
              <a:t>Если признак одинаково часто встречается у мужчин и женщин, то ген расположен в </a:t>
            </a:r>
            <a:r>
              <a:rPr lang="ru-RU" b="1" i="1" dirty="0" err="1">
                <a:latin typeface="Times New Roman" pitchFamily="18" charset="0"/>
                <a:cs typeface="Times New Roman" pitchFamily="18" charset="0"/>
              </a:rPr>
              <a:t>аутосомах</a:t>
            </a:r>
            <a:r>
              <a:rPr lang="ru-RU" dirty="0">
                <a:latin typeface="Times New Roman" pitchFamily="18" charset="0"/>
                <a:cs typeface="Times New Roman" pitchFamily="18" charset="0"/>
              </a:rPr>
              <a:t>.</a:t>
            </a:r>
          </a:p>
          <a:p>
            <a:pPr marL="84138" indent="25400">
              <a:buClr>
                <a:schemeClr val="accent2"/>
              </a:buClr>
              <a:buNone/>
              <a:defRPr/>
            </a:pPr>
            <a:endParaRPr lang="ru-RU" dirty="0">
              <a:latin typeface="Times New Roman" pitchFamily="18" charset="0"/>
              <a:cs typeface="Times New Roman" pitchFamily="18" charset="0"/>
            </a:endParaRPr>
          </a:p>
          <a:p>
            <a:pPr marL="84138" indent="25400">
              <a:buClr>
                <a:schemeClr val="accent2"/>
              </a:buClr>
              <a:buNone/>
              <a:defRPr/>
            </a:pPr>
            <a:r>
              <a:rPr lang="ru-RU" b="1" i="1" dirty="0">
                <a:latin typeface="Times New Roman" pitchFamily="18" charset="0"/>
                <a:cs typeface="Times New Roman" pitchFamily="18" charset="0"/>
              </a:rPr>
              <a:t>Аутосомно-доминантный признак (А):</a:t>
            </a:r>
            <a:endParaRPr lang="ru-RU" dirty="0">
              <a:latin typeface="Times New Roman" pitchFamily="18" charset="0"/>
              <a:cs typeface="Times New Roman" pitchFamily="18" charset="0"/>
            </a:endParaRPr>
          </a:p>
          <a:p>
            <a:pPr marL="84138" indent="25400">
              <a:buClr>
                <a:schemeClr val="accent2"/>
              </a:buClr>
              <a:buFont typeface="Georgia"/>
              <a:buChar char="•"/>
              <a:defRPr/>
            </a:pPr>
            <a:r>
              <a:rPr lang="ru-RU" dirty="0">
                <a:latin typeface="Times New Roman" pitchFamily="18" charset="0"/>
                <a:cs typeface="Times New Roman" pitchFamily="18" charset="0"/>
              </a:rPr>
              <a:t> встречается в каждом поколении;</a:t>
            </a:r>
          </a:p>
          <a:p>
            <a:pPr marL="84138" indent="25400">
              <a:buClr>
                <a:schemeClr val="accent2"/>
              </a:buClr>
              <a:buFont typeface="Georgia"/>
              <a:buChar char="•"/>
              <a:defRPr/>
            </a:pPr>
            <a:r>
              <a:rPr lang="ru-RU" dirty="0">
                <a:latin typeface="Times New Roman" pitchFamily="18" charset="0"/>
                <a:cs typeface="Times New Roman" pitchFamily="18" charset="0"/>
              </a:rPr>
              <a:t> у больных родителей (</a:t>
            </a:r>
            <a:r>
              <a:rPr lang="ru-RU" dirty="0" err="1">
                <a:latin typeface="Times New Roman" pitchFamily="18" charset="0"/>
                <a:cs typeface="Times New Roman" pitchFamily="18" charset="0"/>
              </a:rPr>
              <a:t>Аа</a:t>
            </a:r>
            <a:r>
              <a:rPr lang="ru-RU" dirty="0">
                <a:latin typeface="Times New Roman" pitchFamily="18" charset="0"/>
                <a:cs typeface="Times New Roman" pitchFamily="18" charset="0"/>
              </a:rPr>
              <a:t>) могут быть здоровые дети (</a:t>
            </a:r>
            <a:r>
              <a:rPr lang="ru-RU" dirty="0" err="1">
                <a:latin typeface="Times New Roman" pitchFamily="18" charset="0"/>
                <a:cs typeface="Times New Roman" pitchFamily="18" charset="0"/>
              </a:rPr>
              <a:t>аа</a:t>
            </a:r>
            <a:r>
              <a:rPr lang="ru-RU" dirty="0">
                <a:latin typeface="Times New Roman" pitchFamily="18" charset="0"/>
                <a:cs typeface="Times New Roman" pitchFamily="18" charset="0"/>
              </a:rPr>
              <a:t>);</a:t>
            </a:r>
          </a:p>
          <a:p>
            <a:pPr marL="84138" indent="25400">
              <a:buClr>
                <a:schemeClr val="accent2"/>
              </a:buClr>
              <a:buFont typeface="Georgia"/>
              <a:buChar char="•"/>
              <a:defRPr/>
            </a:pPr>
            <a:r>
              <a:rPr lang="ru-RU" dirty="0">
                <a:latin typeface="Times New Roman" pitchFamily="18" charset="0"/>
                <a:cs typeface="Times New Roman" pitchFamily="18" charset="0"/>
              </a:rPr>
              <a:t> у здоровых родителей (</a:t>
            </a:r>
            <a:r>
              <a:rPr lang="ru-RU" dirty="0" err="1">
                <a:latin typeface="Times New Roman" pitchFamily="18" charset="0"/>
                <a:cs typeface="Times New Roman" pitchFamily="18" charset="0"/>
              </a:rPr>
              <a:t>аа</a:t>
            </a:r>
            <a:r>
              <a:rPr lang="ru-RU" dirty="0">
                <a:latin typeface="Times New Roman" pitchFamily="18" charset="0"/>
                <a:cs typeface="Times New Roman" pitchFamily="18" charset="0"/>
              </a:rPr>
              <a:t>) не может быть больных детей (А).</a:t>
            </a:r>
          </a:p>
          <a:p>
            <a:pPr marL="84138" indent="25400">
              <a:buClr>
                <a:schemeClr val="accent2"/>
              </a:buClr>
              <a:buNone/>
              <a:defRPr/>
            </a:pPr>
            <a:endParaRPr lang="ru-RU" dirty="0">
              <a:latin typeface="Times New Roman" pitchFamily="18" charset="0"/>
              <a:cs typeface="Times New Roman" pitchFamily="18" charset="0"/>
            </a:endParaRPr>
          </a:p>
          <a:p>
            <a:pPr marL="84138" indent="25400">
              <a:buClr>
                <a:schemeClr val="accent2"/>
              </a:buClr>
              <a:buNone/>
              <a:defRPr/>
            </a:pPr>
            <a:r>
              <a:rPr lang="ru-RU" b="1" i="1" dirty="0">
                <a:latin typeface="Times New Roman" pitchFamily="18" charset="0"/>
                <a:cs typeface="Times New Roman" pitchFamily="18" charset="0"/>
              </a:rPr>
              <a:t>Аутосомно-рецессивный признак (а):</a:t>
            </a:r>
            <a:endParaRPr lang="ru-RU" dirty="0">
              <a:latin typeface="Times New Roman" pitchFamily="18" charset="0"/>
              <a:cs typeface="Times New Roman" pitchFamily="18" charset="0"/>
            </a:endParaRPr>
          </a:p>
          <a:p>
            <a:pPr marL="84138" indent="25400">
              <a:buClr>
                <a:schemeClr val="accent2"/>
              </a:buClr>
              <a:buFont typeface="Georgia"/>
              <a:buChar char="•"/>
              <a:defRPr/>
            </a:pPr>
            <a:r>
              <a:rPr lang="ru-RU" dirty="0">
                <a:latin typeface="Times New Roman" pitchFamily="18" charset="0"/>
                <a:cs typeface="Times New Roman" pitchFamily="18" charset="0"/>
              </a:rPr>
              <a:t> встречается редко (иногда в одном поколении);</a:t>
            </a:r>
          </a:p>
          <a:p>
            <a:pPr marL="84138" indent="25400">
              <a:buClr>
                <a:schemeClr val="accent2"/>
              </a:buClr>
              <a:buFont typeface="Georgia"/>
              <a:buChar char="•"/>
              <a:defRPr/>
            </a:pPr>
            <a:r>
              <a:rPr lang="ru-RU" dirty="0">
                <a:latin typeface="Times New Roman" pitchFamily="18" charset="0"/>
                <a:cs typeface="Times New Roman" pitchFamily="18" charset="0"/>
              </a:rPr>
              <a:t> у больных родителей (</a:t>
            </a:r>
            <a:r>
              <a:rPr lang="ru-RU" dirty="0" err="1">
                <a:latin typeface="Times New Roman" pitchFamily="18" charset="0"/>
                <a:cs typeface="Times New Roman" pitchFamily="18" charset="0"/>
              </a:rPr>
              <a:t>аа</a:t>
            </a:r>
            <a:r>
              <a:rPr lang="ru-RU" dirty="0">
                <a:latin typeface="Times New Roman" pitchFamily="18" charset="0"/>
                <a:cs typeface="Times New Roman" pitchFamily="18" charset="0"/>
              </a:rPr>
              <a:t>) не может быть здоровых детей (А);</a:t>
            </a:r>
          </a:p>
          <a:p>
            <a:pPr marL="84138" indent="25400">
              <a:buClr>
                <a:schemeClr val="accent2"/>
              </a:buClr>
              <a:buFont typeface="Georgia"/>
              <a:buChar char="•"/>
              <a:defRPr/>
            </a:pPr>
            <a:r>
              <a:rPr lang="ru-RU" dirty="0">
                <a:latin typeface="Times New Roman" pitchFamily="18" charset="0"/>
                <a:cs typeface="Times New Roman" pitchFamily="18" charset="0"/>
              </a:rPr>
              <a:t> у здоровых родителей (</a:t>
            </a:r>
            <a:r>
              <a:rPr lang="ru-RU" dirty="0" err="1">
                <a:latin typeface="Times New Roman" pitchFamily="18" charset="0"/>
                <a:cs typeface="Times New Roman" pitchFamily="18" charset="0"/>
              </a:rPr>
              <a:t>Аа</a:t>
            </a:r>
            <a:r>
              <a:rPr lang="ru-RU" dirty="0">
                <a:latin typeface="Times New Roman" pitchFamily="18" charset="0"/>
                <a:cs typeface="Times New Roman" pitchFamily="18" charset="0"/>
              </a:rPr>
              <a:t>) могут быть больные дети (</a:t>
            </a:r>
            <a:r>
              <a:rPr lang="ru-RU" dirty="0" err="1">
                <a:latin typeface="Times New Roman" pitchFamily="18" charset="0"/>
                <a:cs typeface="Times New Roman" pitchFamily="18" charset="0"/>
              </a:rPr>
              <a:t>аа</a:t>
            </a:r>
            <a:r>
              <a:rPr lang="ru-RU" dirty="0">
                <a:latin typeface="Times New Roman" pitchFamily="18" charset="0"/>
                <a:cs typeface="Times New Roman" pitchFamily="18" charset="0"/>
              </a:rPr>
              <a:t>).</a:t>
            </a:r>
          </a:p>
          <a:p>
            <a:pPr marL="84138" indent="25400">
              <a:buClr>
                <a:schemeClr val="accent2"/>
              </a:buClr>
              <a:buNone/>
              <a:defRPr/>
            </a:pPr>
            <a:endParaRPr lang="ru-RU" dirty="0">
              <a:latin typeface="Times New Roman" pitchFamily="18" charset="0"/>
              <a:cs typeface="Times New Roman" pitchFamily="18" charset="0"/>
            </a:endParaRPr>
          </a:p>
          <a:p>
            <a:pPr marL="84138" indent="25400">
              <a:buClr>
                <a:schemeClr val="accent2"/>
              </a:buClr>
              <a:buNone/>
              <a:defRPr/>
            </a:pPr>
            <a:r>
              <a:rPr lang="ru-RU" dirty="0">
                <a:latin typeface="Times New Roman" pitchFamily="18" charset="0"/>
                <a:cs typeface="Times New Roman" pitchFamily="18" charset="0"/>
              </a:rPr>
              <a:t>Если признак передаётся от отца к сыну из поколения в поколение, то ген этого признака расположен в </a:t>
            </a:r>
            <a:r>
              <a:rPr lang="ru-RU" b="1" i="1" dirty="0" err="1">
                <a:latin typeface="Times New Roman" pitchFamily="18" charset="0"/>
                <a:cs typeface="Times New Roman" pitchFamily="18" charset="0"/>
              </a:rPr>
              <a:t>У-хромосоме</a:t>
            </a:r>
            <a:r>
              <a:rPr lang="ru-RU" dirty="0">
                <a:latin typeface="Times New Roman" pitchFamily="18" charset="0"/>
                <a:cs typeface="Times New Roman" pitchFamily="18" charset="0"/>
              </a:rPr>
              <a:t>.</a:t>
            </a:r>
          </a:p>
          <a:p>
            <a:pPr marL="84138" indent="25400">
              <a:buClr>
                <a:schemeClr val="accent2"/>
              </a:buClr>
              <a:buNone/>
              <a:defRPr/>
            </a:pPr>
            <a:endParaRPr lang="ru-RU" dirty="0">
              <a:latin typeface="Times New Roman" pitchFamily="18" charset="0"/>
              <a:cs typeface="Times New Roman" pitchFamily="18" charset="0"/>
            </a:endParaRPr>
          </a:p>
          <a:p>
            <a:pPr marL="84138" indent="25400">
              <a:buClr>
                <a:schemeClr val="accent2"/>
              </a:buClr>
              <a:buNone/>
              <a:defRPr/>
            </a:pPr>
            <a:r>
              <a:rPr lang="ru-RU" dirty="0">
                <a:latin typeface="Times New Roman" pitchFamily="18" charset="0"/>
                <a:cs typeface="Times New Roman" pitchFamily="18" charset="0"/>
              </a:rPr>
              <a:t>Если признак чаще встречается у женщин и передаётся от больного отца всем дочерям, то это </a:t>
            </a:r>
            <a:r>
              <a:rPr lang="ru-RU" b="1" i="1" dirty="0" err="1">
                <a:latin typeface="Times New Roman" pitchFamily="18" charset="0"/>
                <a:cs typeface="Times New Roman" pitchFamily="18" charset="0"/>
              </a:rPr>
              <a:t>Х-доминантное</a:t>
            </a:r>
            <a:r>
              <a:rPr lang="ru-RU" b="1" i="1" dirty="0">
                <a:latin typeface="Times New Roman" pitchFamily="18" charset="0"/>
                <a:cs typeface="Times New Roman" pitchFamily="18" charset="0"/>
              </a:rPr>
              <a:t> наследование.</a:t>
            </a:r>
            <a:endParaRPr lang="ru-RU" dirty="0">
              <a:latin typeface="Times New Roman" pitchFamily="18" charset="0"/>
              <a:cs typeface="Times New Roman" pitchFamily="18" charset="0"/>
            </a:endParaRPr>
          </a:p>
          <a:p>
            <a:pPr marL="84138" indent="25400">
              <a:buClr>
                <a:schemeClr val="accent2"/>
              </a:buClr>
              <a:buNone/>
              <a:defRPr/>
            </a:pPr>
            <a:r>
              <a:rPr lang="ru-RU" dirty="0">
                <a:latin typeface="Times New Roman" pitchFamily="18" charset="0"/>
                <a:cs typeface="Times New Roman" pitchFamily="18" charset="0"/>
              </a:rPr>
              <a:t>Если признак чаще встречается у мужчин и передаётся от больного деда через мать-носительницу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50" y="857250"/>
            <a:ext cx="8572500" cy="6000750"/>
          </a:xfrm>
        </p:spPr>
        <p:txBody>
          <a:bodyPr>
            <a:normAutofit/>
          </a:bodyPr>
          <a:lstStyle/>
          <a:p>
            <a:pPr marL="85725" indent="0">
              <a:buClr>
                <a:schemeClr val="accent3"/>
              </a:buClr>
              <a:buNone/>
              <a:defRPr/>
            </a:pPr>
            <a:r>
              <a:rPr lang="ru-RU" sz="2000" dirty="0">
                <a:latin typeface="Times New Roman" pitchFamily="18" charset="0"/>
                <a:cs typeface="Times New Roman" pitchFamily="18" charset="0"/>
              </a:rPr>
              <a:t>В современной клинической медицине, для решения различных генетических заданий используют такие методы</a:t>
            </a:r>
          </a:p>
          <a:p>
            <a:pPr marL="276225" indent="-3175">
              <a:buClr>
                <a:schemeClr val="accent2"/>
              </a:buClr>
              <a:defRPr/>
            </a:pPr>
            <a:r>
              <a:rPr lang="ru-RU" sz="2000" dirty="0">
                <a:latin typeface="Times New Roman" pitchFamily="18" charset="0"/>
                <a:cs typeface="Times New Roman" pitchFamily="18" charset="0"/>
              </a:rPr>
              <a:t>генеалогический;</a:t>
            </a:r>
          </a:p>
          <a:p>
            <a:pPr marL="276225" indent="-3175">
              <a:buClr>
                <a:schemeClr val="accent2"/>
              </a:buClr>
              <a:defRPr/>
            </a:pPr>
            <a:r>
              <a:rPr lang="ru-RU" sz="2000" dirty="0">
                <a:latin typeface="Times New Roman" pitchFamily="18" charset="0"/>
                <a:cs typeface="Times New Roman" pitchFamily="18" charset="0"/>
              </a:rPr>
              <a:t>близнецовый;</a:t>
            </a:r>
          </a:p>
          <a:p>
            <a:pPr marL="276225" indent="-3175">
              <a:buClr>
                <a:schemeClr val="accent2"/>
              </a:buClr>
              <a:defRPr/>
            </a:pPr>
            <a:r>
              <a:rPr lang="ru-RU" sz="2000" dirty="0" err="1">
                <a:latin typeface="Times New Roman" pitchFamily="18" charset="0"/>
                <a:cs typeface="Times New Roman" pitchFamily="18" charset="0"/>
              </a:rPr>
              <a:t>дерматоглифический</a:t>
            </a:r>
            <a:r>
              <a:rPr lang="ru-RU" sz="2000" dirty="0">
                <a:latin typeface="Times New Roman" pitchFamily="18" charset="0"/>
                <a:cs typeface="Times New Roman" pitchFamily="18" charset="0"/>
              </a:rPr>
              <a:t>;</a:t>
            </a:r>
          </a:p>
          <a:p>
            <a:pPr marL="276225" indent="-3175">
              <a:buClr>
                <a:schemeClr val="accent2"/>
              </a:buClr>
              <a:defRPr/>
            </a:pPr>
            <a:r>
              <a:rPr lang="ru-RU" sz="2000" dirty="0">
                <a:latin typeface="Times New Roman" pitchFamily="18" charset="0"/>
                <a:cs typeface="Times New Roman" pitchFamily="18" charset="0"/>
              </a:rPr>
              <a:t>популяционно-статистический;</a:t>
            </a:r>
          </a:p>
          <a:p>
            <a:pPr marL="276225" indent="-3175">
              <a:buClr>
                <a:schemeClr val="accent2"/>
              </a:buClr>
              <a:defRPr/>
            </a:pPr>
            <a:r>
              <a:rPr lang="ru-RU" sz="2000" dirty="0">
                <a:latin typeface="Times New Roman" pitchFamily="18" charset="0"/>
                <a:cs typeface="Times New Roman" pitchFamily="18" charset="0"/>
              </a:rPr>
              <a:t>биохимический;</a:t>
            </a:r>
          </a:p>
          <a:p>
            <a:pPr marL="276225" indent="-3175">
              <a:buClr>
                <a:schemeClr val="accent2"/>
              </a:buClr>
              <a:defRPr/>
            </a:pPr>
            <a:r>
              <a:rPr lang="ru-RU" sz="2000" dirty="0">
                <a:latin typeface="Times New Roman" pitchFamily="18" charset="0"/>
                <a:cs typeface="Times New Roman" pitchFamily="18" charset="0"/>
              </a:rPr>
              <a:t>цитогенетический;</a:t>
            </a:r>
          </a:p>
          <a:p>
            <a:pPr marL="276225" indent="-3175">
              <a:buClr>
                <a:schemeClr val="accent2"/>
              </a:buClr>
              <a:defRPr/>
            </a:pPr>
            <a:r>
              <a:rPr lang="ru-RU" sz="2000" dirty="0">
                <a:latin typeface="Times New Roman" pitchFamily="18" charset="0"/>
                <a:cs typeface="Times New Roman" pitchFamily="18" charset="0"/>
              </a:rPr>
              <a:t>генетика соматических клеток;</a:t>
            </a:r>
          </a:p>
          <a:p>
            <a:pPr marL="276225" indent="-3175">
              <a:buClr>
                <a:schemeClr val="accent2"/>
              </a:buClr>
              <a:defRPr/>
            </a:pPr>
            <a:r>
              <a:rPr lang="ru-RU" sz="2000" dirty="0">
                <a:latin typeface="Times New Roman" pitchFamily="18" charset="0"/>
                <a:cs typeface="Times New Roman" pitchFamily="18" charset="0"/>
              </a:rPr>
              <a:t>ДНК-анализ (молекулярно-генетический);</a:t>
            </a:r>
          </a:p>
          <a:p>
            <a:pPr marL="276225" indent="-3175">
              <a:buClr>
                <a:schemeClr val="accent2"/>
              </a:buClr>
              <a:defRPr/>
            </a:pPr>
            <a:r>
              <a:rPr lang="ru-RU" sz="2000" dirty="0">
                <a:latin typeface="Times New Roman" pitchFamily="18" charset="0"/>
                <a:cs typeface="Times New Roman" pitchFamily="18" charset="0"/>
              </a:rPr>
              <a:t>моделирования;</a:t>
            </a:r>
          </a:p>
          <a:p>
            <a:pPr marL="276225" indent="-3175">
              <a:buClr>
                <a:schemeClr val="accent2"/>
              </a:buClr>
              <a:defRPr/>
            </a:pPr>
            <a:r>
              <a:rPr lang="ru-RU" sz="2000" dirty="0">
                <a:latin typeface="Times New Roman" pitchFamily="18" charset="0"/>
                <a:cs typeface="Times New Roman" pitchFamily="18" charset="0"/>
              </a:rPr>
              <a:t>постнатальной диагностики (определение генотипа в пренатальный период развития);</a:t>
            </a:r>
          </a:p>
          <a:p>
            <a:pPr marL="276225" indent="-3175">
              <a:buClr>
                <a:schemeClr val="accent2"/>
              </a:buClr>
              <a:defRPr/>
            </a:pPr>
            <a:r>
              <a:rPr lang="ru-RU" altLang="ru-RU" sz="2000" dirty="0">
                <a:latin typeface="Times New Roman" pitchFamily="18" charset="0"/>
                <a:cs typeface="Times New Roman" pitchFamily="18" charset="0"/>
              </a:rPr>
              <a:t>гибридологический метод.</a:t>
            </a:r>
          </a:p>
          <a:p>
            <a:pPr marL="276225" indent="-3175">
              <a:buClr>
                <a:schemeClr val="accent2"/>
              </a:buClr>
              <a:defRPr/>
            </a:pPr>
            <a:endParaRPr lang="ru-RU" sz="20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3BF9C00-AEEE-4B93-A353-0A90A4A5D029}"/>
              </a:ext>
            </a:extLst>
          </p:cNvPr>
          <p:cNvSpPr>
            <a:spLocks noGrp="1" noChangeArrowheads="1"/>
          </p:cNvSpPr>
          <p:nvPr>
            <p:ph type="title"/>
          </p:nvPr>
        </p:nvSpPr>
        <p:spPr>
          <a:xfrm>
            <a:off x="1981200" y="274639"/>
            <a:ext cx="8229600" cy="922337"/>
          </a:xfrm>
        </p:spPr>
        <p:txBody>
          <a:bodyPr/>
          <a:lstStyle/>
          <a:p>
            <a:pPr eaLnBrk="1" hangingPunct="1"/>
            <a:r>
              <a:rPr lang="ru-RU" altLang="ru-RU" sz="3200" b="1">
                <a:solidFill>
                  <a:srgbClr val="CC0000"/>
                </a:solidFill>
              </a:rPr>
              <a:t>Аутосомно-доминантный тип наследования </a:t>
            </a:r>
          </a:p>
        </p:txBody>
      </p:sp>
      <p:sp>
        <p:nvSpPr>
          <p:cNvPr id="11267" name="Rectangle 3">
            <a:extLst>
              <a:ext uri="{FF2B5EF4-FFF2-40B4-BE49-F238E27FC236}">
                <a16:creationId xmlns:a16="http://schemas.microsoft.com/office/drawing/2014/main" id="{F1AC3A6C-5270-480E-B503-E5083CEBE96F}"/>
              </a:ext>
            </a:extLst>
          </p:cNvPr>
          <p:cNvSpPr>
            <a:spLocks noGrp="1" noChangeArrowheads="1"/>
          </p:cNvSpPr>
          <p:nvPr>
            <p:ph type="body" idx="1"/>
          </p:nvPr>
        </p:nvSpPr>
        <p:spPr>
          <a:xfrm>
            <a:off x="1992313" y="1628775"/>
            <a:ext cx="8280400" cy="2592388"/>
          </a:xfrm>
        </p:spPr>
        <p:txBody>
          <a:bodyPr/>
          <a:lstStyle/>
          <a:p>
            <a:pPr eaLnBrk="1" hangingPunct="1">
              <a:lnSpc>
                <a:spcPct val="80000"/>
              </a:lnSpc>
              <a:buFontTx/>
              <a:buNone/>
            </a:pPr>
            <a:r>
              <a:rPr lang="ru-RU" altLang="ru-RU" sz="2400"/>
              <a:t>1)   передача заболевания из поколения в поколение (наследование по вертикали);</a:t>
            </a:r>
          </a:p>
          <a:p>
            <a:pPr eaLnBrk="1" hangingPunct="1">
              <a:lnSpc>
                <a:spcPct val="80000"/>
              </a:lnSpc>
              <a:buFontTx/>
              <a:buNone/>
            </a:pPr>
            <a:r>
              <a:rPr lang="ru-RU" altLang="ru-RU" sz="2400"/>
              <a:t>2)   передача заболевания от больных родителей детям;</a:t>
            </a:r>
          </a:p>
          <a:p>
            <a:pPr eaLnBrk="1" hangingPunct="1">
              <a:lnSpc>
                <a:spcPct val="80000"/>
              </a:lnSpc>
              <a:buFontTx/>
              <a:buNone/>
            </a:pPr>
            <a:r>
              <a:rPr lang="ru-RU" altLang="ru-RU" sz="2400"/>
              <a:t>3)   здоровые члены семьи обычно имеют здоровое потомство;</a:t>
            </a:r>
          </a:p>
          <a:p>
            <a:pPr eaLnBrk="1" hangingPunct="1">
              <a:lnSpc>
                <a:spcPct val="80000"/>
              </a:lnSpc>
              <a:buFontTx/>
              <a:buNone/>
            </a:pPr>
            <a:r>
              <a:rPr lang="ru-RU" altLang="ru-RU" sz="2400"/>
              <a:t>4)   оба пола поражаются одинаково часто</a:t>
            </a:r>
          </a:p>
        </p:txBody>
      </p:sp>
      <p:pic>
        <p:nvPicPr>
          <p:cNvPr id="11268" name="Picture 4">
            <a:extLst>
              <a:ext uri="{FF2B5EF4-FFF2-40B4-BE49-F238E27FC236}">
                <a16:creationId xmlns:a16="http://schemas.microsoft.com/office/drawing/2014/main" id="{B0CF90A9-90E7-4C3D-A825-F01E5E7F2D15}"/>
              </a:ext>
            </a:extLst>
          </p:cNvPr>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3792539" y="4076701"/>
            <a:ext cx="4427537"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FEAAA88-47EE-4C73-9D90-9E5632533780}"/>
              </a:ext>
            </a:extLst>
          </p:cNvPr>
          <p:cNvSpPr>
            <a:spLocks noGrp="1" noChangeArrowheads="1"/>
          </p:cNvSpPr>
          <p:nvPr>
            <p:ph type="title"/>
          </p:nvPr>
        </p:nvSpPr>
        <p:spPr>
          <a:xfrm>
            <a:off x="1992313" y="260351"/>
            <a:ext cx="8229600" cy="936625"/>
          </a:xfrm>
        </p:spPr>
        <p:txBody>
          <a:bodyPr/>
          <a:lstStyle/>
          <a:p>
            <a:pPr eaLnBrk="1" hangingPunct="1"/>
            <a:r>
              <a:rPr lang="ru-RU" altLang="ru-RU" sz="3200" b="1">
                <a:solidFill>
                  <a:srgbClr val="CC0000"/>
                </a:solidFill>
              </a:rPr>
              <a:t>Аутосомно-рецессивный тип наследования</a:t>
            </a:r>
            <a:r>
              <a:rPr lang="ru-RU" altLang="ru-RU" sz="3200">
                <a:solidFill>
                  <a:srgbClr val="CC0000"/>
                </a:solidFill>
              </a:rPr>
              <a:t> </a:t>
            </a:r>
          </a:p>
        </p:txBody>
      </p:sp>
      <p:sp>
        <p:nvSpPr>
          <p:cNvPr id="12291" name="Rectangle 3">
            <a:extLst>
              <a:ext uri="{FF2B5EF4-FFF2-40B4-BE49-F238E27FC236}">
                <a16:creationId xmlns:a16="http://schemas.microsoft.com/office/drawing/2014/main" id="{9D20D6D9-61FB-41D1-9192-BAC218C703EF}"/>
              </a:ext>
            </a:extLst>
          </p:cNvPr>
          <p:cNvSpPr>
            <a:spLocks noGrp="1" noChangeArrowheads="1"/>
          </p:cNvSpPr>
          <p:nvPr>
            <p:ph type="body" idx="1"/>
          </p:nvPr>
        </p:nvSpPr>
        <p:spPr>
          <a:xfrm>
            <a:off x="1981200" y="1600200"/>
            <a:ext cx="8229600" cy="2476500"/>
          </a:xfrm>
        </p:spPr>
        <p:txBody>
          <a:bodyPr/>
          <a:lstStyle/>
          <a:p>
            <a:pPr eaLnBrk="1" hangingPunct="1">
              <a:lnSpc>
                <a:spcPct val="80000"/>
              </a:lnSpc>
              <a:buFontTx/>
              <a:buNone/>
            </a:pPr>
            <a:r>
              <a:rPr lang="ru-RU" altLang="ru-RU" sz="1800"/>
              <a:t>а)   Больные дети с наследственной патологией рождаются от фенотипически здоровых родителей, являющихся гетерозиготными носителями патологического гена.</a:t>
            </a:r>
          </a:p>
          <a:p>
            <a:pPr eaLnBrk="1" hangingPunct="1">
              <a:lnSpc>
                <a:spcPct val="80000"/>
              </a:lnSpc>
              <a:buFontTx/>
              <a:buNone/>
            </a:pPr>
            <a:r>
              <a:rPr lang="ru-RU" altLang="ru-RU" sz="1800"/>
              <a:t>б)  Больные чаще встречаются в одном поколении: среди родных или двоюродных сибсов (наследование «по горизонтали») или среди дядей и племянников (наследование «по ходу шахматного коня»).</a:t>
            </a:r>
          </a:p>
          <a:p>
            <a:pPr eaLnBrk="1" hangingPunct="1">
              <a:lnSpc>
                <a:spcPct val="80000"/>
              </a:lnSpc>
              <a:buFontTx/>
              <a:buNone/>
            </a:pPr>
            <a:r>
              <a:rPr lang="ru-RU" altLang="ru-RU" sz="1800"/>
              <a:t>в)   В родословной отмечается более высокий процент кровнородственных браков.</a:t>
            </a:r>
          </a:p>
          <a:p>
            <a:pPr eaLnBrk="1" hangingPunct="1">
              <a:lnSpc>
                <a:spcPct val="80000"/>
              </a:lnSpc>
              <a:buFontTx/>
              <a:buNone/>
            </a:pPr>
            <a:r>
              <a:rPr lang="ru-RU" altLang="ru-RU" sz="1800"/>
              <a:t>г) Одинаково часто болеют мужчины и женщины</a:t>
            </a:r>
          </a:p>
        </p:txBody>
      </p:sp>
      <p:pic>
        <p:nvPicPr>
          <p:cNvPr id="12292" name="Picture 4">
            <a:extLst>
              <a:ext uri="{FF2B5EF4-FFF2-40B4-BE49-F238E27FC236}">
                <a16:creationId xmlns:a16="http://schemas.microsoft.com/office/drawing/2014/main" id="{05CF109C-11D1-4B96-AD86-895843EB1A87}"/>
              </a:ext>
            </a:extLst>
          </p:cNvPr>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bwMode="auto">
          <a:xfrm>
            <a:off x="3432176" y="4005263"/>
            <a:ext cx="44751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9DE8D83-02B8-4E54-A6D8-47B25A28B60F}"/>
              </a:ext>
            </a:extLst>
          </p:cNvPr>
          <p:cNvSpPr>
            <a:spLocks noGrp="1" noChangeArrowheads="1"/>
          </p:cNvSpPr>
          <p:nvPr>
            <p:ph type="title"/>
          </p:nvPr>
        </p:nvSpPr>
        <p:spPr>
          <a:xfrm>
            <a:off x="1981200" y="274639"/>
            <a:ext cx="8229600" cy="490537"/>
          </a:xfrm>
        </p:spPr>
        <p:txBody>
          <a:bodyPr>
            <a:normAutofit fontScale="90000"/>
          </a:bodyPr>
          <a:lstStyle/>
          <a:p>
            <a:pPr eaLnBrk="1" hangingPunct="1"/>
            <a:r>
              <a:rPr lang="ru-RU" altLang="ru-RU" sz="3600" b="1">
                <a:solidFill>
                  <a:srgbClr val="CC0000"/>
                </a:solidFill>
              </a:rPr>
              <a:t>Х-сцепленный тип наследования</a:t>
            </a:r>
            <a:r>
              <a:rPr lang="ru-RU" altLang="ru-RU" sz="3600">
                <a:solidFill>
                  <a:srgbClr val="CC0000"/>
                </a:solidFill>
              </a:rPr>
              <a:t> </a:t>
            </a:r>
          </a:p>
        </p:txBody>
      </p:sp>
      <p:sp>
        <p:nvSpPr>
          <p:cNvPr id="13315" name="Rectangle 3">
            <a:extLst>
              <a:ext uri="{FF2B5EF4-FFF2-40B4-BE49-F238E27FC236}">
                <a16:creationId xmlns:a16="http://schemas.microsoft.com/office/drawing/2014/main" id="{E209E7EA-422E-4111-B107-49C98300E185}"/>
              </a:ext>
            </a:extLst>
          </p:cNvPr>
          <p:cNvSpPr>
            <a:spLocks noGrp="1" noChangeArrowheads="1"/>
          </p:cNvSpPr>
          <p:nvPr>
            <p:ph type="body" idx="1"/>
          </p:nvPr>
        </p:nvSpPr>
        <p:spPr>
          <a:xfrm>
            <a:off x="1847850" y="908050"/>
            <a:ext cx="4114800" cy="3887788"/>
          </a:xfrm>
          <a:solidFill>
            <a:schemeClr val="accent1"/>
          </a:solidFill>
        </p:spPr>
        <p:txBody>
          <a:bodyPr>
            <a:normAutofit lnSpcReduction="10000"/>
          </a:bodyPr>
          <a:lstStyle/>
          <a:p>
            <a:pPr eaLnBrk="1" hangingPunct="1">
              <a:lnSpc>
                <a:spcPct val="80000"/>
              </a:lnSpc>
              <a:buFontTx/>
              <a:buNone/>
            </a:pPr>
            <a:r>
              <a:rPr lang="ru-RU" altLang="ru-RU" sz="2000" b="1">
                <a:solidFill>
                  <a:srgbClr val="0000FF"/>
                </a:solidFill>
              </a:rPr>
              <a:t>Х-сцепленным рецессивным</a:t>
            </a:r>
            <a:r>
              <a:rPr lang="ru-RU" altLang="ru-RU" sz="2000" b="1"/>
              <a:t> </a:t>
            </a:r>
          </a:p>
          <a:p>
            <a:pPr eaLnBrk="1" hangingPunct="1">
              <a:lnSpc>
                <a:spcPct val="80000"/>
              </a:lnSpc>
              <a:buFontTx/>
              <a:buNone/>
            </a:pPr>
            <a:r>
              <a:rPr lang="ru-RU" altLang="ru-RU" sz="1800"/>
              <a:t>а) болеют преимущественно лица мужского пола;</a:t>
            </a:r>
          </a:p>
          <a:p>
            <a:pPr eaLnBrk="1" hangingPunct="1">
              <a:lnSpc>
                <a:spcPct val="80000"/>
              </a:lnSpc>
              <a:buFontTx/>
              <a:buNone/>
            </a:pPr>
            <a:r>
              <a:rPr lang="ru-RU" altLang="ru-RU" sz="1800"/>
              <a:t>б) больные дети рождаются от фенотипически здоровых родителей, но мать больного является гетерозиготной носительницей патологического гена («кондуктор»);</a:t>
            </a:r>
          </a:p>
          <a:p>
            <a:pPr eaLnBrk="1" hangingPunct="1">
              <a:lnSpc>
                <a:spcPct val="80000"/>
              </a:lnSpc>
              <a:buFontTx/>
              <a:buNone/>
            </a:pPr>
            <a:r>
              <a:rPr lang="ru-RU" altLang="ru-RU" sz="1800"/>
              <a:t>в) больные мужчины не передают заболевания своим сыновьям, но все их дочери становятся «кондукторами»;</a:t>
            </a:r>
          </a:p>
          <a:p>
            <a:pPr eaLnBrk="1" hangingPunct="1">
              <a:lnSpc>
                <a:spcPct val="80000"/>
              </a:lnSpc>
              <a:buFontTx/>
              <a:buNone/>
            </a:pPr>
            <a:r>
              <a:rPr lang="ru-RU" altLang="ru-RU" sz="1800"/>
              <a:t>г) редкие случаи заболевания женщин возможны, если их отец болен, а мать-носительница. </a:t>
            </a:r>
          </a:p>
        </p:txBody>
      </p:sp>
      <p:sp>
        <p:nvSpPr>
          <p:cNvPr id="13316" name="Text Box 4">
            <a:extLst>
              <a:ext uri="{FF2B5EF4-FFF2-40B4-BE49-F238E27FC236}">
                <a16:creationId xmlns:a16="http://schemas.microsoft.com/office/drawing/2014/main" id="{FAA19308-57F0-4183-BB79-7298D489B23A}"/>
              </a:ext>
            </a:extLst>
          </p:cNvPr>
          <p:cNvSpPr txBox="1">
            <a:spLocks noChangeArrowheads="1"/>
          </p:cNvSpPr>
          <p:nvPr/>
        </p:nvSpPr>
        <p:spPr bwMode="auto">
          <a:xfrm>
            <a:off x="6096000" y="908050"/>
            <a:ext cx="4248150" cy="424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u-RU" altLang="ru-RU" sz="2000" b="1">
                <a:solidFill>
                  <a:srgbClr val="0000FF"/>
                </a:solidFill>
              </a:rPr>
              <a:t>Х-сцепленным доминантным</a:t>
            </a:r>
            <a:r>
              <a:rPr lang="ru-RU" altLang="ru-RU">
                <a:solidFill>
                  <a:srgbClr val="0000FF"/>
                </a:solidFill>
              </a:rPr>
              <a:t> </a:t>
            </a:r>
          </a:p>
          <a:p>
            <a:pPr eaLnBrk="1" hangingPunct="1"/>
            <a:r>
              <a:rPr lang="ru-RU" altLang="ru-RU"/>
              <a:t>а) заболевание прослеживается в каждом поколении;</a:t>
            </a:r>
          </a:p>
          <a:p>
            <a:pPr eaLnBrk="1" hangingPunct="1"/>
            <a:r>
              <a:rPr lang="ru-RU" altLang="ru-RU"/>
              <a:t>б) если болен отец, то все его дочери будут больными, а все сыновья здоровыми;</a:t>
            </a:r>
          </a:p>
          <a:p>
            <a:pPr eaLnBrk="1" hangingPunct="1"/>
            <a:r>
              <a:rPr lang="ru-RU" altLang="ru-RU"/>
              <a:t>в) если больна мать, то вероятность рождения больного ребенка равна 50% независимо от пола;</a:t>
            </a:r>
          </a:p>
          <a:p>
            <a:pPr eaLnBrk="1" hangingPunct="1"/>
            <a:r>
              <a:rPr lang="ru-RU" altLang="ru-RU"/>
              <a:t>г) болеют как мужчины, так и женщины, но в целом больных женщин в семье в 2 раза больше, чем больных мужчин;</a:t>
            </a:r>
          </a:p>
          <a:p>
            <a:pPr eaLnBrk="1" hangingPunct="1"/>
            <a:r>
              <a:rPr lang="ru-RU" altLang="ru-RU"/>
              <a:t>д) у здоровых родителей все дети будут здоровыми. </a:t>
            </a:r>
          </a:p>
        </p:txBody>
      </p:sp>
      <p:pic>
        <p:nvPicPr>
          <p:cNvPr id="13317" name="Picture 5">
            <a:extLst>
              <a:ext uri="{FF2B5EF4-FFF2-40B4-BE49-F238E27FC236}">
                <a16:creationId xmlns:a16="http://schemas.microsoft.com/office/drawing/2014/main" id="{ECBA4821-8839-45CE-BC90-81D87A645CEE}"/>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2208214" y="5229226"/>
            <a:ext cx="31972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a:extLst>
              <a:ext uri="{FF2B5EF4-FFF2-40B4-BE49-F238E27FC236}">
                <a16:creationId xmlns:a16="http://schemas.microsoft.com/office/drawing/2014/main" id="{29E944EE-A01A-4559-B81D-25AF71221311}"/>
              </a:ext>
            </a:extLst>
          </p:cNvPr>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7032626" y="5229225"/>
            <a:ext cx="26320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1"/>
          </p:nvPr>
        </p:nvSpPr>
        <p:spPr>
          <a:xfrm>
            <a:off x="1809751" y="2857500"/>
            <a:ext cx="3571875" cy="393700"/>
          </a:xfrm>
        </p:spPr>
        <p:txBody>
          <a:bodyPr>
            <a:normAutofit fontScale="70000" lnSpcReduction="20000"/>
          </a:bodyPr>
          <a:lstStyle/>
          <a:p>
            <a:pPr marL="85725" indent="0">
              <a:buNone/>
            </a:pPr>
            <a:r>
              <a:rPr lang="ru-RU" sz="1800">
                <a:latin typeface="Times New Roman" pitchFamily="18" charset="0"/>
                <a:cs typeface="Times New Roman" pitchFamily="18" charset="0"/>
              </a:rPr>
              <a:t>Родословная при аутосомно-доминантном типе наследования.</a:t>
            </a:r>
          </a:p>
        </p:txBody>
      </p:sp>
      <p:sp>
        <p:nvSpPr>
          <p:cNvPr id="20482" name="Прямоугольник 3"/>
          <p:cNvSpPr>
            <a:spLocks noChangeArrowheads="1"/>
          </p:cNvSpPr>
          <p:nvPr/>
        </p:nvSpPr>
        <p:spPr bwMode="auto">
          <a:xfrm>
            <a:off x="6453188" y="2857501"/>
            <a:ext cx="4214812" cy="646113"/>
          </a:xfrm>
          <a:prstGeom prst="rect">
            <a:avLst/>
          </a:prstGeom>
          <a:noFill/>
          <a:ln w="9525">
            <a:noFill/>
            <a:miter lim="800000"/>
            <a:headEnd/>
            <a:tailEnd/>
          </a:ln>
        </p:spPr>
        <p:txBody>
          <a:bodyPr>
            <a:spAutoFit/>
          </a:bodyPr>
          <a:lstStyle/>
          <a:p>
            <a:pPr marL="85725"/>
            <a:r>
              <a:rPr lang="ru-RU">
                <a:latin typeface="Times New Roman" pitchFamily="18" charset="0"/>
                <a:cs typeface="Times New Roman" pitchFamily="18" charset="0"/>
              </a:rPr>
              <a:t>Родословная при аутосомно-рецесивном типе наследования.</a:t>
            </a:r>
          </a:p>
        </p:txBody>
      </p:sp>
      <p:sp>
        <p:nvSpPr>
          <p:cNvPr id="20483" name="Прямоугольник 4"/>
          <p:cNvSpPr>
            <a:spLocks noChangeArrowheads="1"/>
          </p:cNvSpPr>
          <p:nvPr/>
        </p:nvSpPr>
        <p:spPr bwMode="auto">
          <a:xfrm>
            <a:off x="1809750" y="6000750"/>
            <a:ext cx="4572000" cy="369888"/>
          </a:xfrm>
          <a:prstGeom prst="rect">
            <a:avLst/>
          </a:prstGeom>
          <a:noFill/>
          <a:ln w="9525">
            <a:noFill/>
            <a:miter lim="800000"/>
            <a:headEnd/>
            <a:tailEnd/>
          </a:ln>
        </p:spPr>
        <p:txBody>
          <a:bodyPr>
            <a:spAutoFit/>
          </a:bodyPr>
          <a:lstStyle/>
          <a:p>
            <a:pPr marL="85725" indent="23813"/>
            <a:r>
              <a:rPr lang="ru-RU">
                <a:latin typeface="Times New Roman" pitchFamily="18" charset="0"/>
                <a:cs typeface="Times New Roman" pitchFamily="18" charset="0"/>
              </a:rPr>
              <a:t>Х-сцепленное доминантное наследование.</a:t>
            </a:r>
          </a:p>
        </p:txBody>
      </p:sp>
      <p:sp>
        <p:nvSpPr>
          <p:cNvPr id="20484" name="Прямоугольник 5"/>
          <p:cNvSpPr>
            <a:spLocks noChangeArrowheads="1"/>
          </p:cNvSpPr>
          <p:nvPr/>
        </p:nvSpPr>
        <p:spPr bwMode="auto">
          <a:xfrm>
            <a:off x="6667501" y="5929313"/>
            <a:ext cx="3857625" cy="646112"/>
          </a:xfrm>
          <a:prstGeom prst="rect">
            <a:avLst/>
          </a:prstGeom>
          <a:noFill/>
          <a:ln w="9525">
            <a:noFill/>
            <a:miter lim="800000"/>
            <a:headEnd/>
            <a:tailEnd/>
          </a:ln>
        </p:spPr>
        <p:txBody>
          <a:bodyPr>
            <a:spAutoFit/>
          </a:bodyPr>
          <a:lstStyle/>
          <a:p>
            <a:pPr marL="85725" indent="23813"/>
            <a:r>
              <a:rPr lang="ru-RU">
                <a:latin typeface="Times New Roman" pitchFamily="18" charset="0"/>
                <a:cs typeface="Times New Roman" pitchFamily="18" charset="0"/>
              </a:rPr>
              <a:t>Х-сцепленное рецессивное наследование.</a:t>
            </a:r>
          </a:p>
        </p:txBody>
      </p:sp>
      <p:pic>
        <p:nvPicPr>
          <p:cNvPr id="20485" name="Picture 6" descr="inheritance-ad"/>
          <p:cNvPicPr>
            <a:picLocks noChangeAspect="1" noChangeArrowheads="1"/>
          </p:cNvPicPr>
          <p:nvPr/>
        </p:nvPicPr>
        <p:blipFill>
          <a:blip r:embed="rId2"/>
          <a:srcRect/>
          <a:stretch>
            <a:fillRect/>
          </a:stretch>
        </p:blipFill>
        <p:spPr bwMode="auto">
          <a:xfrm>
            <a:off x="1919288" y="692150"/>
            <a:ext cx="3143250" cy="2095500"/>
          </a:xfrm>
          <a:prstGeom prst="rect">
            <a:avLst/>
          </a:prstGeom>
          <a:noFill/>
          <a:ln w="9525">
            <a:noFill/>
            <a:miter lim="800000"/>
            <a:headEnd/>
            <a:tailEnd/>
          </a:ln>
        </p:spPr>
      </p:pic>
      <p:pic>
        <p:nvPicPr>
          <p:cNvPr id="20486" name="Picture 7" descr="inheritance-ar"/>
          <p:cNvPicPr>
            <a:picLocks noChangeAspect="1" noChangeArrowheads="1"/>
          </p:cNvPicPr>
          <p:nvPr/>
        </p:nvPicPr>
        <p:blipFill>
          <a:blip r:embed="rId3"/>
          <a:srcRect/>
          <a:stretch>
            <a:fillRect/>
          </a:stretch>
        </p:blipFill>
        <p:spPr bwMode="auto">
          <a:xfrm>
            <a:off x="6600825" y="692150"/>
            <a:ext cx="3143250" cy="2095500"/>
          </a:xfrm>
          <a:prstGeom prst="rect">
            <a:avLst/>
          </a:prstGeom>
          <a:noFill/>
          <a:ln w="9525">
            <a:noFill/>
            <a:miter lim="800000"/>
            <a:headEnd/>
            <a:tailEnd/>
          </a:ln>
        </p:spPr>
      </p:pic>
      <p:pic>
        <p:nvPicPr>
          <p:cNvPr id="20487" name="Picture 8" descr="inheritance-Xlinked-r"/>
          <p:cNvPicPr>
            <a:picLocks noChangeAspect="1" noChangeArrowheads="1"/>
          </p:cNvPicPr>
          <p:nvPr/>
        </p:nvPicPr>
        <p:blipFill>
          <a:blip r:embed="rId4"/>
          <a:srcRect/>
          <a:stretch>
            <a:fillRect/>
          </a:stretch>
        </p:blipFill>
        <p:spPr bwMode="auto">
          <a:xfrm>
            <a:off x="6743700" y="3789363"/>
            <a:ext cx="3143250" cy="2095500"/>
          </a:xfrm>
          <a:prstGeom prst="rect">
            <a:avLst/>
          </a:prstGeom>
          <a:noFill/>
          <a:ln w="9525">
            <a:noFill/>
            <a:miter lim="800000"/>
            <a:headEnd/>
            <a:tailEnd/>
          </a:ln>
        </p:spPr>
      </p:pic>
      <p:pic>
        <p:nvPicPr>
          <p:cNvPr id="20488" name="Picture 9" descr="inheritance-Xlinked-d"/>
          <p:cNvPicPr>
            <a:picLocks noChangeAspect="1" noChangeArrowheads="1"/>
          </p:cNvPicPr>
          <p:nvPr/>
        </p:nvPicPr>
        <p:blipFill>
          <a:blip r:embed="rId5"/>
          <a:srcRect/>
          <a:stretch>
            <a:fillRect/>
          </a:stretch>
        </p:blipFill>
        <p:spPr bwMode="auto">
          <a:xfrm>
            <a:off x="2208213" y="3789363"/>
            <a:ext cx="3143250" cy="20955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Проект по теме: &quot;Генетика и наследственные болезни человека&quot; Выполнил ученик 10 класса">
            <a:extLst>
              <a:ext uri="{FF2B5EF4-FFF2-40B4-BE49-F238E27FC236}">
                <a16:creationId xmlns:a16="http://schemas.microsoft.com/office/drawing/2014/main" id="{0EB6211B-0301-466C-9478-60DD37840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1"/>
            <a:ext cx="899795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42716B8C-BAA7-44F7-9A0B-9CDD38926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7723" y="250824"/>
            <a:ext cx="5122985" cy="689952"/>
          </a:xfrm>
        </p:spPr>
        <p:txBody>
          <a:bodyPr>
            <a:normAutofit fontScale="90000"/>
          </a:bodyPr>
          <a:lstStyle/>
          <a:p>
            <a:r>
              <a:rPr lang="ru-RU" dirty="0"/>
              <a:t>Династия Бернулли</a:t>
            </a:r>
          </a:p>
        </p:txBody>
      </p:sp>
      <p:sp>
        <p:nvSpPr>
          <p:cNvPr id="3" name="Объект 2"/>
          <p:cNvSpPr>
            <a:spLocks noGrp="1"/>
          </p:cNvSpPr>
          <p:nvPr>
            <p:ph idx="1"/>
          </p:nvPr>
        </p:nvSpPr>
        <p:spPr>
          <a:xfrm>
            <a:off x="1688124" y="5324964"/>
            <a:ext cx="8200292" cy="1357189"/>
          </a:xfrm>
          <a:solidFill>
            <a:schemeClr val="accent2"/>
          </a:solidFill>
        </p:spPr>
        <p:txBody>
          <a:bodyPr>
            <a:normAutofit/>
          </a:bodyPr>
          <a:lstStyle/>
          <a:p>
            <a:pPr marL="0" indent="0">
              <a:buNone/>
            </a:pPr>
            <a:r>
              <a:rPr lang="ru-RU" dirty="0"/>
              <a:t>Генетический и средовой компонент фенотипической дисперсии психологического признака выделить трудно </a:t>
            </a:r>
          </a:p>
        </p:txBody>
      </p:sp>
      <p:pic>
        <p:nvPicPr>
          <p:cNvPr id="9218" name="Picture 2" descr="ÑÐµÐ¼ÑÑ ÐÐµÑÐ½ÑÐ»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47" y="1232694"/>
            <a:ext cx="9108536" cy="3800352"/>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7156940" y="595800"/>
            <a:ext cx="5035060" cy="204140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Не менее 30 представителей семьи внесли вклад в науку и культуру</a:t>
            </a:r>
          </a:p>
          <a:p>
            <a:r>
              <a:rPr lang="ru-RU" dirty="0"/>
              <a:t>Представители семьи почти без перерыва занимали кафедру математики </a:t>
            </a:r>
            <a:r>
              <a:rPr lang="ru-RU" dirty="0" err="1"/>
              <a:t>Базельского</a:t>
            </a:r>
            <a:r>
              <a:rPr lang="ru-RU" dirty="0"/>
              <a:t> университета</a:t>
            </a:r>
          </a:p>
        </p:txBody>
      </p:sp>
    </p:spTree>
    <p:extLst>
      <p:ext uri="{BB962C8B-B14F-4D97-AF65-F5344CB8AC3E}">
        <p14:creationId xmlns:p14="http://schemas.microsoft.com/office/powerpoint/2010/main" val="402558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 calcmode="lin" valueType="num">
                                      <p:cBhvr additive="base">
                                        <p:cTn id="2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9B02062-528E-4ED1-BD2E-9ADAC405E4B1}"/>
              </a:ext>
            </a:extLst>
          </p:cNvPr>
          <p:cNvSpPr>
            <a:spLocks noGrp="1"/>
          </p:cNvSpPr>
          <p:nvPr>
            <p:ph type="sldNum" sz="quarter" idx="12"/>
          </p:nvPr>
        </p:nvSpPr>
        <p:spPr/>
        <p:txBody>
          <a:bodyPr/>
          <a:lstStyle/>
          <a:p>
            <a:fld id="{AD4E0ED2-D467-4D4C-8614-B5AD05129966}" type="slidenum">
              <a:rPr lang="ru-RU" smtClean="0"/>
              <a:t>47</a:t>
            </a:fld>
            <a:endParaRPr lang="ru-RU"/>
          </a:p>
        </p:txBody>
      </p:sp>
      <p:pic>
        <p:nvPicPr>
          <p:cNvPr id="5" name="Picture 2" descr="http://vrodu.ru/pages/images/art_genderevo_14.jpg">
            <a:extLst>
              <a:ext uri="{FF2B5EF4-FFF2-40B4-BE49-F238E27FC236}">
                <a16:creationId xmlns:a16="http://schemas.microsoft.com/office/drawing/2014/main" id="{5421262C-D207-42B1-83E6-3215B69C5B7B}"/>
              </a:ext>
            </a:extLst>
          </p:cNvPr>
          <p:cNvPicPr>
            <a:picLocks noGrp="1" noChangeAspect="1" noChangeArrowheads="1"/>
          </p:cNvPicPr>
          <p:nvPr>
            <p:ph idx="1"/>
          </p:nvPr>
        </p:nvPicPr>
        <p:blipFill>
          <a:blip r:embed="rId2" cstate="print"/>
          <a:srcRect/>
          <a:stretch>
            <a:fillRect/>
          </a:stretch>
        </p:blipFill>
        <p:spPr bwMode="auto">
          <a:xfrm>
            <a:off x="2870790" y="177135"/>
            <a:ext cx="4892469" cy="6665990"/>
          </a:xfrm>
          <a:prstGeom prst="rect">
            <a:avLst/>
          </a:prstGeom>
          <a:noFill/>
        </p:spPr>
      </p:pic>
    </p:spTree>
    <p:extLst>
      <p:ext uri="{BB962C8B-B14F-4D97-AF65-F5344CB8AC3E}">
        <p14:creationId xmlns:p14="http://schemas.microsoft.com/office/powerpoint/2010/main" val="2323442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a:extLst>
              <a:ext uri="{FF2B5EF4-FFF2-40B4-BE49-F238E27FC236}">
                <a16:creationId xmlns:a16="http://schemas.microsoft.com/office/drawing/2014/main" id="{9D906227-2653-45EF-A274-E07BB39DA987}"/>
              </a:ext>
            </a:extLst>
          </p:cNvPr>
          <p:cNvSpPr>
            <a:spLocks noGrp="1" noChangeArrowheads="1"/>
          </p:cNvSpPr>
          <p:nvPr>
            <p:ph idx="1"/>
          </p:nvPr>
        </p:nvSpPr>
        <p:spPr>
          <a:xfrm>
            <a:off x="1524000" y="0"/>
            <a:ext cx="9144000" cy="6858000"/>
          </a:xfrm>
        </p:spPr>
        <p:txBody>
          <a:bodyPr/>
          <a:lstStyle/>
          <a:p>
            <a:pPr algn="ctr" eaLnBrk="1" hangingPunct="1">
              <a:buFontTx/>
              <a:buNone/>
            </a:pPr>
            <a:r>
              <a:rPr lang="ru-RU" altLang="ru-RU" b="1" dirty="0">
                <a:solidFill>
                  <a:srgbClr val="FF0000"/>
                </a:solidFill>
              </a:rPr>
              <a:t>Семейное исследование</a:t>
            </a:r>
          </a:p>
          <a:p>
            <a:pPr eaLnBrk="1" hangingPunct="1"/>
            <a:r>
              <a:rPr lang="ru-RU" altLang="ru-RU" dirty="0"/>
              <a:t>Сопоставляются сходства друг с другом членов одной семьи, сравниваемые родственники могут принадлежать к одному поколению (сибсы - имеют половину общих генов, </a:t>
            </a:r>
            <a:r>
              <a:rPr lang="ru-RU" altLang="ru-RU" dirty="0" err="1"/>
              <a:t>полусибсы</a:t>
            </a:r>
            <a:r>
              <a:rPr lang="ru-RU" altLang="ru-RU" dirty="0"/>
              <a:t>, двоюродные братья и сестры). </a:t>
            </a:r>
          </a:p>
          <a:p>
            <a:pPr eaLnBrk="1" hangingPunct="1"/>
            <a:endParaRPr lang="ru-RU" altLang="ru-RU" dirty="0"/>
          </a:p>
          <a:p>
            <a:pPr eaLnBrk="1" hangingPunct="1"/>
            <a:r>
              <a:rPr lang="ru-RU" altLang="ru-RU" dirty="0"/>
              <a:t>Сравниваться могут родственники, принадлежащие к разным поколениям (родители/дети, бабушки, дедушки, внуки, тети, дяди/племянники). </a:t>
            </a:r>
          </a:p>
          <a:p>
            <a:pPr eaLnBrk="1" hangingPunct="1"/>
            <a:r>
              <a:rPr lang="ru-RU" altLang="ru-RU" dirty="0"/>
              <a:t>Интерпретация результатов аналогична близнецовому методу.</a:t>
            </a:r>
          </a:p>
          <a:p>
            <a:pPr eaLnBrk="1" hangingPunct="1"/>
            <a:endParaRPr lang="ru-RU" altLang="ru-RU"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90165"/>
          </a:xfrm>
        </p:spPr>
        <p:txBody>
          <a:bodyPr>
            <a:noAutofit/>
          </a:bodyPr>
          <a:lstStyle/>
          <a:p>
            <a:pPr algn="ctr"/>
            <a:r>
              <a:rPr lang="ru-RU" sz="4800" b="1" dirty="0"/>
              <a:t>Психогенетические методы</a:t>
            </a:r>
          </a:p>
        </p:txBody>
      </p:sp>
      <p:sp>
        <p:nvSpPr>
          <p:cNvPr id="3" name="Объект 2"/>
          <p:cNvSpPr>
            <a:spLocks noGrp="1"/>
          </p:cNvSpPr>
          <p:nvPr>
            <p:ph sz="quarter" idx="1"/>
          </p:nvPr>
        </p:nvSpPr>
        <p:spPr>
          <a:xfrm>
            <a:off x="1524000" y="1600200"/>
            <a:ext cx="6084168" cy="514116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lgn="ctr">
              <a:buNone/>
            </a:pPr>
            <a:r>
              <a:rPr lang="ru-RU" b="1" dirty="0">
                <a:solidFill>
                  <a:schemeClr val="tx1"/>
                </a:solidFill>
              </a:rPr>
              <a:t>Семейные исследования</a:t>
            </a:r>
          </a:p>
          <a:p>
            <a:pPr marL="0" indent="0">
              <a:buNone/>
            </a:pPr>
            <a:r>
              <a:rPr lang="ru-RU" b="1" dirty="0">
                <a:solidFill>
                  <a:schemeClr val="tx1"/>
                </a:solidFill>
              </a:rPr>
              <a:t>-сравниваются родственники, принадлежащие к нескольким поколениям и к одному поколению</a:t>
            </a:r>
          </a:p>
          <a:p>
            <a:pPr marL="0" indent="0">
              <a:buNone/>
            </a:pPr>
            <a:r>
              <a:rPr lang="ru-RU" b="1" dirty="0">
                <a:solidFill>
                  <a:schemeClr val="tx1"/>
                </a:solidFill>
              </a:rPr>
              <a:t>-отбор выборки осуществляется путем рандомизации.</a:t>
            </a:r>
          </a:p>
          <a:p>
            <a:pPr marL="0" indent="0">
              <a:buNone/>
            </a:pPr>
            <a:r>
              <a:rPr lang="ru-RU" b="1" dirty="0">
                <a:solidFill>
                  <a:schemeClr val="tx1"/>
                </a:solidFill>
              </a:rPr>
              <a:t>-зависимой переменной считается психологический признак, а независимой — доля генетического сходства между родственниками</a:t>
            </a:r>
          </a:p>
        </p:txBody>
      </p:sp>
      <p:sp>
        <p:nvSpPr>
          <p:cNvPr id="4" name="TextBox 3"/>
          <p:cNvSpPr txBox="1"/>
          <p:nvPr/>
        </p:nvSpPr>
        <p:spPr>
          <a:xfrm>
            <a:off x="7824192" y="1844825"/>
            <a:ext cx="2736304" cy="2246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sz="2800" b="1" dirty="0">
                <a:solidFill>
                  <a:schemeClr val="tx1"/>
                </a:solidFill>
              </a:rPr>
              <a:t>нет контроля за факторами общей и различающейся среды</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7894" y="4581129"/>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35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1809751" y="1643063"/>
            <a:ext cx="8543925" cy="4286250"/>
          </a:xfrm>
        </p:spPr>
        <p:txBody>
          <a:bodyPr/>
          <a:lstStyle/>
          <a:p>
            <a:pPr marL="0" indent="0" algn="just" eaLnBrk="1" hangingPunct="1">
              <a:buClr>
                <a:schemeClr val="accent2"/>
              </a:buClr>
              <a:buNone/>
            </a:pPr>
            <a:r>
              <a:rPr lang="ru-RU" sz="2000" b="1" i="1" dirty="0">
                <a:latin typeface="Times New Roman" pitchFamily="18" charset="0"/>
                <a:cs typeface="Times New Roman" pitchFamily="18" charset="0"/>
              </a:rPr>
              <a:t>Близнецовый </a:t>
            </a:r>
            <a:r>
              <a:rPr lang="ru-RU" sz="2000" dirty="0">
                <a:latin typeface="Times New Roman" pitchFamily="18" charset="0"/>
                <a:cs typeface="Times New Roman" pitchFamily="18" charset="0"/>
              </a:rPr>
              <a:t>– один из наиболее ранних методов изучения генетики человека. Близнецовый метод исследования был предложен в 1876 р. Ф. </a:t>
            </a:r>
            <a:r>
              <a:rPr lang="ru-RU" sz="2000" dirty="0" err="1">
                <a:latin typeface="Times New Roman" pitchFamily="18" charset="0"/>
                <a:cs typeface="Times New Roman" pitchFamily="18" charset="0"/>
              </a:rPr>
              <a:t>Гальтоном</a:t>
            </a:r>
            <a:r>
              <a:rPr lang="ru-RU" sz="2000" dirty="0">
                <a:latin typeface="Times New Roman" pitchFamily="18" charset="0"/>
                <a:cs typeface="Times New Roman" pitchFamily="18" charset="0"/>
              </a:rPr>
              <a:t>. Он выделил среди близнецов две группы: однояйцовые (монозиготные) и двуяйцовые (дизиготные).</a:t>
            </a:r>
          </a:p>
          <a:p>
            <a:pPr marL="0" indent="0" eaLnBrk="1" hangingPunct="1">
              <a:buClr>
                <a:schemeClr val="accent2"/>
              </a:buClr>
              <a:buNone/>
            </a:pPr>
            <a:r>
              <a:rPr lang="ru-RU" sz="2000" dirty="0">
                <a:latin typeface="Times New Roman" pitchFamily="18" charset="0"/>
                <a:cs typeface="Times New Roman" pitchFamily="18" charset="0"/>
              </a:rPr>
              <a:t>Близнецовый метод используется в генетике человека для того, чтобы оценить:</a:t>
            </a:r>
          </a:p>
          <a:p>
            <a:pPr>
              <a:buClr>
                <a:schemeClr val="accent2"/>
              </a:buClr>
            </a:pPr>
            <a:r>
              <a:rPr lang="ru-RU" sz="2000" dirty="0">
                <a:latin typeface="Times New Roman" pitchFamily="18" charset="0"/>
                <a:cs typeface="Times New Roman" pitchFamily="18" charset="0"/>
              </a:rPr>
              <a:t>степень влияния наследственности и среды на развитие какого-нибудь нормального или патологического признака;</a:t>
            </a:r>
          </a:p>
          <a:p>
            <a:pPr>
              <a:buClr>
                <a:schemeClr val="accent2"/>
              </a:buClr>
            </a:pPr>
            <a:r>
              <a:rPr lang="ru-RU" sz="2000" dirty="0">
                <a:latin typeface="Times New Roman" pitchFamily="18" charset="0"/>
                <a:cs typeface="Times New Roman" pitchFamily="18" charset="0"/>
              </a:rPr>
              <a:t>пенетрантность и экспрессивность гена;</a:t>
            </a:r>
          </a:p>
          <a:p>
            <a:pPr>
              <a:buClr>
                <a:schemeClr val="accent2"/>
              </a:buClr>
            </a:pPr>
            <a:r>
              <a:rPr lang="ru-RU" sz="2000" dirty="0">
                <a:latin typeface="Times New Roman" pitchFamily="18" charset="0"/>
                <a:cs typeface="Times New Roman" pitchFamily="18" charset="0"/>
              </a:rPr>
              <a:t>эффективность использования лекарств;</a:t>
            </a:r>
          </a:p>
          <a:p>
            <a:pPr>
              <a:buClr>
                <a:schemeClr val="accent2"/>
              </a:buClr>
            </a:pPr>
            <a:r>
              <a:rPr lang="ru-RU" sz="2000" dirty="0">
                <a:latin typeface="Times New Roman" pitchFamily="18" charset="0"/>
                <a:cs typeface="Times New Roman" pitchFamily="18" charset="0"/>
              </a:rPr>
              <a:t>эффективность методов обучения и воспитания;</a:t>
            </a:r>
          </a:p>
          <a:p>
            <a:pPr>
              <a:buClr>
                <a:schemeClr val="accent2"/>
              </a:buClr>
            </a:pPr>
            <a:r>
              <a:rPr lang="ru-RU" sz="2000" dirty="0">
                <a:latin typeface="Times New Roman" pitchFamily="18" charset="0"/>
                <a:cs typeface="Times New Roman" pitchFamily="18" charset="0"/>
              </a:rPr>
              <a:t>коэффициент </a:t>
            </a:r>
            <a:r>
              <a:rPr lang="en-US" sz="2000" dirty="0">
                <a:latin typeface="Times New Roman" pitchFamily="18" charset="0"/>
                <a:cs typeface="Times New Roman" pitchFamily="18" charset="0"/>
              </a:rPr>
              <a:t>IQ</a:t>
            </a:r>
            <a:r>
              <a:rPr lang="ru-RU" sz="2000" dirty="0">
                <a:latin typeface="Times New Roman" pitchFamily="18" charset="0"/>
                <a:cs typeface="Times New Roman" pitchFamily="18" charset="0"/>
              </a:rPr>
              <a:t>.</a:t>
            </a:r>
          </a:p>
        </p:txBody>
      </p:sp>
      <p:sp>
        <p:nvSpPr>
          <p:cNvPr id="21506" name="Прямоугольник 3"/>
          <p:cNvSpPr>
            <a:spLocks noChangeArrowheads="1"/>
          </p:cNvSpPr>
          <p:nvPr/>
        </p:nvSpPr>
        <p:spPr bwMode="auto">
          <a:xfrm>
            <a:off x="1666876" y="714376"/>
            <a:ext cx="8501063" cy="708025"/>
          </a:xfrm>
          <a:prstGeom prst="rect">
            <a:avLst/>
          </a:prstGeom>
          <a:noFill/>
          <a:ln w="9525">
            <a:noFill/>
            <a:miter lim="800000"/>
            <a:headEnd/>
            <a:tailEnd/>
          </a:ln>
        </p:spPr>
        <p:txBody>
          <a:bodyPr>
            <a:spAutoFit/>
          </a:bodyPr>
          <a:lstStyle/>
          <a:p>
            <a:pPr eaLnBrk="0" hangingPunct="0">
              <a:buClr>
                <a:schemeClr val="accent2"/>
              </a:buClr>
              <a:tabLst>
                <a:tab pos="-190500" algn="l"/>
                <a:tab pos="254000" algn="l"/>
                <a:tab pos="635000" algn="l"/>
              </a:tabLst>
            </a:pPr>
            <a:r>
              <a:rPr lang="ru-RU" sz="2000" dirty="0">
                <a:solidFill>
                  <a:schemeClr val="accent2"/>
                </a:solidFill>
                <a:latin typeface="Times New Roman" pitchFamily="18" charset="0"/>
                <a:cs typeface="Times New Roman" pitchFamily="18" charset="0"/>
              </a:rPr>
              <a:t>Близнецовый метод. Определение влияния генотипа и окружающей среды в проявлении патологических признаков человека.</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a:extLst>
              <a:ext uri="{FF2B5EF4-FFF2-40B4-BE49-F238E27FC236}">
                <a16:creationId xmlns:a16="http://schemas.microsoft.com/office/drawing/2014/main" id="{42FB5B28-6D66-4F67-9BB8-BA4795302001}"/>
              </a:ext>
            </a:extLst>
          </p:cNvPr>
          <p:cNvSpPr>
            <a:spLocks noGrp="1" noChangeArrowheads="1"/>
          </p:cNvSpPr>
          <p:nvPr>
            <p:ph idx="1"/>
          </p:nvPr>
        </p:nvSpPr>
        <p:spPr>
          <a:xfrm>
            <a:off x="1524000" y="0"/>
            <a:ext cx="9144000" cy="6705600"/>
          </a:xfrm>
        </p:spPr>
        <p:txBody>
          <a:bodyPr/>
          <a:lstStyle/>
          <a:p>
            <a:pPr algn="ctr" eaLnBrk="1" hangingPunct="1">
              <a:buFontTx/>
              <a:buNone/>
            </a:pPr>
            <a:r>
              <a:rPr lang="ru-RU" altLang="ru-RU" sz="2400" b="1" dirty="0">
                <a:solidFill>
                  <a:srgbClr val="FF0000"/>
                </a:solidFill>
              </a:rPr>
              <a:t>Метод приемных детей</a:t>
            </a:r>
          </a:p>
          <a:p>
            <a:pPr algn="just" eaLnBrk="1" hangingPunct="1"/>
            <a:r>
              <a:rPr lang="ru-RU" altLang="ru-RU" sz="2200" dirty="0"/>
              <a:t>Метод приемных детей является теоретически наиболее чистым методом </a:t>
            </a:r>
            <a:r>
              <a:rPr lang="ru-RU" altLang="ru-RU" sz="2200" dirty="0" err="1"/>
              <a:t>психогенетики</a:t>
            </a:r>
            <a:r>
              <a:rPr lang="ru-RU" altLang="ru-RU" sz="2200" dirty="0"/>
              <a:t>, обладающим максимальной разрешающей способностью. </a:t>
            </a:r>
          </a:p>
          <a:p>
            <a:pPr algn="just" eaLnBrk="1" hangingPunct="1"/>
            <a:r>
              <a:rPr lang="ru-RU" altLang="ru-RU" sz="2200" dirty="0"/>
              <a:t>Эта схема включает в себя, во-первых, сопоставление детей и их биологических родителей и, во-вторых, сопоставление детей и их родителей-усыновителей. </a:t>
            </a:r>
          </a:p>
          <a:p>
            <a:pPr algn="just" eaLnBrk="1" hangingPunct="1"/>
            <a:r>
              <a:rPr lang="ru-RU" altLang="ru-RU" sz="2200" dirty="0"/>
              <a:t>С первыми дети имеют, как родственники I степени, в среднем 50% общих генов, но не имеют никакой общей среды; со вторыми, наоборот, имеют общую среду, но не имеют общих генов. </a:t>
            </a:r>
          </a:p>
          <a:p>
            <a:pPr algn="just" eaLnBrk="1" hangingPunct="1"/>
            <a:r>
              <a:rPr lang="ru-RU" altLang="ru-RU" sz="2200" dirty="0"/>
              <a:t>Тогда, при оценке сходства исследуемого признака в парах [ребенок - биологический родитель] и [ребенок - усыновитель], мы должны получить следующую картину: больший удельный вес генетических детерминант проявится в большем сходстве ребенка со своим биологическим родителем; если же превалируют средовые воздействия, то, напротив, ребенок будет больше похож на родителя-усыновителя. </a:t>
            </a:r>
          </a:p>
          <a:p>
            <a:pPr eaLnBrk="1" hangingPunct="1"/>
            <a:endParaRPr lang="ru-RU" altLang="ru-RU" sz="20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666" y="531627"/>
            <a:ext cx="8596668" cy="786810"/>
          </a:xfrm>
        </p:spPr>
        <p:txBody>
          <a:bodyPr>
            <a:normAutofit/>
          </a:bodyPr>
          <a:lstStyle/>
          <a:p>
            <a:pPr algn="ctr"/>
            <a:r>
              <a:rPr lang="ru-RU" sz="4800" b="1" dirty="0">
                <a:solidFill>
                  <a:srgbClr val="BE7406"/>
                </a:solidFill>
              </a:rPr>
              <a:t>Метод приемных детей</a:t>
            </a:r>
            <a:endParaRPr lang="ru-RU" dirty="0">
              <a:solidFill>
                <a:srgbClr val="BE7406"/>
              </a:solidFill>
            </a:endParaRPr>
          </a:p>
        </p:txBody>
      </p:sp>
      <p:sp>
        <p:nvSpPr>
          <p:cNvPr id="3" name="Объект 2"/>
          <p:cNvSpPr>
            <a:spLocks noGrp="1"/>
          </p:cNvSpPr>
          <p:nvPr>
            <p:ph idx="1"/>
          </p:nvPr>
        </p:nvSpPr>
        <p:spPr>
          <a:xfrm>
            <a:off x="180392" y="1637197"/>
            <a:ext cx="11831216" cy="4444626"/>
          </a:xfrm>
        </p:spPr>
        <p:txBody>
          <a:bodyPr>
            <a:noAutofit/>
          </a:bodyPr>
          <a:lstStyle/>
          <a:p>
            <a:pPr marL="0" indent="0">
              <a:buNone/>
            </a:pPr>
            <a:r>
              <a:rPr lang="ru-RU" sz="2000" dirty="0">
                <a:solidFill>
                  <a:schemeClr val="tx1"/>
                </a:solidFill>
              </a:rPr>
              <a:t>Первая работа, выполненная с помощью этого метода, вышла в свет в 1924 г. Результаты, с точки зрения автора, говорят о том, что интеллект приемных детей больше зависит от социального статуса биологических родителей, чем приемных. Однако, как отмечают Р. </a:t>
            </a:r>
            <a:r>
              <a:rPr lang="ru-RU" sz="2000" dirty="0" err="1">
                <a:solidFill>
                  <a:schemeClr val="tx1"/>
                </a:solidFill>
              </a:rPr>
              <a:t>Пломин</a:t>
            </a:r>
            <a:r>
              <a:rPr lang="ru-RU" sz="2000" dirty="0">
                <a:solidFill>
                  <a:schemeClr val="tx1"/>
                </a:solidFill>
              </a:rPr>
              <a:t> и соавторы, эта работа имела ряд дефектов: только 35% из обследованных 910 детей были усыновлены в возрасте до 5 лет; измерение умственных способностей проводилось по достаточно грубой (всего трехбалльной) шкале. Наличие таких изъянов затрудняет содержательный анализ исследования.</a:t>
            </a:r>
            <a:endParaRPr lang="en-US" sz="2000" dirty="0">
              <a:solidFill>
                <a:schemeClr val="tx1"/>
              </a:solidFill>
            </a:endParaRPr>
          </a:p>
          <a:p>
            <a:pPr marL="0" indent="0">
              <a:buNone/>
            </a:pPr>
            <a:r>
              <a:rPr lang="ru-RU" sz="2000" dirty="0">
                <a:solidFill>
                  <a:schemeClr val="tx1"/>
                </a:solidFill>
              </a:rPr>
              <a:t>Через 25 лет, в 1949 г., появилась первая работа, сделанная по полной схеме метода. За ней последовали другие, наиболее крупные из которых — две современные программы: Техасский и Колорадский проекты исследования приемных детей.</a:t>
            </a:r>
            <a:endParaRPr lang="en-US" sz="2000" dirty="0">
              <a:solidFill>
                <a:schemeClr val="tx1"/>
              </a:solidFill>
            </a:endParaRPr>
          </a:p>
          <a:p>
            <a:pPr marL="0" indent="0">
              <a:buNone/>
            </a:pPr>
            <a:r>
              <a:rPr lang="ru-RU" sz="2000" dirty="0">
                <a:solidFill>
                  <a:schemeClr val="tx1"/>
                </a:solidFill>
              </a:rPr>
              <a:t>Ограничения метода: В нашей стране использовать данный метод невозможно, поскольку нас существует гарантированная законом тайна усыновления. Это - гуманное, педагогически абсолютно верное, на наш взгляд, решение, но оно означает, что исследователь не вправе добиваться сведений ни о приемных детях, тем более, об их биологических родителях. </a:t>
            </a:r>
          </a:p>
        </p:txBody>
      </p:sp>
    </p:spTree>
    <p:extLst>
      <p:ext uri="{BB962C8B-B14F-4D97-AF65-F5344CB8AC3E}">
        <p14:creationId xmlns:p14="http://schemas.microsoft.com/office/powerpoint/2010/main" val="1808036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2">
            <a:extLst>
              <a:ext uri="{FF2B5EF4-FFF2-40B4-BE49-F238E27FC236}">
                <a16:creationId xmlns:a16="http://schemas.microsoft.com/office/drawing/2014/main" id="{D802A827-CE5D-43F2-B0F8-713E542F1E6B}"/>
              </a:ext>
            </a:extLst>
          </p:cNvPr>
          <p:cNvSpPr>
            <a:spLocks noGrp="1" noChangeArrowheads="1"/>
          </p:cNvSpPr>
          <p:nvPr>
            <p:ph idx="1"/>
          </p:nvPr>
        </p:nvSpPr>
        <p:spPr>
          <a:xfrm>
            <a:off x="1905000" y="76200"/>
            <a:ext cx="8229600" cy="1219200"/>
          </a:xfrm>
        </p:spPr>
        <p:txBody>
          <a:bodyPr/>
          <a:lstStyle/>
          <a:p>
            <a:pPr marL="0" indent="0" algn="ctr">
              <a:buNone/>
            </a:pPr>
            <a:r>
              <a:rPr lang="ru-RU" altLang="ru-RU" sz="1600" b="1">
                <a:solidFill>
                  <a:srgbClr val="FF0000"/>
                </a:solidFill>
              </a:rPr>
              <a:t>Теоретически ожидаемые корреляции детей, усыновленных с момента рождения в другую семью, с их биологическими родственниками (родителями, сибсами) и родственниками из приемной семьи (приемными родителями, неродными сибсами) при генетической и средовой детерминации вариативности признака</a:t>
            </a:r>
          </a:p>
        </p:txBody>
      </p:sp>
      <p:graphicFrame>
        <p:nvGraphicFramePr>
          <p:cNvPr id="4" name="Таблица 3">
            <a:extLst>
              <a:ext uri="{FF2B5EF4-FFF2-40B4-BE49-F238E27FC236}">
                <a16:creationId xmlns:a16="http://schemas.microsoft.com/office/drawing/2014/main" id="{718D6BCA-ADEF-41BF-8943-79618959B213}"/>
              </a:ext>
            </a:extLst>
          </p:cNvPr>
          <p:cNvGraphicFramePr>
            <a:graphicFrameLocks noGrp="1"/>
          </p:cNvGraphicFramePr>
          <p:nvPr/>
        </p:nvGraphicFramePr>
        <p:xfrm>
          <a:off x="2286000" y="1431926"/>
          <a:ext cx="7620000" cy="1920875"/>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1189113">
                <a:tc gridSpan="2">
                  <a:txBody>
                    <a:bodyPr/>
                    <a:lstStyle/>
                    <a:p>
                      <a:pPr algn="ctr"/>
                      <a:r>
                        <a:rPr lang="ru-RU" sz="1800" b="1" dirty="0"/>
                        <a:t>Вариативность признака формируется исключительно в результате аддитивного взаимодействия генов</a:t>
                      </a:r>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tc>
                <a:tc gridSpan="2">
                  <a:txBody>
                    <a:bodyPr/>
                    <a:lstStyle/>
                    <a:p>
                      <a:pPr algn="ctr"/>
                      <a:r>
                        <a:rPr lang="ru-RU" sz="1800" b="1" dirty="0"/>
                        <a:t>Вариативность признака формируется исключительно в результате средовых влияний и не зависит от генотипа</a:t>
                      </a:r>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0"/>
                  </a:ext>
                </a:extLst>
              </a:tr>
              <a:tr h="365881">
                <a:tc>
                  <a:txBody>
                    <a:bodyPr/>
                    <a:lstStyle/>
                    <a:p>
                      <a:pPr algn="ctr"/>
                      <a:r>
                        <a:rPr lang="de-DE" sz="1800" b="1"/>
                        <a:t>R</a:t>
                      </a:r>
                      <a:r>
                        <a:rPr lang="ru-RU" sz="1800" b="1" baseline="-25000"/>
                        <a:t>БИОЛ</a:t>
                      </a:r>
                      <a:endParaRPr lang="ru-RU" sz="1800" b="1"/>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800" b="1"/>
                        <a:t>R</a:t>
                      </a:r>
                      <a:r>
                        <a:rPr lang="ru-RU" sz="1800" b="1" baseline="-25000"/>
                        <a:t>ПРИЕМ</a:t>
                      </a:r>
                      <a:endParaRPr lang="ru-RU" sz="1800" b="1"/>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800" b="1" dirty="0"/>
                        <a:t>R</a:t>
                      </a:r>
                      <a:r>
                        <a:rPr lang="ru-RU" sz="1800" b="1" baseline="-25000" dirty="0"/>
                        <a:t>БИОЛ</a:t>
                      </a:r>
                      <a:endParaRPr lang="ru-RU" sz="1800" b="1" dirty="0"/>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DE" sz="1800" b="1"/>
                        <a:t>R</a:t>
                      </a:r>
                      <a:r>
                        <a:rPr lang="ru-RU" sz="1800" b="1" baseline="-25000"/>
                        <a:t>ПРИЕМ</a:t>
                      </a:r>
                      <a:endParaRPr lang="ru-RU" sz="1800" b="1"/>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881">
                <a:tc>
                  <a:txBody>
                    <a:bodyPr/>
                    <a:lstStyle/>
                    <a:p>
                      <a:pPr algn="ctr"/>
                      <a:r>
                        <a:rPr lang="ru-RU" sz="1800" b="1"/>
                        <a:t>0,5</a:t>
                      </a:r>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a:t>0,0</a:t>
                      </a:r>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a:t>0,0</a:t>
                      </a:r>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a:t>1,0</a:t>
                      </a:r>
                    </a:p>
                  </a:txBody>
                  <a:tcPr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19479" name="Picture 3" descr="http://www.ido.rudn.ru/psychology/psychogenetic/images/7-5.gif">
            <a:extLst>
              <a:ext uri="{FF2B5EF4-FFF2-40B4-BE49-F238E27FC236}">
                <a16:creationId xmlns:a16="http://schemas.microsoft.com/office/drawing/2014/main" id="{BCFD387F-2864-495E-B8D6-A294B11E7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52800"/>
            <a:ext cx="4789488"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Метод приемных детей</a:t>
            </a:r>
          </a:p>
        </p:txBody>
      </p:sp>
      <p:sp>
        <p:nvSpPr>
          <p:cNvPr id="3" name="Содержимое 2"/>
          <p:cNvSpPr>
            <a:spLocks noGrp="1"/>
          </p:cNvSpPr>
          <p:nvPr>
            <p:ph idx="1"/>
          </p:nvPr>
        </p:nvSpPr>
        <p:spPr/>
        <p:txBody>
          <a:bodyPr>
            <a:normAutofit/>
          </a:bodyPr>
          <a:lstStyle/>
          <a:p>
            <a:r>
              <a:rPr lang="ru-RU" dirty="0"/>
              <a:t>Метод позволяет выяснить, что больше влияет на развитие признака – генетические задатки или определенное воздействие среды. </a:t>
            </a:r>
          </a:p>
          <a:p>
            <a:r>
              <a:rPr lang="ru-RU" dirty="0"/>
              <a:t>С этой целью изучают детей, принятых на воспитание в другие семьи. </a:t>
            </a:r>
          </a:p>
          <a:p>
            <a:r>
              <a:rPr lang="ru-RU" dirty="0"/>
              <a:t>В основе метода – сравнение их сходства с родителями биологическими и теми, которые их усыновили. </a:t>
            </a:r>
          </a:p>
          <a:p>
            <a:r>
              <a:rPr lang="ru-RU" dirty="0"/>
              <a:t>Признак детерминирован генетически.</a:t>
            </a: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Метод приемных детей</a:t>
            </a:r>
          </a:p>
        </p:txBody>
      </p:sp>
      <p:sp>
        <p:nvSpPr>
          <p:cNvPr id="3" name="Содержимое 2"/>
          <p:cNvSpPr>
            <a:spLocks noGrp="1"/>
          </p:cNvSpPr>
          <p:nvPr>
            <p:ph idx="1"/>
          </p:nvPr>
        </p:nvSpPr>
        <p:spPr/>
        <p:txBody>
          <a:bodyPr/>
          <a:lstStyle/>
          <a:p>
            <a:r>
              <a:rPr lang="ru-RU" sz="3600" dirty="0"/>
              <a:t>Сходство с биологическими родителями трактуется как свидетельство генетических влияний, сходство с приемными – как показатель влияния общей среды (пример: коэффициент </a:t>
            </a:r>
            <a:r>
              <a:rPr lang="en-US" sz="3600" dirty="0"/>
              <a:t>IQ</a:t>
            </a:r>
            <a:r>
              <a:rPr lang="ru-RU" sz="3600" dirty="0"/>
              <a:t>). </a:t>
            </a: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Метод приемных детей</a:t>
            </a:r>
          </a:p>
        </p:txBody>
      </p:sp>
      <p:sp>
        <p:nvSpPr>
          <p:cNvPr id="3" name="Содержимое 2"/>
          <p:cNvSpPr>
            <a:spLocks noGrp="1"/>
          </p:cNvSpPr>
          <p:nvPr>
            <p:ph idx="1"/>
          </p:nvPr>
        </p:nvSpPr>
        <p:spPr/>
        <p:txBody>
          <a:bodyPr/>
          <a:lstStyle/>
          <a:p>
            <a:pPr algn="ctr">
              <a:buNone/>
            </a:pPr>
            <a:r>
              <a:rPr lang="ru-RU" b="1" i="1" dirty="0"/>
              <a:t>Трудности  при использовании </a:t>
            </a:r>
          </a:p>
          <a:p>
            <a:pPr algn="ctr">
              <a:buNone/>
            </a:pPr>
            <a:r>
              <a:rPr lang="ru-RU" b="1" i="1" dirty="0"/>
              <a:t>данного метода:</a:t>
            </a:r>
          </a:p>
          <a:p>
            <a:pPr marL="596646" indent="-514350">
              <a:buAutoNum type="arabicParenR"/>
            </a:pPr>
            <a:r>
              <a:rPr lang="ru-RU" dirty="0"/>
              <a:t>подобрать для исследований группу биологических матерей – социально благополучных (статус биологических матерей!)</a:t>
            </a:r>
          </a:p>
          <a:p>
            <a:pPr marL="596646" indent="-514350">
              <a:buAutoNum type="arabicParenR"/>
            </a:pPr>
            <a:r>
              <a:rPr lang="ru-RU" dirty="0"/>
              <a:t>теория привязанности: если ребенок усыновлен до 6 мес. – привязанность нарушена.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приемных детей</a:t>
            </a:r>
          </a:p>
        </p:txBody>
      </p:sp>
      <p:sp>
        <p:nvSpPr>
          <p:cNvPr id="3" name="Объект 2"/>
          <p:cNvSpPr>
            <a:spLocks noGrp="1"/>
          </p:cNvSpPr>
          <p:nvPr>
            <p:ph idx="1"/>
          </p:nvPr>
        </p:nvSpPr>
        <p:spPr>
          <a:xfrm>
            <a:off x="1617784" y="3713727"/>
            <a:ext cx="6371492" cy="1258765"/>
          </a:xfrm>
        </p:spPr>
        <p:txBody>
          <a:bodyPr/>
          <a:lstStyle/>
          <a:p>
            <a:r>
              <a:rPr lang="ru-RU" dirty="0"/>
              <a:t>Вариант: исследование приемных </a:t>
            </a:r>
            <a:r>
              <a:rPr lang="ru-RU" dirty="0" err="1"/>
              <a:t>сиблингов</a:t>
            </a:r>
            <a:r>
              <a:rPr lang="ru-RU" dirty="0"/>
              <a:t>, усыновленных одной семьей</a:t>
            </a:r>
          </a:p>
        </p:txBody>
      </p:sp>
      <p:sp>
        <p:nvSpPr>
          <p:cNvPr id="4" name="Объект 2"/>
          <p:cNvSpPr txBox="1">
            <a:spLocks/>
          </p:cNvSpPr>
          <p:nvPr/>
        </p:nvSpPr>
        <p:spPr>
          <a:xfrm>
            <a:off x="392724" y="5098409"/>
            <a:ext cx="7303477" cy="1605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t>Контроль:</a:t>
            </a:r>
          </a:p>
          <a:p>
            <a:r>
              <a:rPr lang="ru-RU" dirty="0"/>
              <a:t>Обычная семья (родители и дети, живущие вместе</a:t>
            </a:r>
          </a:p>
        </p:txBody>
      </p:sp>
      <p:sp>
        <p:nvSpPr>
          <p:cNvPr id="5" name="Объект 2"/>
          <p:cNvSpPr txBox="1">
            <a:spLocks/>
          </p:cNvSpPr>
          <p:nvPr/>
        </p:nvSpPr>
        <p:spPr>
          <a:xfrm>
            <a:off x="392725" y="1513436"/>
            <a:ext cx="6359768" cy="1990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Дети, максимально рано отданные на воспитание в небиологическую семью</a:t>
            </a:r>
          </a:p>
          <a:p>
            <a:r>
              <a:rPr lang="ru-RU" dirty="0"/>
              <a:t>Биологические родители</a:t>
            </a:r>
          </a:p>
          <a:p>
            <a:r>
              <a:rPr lang="ru-RU" dirty="0"/>
              <a:t>Приемные родители</a:t>
            </a:r>
          </a:p>
        </p:txBody>
      </p:sp>
      <p:pic>
        <p:nvPicPr>
          <p:cNvPr id="11266" name="Picture 2" descr="ÐÐ°ÑÑÐ¸Ð½ÐºÐ¸ Ð¿Ð¾ Ð·Ð°Ð¿ÑÐ¾ÑÑ Ð¿ÑÐ¸ÐµÐ¼Ð½ÑÐµ Ð´Ðµ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599" y="1808727"/>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70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Первое использование метода</a:t>
            </a:r>
          </a:p>
        </p:txBody>
      </p:sp>
      <p:sp>
        <p:nvSpPr>
          <p:cNvPr id="3" name="Объект 2"/>
          <p:cNvSpPr>
            <a:spLocks noGrp="1"/>
          </p:cNvSpPr>
          <p:nvPr>
            <p:ph idx="1"/>
          </p:nvPr>
        </p:nvSpPr>
        <p:spPr>
          <a:xfrm>
            <a:off x="586153" y="4011858"/>
            <a:ext cx="6586172" cy="1685557"/>
          </a:xfrm>
        </p:spPr>
        <p:txBody>
          <a:bodyPr>
            <a:normAutofit lnSpcReduction="10000"/>
          </a:bodyPr>
          <a:lstStyle/>
          <a:p>
            <a:r>
              <a:rPr lang="ru-RU" dirty="0"/>
              <a:t>Только 35% из обследованных 910 детей усыновлены в возрасте до 5 лет;</a:t>
            </a:r>
          </a:p>
          <a:p>
            <a:r>
              <a:rPr lang="ru-RU" dirty="0"/>
              <a:t>Измерение умственных способностей проводилось про трехбалльной шкале</a:t>
            </a:r>
          </a:p>
        </p:txBody>
      </p:sp>
      <p:pic>
        <p:nvPicPr>
          <p:cNvPr id="10244" name="Picture 4" descr="ÐÐ°ÑÑÐ¸Ð½ÐºÐ¸ Ð¿Ð¾ Ð·Ð°Ð¿ÑÐ¾ÑÑ Ð¿ÑÐ¸ÐµÐ¼Ð½ÑÐµ Ð´Ðµ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372" y="1690688"/>
            <a:ext cx="4333875" cy="2647951"/>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586153" y="1843089"/>
            <a:ext cx="6586172" cy="16855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1924 г.</a:t>
            </a:r>
          </a:p>
          <a:p>
            <a:pPr marL="0" indent="0">
              <a:buNone/>
            </a:pPr>
            <a:r>
              <a:rPr lang="ru-RU" dirty="0"/>
              <a:t>Интеллект приемных детей больше зависит от биологических родителей, чем от приемных </a:t>
            </a:r>
          </a:p>
        </p:txBody>
      </p:sp>
    </p:spTree>
    <p:extLst>
      <p:ext uri="{BB962C8B-B14F-4D97-AF65-F5344CB8AC3E}">
        <p14:creationId xmlns:p14="http://schemas.microsoft.com/office/powerpoint/2010/main" val="2732565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769" y="365125"/>
            <a:ext cx="11928231" cy="1199907"/>
          </a:xfrm>
        </p:spPr>
        <p:txBody>
          <a:bodyPr>
            <a:normAutofit fontScale="90000"/>
          </a:bodyPr>
          <a:lstStyle/>
          <a:p>
            <a:pPr algn="ctr"/>
            <a:r>
              <a:rPr lang="ru-RU" b="1" dirty="0" err="1"/>
              <a:t>Миннесото</a:t>
            </a:r>
            <a:r>
              <a:rPr lang="ru-RU" b="1" dirty="0"/>
              <a:t>-Техасский проект</a:t>
            </a:r>
            <a:br>
              <a:rPr lang="ru-RU" b="1" dirty="0"/>
            </a:br>
            <a:r>
              <a:rPr lang="en-US" b="1" dirty="0"/>
              <a:t>Minnesota / Texas Adoption Research Project (MTARP)</a:t>
            </a:r>
            <a:endParaRPr lang="ru-RU" dirty="0"/>
          </a:p>
        </p:txBody>
      </p:sp>
      <p:sp>
        <p:nvSpPr>
          <p:cNvPr id="3" name="Объект 2"/>
          <p:cNvSpPr>
            <a:spLocks noGrp="1"/>
          </p:cNvSpPr>
          <p:nvPr>
            <p:ph idx="1"/>
          </p:nvPr>
        </p:nvSpPr>
        <p:spPr>
          <a:xfrm>
            <a:off x="838199" y="1565032"/>
            <a:ext cx="7795847" cy="5117122"/>
          </a:xfrm>
        </p:spPr>
        <p:txBody>
          <a:bodyPr>
            <a:normAutofit fontScale="92500" lnSpcReduction="10000"/>
          </a:bodyPr>
          <a:lstStyle/>
          <a:p>
            <a:r>
              <a:rPr lang="ru-RU" dirty="0"/>
              <a:t>Продолжительность более 25 лет</a:t>
            </a:r>
          </a:p>
          <a:p>
            <a:r>
              <a:rPr lang="ru-RU" dirty="0"/>
              <a:t>Около 720 участников, включая усыновленных детей, кровных матерей и усыновителей</a:t>
            </a:r>
            <a:endParaRPr lang="en-US" dirty="0"/>
          </a:p>
          <a:p>
            <a:r>
              <a:rPr lang="ru-RU" dirty="0"/>
              <a:t>Включает данные, полученные от самих усыновленных, приемных родителей, </a:t>
            </a:r>
            <a:r>
              <a:rPr lang="ru-RU" dirty="0" err="1"/>
              <a:t>сиблингов</a:t>
            </a:r>
            <a:r>
              <a:rPr lang="ru-RU" dirty="0"/>
              <a:t>, кровных матерей,  окружения (партнеров) молодых людей</a:t>
            </a:r>
            <a:r>
              <a:rPr lang="en-US" dirty="0"/>
              <a:t> </a:t>
            </a:r>
            <a:endParaRPr lang="ru-RU" dirty="0"/>
          </a:p>
          <a:p>
            <a:r>
              <a:rPr lang="ru-RU" dirty="0"/>
              <a:t>Включает данные о взаимодействии семьи с государственными органами опеки; практики их работы при усыновлении</a:t>
            </a:r>
          </a:p>
          <a:p>
            <a:r>
              <a:rPr lang="ru-RU" dirty="0"/>
              <a:t>Полученные результаты касаются самих усыновленных, кровных матерей, приемных родителей, а также действий государственных органов</a:t>
            </a:r>
            <a:endParaRPr lang="en-US" dirty="0"/>
          </a:p>
          <a:p>
            <a:endParaRPr lang="en-US" dirty="0"/>
          </a:p>
          <a:p>
            <a:endParaRPr lang="ru-RU" dirty="0"/>
          </a:p>
        </p:txBody>
      </p:sp>
      <p:pic>
        <p:nvPicPr>
          <p:cNvPr id="12290" name="Picture 2" descr="https://www.umass.edu/ruddchair/sites/default/files/screen_shot_2015-06-22_at_9.37.13_am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047" y="2230682"/>
            <a:ext cx="2876061" cy="287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144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93" y="978450"/>
            <a:ext cx="11189676" cy="1325563"/>
          </a:xfrm>
        </p:spPr>
        <p:txBody>
          <a:bodyPr/>
          <a:lstStyle/>
          <a:p>
            <a:r>
              <a:rPr lang="ru-RU" b="1" dirty="0"/>
              <a:t>Колорадское исследование приемных семей</a:t>
            </a:r>
          </a:p>
        </p:txBody>
      </p:sp>
      <p:pic>
        <p:nvPicPr>
          <p:cNvPr id="1026" name="Picture 2" descr="http://ibgwww.colorado.edu/cap/images/capheader.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4980" y="140678"/>
            <a:ext cx="8687829" cy="1083958"/>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899746" y="2304013"/>
            <a:ext cx="10398370" cy="4096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Началось в 1976 году</a:t>
            </a:r>
          </a:p>
          <a:p>
            <a:r>
              <a:rPr lang="ru-RU" dirty="0"/>
              <a:t>Включает исследование биологических матерей, отцов (по возможности), приемных родителей, детей, </a:t>
            </a:r>
            <a:r>
              <a:rPr lang="ru-RU" dirty="0" err="1"/>
              <a:t>сиблингов</a:t>
            </a:r>
            <a:r>
              <a:rPr lang="ru-RU" dirty="0"/>
              <a:t>, а также контрольную группу</a:t>
            </a:r>
          </a:p>
          <a:p>
            <a:r>
              <a:rPr lang="ru-RU" dirty="0"/>
              <a:t>Всего задействовано около 450 семей</a:t>
            </a:r>
          </a:p>
          <a:p>
            <a:r>
              <a:rPr lang="ru-RU" dirty="0"/>
              <a:t>В настоящее время возраст активных участников (участвовавших с рождения) – около 30-40 лет</a:t>
            </a:r>
          </a:p>
          <a:p>
            <a:r>
              <a:rPr lang="ru-RU" dirty="0"/>
              <a:t>Более 150 статей в научных журналах</a:t>
            </a:r>
          </a:p>
          <a:p>
            <a:endParaRPr lang="ru-RU" dirty="0"/>
          </a:p>
        </p:txBody>
      </p:sp>
    </p:spTree>
    <p:extLst>
      <p:ext uri="{BB962C8B-B14F-4D97-AF65-F5344CB8AC3E}">
        <p14:creationId xmlns:p14="http://schemas.microsoft.com/office/powerpoint/2010/main" val="65626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a:extLst>
              <a:ext uri="{FF2B5EF4-FFF2-40B4-BE49-F238E27FC236}">
                <a16:creationId xmlns:a16="http://schemas.microsoft.com/office/drawing/2014/main" id="{4A1F6099-DDB7-48FF-960E-6ACA8DB5EA0A}"/>
              </a:ext>
            </a:extLst>
          </p:cNvPr>
          <p:cNvSpPr>
            <a:spLocks noGrp="1" noChangeArrowheads="1"/>
          </p:cNvSpPr>
          <p:nvPr>
            <p:ph idx="1"/>
          </p:nvPr>
        </p:nvSpPr>
        <p:spPr>
          <a:xfrm>
            <a:off x="1524000" y="0"/>
            <a:ext cx="9144000" cy="6858000"/>
          </a:xfrm>
        </p:spPr>
        <p:txBody>
          <a:bodyPr/>
          <a:lstStyle/>
          <a:p>
            <a:pPr marL="0" indent="0" algn="ctr" eaLnBrk="1" hangingPunct="1">
              <a:buNone/>
            </a:pPr>
            <a:r>
              <a:rPr lang="ru-RU" altLang="ru-RU" sz="2400" b="1" dirty="0">
                <a:solidFill>
                  <a:srgbClr val="FF0000"/>
                </a:solidFill>
              </a:rPr>
              <a:t>Близнецы и близнецовый метод</a:t>
            </a:r>
            <a:endParaRPr lang="ru-RU" altLang="ru-RU" sz="2400" dirty="0">
              <a:solidFill>
                <a:srgbClr val="FF0000"/>
              </a:solidFill>
            </a:endParaRPr>
          </a:p>
          <a:p>
            <a:pPr eaLnBrk="1" hangingPunct="1"/>
            <a:r>
              <a:rPr lang="ru-RU" altLang="ru-RU" sz="2400" dirty="0"/>
              <a:t>Он основан на том, что монозиготные близнецы имеют идентичный генотип, в отличие от дизиготных. При этом члены близнецовых пар любого типа должны иметь сходную среду воспитания. </a:t>
            </a:r>
          </a:p>
          <a:p>
            <a:pPr eaLnBrk="1" hangingPunct="1"/>
            <a:r>
              <a:rPr lang="ru-RU" altLang="ru-RU" sz="2400" dirty="0"/>
              <a:t>Монозиготные близнецы (МЗБ)- единственные люди на земле, обладающие одинаковым набором хромосом. </a:t>
            </a:r>
          </a:p>
          <a:p>
            <a:pPr eaLnBrk="1" hangingPunct="1"/>
            <a:r>
              <a:rPr lang="ru-RU" altLang="ru-RU" sz="2400" dirty="0"/>
              <a:t>Дизиготные  близнецы (ДЗБ) происходят от разных оплодотворенных яйцеклеток (двойняшки). Могут быть разнополыми.</a:t>
            </a:r>
          </a:p>
          <a:p>
            <a:pPr eaLnBrk="1" hangingPunct="1"/>
            <a:r>
              <a:rPr lang="ru-RU" altLang="ru-RU" sz="2400" dirty="0"/>
              <a:t>Концепция близнецового метода: т.к. близнецы генетически идентичны, то все различия в их фенотипах объясняются средовыми причинами. </a:t>
            </a:r>
          </a:p>
          <a:p>
            <a:pPr eaLnBrk="1" hangingPunct="1"/>
            <a:r>
              <a:rPr lang="ru-RU" altLang="ru-RU" sz="2400" dirty="0"/>
              <a:t>Концепция предложена Ф. </a:t>
            </a:r>
            <a:r>
              <a:rPr lang="ru-RU" altLang="ru-RU" sz="2400" dirty="0" err="1"/>
              <a:t>Гальтоном</a:t>
            </a:r>
            <a:r>
              <a:rPr lang="ru-RU" altLang="ru-RU" sz="2400" dirty="0"/>
              <a:t>, модифицирована в 1924 году Г. Сименсом, который разработал метод диагностики </a:t>
            </a:r>
            <a:r>
              <a:rPr lang="ru-RU" altLang="ru-RU" sz="2400" dirty="0" err="1"/>
              <a:t>зиготности</a:t>
            </a:r>
            <a:r>
              <a:rPr lang="ru-RU" altLang="ru-RU" sz="2400" dirty="0"/>
              <a:t>, предложил использовать в качестве контроля дизиготные пары.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34108"/>
            <a:ext cx="10515600" cy="1143001"/>
          </a:xfrm>
        </p:spPr>
        <p:txBody>
          <a:bodyPr>
            <a:normAutofit fontScale="90000"/>
          </a:bodyPr>
          <a:lstStyle/>
          <a:p>
            <a:pPr algn="ctr"/>
            <a:r>
              <a:rPr lang="ru-RU" b="1" dirty="0"/>
              <a:t>Варианты метода</a:t>
            </a:r>
            <a:br>
              <a:rPr lang="ru-RU" b="1" dirty="0"/>
            </a:br>
            <a:endParaRPr lang="ru-RU" dirty="0"/>
          </a:p>
        </p:txBody>
      </p:sp>
      <p:sp>
        <p:nvSpPr>
          <p:cNvPr id="3" name="Объект 2"/>
          <p:cNvSpPr>
            <a:spLocks noGrp="1"/>
          </p:cNvSpPr>
          <p:nvPr>
            <p:ph idx="1"/>
          </p:nvPr>
        </p:nvSpPr>
        <p:spPr>
          <a:xfrm>
            <a:off x="623047" y="1293953"/>
            <a:ext cx="10515600" cy="4351338"/>
          </a:xfrm>
        </p:spPr>
        <p:txBody>
          <a:bodyPr/>
          <a:lstStyle/>
          <a:p>
            <a:r>
              <a:rPr lang="ru-RU" dirty="0"/>
              <a:t>Полная схема – объединение данных, полученных на группе разлученных родственников (биологические </a:t>
            </a:r>
            <a:r>
              <a:rPr lang="ru-RU" dirty="0" err="1"/>
              <a:t>родители+дети</a:t>
            </a:r>
            <a:r>
              <a:rPr lang="ru-RU" dirty="0"/>
              <a:t>; разлученные </a:t>
            </a:r>
            <a:r>
              <a:rPr lang="ru-RU" dirty="0" err="1"/>
              <a:t>сиблинги</a:t>
            </a:r>
            <a:r>
              <a:rPr lang="ru-RU" dirty="0"/>
              <a:t>) и группе приемных </a:t>
            </a:r>
            <a:r>
              <a:rPr lang="ru-RU" dirty="0" err="1"/>
              <a:t>сиблингов</a:t>
            </a:r>
            <a:endParaRPr lang="ru-RU" dirty="0"/>
          </a:p>
          <a:p>
            <a:r>
              <a:rPr lang="ru-RU" dirty="0"/>
              <a:t>Частичная схема: только одна из этих групп</a:t>
            </a:r>
          </a:p>
        </p:txBody>
      </p:sp>
      <p:pic>
        <p:nvPicPr>
          <p:cNvPr id="3074" name="Picture 2" descr="ÐÐ°ÑÑÐ¸Ð½ÐºÐ¸ Ð¿Ð¾ Ð·Ð°Ð¿ÑÐ¾ÑÑ Ð±ÑÐ°ÑÑÑ Ð¸ ÑÐµÑÑÑ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7825" y="3267916"/>
            <a:ext cx="4616337" cy="307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707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447" y="372140"/>
            <a:ext cx="10515600" cy="953423"/>
          </a:xfrm>
        </p:spPr>
        <p:txBody>
          <a:bodyPr/>
          <a:lstStyle/>
          <a:p>
            <a:pPr algn="ctr"/>
            <a:r>
              <a:rPr lang="ru-RU" dirty="0"/>
              <a:t>Условия использования метода</a:t>
            </a:r>
          </a:p>
        </p:txBody>
      </p:sp>
      <p:sp>
        <p:nvSpPr>
          <p:cNvPr id="3" name="Объект 2"/>
          <p:cNvSpPr>
            <a:spLocks noGrp="1"/>
          </p:cNvSpPr>
          <p:nvPr>
            <p:ph idx="1"/>
          </p:nvPr>
        </p:nvSpPr>
        <p:spPr>
          <a:xfrm>
            <a:off x="1277815" y="1417823"/>
            <a:ext cx="9114692" cy="2406527"/>
          </a:xfrm>
        </p:spPr>
        <p:txBody>
          <a:bodyPr/>
          <a:lstStyle/>
          <a:p>
            <a:r>
              <a:rPr lang="ru-RU" dirty="0"/>
              <a:t>Широкий диапазон средовых условий в приемных семьях (репрезентативный популяционному)</a:t>
            </a:r>
          </a:p>
          <a:p>
            <a:pPr marL="0" indent="0">
              <a:buNone/>
            </a:pPr>
            <a:r>
              <a:rPr lang="ru-RU" dirty="0"/>
              <a:t>или</a:t>
            </a:r>
          </a:p>
          <a:p>
            <a:r>
              <a:rPr lang="ru-RU" dirty="0"/>
              <a:t>Уравнивание приемных семей по данным характеристикам (напр., стиль воспитания)</a:t>
            </a:r>
          </a:p>
        </p:txBody>
      </p:sp>
      <p:sp>
        <p:nvSpPr>
          <p:cNvPr id="4" name="Объект 2"/>
          <p:cNvSpPr txBox="1">
            <a:spLocks/>
          </p:cNvSpPr>
          <p:nvPr/>
        </p:nvSpPr>
        <p:spPr>
          <a:xfrm>
            <a:off x="1277815" y="4269765"/>
            <a:ext cx="9114692" cy="2406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Дети, биологические родители которых имеют полярные значения исследуемого признака</a:t>
            </a:r>
          </a:p>
        </p:txBody>
      </p:sp>
    </p:spTree>
    <p:extLst>
      <p:ext uri="{BB962C8B-B14F-4D97-AF65-F5344CB8AC3E}">
        <p14:creationId xmlns:p14="http://schemas.microsoft.com/office/powerpoint/2010/main" val="2896211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877" y="194306"/>
            <a:ext cx="10515600" cy="1189355"/>
          </a:xfrm>
        </p:spPr>
        <p:txBody>
          <a:bodyPr/>
          <a:lstStyle/>
          <a:p>
            <a:pPr algn="ctr"/>
            <a:r>
              <a:rPr lang="en-US" b="1" dirty="0"/>
              <a:t>Nature vs nurture</a:t>
            </a:r>
            <a:endParaRPr lang="ru-RU" b="1" dirty="0"/>
          </a:p>
        </p:txBody>
      </p:sp>
      <p:sp>
        <p:nvSpPr>
          <p:cNvPr id="4" name="Стрелка вправо 3"/>
          <p:cNvSpPr/>
          <p:nvPr/>
        </p:nvSpPr>
        <p:spPr>
          <a:xfrm>
            <a:off x="5276557" y="1525371"/>
            <a:ext cx="1638886" cy="87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054761" y="2470159"/>
            <a:ext cx="2399128" cy="646331"/>
          </a:xfrm>
          <a:prstGeom prst="rect">
            <a:avLst/>
          </a:prstGeom>
          <a:noFill/>
        </p:spPr>
        <p:txBody>
          <a:bodyPr wrap="square" rtlCol="0">
            <a:spAutoFit/>
          </a:bodyPr>
          <a:lstStyle/>
          <a:p>
            <a:r>
              <a:rPr lang="ru-RU" sz="3600" dirty="0"/>
              <a:t>Низкий </a:t>
            </a:r>
            <a:r>
              <a:rPr lang="en-US" sz="3600" dirty="0"/>
              <a:t>IQ</a:t>
            </a:r>
            <a:endParaRPr lang="ru-RU" sz="3600" dirty="0"/>
          </a:p>
        </p:txBody>
      </p:sp>
      <p:sp>
        <p:nvSpPr>
          <p:cNvPr id="8" name="Прямоугольник 7"/>
          <p:cNvSpPr/>
          <p:nvPr/>
        </p:nvSpPr>
        <p:spPr>
          <a:xfrm>
            <a:off x="1213338" y="1300089"/>
            <a:ext cx="3640016" cy="1323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chemeClr val="tx1"/>
                </a:solidFill>
              </a:rPr>
              <a:t>БИОЛОГИЧЕСКИЕ РОДИТЕЛИ</a:t>
            </a:r>
          </a:p>
        </p:txBody>
      </p:sp>
      <p:sp>
        <p:nvSpPr>
          <p:cNvPr id="9" name="Прямоугольник 8"/>
          <p:cNvSpPr/>
          <p:nvPr/>
        </p:nvSpPr>
        <p:spPr>
          <a:xfrm>
            <a:off x="4398201" y="2966913"/>
            <a:ext cx="3487616" cy="7414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chemeClr val="tx1"/>
                </a:solidFill>
              </a:rPr>
              <a:t>ДЕТИ</a:t>
            </a:r>
          </a:p>
        </p:txBody>
      </p:sp>
      <p:sp>
        <p:nvSpPr>
          <p:cNvPr id="12" name="Прямоугольник 11"/>
          <p:cNvSpPr/>
          <p:nvPr/>
        </p:nvSpPr>
        <p:spPr>
          <a:xfrm>
            <a:off x="7448842" y="1210997"/>
            <a:ext cx="3640016" cy="1323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chemeClr val="tx1"/>
                </a:solidFill>
              </a:rPr>
              <a:t>ПРИЕМНАЯ СЕМЬЯ</a:t>
            </a:r>
          </a:p>
        </p:txBody>
      </p:sp>
      <p:sp>
        <p:nvSpPr>
          <p:cNvPr id="13" name="TextBox 12"/>
          <p:cNvSpPr txBox="1"/>
          <p:nvPr/>
        </p:nvSpPr>
        <p:spPr>
          <a:xfrm>
            <a:off x="3667564" y="3981222"/>
            <a:ext cx="6495757" cy="1754326"/>
          </a:xfrm>
          <a:prstGeom prst="rect">
            <a:avLst/>
          </a:prstGeom>
          <a:noFill/>
        </p:spPr>
        <p:txBody>
          <a:bodyPr wrap="square" rtlCol="0">
            <a:spAutoFit/>
          </a:bodyPr>
          <a:lstStyle/>
          <a:p>
            <a:r>
              <a:rPr lang="en-US" sz="3600" dirty="0"/>
              <a:t>IQ </a:t>
            </a:r>
            <a:r>
              <a:rPr lang="ru-RU" sz="3600" dirty="0"/>
              <a:t>выше предсказанного, зависит от </a:t>
            </a:r>
            <a:r>
              <a:rPr lang="en-US" sz="3600" dirty="0"/>
              <a:t>IQ </a:t>
            </a:r>
            <a:r>
              <a:rPr lang="ru-RU" sz="3600" dirty="0"/>
              <a:t>биологических родителей</a:t>
            </a:r>
          </a:p>
        </p:txBody>
      </p:sp>
    </p:spTree>
    <p:extLst>
      <p:ext uri="{BB962C8B-B14F-4D97-AF65-F5344CB8AC3E}">
        <p14:creationId xmlns:p14="http://schemas.microsoft.com/office/powerpoint/2010/main" val="1573048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Недостатки метода</a:t>
            </a:r>
          </a:p>
        </p:txBody>
      </p:sp>
      <p:sp>
        <p:nvSpPr>
          <p:cNvPr id="3" name="Объект 2"/>
          <p:cNvSpPr>
            <a:spLocks noGrp="1"/>
          </p:cNvSpPr>
          <p:nvPr>
            <p:ph idx="1"/>
          </p:nvPr>
        </p:nvSpPr>
        <p:spPr>
          <a:xfrm>
            <a:off x="487680" y="1690688"/>
            <a:ext cx="10866120" cy="4486275"/>
          </a:xfrm>
        </p:spPr>
        <p:txBody>
          <a:bodyPr/>
          <a:lstStyle/>
          <a:p>
            <a:r>
              <a:rPr lang="ru-RU" dirty="0"/>
              <a:t>Насколько группа биологических родителей (матерей) репрезентативна популяции</a:t>
            </a:r>
          </a:p>
          <a:p>
            <a:r>
              <a:rPr lang="ru-RU" dirty="0"/>
              <a:t>Возможное сходство между кровными и приемными родителями по каким-либо признакам</a:t>
            </a:r>
          </a:p>
          <a:p>
            <a:r>
              <a:rPr lang="ru-RU" dirty="0" err="1"/>
              <a:t>Пренатальное</a:t>
            </a:r>
            <a:r>
              <a:rPr lang="ru-RU" dirty="0"/>
              <a:t> влияние материнского организма на ребенка</a:t>
            </a:r>
          </a:p>
          <a:p>
            <a:r>
              <a:rPr lang="ru-RU" dirty="0"/>
              <a:t>Особенности развития ребенка до усыновления</a:t>
            </a:r>
          </a:p>
          <a:p>
            <a:r>
              <a:rPr lang="ru-RU" dirty="0"/>
              <a:t>Возможные особенности социализации ребенка в приемной семье</a:t>
            </a:r>
          </a:p>
          <a:p>
            <a:r>
              <a:rPr lang="ru-RU" dirty="0"/>
              <a:t>Тайна усыновления</a:t>
            </a:r>
          </a:p>
          <a:p>
            <a:endParaRPr lang="ru-RU" dirty="0"/>
          </a:p>
        </p:txBody>
      </p:sp>
    </p:spTree>
    <p:extLst>
      <p:ext uri="{BB962C8B-B14F-4D97-AF65-F5344CB8AC3E}">
        <p14:creationId xmlns:p14="http://schemas.microsoft.com/office/powerpoint/2010/main" val="117620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a:extLst>
              <a:ext uri="{FF2B5EF4-FFF2-40B4-BE49-F238E27FC236}">
                <a16:creationId xmlns:a16="http://schemas.microsoft.com/office/drawing/2014/main" id="{34EA635B-BBEF-4914-A38B-BE00DB155E98}"/>
              </a:ext>
            </a:extLst>
          </p:cNvPr>
          <p:cNvSpPr>
            <a:spLocks noGrp="1" noChangeArrowheads="1"/>
          </p:cNvSpPr>
          <p:nvPr>
            <p:ph idx="1"/>
          </p:nvPr>
        </p:nvSpPr>
        <p:spPr>
          <a:xfrm>
            <a:off x="1524000" y="152400"/>
            <a:ext cx="9144000" cy="6553200"/>
          </a:xfrm>
        </p:spPr>
        <p:txBody>
          <a:bodyPr/>
          <a:lstStyle/>
          <a:p>
            <a:pPr algn="ctr" eaLnBrk="1" hangingPunct="1">
              <a:buFontTx/>
              <a:buNone/>
            </a:pPr>
            <a:r>
              <a:rPr lang="ru-RU" altLang="ru-RU" b="1" dirty="0">
                <a:solidFill>
                  <a:srgbClr val="FF0000"/>
                </a:solidFill>
              </a:rPr>
              <a:t>Популяционный метод</a:t>
            </a:r>
          </a:p>
          <a:p>
            <a:pPr algn="just" eaLnBrk="1" hangingPunct="1"/>
            <a:r>
              <a:rPr lang="ru-RU" altLang="ru-RU" dirty="0"/>
              <a:t>Этот метод направлен на изучение наследования психических расстройств в семьях больных при сопоставлении частоты соответствующей патологии в этих семьях и среди групп населения, проживающего в аналогичных природно-климатических условиях. Такие группы людей в генетике называют популяцией.</a:t>
            </a:r>
          </a:p>
          <a:p>
            <a:pPr eaLnBrk="1" hangingPunct="1"/>
            <a:endParaRPr lang="ru-RU" altLang="ru-RU" b="1" dirty="0"/>
          </a:p>
          <a:p>
            <a:pPr algn="just" eaLnBrk="1" hangingPunct="1"/>
            <a:r>
              <a:rPr lang="ru-RU" altLang="ru-RU" dirty="0"/>
              <a:t>В этом случае учитываются не только географические, но и экономические, социальные и другие условия жизни.</a:t>
            </a:r>
          </a:p>
          <a:p>
            <a:pPr eaLnBrk="1" hangingPunct="1"/>
            <a:endParaRPr lang="ru-RU" altLang="ru-RU" sz="24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a:extLst>
              <a:ext uri="{FF2B5EF4-FFF2-40B4-BE49-F238E27FC236}">
                <a16:creationId xmlns:a16="http://schemas.microsoft.com/office/drawing/2014/main" id="{AADC30D2-D9DB-4915-8595-9019C3AAC956}"/>
              </a:ext>
            </a:extLst>
          </p:cNvPr>
          <p:cNvSpPr>
            <a:spLocks noGrp="1" noChangeArrowheads="1"/>
          </p:cNvSpPr>
          <p:nvPr>
            <p:ph idx="1"/>
          </p:nvPr>
        </p:nvSpPr>
        <p:spPr>
          <a:xfrm>
            <a:off x="1524000" y="152400"/>
            <a:ext cx="9144000" cy="6553200"/>
          </a:xfrm>
        </p:spPr>
        <p:txBody>
          <a:bodyPr/>
          <a:lstStyle/>
          <a:p>
            <a:pPr algn="just" eaLnBrk="1" hangingPunct="1"/>
            <a:r>
              <a:rPr lang="ru-RU" altLang="ru-RU" sz="2400" dirty="0"/>
              <a:t>Генетическая характеристика популяций позволяет установить их генофонд, факторы и закономерности, обусловливающие его сохранение и изменение от поколения к поколению, что достигается при изучении особенностей распространения психических болезней в разных популяциях, которое, кроме того, и обеспечивает возможность прогнозирования распространенности этих болезней в последующих поколениях.</a:t>
            </a:r>
          </a:p>
          <a:p>
            <a:pPr algn="just" eaLnBrk="1" hangingPunct="1"/>
            <a:endParaRPr lang="ru-RU" altLang="ru-RU" sz="2400" dirty="0"/>
          </a:p>
          <a:p>
            <a:pPr algn="just" eaLnBrk="1" hangingPunct="1"/>
            <a:r>
              <a:rPr lang="ru-RU" altLang="ru-RU" dirty="0"/>
              <a:t>Генетическая характеристика популяции начинается с оценки распространенности изучаемого заболевания или признака среди населения. По этим данным определяются частоты генов и соответствующих генотипов в популяции.</a:t>
            </a:r>
          </a:p>
          <a:p>
            <a:pPr eaLnBrk="1" hangingPunct="1"/>
            <a:endParaRPr lang="ru-RU" altLang="ru-RU" sz="24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66875" y="606056"/>
            <a:ext cx="8858250" cy="3965945"/>
          </a:xfrm>
        </p:spPr>
        <p:txBody>
          <a:bodyPr>
            <a:normAutofit fontScale="70000" lnSpcReduction="20000"/>
          </a:bodyPr>
          <a:lstStyle/>
          <a:p>
            <a:pPr marL="85725" indent="23813">
              <a:lnSpc>
                <a:spcPct val="120000"/>
              </a:lnSpc>
              <a:buClr>
                <a:schemeClr val="accent3"/>
              </a:buClr>
              <a:buNone/>
              <a:defRPr/>
            </a:pPr>
            <a:r>
              <a:rPr lang="ru-RU" b="1" i="1" dirty="0">
                <a:latin typeface="Times New Roman" pitchFamily="18" charset="0"/>
                <a:cs typeface="Times New Roman" pitchFamily="18" charset="0"/>
              </a:rPr>
              <a:t>Популяционно-статистический  метод. </a:t>
            </a:r>
            <a:r>
              <a:rPr lang="ru-RU" dirty="0">
                <a:latin typeface="Times New Roman" pitchFamily="18" charset="0"/>
                <a:cs typeface="Times New Roman" pitchFamily="18" charset="0"/>
              </a:rPr>
              <a:t>Изучают генетическую структуру популяции в одном или нескольких поколениях. </a:t>
            </a:r>
            <a:endParaRPr lang="ru-RU" i="1" u="sng" dirty="0">
              <a:latin typeface="Times New Roman" pitchFamily="18" charset="0"/>
              <a:cs typeface="Times New Roman" pitchFamily="18" charset="0"/>
            </a:endParaRPr>
          </a:p>
          <a:p>
            <a:pPr marL="85725" indent="0">
              <a:lnSpc>
                <a:spcPct val="120000"/>
              </a:lnSpc>
              <a:buClr>
                <a:schemeClr val="accent3"/>
              </a:buClr>
              <a:buNone/>
              <a:defRPr/>
            </a:pPr>
            <a:r>
              <a:rPr lang="ru-RU" b="1" dirty="0">
                <a:latin typeface="Times New Roman" pitchFamily="18" charset="0"/>
                <a:cs typeface="Times New Roman" pitchFamily="18" charset="0"/>
              </a:rPr>
              <a:t>Популяционно-статистический метод позволяет рассчитать:</a:t>
            </a:r>
            <a:endParaRPr lang="ru-RU" b="1" i="1" u="sng" dirty="0">
              <a:latin typeface="Times New Roman" pitchFamily="18" charset="0"/>
              <a:cs typeface="Times New Roman" pitchFamily="18" charset="0"/>
            </a:endParaRPr>
          </a:p>
          <a:p>
            <a:pPr marL="365760" indent="-256032">
              <a:lnSpc>
                <a:spcPct val="120000"/>
              </a:lnSpc>
              <a:buClr>
                <a:schemeClr val="accent2"/>
              </a:buClr>
              <a:buFont typeface="Georgia"/>
              <a:buChar char="•"/>
              <a:defRPr/>
            </a:pPr>
            <a:r>
              <a:rPr lang="ru-RU" dirty="0">
                <a:latin typeface="Times New Roman" pitchFamily="18" charset="0"/>
                <a:cs typeface="Times New Roman" pitchFamily="18" charset="0"/>
              </a:rPr>
              <a:t>частоту проявления в популяции доминантных и рецессивных генов и различные генотипы по этим аллелям (генетическую структуру популяций);</a:t>
            </a:r>
          </a:p>
          <a:p>
            <a:pPr marL="365760" indent="-256032">
              <a:lnSpc>
                <a:spcPct val="120000"/>
              </a:lnSpc>
              <a:buClr>
                <a:schemeClr val="accent2"/>
              </a:buClr>
              <a:buFont typeface="Georgia"/>
              <a:buChar char="•"/>
              <a:defRPr/>
            </a:pPr>
            <a:r>
              <a:rPr lang="ru-RU" dirty="0">
                <a:latin typeface="Times New Roman" pitchFamily="18" charset="0"/>
                <a:cs typeface="Times New Roman" pitchFamily="18" charset="0"/>
              </a:rPr>
              <a:t>выяснить распространение в популяции наследственных болезней. Это важно для профилактической и социальной медицины.</a:t>
            </a:r>
          </a:p>
          <a:p>
            <a:pPr marL="365760" indent="-256032">
              <a:lnSpc>
                <a:spcPct val="120000"/>
              </a:lnSpc>
              <a:buClr>
                <a:schemeClr val="accent2"/>
              </a:buClr>
              <a:buFont typeface="Georgia"/>
              <a:buChar char="•"/>
              <a:defRPr/>
            </a:pPr>
            <a:r>
              <a:rPr lang="ru-RU" dirty="0">
                <a:latin typeface="Times New Roman" pitchFamily="18" charset="0"/>
                <a:cs typeface="Times New Roman" pitchFamily="18" charset="0"/>
              </a:rPr>
              <a:t>изучить скорость мутационного процесса и его причины (роль факторов внешней среды в возникновении и распространении мутаций).</a:t>
            </a:r>
          </a:p>
          <a:p>
            <a:pPr marL="365760" indent="-256032">
              <a:lnSpc>
                <a:spcPct val="120000"/>
              </a:lnSpc>
              <a:buClr>
                <a:schemeClr val="accent3"/>
              </a:buClr>
              <a:buFont typeface="Georgia"/>
              <a:buChar char="•"/>
              <a:defRPr/>
            </a:pPr>
            <a:endParaRPr lang="ru-RU" dirty="0">
              <a:latin typeface="Times New Roman" pitchFamily="18" charset="0"/>
              <a:cs typeface="Times New Roman" pitchFamily="18" charset="0"/>
            </a:endParaRPr>
          </a:p>
          <a:p>
            <a:pPr marL="365760" indent="-256032">
              <a:lnSpc>
                <a:spcPct val="120000"/>
              </a:lnSpc>
              <a:buClr>
                <a:schemeClr val="accent3"/>
              </a:buClr>
              <a:buFont typeface="Georgia"/>
              <a:buChar char="•"/>
              <a:defRPr/>
            </a:pPr>
            <a:endParaRPr lang="ru-RU" dirty="0">
              <a:latin typeface="Times New Roman" pitchFamily="18" charset="0"/>
              <a:cs typeface="Times New Roman" pitchFamily="18" charset="0"/>
            </a:endParaRPr>
          </a:p>
        </p:txBody>
      </p:sp>
      <p:sp>
        <p:nvSpPr>
          <p:cNvPr id="33794" name="Прямоугольник 3"/>
          <p:cNvSpPr>
            <a:spLocks noChangeArrowheads="1"/>
          </p:cNvSpPr>
          <p:nvPr/>
        </p:nvSpPr>
        <p:spPr bwMode="auto">
          <a:xfrm>
            <a:off x="1666876" y="3929063"/>
            <a:ext cx="8786813" cy="160020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Чтобы рассчитать генетическую структуру популяции применяют закон генетического равновесия </a:t>
            </a:r>
            <a:r>
              <a:rPr lang="ru-RU" sz="2000" b="1" i="1">
                <a:latin typeface="Times New Roman" pitchFamily="18" charset="0"/>
                <a:cs typeface="Times New Roman" pitchFamily="18" charset="0"/>
              </a:rPr>
              <a:t>Харди-Вайнберга</a:t>
            </a:r>
            <a:r>
              <a:rPr lang="ru-RU" sz="2000">
                <a:latin typeface="Times New Roman" pitchFamily="18" charset="0"/>
                <a:cs typeface="Times New Roman" pitchFamily="18" charset="0"/>
              </a:rPr>
              <a:t>. Он позволяет установить соотношение генов и генотипов в идеальной популяции. </a:t>
            </a:r>
          </a:p>
          <a:p>
            <a:r>
              <a:rPr lang="ru-RU" sz="2000" b="1">
                <a:latin typeface="Times New Roman" pitchFamily="18" charset="0"/>
                <a:cs typeface="Times New Roman" pitchFamily="18" charset="0"/>
              </a:rPr>
              <a:t>Идеальная популяция характеризуется:</a:t>
            </a:r>
          </a:p>
          <a:p>
            <a:endParaRPr lang="ru-RU">
              <a:latin typeface="Georgia" pitchFamily="18" charset="0"/>
            </a:endParaRPr>
          </a:p>
        </p:txBody>
      </p:sp>
      <p:sp>
        <p:nvSpPr>
          <p:cNvPr id="33795" name="Прямоугольник 4"/>
          <p:cNvSpPr>
            <a:spLocks noChangeArrowheads="1"/>
          </p:cNvSpPr>
          <p:nvPr/>
        </p:nvSpPr>
        <p:spPr bwMode="auto">
          <a:xfrm>
            <a:off x="3095626" y="5226050"/>
            <a:ext cx="6215063" cy="1631950"/>
          </a:xfrm>
          <a:prstGeom prst="rect">
            <a:avLst/>
          </a:prstGeom>
          <a:noFill/>
          <a:ln w="9525">
            <a:noFill/>
            <a:miter lim="800000"/>
            <a:headEnd/>
            <a:tailEnd/>
          </a:ln>
        </p:spPr>
        <p:txBody>
          <a:bodyPr>
            <a:spAutoFit/>
          </a:bodyPr>
          <a:lstStyle/>
          <a:p>
            <a:pPr>
              <a:buClr>
                <a:schemeClr val="accent2"/>
              </a:buClr>
              <a:buFont typeface="Arial" charset="0"/>
              <a:buChar char="•"/>
            </a:pPr>
            <a:r>
              <a:rPr lang="ru-RU" sz="2000" dirty="0">
                <a:latin typeface="Times New Roman" pitchFamily="18" charset="0"/>
                <a:cs typeface="Times New Roman" pitchFamily="18" charset="0"/>
              </a:rPr>
              <a:t>большим числом особей (для человека более 4500);</a:t>
            </a:r>
          </a:p>
          <a:p>
            <a:pPr>
              <a:buClr>
                <a:schemeClr val="accent2"/>
              </a:buClr>
              <a:buFont typeface="Arial" charset="0"/>
              <a:buChar char="•"/>
            </a:pP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панмиксией</a:t>
            </a:r>
            <a:r>
              <a:rPr lang="ru-RU" sz="2000" dirty="0">
                <a:latin typeface="Times New Roman" pitchFamily="18" charset="0"/>
                <a:cs typeface="Times New Roman" pitchFamily="18" charset="0"/>
              </a:rPr>
              <a:t> (свободное скрещивание);</a:t>
            </a:r>
          </a:p>
          <a:p>
            <a:pPr>
              <a:buClr>
                <a:schemeClr val="accent2"/>
              </a:buClr>
              <a:buFont typeface="Arial" charset="0"/>
              <a:buChar char="•"/>
            </a:pPr>
            <a:r>
              <a:rPr lang="ru-RU" sz="2000" dirty="0">
                <a:latin typeface="Times New Roman" pitchFamily="18" charset="0"/>
                <a:cs typeface="Times New Roman" pitchFamily="18" charset="0"/>
              </a:rPr>
              <a:t> отсутствием мутаций;</a:t>
            </a:r>
          </a:p>
          <a:p>
            <a:pPr>
              <a:buClr>
                <a:schemeClr val="accent2"/>
              </a:buClr>
              <a:buFont typeface="Arial" charset="0"/>
              <a:buChar char="•"/>
            </a:pPr>
            <a:r>
              <a:rPr lang="ru-RU" sz="2000" dirty="0">
                <a:latin typeface="Times New Roman" pitchFamily="18" charset="0"/>
                <a:cs typeface="Times New Roman" pitchFamily="18" charset="0"/>
              </a:rPr>
              <a:t> отсутствием естественного отбора;</a:t>
            </a:r>
          </a:p>
          <a:p>
            <a:pPr>
              <a:buClr>
                <a:schemeClr val="accent2"/>
              </a:buClr>
              <a:buFont typeface="Arial" charset="0"/>
              <a:buChar char="•"/>
            </a:pPr>
            <a:r>
              <a:rPr lang="ru-RU" sz="2000" dirty="0">
                <a:latin typeface="Times New Roman" pitchFamily="18" charset="0"/>
                <a:cs typeface="Times New Roman" pitchFamily="18" charset="0"/>
              </a:rPr>
              <a:t> отсутствием миграций гена.</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51" y="785814"/>
            <a:ext cx="8501063" cy="5788025"/>
          </a:xfrm>
        </p:spPr>
        <p:txBody>
          <a:bodyPr>
            <a:normAutofit fontScale="70000" lnSpcReduction="20000"/>
          </a:bodyPr>
          <a:lstStyle/>
          <a:p>
            <a:pPr marL="84138" indent="0">
              <a:buClr>
                <a:schemeClr val="accent3"/>
              </a:buClr>
              <a:buNone/>
              <a:defRPr/>
            </a:pPr>
            <a:r>
              <a:rPr lang="ru-RU" dirty="0">
                <a:latin typeface="Times New Roman" pitchFamily="18" charset="0"/>
                <a:cs typeface="Times New Roman" pitchFamily="18" charset="0"/>
              </a:rPr>
              <a:t>Математически закон </a:t>
            </a:r>
            <a:r>
              <a:rPr lang="ru-RU" dirty="0" err="1">
                <a:latin typeface="Times New Roman" pitchFamily="18" charset="0"/>
                <a:cs typeface="Times New Roman" pitchFamily="18" charset="0"/>
              </a:rPr>
              <a:t>Харди-Вайнберга</a:t>
            </a:r>
            <a:r>
              <a:rPr lang="ru-RU" dirty="0">
                <a:latin typeface="Times New Roman" pitchFamily="18" charset="0"/>
                <a:cs typeface="Times New Roman" pitchFamily="18" charset="0"/>
              </a:rPr>
              <a:t> можно изобразить формулой:</a:t>
            </a:r>
          </a:p>
          <a:p>
            <a:pPr marL="84138" indent="0">
              <a:buClr>
                <a:schemeClr val="accent3"/>
              </a:buClr>
              <a:buNone/>
              <a:defRPr/>
            </a:pPr>
            <a:endParaRPr lang="ru-RU" dirty="0">
              <a:latin typeface="Times New Roman" pitchFamily="18" charset="0"/>
              <a:cs typeface="Times New Roman" pitchFamily="18" charset="0"/>
            </a:endParaRPr>
          </a:p>
          <a:p>
            <a:pPr marL="365760" indent="-256032" algn="ctr">
              <a:buClr>
                <a:schemeClr val="accent3"/>
              </a:buClr>
              <a:buNone/>
              <a:defRPr/>
            </a:pPr>
            <a:r>
              <a:rPr lang="ru-RU" b="1" i="1" dirty="0" err="1">
                <a:latin typeface="Times New Roman" pitchFamily="18" charset="0"/>
                <a:cs typeface="Times New Roman" pitchFamily="18" charset="0"/>
              </a:rPr>
              <a:t>p</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A</a:t>
            </a:r>
            <a:r>
              <a:rPr lang="ru-RU" b="1" i="1" dirty="0">
                <a:latin typeface="Times New Roman" pitchFamily="18" charset="0"/>
                <a:cs typeface="Times New Roman" pitchFamily="18" charset="0"/>
              </a:rPr>
              <a:t>) + </a:t>
            </a:r>
            <a:r>
              <a:rPr lang="ru-RU" b="1" i="1" dirty="0" err="1">
                <a:latin typeface="Times New Roman" pitchFamily="18" charset="0"/>
                <a:cs typeface="Times New Roman" pitchFamily="18" charset="0"/>
              </a:rPr>
              <a:t>q</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a</a:t>
            </a:r>
            <a:r>
              <a:rPr lang="ru-RU" b="1" i="1" dirty="0">
                <a:latin typeface="Times New Roman" pitchFamily="18" charset="0"/>
                <a:cs typeface="Times New Roman" pitchFamily="18" charset="0"/>
              </a:rPr>
              <a:t>)</a:t>
            </a:r>
            <a:r>
              <a:rPr lang="ru-RU" b="1" i="1" dirty="0" err="1">
                <a:latin typeface="Times New Roman" pitchFamily="18" charset="0"/>
                <a:cs typeface="Times New Roman" pitchFamily="18" charset="0"/>
              </a:rPr>
              <a:t>=1</a:t>
            </a:r>
            <a:r>
              <a:rPr lang="ru-RU" b="1" i="1" dirty="0">
                <a:latin typeface="Times New Roman" pitchFamily="18" charset="0"/>
                <a:cs typeface="Times New Roman" pitchFamily="18" charset="0"/>
              </a:rPr>
              <a:t>(100%),</a:t>
            </a:r>
          </a:p>
          <a:p>
            <a:pPr marL="365760" indent="-256032" algn="ctr">
              <a:buClr>
                <a:schemeClr val="accent3"/>
              </a:buClr>
              <a:buNone/>
              <a:defRPr/>
            </a:pPr>
            <a:endParaRPr lang="ru-RU" dirty="0">
              <a:latin typeface="Times New Roman" pitchFamily="18" charset="0"/>
              <a:cs typeface="Times New Roman" pitchFamily="18" charset="0"/>
            </a:endParaRPr>
          </a:p>
          <a:p>
            <a:pPr marL="365760" indent="-256032">
              <a:buClr>
                <a:schemeClr val="accent3"/>
              </a:buClr>
              <a:buNone/>
              <a:defRPr/>
            </a:pPr>
            <a:r>
              <a:rPr lang="ru-RU" dirty="0">
                <a:latin typeface="Times New Roman" pitchFamily="18" charset="0"/>
                <a:cs typeface="Times New Roman" pitchFamily="18" charset="0"/>
              </a:rPr>
              <a:t>где </a:t>
            </a:r>
            <a:r>
              <a:rPr lang="ru-RU" b="1" i="1" dirty="0" err="1">
                <a:latin typeface="Times New Roman" pitchFamily="18" charset="0"/>
                <a:cs typeface="Times New Roman" pitchFamily="18" charset="0"/>
              </a:rPr>
              <a:t>p</a:t>
            </a:r>
            <a:r>
              <a:rPr lang="ru-RU" dirty="0">
                <a:latin typeface="Times New Roman" pitchFamily="18" charset="0"/>
                <a:cs typeface="Times New Roman" pitchFamily="18" charset="0"/>
              </a:rPr>
              <a:t> и </a:t>
            </a:r>
            <a:r>
              <a:rPr lang="ru-RU" b="1" i="1" dirty="0" err="1">
                <a:latin typeface="Times New Roman" pitchFamily="18" charset="0"/>
                <a:cs typeface="Times New Roman" pitchFamily="18" charset="0"/>
              </a:rPr>
              <a:t>q</a:t>
            </a:r>
            <a:r>
              <a:rPr lang="ru-RU" b="1" i="1" dirty="0">
                <a:latin typeface="Times New Roman" pitchFamily="18" charset="0"/>
                <a:cs typeface="Times New Roman" pitchFamily="18" charset="0"/>
              </a:rPr>
              <a:t> – </a:t>
            </a:r>
            <a:r>
              <a:rPr lang="ru-RU" dirty="0">
                <a:latin typeface="Times New Roman" pitchFamily="18" charset="0"/>
                <a:cs typeface="Times New Roman" pitchFamily="18" charset="0"/>
              </a:rPr>
              <a:t>частоты проявления аллелей </a:t>
            </a:r>
            <a:r>
              <a:rPr lang="ru-RU" b="1" i="1" dirty="0">
                <a:latin typeface="Times New Roman" pitchFamily="18" charset="0"/>
                <a:cs typeface="Times New Roman" pitchFamily="18" charset="0"/>
              </a:rPr>
              <a:t>А </a:t>
            </a:r>
            <a:r>
              <a:rPr lang="ru-RU" dirty="0">
                <a:latin typeface="Times New Roman" pitchFamily="18" charset="0"/>
                <a:cs typeface="Times New Roman" pitchFamily="18" charset="0"/>
              </a:rPr>
              <a:t>и</a:t>
            </a:r>
            <a:r>
              <a:rPr lang="ru-RU" b="1" i="1" dirty="0">
                <a:latin typeface="Times New Roman" pitchFamily="18" charset="0"/>
                <a:cs typeface="Times New Roman" pitchFamily="18" charset="0"/>
              </a:rPr>
              <a:t> а </a:t>
            </a:r>
            <a:r>
              <a:rPr lang="ru-RU" dirty="0">
                <a:latin typeface="Times New Roman" pitchFamily="18" charset="0"/>
                <a:cs typeface="Times New Roman" pitchFamily="18" charset="0"/>
              </a:rPr>
              <a:t>соответствующего гена.</a:t>
            </a:r>
          </a:p>
          <a:p>
            <a:pPr marL="84138" indent="0">
              <a:buClr>
                <a:schemeClr val="accent3"/>
              </a:buClr>
              <a:buNone/>
              <a:defRPr/>
            </a:pPr>
            <a:r>
              <a:rPr lang="ru-RU" dirty="0">
                <a:latin typeface="Times New Roman" pitchFamily="18" charset="0"/>
                <a:cs typeface="Times New Roman" pitchFamily="18" charset="0"/>
              </a:rPr>
              <a:t>Если преобразовать эту формулу, то можно рассчитать частоту людей с различным генотипом:</a:t>
            </a:r>
          </a:p>
          <a:p>
            <a:pPr marL="84138" indent="0">
              <a:buClr>
                <a:schemeClr val="accent3"/>
              </a:buClr>
              <a:buNone/>
              <a:defRPr/>
            </a:pPr>
            <a:endParaRPr lang="ru-RU" dirty="0">
              <a:latin typeface="Times New Roman" pitchFamily="18" charset="0"/>
              <a:cs typeface="Times New Roman" pitchFamily="18" charset="0"/>
            </a:endParaRPr>
          </a:p>
          <a:p>
            <a:pPr marL="365760" indent="-256032" algn="ctr">
              <a:buClr>
                <a:schemeClr val="accent3"/>
              </a:buClr>
              <a:buNone/>
              <a:defRPr/>
            </a:pPr>
            <a:r>
              <a:rPr lang="ru-RU" b="1" i="1" dirty="0" err="1">
                <a:latin typeface="Times New Roman" pitchFamily="18" charset="0"/>
                <a:cs typeface="Times New Roman" pitchFamily="18" charset="0"/>
              </a:rPr>
              <a:t>p</a:t>
            </a:r>
            <a:r>
              <a:rPr lang="ru-RU" b="1" i="1" baseline="30000" dirty="0" err="1">
                <a:latin typeface="Times New Roman" pitchFamily="18" charset="0"/>
                <a:cs typeface="Times New Roman" pitchFamily="18" charset="0"/>
              </a:rPr>
              <a:t>2</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AA</a:t>
            </a:r>
            <a:r>
              <a:rPr lang="ru-RU" b="1" i="1" dirty="0">
                <a:latin typeface="Times New Roman" pitchFamily="18" charset="0"/>
                <a:cs typeface="Times New Roman" pitchFamily="18" charset="0"/>
              </a:rPr>
              <a:t>) + </a:t>
            </a:r>
            <a:r>
              <a:rPr lang="ru-RU" b="1" i="1" dirty="0" err="1">
                <a:latin typeface="Times New Roman" pitchFamily="18" charset="0"/>
                <a:cs typeface="Times New Roman" pitchFamily="18" charset="0"/>
              </a:rPr>
              <a:t>2pq</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Аа</a:t>
            </a:r>
            <a:r>
              <a:rPr lang="ru-RU" b="1" i="1" dirty="0">
                <a:latin typeface="Times New Roman" pitchFamily="18" charset="0"/>
                <a:cs typeface="Times New Roman" pitchFamily="18" charset="0"/>
              </a:rPr>
              <a:t>) + </a:t>
            </a:r>
            <a:r>
              <a:rPr lang="ru-RU" b="1" i="1" dirty="0" err="1">
                <a:latin typeface="Times New Roman" pitchFamily="18" charset="0"/>
                <a:cs typeface="Times New Roman" pitchFamily="18" charset="0"/>
              </a:rPr>
              <a:t>q</a:t>
            </a:r>
            <a:r>
              <a:rPr lang="ru-RU" b="1" i="1" baseline="30000" dirty="0" err="1">
                <a:latin typeface="Times New Roman" pitchFamily="18" charset="0"/>
                <a:cs typeface="Times New Roman" pitchFamily="18" charset="0"/>
              </a:rPr>
              <a:t>2</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aa</a:t>
            </a:r>
            <a:r>
              <a:rPr lang="ru-RU" b="1" i="1" dirty="0">
                <a:latin typeface="Times New Roman" pitchFamily="18" charset="0"/>
                <a:cs typeface="Times New Roman" pitchFamily="18" charset="0"/>
              </a:rPr>
              <a:t>)</a:t>
            </a:r>
            <a:r>
              <a:rPr lang="ru-RU" b="1" i="1" dirty="0" err="1">
                <a:latin typeface="Times New Roman" pitchFamily="18" charset="0"/>
                <a:cs typeface="Times New Roman" pitchFamily="18" charset="0"/>
              </a:rPr>
              <a:t>=1</a:t>
            </a:r>
            <a:r>
              <a:rPr lang="ru-RU" b="1" i="1" dirty="0">
                <a:latin typeface="Times New Roman" pitchFamily="18" charset="0"/>
                <a:cs typeface="Times New Roman" pitchFamily="18" charset="0"/>
              </a:rPr>
              <a:t>(100%)</a:t>
            </a:r>
          </a:p>
          <a:p>
            <a:pPr marL="365760" indent="-256032" algn="ctr">
              <a:buClr>
                <a:schemeClr val="accent3"/>
              </a:buClr>
              <a:buNone/>
              <a:defRPr/>
            </a:pPr>
            <a:endParaRPr lang="ru-RU" dirty="0">
              <a:latin typeface="Times New Roman" pitchFamily="18" charset="0"/>
              <a:cs typeface="Times New Roman" pitchFamily="18" charset="0"/>
            </a:endParaRPr>
          </a:p>
          <a:p>
            <a:pPr marL="84138" indent="0">
              <a:buClr>
                <a:schemeClr val="accent3"/>
              </a:buClr>
              <a:buNone/>
              <a:defRPr/>
            </a:pPr>
            <a:r>
              <a:rPr lang="ru-RU" dirty="0">
                <a:latin typeface="Times New Roman" pitchFamily="18" charset="0"/>
                <a:cs typeface="Times New Roman" pitchFamily="18" charset="0"/>
              </a:rPr>
              <a:t>Это необходимо для разработки мер профилактики наследственных болезней.</a:t>
            </a:r>
          </a:p>
          <a:p>
            <a:pPr marL="84138" indent="0">
              <a:buClr>
                <a:schemeClr val="accent3"/>
              </a:buClr>
              <a:buNone/>
              <a:defRPr/>
            </a:pPr>
            <a:r>
              <a:rPr lang="ru-RU" b="1" dirty="0">
                <a:latin typeface="Times New Roman" pitchFamily="18" charset="0"/>
                <a:cs typeface="Times New Roman" pitchFamily="18" charset="0"/>
              </a:rPr>
              <a:t>Популяционная генетика установила, что есть гены:</a:t>
            </a:r>
          </a:p>
          <a:p>
            <a:pPr marL="541338" indent="-457200">
              <a:defRPr/>
            </a:pPr>
            <a:r>
              <a:rPr lang="ru-RU" b="1" i="1" dirty="0">
                <a:latin typeface="Times New Roman" pitchFamily="18" charset="0"/>
                <a:cs typeface="Times New Roman" pitchFamily="18" charset="0"/>
              </a:rPr>
              <a:t>универсальные</a:t>
            </a:r>
            <a:r>
              <a:rPr lang="ru-RU" dirty="0">
                <a:latin typeface="Times New Roman" pitchFamily="18" charset="0"/>
                <a:cs typeface="Times New Roman" pitchFamily="18" charset="0"/>
              </a:rPr>
              <a:t>, которые имеют повсеместное распространение (дальтонизм встречается у 7% мужчин и у 0,5% женщин).</a:t>
            </a:r>
          </a:p>
          <a:p>
            <a:pPr marL="541338" indent="-457200">
              <a:defRPr/>
            </a:pPr>
            <a:r>
              <a:rPr lang="ru-RU" b="1" i="1" dirty="0">
                <a:latin typeface="Times New Roman" pitchFamily="18" charset="0"/>
                <a:cs typeface="Times New Roman" pitchFamily="18" charset="0"/>
              </a:rPr>
              <a:t>локальные, </a:t>
            </a:r>
            <a:r>
              <a:rPr lang="ru-RU" dirty="0">
                <a:latin typeface="Times New Roman" pitchFamily="18" charset="0"/>
                <a:cs typeface="Times New Roman" pitchFamily="18" charset="0"/>
              </a:rPr>
              <a:t>которые распространены в определённых районах (талассемия, серповидно-клеточная анемия).</a:t>
            </a:r>
          </a:p>
          <a:p>
            <a:pPr marL="84138" indent="0">
              <a:buClr>
                <a:schemeClr val="accent3"/>
              </a:buClr>
              <a:buNone/>
              <a:defRPr/>
            </a:pPr>
            <a:endParaRPr lang="ru-RU" dirty="0">
              <a:latin typeface="Times New Roman" pitchFamily="18" charset="0"/>
              <a:cs typeface="Times New Roman" pitchFamily="18" charset="0"/>
            </a:endParaRPr>
          </a:p>
          <a:p>
            <a:pPr marL="365760" indent="-256032">
              <a:buClr>
                <a:schemeClr val="accent3"/>
              </a:buClr>
              <a:buFont typeface="Georgia"/>
              <a:buChar char="•"/>
              <a:defRPr/>
            </a:pPr>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20033" y="165130"/>
            <a:ext cx="7766936" cy="861237"/>
          </a:xfrm>
        </p:spPr>
        <p:txBody>
          <a:bodyPr>
            <a:normAutofit fontScale="90000"/>
          </a:bodyPr>
          <a:lstStyle/>
          <a:p>
            <a:r>
              <a:rPr lang="ru-RU" dirty="0">
                <a:solidFill>
                  <a:srgbClr val="BE7406"/>
                </a:solidFill>
              </a:rPr>
              <a:t>Популяционный метод</a:t>
            </a:r>
          </a:p>
        </p:txBody>
      </p:sp>
      <p:sp>
        <p:nvSpPr>
          <p:cNvPr id="3" name="Подзаголовок 2"/>
          <p:cNvSpPr>
            <a:spLocks noGrp="1"/>
          </p:cNvSpPr>
          <p:nvPr>
            <p:ph type="subTitle" idx="1"/>
          </p:nvPr>
        </p:nvSpPr>
        <p:spPr>
          <a:xfrm>
            <a:off x="0" y="1026367"/>
            <a:ext cx="12192000" cy="5673013"/>
          </a:xfrm>
        </p:spPr>
        <p:txBody>
          <a:bodyPr>
            <a:normAutofit fontScale="92500" lnSpcReduction="10000"/>
          </a:bodyPr>
          <a:lstStyle/>
          <a:p>
            <a:r>
              <a:rPr lang="ru-RU" dirty="0">
                <a:solidFill>
                  <a:schemeClr val="accent5">
                    <a:lumMod val="75000"/>
                  </a:schemeClr>
                </a:solidFill>
              </a:rPr>
              <a:t>Популяция</a:t>
            </a:r>
            <a:r>
              <a:rPr lang="ru-RU" dirty="0">
                <a:solidFill>
                  <a:schemeClr val="tx1"/>
                </a:solidFill>
              </a:rPr>
              <a:t> – совокупность особей определенного вида, в течение достаточно длительного времени (большого числа поколений) населяющих определенное пространство, внутри которого практически осуществляется та или иная степень </a:t>
            </a:r>
            <a:r>
              <a:rPr lang="ru-RU" dirty="0" err="1">
                <a:solidFill>
                  <a:schemeClr val="tx1"/>
                </a:solidFill>
              </a:rPr>
              <a:t>панмиксии</a:t>
            </a:r>
            <a:r>
              <a:rPr lang="ru-RU" dirty="0">
                <a:solidFill>
                  <a:schemeClr val="tx1"/>
                </a:solidFill>
              </a:rPr>
              <a:t> (случайное, не зависящее от генотипа и фенотипа особей образование родительских пар) и нет заметных изоляционных барьеров. Эта совокупность особей отделена от соседних таких же совокупностей особей данного вида той или иной степенью давления тех или иных форм изоляции.</a:t>
            </a:r>
          </a:p>
          <a:p>
            <a:r>
              <a:rPr lang="ru-RU" dirty="0">
                <a:solidFill>
                  <a:schemeClr val="tx1"/>
                </a:solidFill>
              </a:rPr>
              <a:t>Поскольку человек относится к одному из видов живых организмов, для него также характерно образование популяций. Помимо биологических причин, на формирование человеческих популяций влияют и различные социальные факторы. Человеческие популяции могут иметь различную численность. Термин «популяция» можно применить к населению таких мегаполисов, как Москва или Токио (в которых ежедневно происходят процессы миграции, приводящие к обновлению и изменению численности за счет притока или оттока населения), и к небольшим сообществам или племенам, населяющим замкнутые территории, например, в горной местности. Замкнутые популяции носят название</a:t>
            </a:r>
            <a:r>
              <a:rPr lang="ru-RU" dirty="0">
                <a:solidFill>
                  <a:schemeClr val="accent5">
                    <a:lumMod val="75000"/>
                  </a:schemeClr>
                </a:solidFill>
              </a:rPr>
              <a:t> </a:t>
            </a:r>
            <a:r>
              <a:rPr lang="ru-RU" i="1" dirty="0" err="1">
                <a:solidFill>
                  <a:schemeClr val="accent5">
                    <a:lumMod val="75000"/>
                  </a:schemeClr>
                </a:solidFill>
              </a:rPr>
              <a:t>изолятов</a:t>
            </a:r>
            <a:r>
              <a:rPr lang="ru-RU" i="1" dirty="0">
                <a:solidFill>
                  <a:schemeClr val="tx1"/>
                </a:solidFill>
              </a:rPr>
              <a:t>.</a:t>
            </a:r>
            <a:endParaRPr lang="ru-RU" dirty="0">
              <a:solidFill>
                <a:schemeClr val="tx1"/>
              </a:solidFill>
            </a:endParaRPr>
          </a:p>
          <a:p>
            <a:r>
              <a:rPr lang="ru-RU" dirty="0" err="1">
                <a:solidFill>
                  <a:schemeClr val="accent5">
                    <a:lumMod val="75000"/>
                  </a:schemeClr>
                </a:solidFill>
              </a:rPr>
              <a:t>Изоляты</a:t>
            </a:r>
            <a:r>
              <a:rPr lang="ru-RU" dirty="0">
                <a:solidFill>
                  <a:schemeClr val="tx1"/>
                </a:solidFill>
              </a:rPr>
              <a:t> (замкнутые популяции). Приток внешних супругов не больше 1,5 – 2%. </a:t>
            </a:r>
            <a:r>
              <a:rPr lang="ru-RU" dirty="0" err="1">
                <a:solidFill>
                  <a:schemeClr val="tx1"/>
                </a:solidFill>
              </a:rPr>
              <a:t>Изоляты</a:t>
            </a:r>
            <a:r>
              <a:rPr lang="ru-RU" dirty="0">
                <a:solidFill>
                  <a:schemeClr val="tx1"/>
                </a:solidFill>
              </a:rPr>
              <a:t> в человеческих популяциях могут встречаться не только в географически изолированных местностях, но и внутри крупных популяций, если какие-то группы людей, скажем, по религиозным или этническим причинам, не смешиваются с остальной популяцией. Прообраз – группы людей, живущих со всеми, но не смешивающиеся с ними (касты в Индии).</a:t>
            </a:r>
          </a:p>
          <a:p>
            <a:endParaRPr lang="ru-RU" dirty="0">
              <a:solidFill>
                <a:schemeClr val="tx1"/>
              </a:solidFill>
            </a:endParaRPr>
          </a:p>
        </p:txBody>
      </p:sp>
    </p:spTree>
    <p:extLst>
      <p:ext uri="{BB962C8B-B14F-4D97-AF65-F5344CB8AC3E}">
        <p14:creationId xmlns:p14="http://schemas.microsoft.com/office/powerpoint/2010/main" val="1453937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6135" y="186646"/>
            <a:ext cx="8596668" cy="1320800"/>
          </a:xfrm>
        </p:spPr>
        <p:txBody>
          <a:bodyPr>
            <a:noAutofit/>
          </a:bodyPr>
          <a:lstStyle/>
          <a:p>
            <a:r>
              <a:rPr lang="ru-RU" sz="4800" b="1" dirty="0">
                <a:solidFill>
                  <a:srgbClr val="BE7406"/>
                </a:solidFill>
              </a:rPr>
              <a:t>Популяционный метод</a:t>
            </a:r>
            <a:br>
              <a:rPr lang="ru-RU" sz="4000" b="1" dirty="0"/>
            </a:br>
            <a:endParaRPr lang="ru-RU" sz="4000" dirty="0"/>
          </a:p>
        </p:txBody>
      </p:sp>
      <p:sp>
        <p:nvSpPr>
          <p:cNvPr id="3" name="Объект 2"/>
          <p:cNvSpPr>
            <a:spLocks noGrp="1"/>
          </p:cNvSpPr>
          <p:nvPr>
            <p:ph idx="1"/>
          </p:nvPr>
        </p:nvSpPr>
        <p:spPr>
          <a:xfrm>
            <a:off x="186613" y="1119673"/>
            <a:ext cx="11532637" cy="5738327"/>
          </a:xfrm>
        </p:spPr>
        <p:txBody>
          <a:bodyPr>
            <a:normAutofit fontScale="92500" lnSpcReduction="20000"/>
          </a:bodyPr>
          <a:lstStyle/>
          <a:p>
            <a:pPr marL="0" indent="0">
              <a:buNone/>
            </a:pPr>
            <a:r>
              <a:rPr lang="ru-RU" sz="2800" dirty="0">
                <a:solidFill>
                  <a:schemeClr val="tx1"/>
                </a:solidFill>
              </a:rPr>
              <a:t>Этот метод направлен на изучение наследования психических расстройств в семьях больных при сопоставлении частоты соответствующей патологии в этих семьях и среди групп населения, проживающего в аналогичных природно-климатических условиях. Такие группы людей в генетике называют популяцией. В этом случае учитываются не только географические, но и экономические, социальные и другие условия жизни.</a:t>
            </a:r>
          </a:p>
          <a:p>
            <a:pPr marL="0" indent="0">
              <a:buNone/>
            </a:pPr>
            <a:r>
              <a:rPr lang="ru-RU" sz="2800" dirty="0">
                <a:solidFill>
                  <a:schemeClr val="tx1"/>
                </a:solidFill>
              </a:rPr>
              <a:t>Генетическая характеристика популяций позволяет установить их генофонд, факторы и закономерности, обусловливающие его сохранение и изменение от поколения к поколению, что достигается при изучении особенностей распространения психических болезней в разных популяциях, которое, кроме того, и обеспечивает возможность прогнозирования распространенности этих болезней в последующих поколениях.</a:t>
            </a:r>
          </a:p>
          <a:p>
            <a:pPr marL="0" indent="0">
              <a:buNone/>
            </a:pPr>
            <a:r>
              <a:rPr lang="ru-RU" sz="2800" dirty="0">
                <a:solidFill>
                  <a:schemeClr val="tx1"/>
                </a:solidFill>
              </a:rPr>
              <a:t>Генетическая характеристика популяции начинается с оценки распространенности изучаемого заболевания или признака среди населения. По этим данным определяются частоты генов и соответствующих генотипов в популяции.</a:t>
            </a:r>
          </a:p>
          <a:p>
            <a:pPr marL="0" indent="0">
              <a:buNone/>
            </a:pPr>
            <a:r>
              <a:rPr lang="ru-RU" sz="2800" dirty="0">
                <a:solidFill>
                  <a:schemeClr val="tx1"/>
                </a:solidFill>
              </a:rPr>
              <a:t>Ограничения метода: юридические и психологические.</a:t>
            </a:r>
          </a:p>
          <a:p>
            <a:pPr marL="0" indent="0">
              <a:buNone/>
            </a:pPr>
            <a:endParaRPr lang="ru-RU" sz="2800" dirty="0">
              <a:solidFill>
                <a:schemeClr val="tx1"/>
              </a:solidFill>
            </a:endParaRPr>
          </a:p>
          <a:p>
            <a:pPr marL="0" indent="0">
              <a:buNone/>
            </a:pPr>
            <a:endParaRPr lang="ru-RU" sz="2800" dirty="0"/>
          </a:p>
          <a:p>
            <a:pPr marL="0" indent="0">
              <a:buNone/>
            </a:pPr>
            <a:endParaRPr lang="ru-RU" sz="2800" dirty="0"/>
          </a:p>
          <a:p>
            <a:pPr marL="0" indent="0">
              <a:buNone/>
            </a:pPr>
            <a:endParaRPr lang="ru-RU" dirty="0"/>
          </a:p>
        </p:txBody>
      </p:sp>
    </p:spTree>
    <p:extLst>
      <p:ext uri="{BB962C8B-B14F-4D97-AF65-F5344CB8AC3E}">
        <p14:creationId xmlns:p14="http://schemas.microsoft.com/office/powerpoint/2010/main" val="424424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9750" y="714376"/>
            <a:ext cx="8401050" cy="3071813"/>
          </a:xfrm>
        </p:spPr>
        <p:txBody>
          <a:bodyPr>
            <a:normAutofit/>
          </a:bodyPr>
          <a:lstStyle/>
          <a:p>
            <a:pPr marL="365760" indent="-256032" algn="ctr">
              <a:buClr>
                <a:schemeClr val="accent3"/>
              </a:buClr>
              <a:buNone/>
              <a:defRPr/>
            </a:pPr>
            <a:r>
              <a:rPr lang="ru-RU" sz="2000" b="1" i="1" dirty="0">
                <a:latin typeface="Times New Roman" pitchFamily="18" charset="0"/>
                <a:cs typeface="Times New Roman" pitchFamily="18" charset="0"/>
              </a:rPr>
              <a:t>Этапы близнецового метода</a:t>
            </a:r>
          </a:p>
          <a:p>
            <a:pPr marL="658368" lvl="1" indent="-246888">
              <a:defRPr/>
            </a:pPr>
            <a:r>
              <a:rPr lang="ru-RU" sz="2000" dirty="0">
                <a:latin typeface="Times New Roman" pitchFamily="18" charset="0"/>
                <a:cs typeface="Times New Roman" pitchFamily="18" charset="0"/>
              </a:rPr>
              <a:t>для наблюдения подбирают пары близнецов одного пола;</a:t>
            </a:r>
          </a:p>
          <a:p>
            <a:pPr marL="658368" lvl="1" indent="-246888">
              <a:defRPr/>
            </a:pPr>
            <a:r>
              <a:rPr lang="ru-RU" sz="2000" dirty="0">
                <a:latin typeface="Times New Roman" pitchFamily="18" charset="0"/>
                <a:cs typeface="Times New Roman" pitchFamily="18" charset="0"/>
              </a:rPr>
              <a:t>определяют </a:t>
            </a:r>
            <a:r>
              <a:rPr lang="ru-RU" sz="2000" dirty="0" err="1">
                <a:latin typeface="Times New Roman" pitchFamily="18" charset="0"/>
                <a:cs typeface="Times New Roman" pitchFamily="18" charset="0"/>
              </a:rPr>
              <a:t>зиготность</a:t>
            </a:r>
            <a:r>
              <a:rPr lang="ru-RU" sz="2000" dirty="0">
                <a:latin typeface="Times New Roman" pitchFamily="18" charset="0"/>
                <a:cs typeface="Times New Roman" pitchFamily="18" charset="0"/>
              </a:rPr>
              <a:t> близнецов:</a:t>
            </a:r>
          </a:p>
          <a:p>
            <a:pPr marL="84138" indent="0">
              <a:buClr>
                <a:schemeClr val="accent3"/>
              </a:buClr>
              <a:buNone/>
              <a:defRPr/>
            </a:pP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МЗ</a:t>
            </a:r>
            <a:r>
              <a:rPr lang="ru-RU" sz="2000" dirty="0">
                <a:latin typeface="Times New Roman" pitchFamily="18" charset="0"/>
                <a:cs typeface="Times New Roman" pitchFamily="18" charset="0"/>
              </a:rPr>
              <a:t> – развиваются из одной зиготы, имеют 100% одинаковый генотип (одинаковую группу крови, пол, рисунки кожи и т. д.), 100% приживаемость </a:t>
            </a:r>
            <a:r>
              <a:rPr lang="ru-RU" sz="2000" dirty="0" err="1">
                <a:latin typeface="Times New Roman" pitchFamily="18" charset="0"/>
                <a:cs typeface="Times New Roman" pitchFamily="18" charset="0"/>
              </a:rPr>
              <a:t>трансплантанта</a:t>
            </a:r>
            <a:r>
              <a:rPr lang="ru-RU" sz="2000" dirty="0">
                <a:latin typeface="Times New Roman" pitchFamily="18" charset="0"/>
                <a:cs typeface="Times New Roman" pitchFamily="18" charset="0"/>
              </a:rPr>
              <a:t>;</a:t>
            </a:r>
          </a:p>
          <a:p>
            <a:pPr marL="84138" indent="0">
              <a:buClr>
                <a:schemeClr val="accent3"/>
              </a:buClr>
              <a:buNone/>
              <a:defRPr/>
            </a:pP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ДЗ</a:t>
            </a:r>
            <a:r>
              <a:rPr lang="ru-RU" sz="2000" b="1" i="1" dirty="0">
                <a:latin typeface="Times New Roman" pitchFamily="18" charset="0"/>
                <a:cs typeface="Times New Roman" pitchFamily="18" charset="0"/>
              </a:rPr>
              <a:t> – </a:t>
            </a:r>
            <a:r>
              <a:rPr lang="ru-RU" sz="2000" dirty="0">
                <a:latin typeface="Times New Roman" pitchFamily="18" charset="0"/>
                <a:cs typeface="Times New Roman" pitchFamily="18" charset="0"/>
              </a:rPr>
              <a:t>развиваются из разных зигот и похожи как родные братья и сёстры.</a:t>
            </a:r>
          </a:p>
          <a:p>
            <a:pPr marL="658368" lvl="1" indent="-246888">
              <a:buClr>
                <a:schemeClr val="accent3"/>
              </a:buClr>
              <a:defRPr/>
            </a:pPr>
            <a:r>
              <a:rPr lang="ru-RU" sz="2000" dirty="0">
                <a:latin typeface="Times New Roman" pitchFamily="18" charset="0"/>
                <a:cs typeface="Times New Roman" pitchFamily="18" charset="0"/>
              </a:rPr>
              <a:t>определяют % сходства в группах моно- и </a:t>
            </a:r>
            <a:r>
              <a:rPr lang="ru-RU" sz="2000" dirty="0" err="1">
                <a:latin typeface="Times New Roman" pitchFamily="18" charset="0"/>
                <a:cs typeface="Times New Roman" pitchFamily="18" charset="0"/>
              </a:rPr>
              <a:t>дизиготных</a:t>
            </a:r>
            <a:r>
              <a:rPr lang="ru-RU" sz="2000" dirty="0">
                <a:latin typeface="Times New Roman" pitchFamily="18" charset="0"/>
                <a:cs typeface="Times New Roman" pitchFamily="18" charset="0"/>
              </a:rPr>
              <a:t> близнецов.</a:t>
            </a:r>
          </a:p>
          <a:p>
            <a:pPr marL="365760" indent="-256032">
              <a:buClr>
                <a:schemeClr val="accent3"/>
              </a:buClr>
              <a:buFont typeface="Georgia"/>
              <a:buChar char="•"/>
              <a:defRPr/>
            </a:pPr>
            <a:endParaRPr lang="ru-RU" dirty="0"/>
          </a:p>
        </p:txBody>
      </p:sp>
      <p:pic>
        <p:nvPicPr>
          <p:cNvPr id="22530" name="Picture 4" descr="razvitie_mnogoplod_beremenosti1"/>
          <p:cNvPicPr>
            <a:picLocks noChangeAspect="1" noChangeArrowheads="1"/>
          </p:cNvPicPr>
          <p:nvPr/>
        </p:nvPicPr>
        <p:blipFill>
          <a:blip r:embed="rId2">
            <a:lum contrast="30000"/>
            <a:grayscl/>
          </a:blip>
          <a:srcRect/>
          <a:stretch>
            <a:fillRect/>
          </a:stretch>
        </p:blipFill>
        <p:spPr bwMode="auto">
          <a:xfrm>
            <a:off x="3648075" y="3429000"/>
            <a:ext cx="4897438" cy="319405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a:xfrm>
            <a:off x="1621631" y="754858"/>
            <a:ext cx="8643938" cy="571500"/>
          </a:xfrm>
        </p:spPr>
        <p:txBody>
          <a:bodyPr>
            <a:normAutofit fontScale="92500"/>
          </a:bodyPr>
          <a:lstStyle/>
          <a:p>
            <a:pPr marL="0" indent="0" algn="ctr" eaLnBrk="1" hangingPunct="1">
              <a:buClr>
                <a:schemeClr val="accent2"/>
              </a:buClr>
              <a:buNone/>
            </a:pPr>
            <a:r>
              <a:rPr lang="ru-RU" b="1" i="1" dirty="0">
                <a:latin typeface="Times New Roman" pitchFamily="18" charset="0"/>
                <a:cs typeface="Times New Roman" pitchFamily="18" charset="0"/>
              </a:rPr>
              <a:t>Биохимический метод</a:t>
            </a:r>
            <a:r>
              <a:rPr lang="ru-RU" dirty="0">
                <a:latin typeface="Times New Roman" pitchFamily="18" charset="0"/>
                <a:cs typeface="Times New Roman" pitchFamily="18" charset="0"/>
              </a:rPr>
              <a:t> основан А. </a:t>
            </a:r>
            <a:r>
              <a:rPr lang="ru-RU" dirty="0" err="1">
                <a:latin typeface="Times New Roman" pitchFamily="18" charset="0"/>
                <a:cs typeface="Times New Roman" pitchFamily="18" charset="0"/>
              </a:rPr>
              <a:t>Гарродом</a:t>
            </a:r>
            <a:r>
              <a:rPr lang="ru-RU" dirty="0">
                <a:latin typeface="Times New Roman" pitchFamily="18" charset="0"/>
                <a:cs typeface="Times New Roman" pitchFamily="18" charset="0"/>
              </a:rPr>
              <a:t> в 1902 году. </a:t>
            </a:r>
          </a:p>
        </p:txBody>
      </p:sp>
      <p:sp>
        <p:nvSpPr>
          <p:cNvPr id="24578" name="Прямоугольник 3"/>
          <p:cNvSpPr>
            <a:spLocks noChangeArrowheads="1"/>
          </p:cNvSpPr>
          <p:nvPr/>
        </p:nvSpPr>
        <p:spPr bwMode="auto">
          <a:xfrm>
            <a:off x="1881188" y="1357923"/>
            <a:ext cx="5286375" cy="3170237"/>
          </a:xfrm>
          <a:prstGeom prst="rect">
            <a:avLst/>
          </a:prstGeom>
          <a:noFill/>
          <a:ln w="9525">
            <a:noFill/>
            <a:miter lim="800000"/>
            <a:headEnd/>
            <a:tailEnd/>
          </a:ln>
        </p:spPr>
        <p:txBody>
          <a:bodyPr>
            <a:spAutoFit/>
          </a:bodyPr>
          <a:lstStyle/>
          <a:p>
            <a:pPr algn="just"/>
            <a:r>
              <a:rPr lang="ru-RU" sz="2000" dirty="0">
                <a:latin typeface="Times New Roman" pitchFamily="18" charset="0"/>
                <a:cs typeface="Times New Roman" pitchFamily="18" charset="0"/>
              </a:rPr>
              <a:t>Этот метод позволяет изучить фенотипический эффект гена при изменении структуры ферментативного белка. Изменение последовательности или количества нуклеотидов в гене приводит к нарушению кода ДНК, а значит и к нарушению структуры белковых молекул. Следствием этого является снижение активности фермента или его отсутствие, накопление необычных продуктов обмена, что и приводит к патологии. </a:t>
            </a:r>
            <a:endParaRPr lang="ru-RU" sz="2000" dirty="0">
              <a:latin typeface="Georgia" pitchFamily="18" charset="0"/>
            </a:endParaRPr>
          </a:p>
        </p:txBody>
      </p:sp>
      <p:sp>
        <p:nvSpPr>
          <p:cNvPr id="24580" name="Прямоугольник 5"/>
          <p:cNvSpPr>
            <a:spLocks noChangeArrowheads="1"/>
          </p:cNvSpPr>
          <p:nvPr/>
        </p:nvSpPr>
        <p:spPr bwMode="auto">
          <a:xfrm>
            <a:off x="1800225" y="4528160"/>
            <a:ext cx="8286750" cy="1631950"/>
          </a:xfrm>
          <a:prstGeom prst="rect">
            <a:avLst/>
          </a:prstGeom>
          <a:noFill/>
          <a:ln w="9525">
            <a:noFill/>
            <a:miter lim="800000"/>
            <a:headEnd/>
            <a:tailEnd/>
          </a:ln>
        </p:spPr>
        <p:txBody>
          <a:bodyPr>
            <a:spAutoFit/>
          </a:bodyPr>
          <a:lstStyle/>
          <a:p>
            <a:pPr algn="just"/>
            <a:r>
              <a:rPr lang="ru-RU" sz="2000" dirty="0">
                <a:latin typeface="Times New Roman" pitchFamily="18" charset="0"/>
                <a:cs typeface="Times New Roman" pitchFamily="18" charset="0"/>
              </a:rPr>
              <a:t>Биохимическим методом диагностируют болезни обмена веществ, устанавливают гетерозиготность родителей. С помощью биохимических методов открыто около 5000 молекулярных болезней. В последние годы в разных странах разрабатываются и используются для массовых исследований специальные программы. </a:t>
            </a:r>
          </a:p>
        </p:txBody>
      </p:sp>
      <p:sp>
        <p:nvSpPr>
          <p:cNvPr id="24581" name="AutoShape 7" descr="2Q=="/>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sp>
        <p:nvSpPr>
          <p:cNvPr id="24582" name="AutoShape 9" descr="2Q=="/>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ru-RU"/>
          </a:p>
        </p:txBody>
      </p:sp>
      <p:pic>
        <p:nvPicPr>
          <p:cNvPr id="24583" name="Picture 10" descr="загруженное"/>
          <p:cNvPicPr>
            <a:picLocks noChangeAspect="1" noChangeArrowheads="1"/>
          </p:cNvPicPr>
          <p:nvPr/>
        </p:nvPicPr>
        <p:blipFill>
          <a:blip r:embed="rId2"/>
          <a:srcRect/>
          <a:stretch>
            <a:fillRect/>
          </a:stretch>
        </p:blipFill>
        <p:spPr bwMode="auto">
          <a:xfrm>
            <a:off x="7779009" y="1426962"/>
            <a:ext cx="2679700" cy="2879725"/>
          </a:xfrm>
          <a:prstGeom prst="rect">
            <a:avLst/>
          </a:prstGeom>
          <a:noFill/>
          <a:ln w="38100">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2"/>
          <p:cNvSpPr>
            <a:spLocks noGrp="1"/>
          </p:cNvSpPr>
          <p:nvPr>
            <p:ph idx="1"/>
          </p:nvPr>
        </p:nvSpPr>
        <p:spPr>
          <a:xfrm>
            <a:off x="1631951" y="2133601"/>
            <a:ext cx="8543925" cy="3146425"/>
          </a:xfrm>
        </p:spPr>
        <p:txBody>
          <a:bodyPr/>
          <a:lstStyle/>
          <a:p>
            <a:pPr eaLnBrk="1" hangingPunct="1">
              <a:buClr>
                <a:schemeClr val="accent2"/>
              </a:buClr>
            </a:pPr>
            <a:r>
              <a:rPr lang="ru-RU" sz="2000" b="1">
                <a:latin typeface="Times New Roman" pitchFamily="18" charset="0"/>
                <a:cs typeface="Times New Roman" pitchFamily="18" charset="0"/>
              </a:rPr>
              <a:t>Первый этап</a:t>
            </a:r>
            <a:r>
              <a:rPr lang="ru-RU" sz="2000">
                <a:latin typeface="Times New Roman" pitchFamily="18" charset="0"/>
                <a:cs typeface="Times New Roman" pitchFamily="18" charset="0"/>
              </a:rPr>
              <a:t> – </a:t>
            </a:r>
            <a:r>
              <a:rPr lang="ru-RU" sz="2000" b="1" i="1">
                <a:latin typeface="Times New Roman" pitchFamily="18" charset="0"/>
                <a:cs typeface="Times New Roman" pitchFamily="18" charset="0"/>
              </a:rPr>
              <a:t>скрининг</a:t>
            </a:r>
            <a:r>
              <a:rPr lang="ru-RU" sz="2000" i="1">
                <a:latin typeface="Times New Roman" pitchFamily="18" charset="0"/>
                <a:cs typeface="Times New Roman" pitchFamily="18" charset="0"/>
              </a:rPr>
              <a:t>-</a:t>
            </a:r>
            <a:r>
              <a:rPr lang="ru-RU" sz="2000" b="1" i="1">
                <a:latin typeface="Times New Roman" pitchFamily="18" charset="0"/>
                <a:cs typeface="Times New Roman" pitchFamily="18" charset="0"/>
              </a:rPr>
              <a:t>программа</a:t>
            </a:r>
            <a:r>
              <a:rPr lang="ru-RU" sz="2000">
                <a:latin typeface="Times New Roman" pitchFamily="18" charset="0"/>
                <a:cs typeface="Times New Roman" pitchFamily="18" charset="0"/>
              </a:rPr>
              <a:t> (англ. screening – просеивание). Для этого этапа обычно используется небольшое количество простых, доступных методик (экспресс-методов): химических или микробиологических. Так выделяют группу риска. </a:t>
            </a:r>
          </a:p>
          <a:p>
            <a:pPr eaLnBrk="1" hangingPunct="1">
              <a:buClr>
                <a:schemeClr val="accent2"/>
              </a:buClr>
              <a:buFont typeface="Georgia" pitchFamily="18" charset="0"/>
              <a:buNone/>
            </a:pPr>
            <a:endParaRPr lang="ru-RU" sz="2000">
              <a:latin typeface="Times New Roman" pitchFamily="18" charset="0"/>
              <a:cs typeface="Times New Roman" pitchFamily="18" charset="0"/>
            </a:endParaRPr>
          </a:p>
          <a:p>
            <a:pPr eaLnBrk="1" hangingPunct="1">
              <a:buClr>
                <a:schemeClr val="accent2"/>
              </a:buClr>
            </a:pPr>
            <a:r>
              <a:rPr lang="ru-RU" sz="2000" b="1">
                <a:latin typeface="Times New Roman" pitchFamily="18" charset="0"/>
                <a:cs typeface="Times New Roman" pitchFamily="18" charset="0"/>
              </a:rPr>
              <a:t>На втором этапе</a:t>
            </a:r>
            <a:r>
              <a:rPr lang="ru-RU" sz="2000">
                <a:latin typeface="Times New Roman" pitchFamily="18" charset="0"/>
                <a:cs typeface="Times New Roman" pitchFamily="18" charset="0"/>
              </a:rPr>
              <a:t> проводится уточнение (подтверждение диагноза или отклонение при ложно-позитивной реакции на первом этапе). Для этого используются точные хроматографические, масс-спетрометрические и др. методы определения ферментов, аминокислот и т. п.</a:t>
            </a:r>
          </a:p>
          <a:p>
            <a:pPr eaLnBrk="1" hangingPunct="1"/>
            <a:endParaRPr lang="ru-RU"/>
          </a:p>
        </p:txBody>
      </p:sp>
      <p:sp>
        <p:nvSpPr>
          <p:cNvPr id="25602" name="Rectangle 3"/>
          <p:cNvSpPr>
            <a:spLocks noChangeArrowheads="1"/>
          </p:cNvSpPr>
          <p:nvPr/>
        </p:nvSpPr>
        <p:spPr bwMode="auto">
          <a:xfrm>
            <a:off x="4367214" y="1052513"/>
            <a:ext cx="3795398" cy="523220"/>
          </a:xfrm>
          <a:prstGeom prst="rect">
            <a:avLst/>
          </a:prstGeom>
          <a:noFill/>
          <a:ln w="9525">
            <a:noFill/>
            <a:miter lim="800000"/>
            <a:headEnd/>
            <a:tailEnd/>
          </a:ln>
        </p:spPr>
        <p:txBody>
          <a:bodyPr wrap="none">
            <a:spAutoFit/>
          </a:bodyPr>
          <a:lstStyle/>
          <a:p>
            <a:r>
              <a:rPr lang="ru-RU" sz="2800" b="1" i="1" dirty="0"/>
              <a:t>Биохимический метод</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525587" y="567181"/>
            <a:ext cx="9001125" cy="5929312"/>
          </a:xfrm>
        </p:spPr>
        <p:txBody>
          <a:bodyPr>
            <a:normAutofit fontScale="70000" lnSpcReduction="20000"/>
          </a:bodyPr>
          <a:lstStyle/>
          <a:p>
            <a:pPr marL="179388" indent="0">
              <a:lnSpc>
                <a:spcPct val="120000"/>
              </a:lnSpc>
              <a:buClr>
                <a:schemeClr val="accent3"/>
              </a:buClr>
              <a:buNone/>
              <a:defRPr/>
            </a:pPr>
            <a:r>
              <a:rPr lang="ru-RU" b="1" i="1" dirty="0">
                <a:latin typeface="Times New Roman" pitchFamily="18" charset="0"/>
                <a:cs typeface="Times New Roman" pitchFamily="18" charset="0"/>
              </a:rPr>
              <a:t>Молекулярно-генетический метод (ДНК-анализ) –</a:t>
            </a:r>
            <a:r>
              <a:rPr lang="ru-RU" dirty="0">
                <a:latin typeface="Times New Roman" pitchFamily="18" charset="0"/>
                <a:cs typeface="Times New Roman" pitchFamily="18" charset="0"/>
              </a:rPr>
              <a:t> это определение последовательности нуклеотидов в ДНК, которое позволяет установить истинную причину болезни. </a:t>
            </a:r>
          </a:p>
          <a:p>
            <a:pPr marL="365760" indent="-256032">
              <a:lnSpc>
                <a:spcPct val="120000"/>
              </a:lnSpc>
              <a:buClr>
                <a:schemeClr val="accent3"/>
              </a:buClr>
              <a:buNone/>
              <a:defRPr/>
            </a:pPr>
            <a:r>
              <a:rPr lang="ru-RU" dirty="0">
                <a:latin typeface="Times New Roman" pitchFamily="18" charset="0"/>
                <a:cs typeface="Times New Roman" pitchFamily="18" charset="0"/>
              </a:rPr>
              <a:t>При этом методе:</a:t>
            </a:r>
          </a:p>
          <a:p>
            <a:pPr marL="365760" indent="-256032">
              <a:lnSpc>
                <a:spcPct val="120000"/>
              </a:lnSpc>
              <a:buClr>
                <a:schemeClr val="accent2"/>
              </a:buClr>
              <a:buFont typeface="Georgia"/>
              <a:buChar char="•"/>
              <a:defRPr/>
            </a:pPr>
            <a:r>
              <a:rPr lang="ru-RU" dirty="0">
                <a:latin typeface="Times New Roman" pitchFamily="18" charset="0"/>
                <a:cs typeface="Times New Roman" pitchFamily="18" charset="0"/>
              </a:rPr>
              <a:t>клонируют ДНК и получают большое число фрагментов (их можно использовать для проведения анализа или получения активных функциональных белков, которые можно использовать при лечении генных болезней).</a:t>
            </a:r>
          </a:p>
          <a:p>
            <a:pPr marL="365760" indent="-256032">
              <a:lnSpc>
                <a:spcPct val="120000"/>
              </a:lnSpc>
              <a:buClr>
                <a:schemeClr val="accent2"/>
              </a:buClr>
              <a:buFont typeface="Georgia"/>
              <a:buChar char="•"/>
              <a:defRPr/>
            </a:pPr>
            <a:r>
              <a:rPr lang="ru-RU" dirty="0">
                <a:latin typeface="Times New Roman" pitchFamily="18" charset="0"/>
                <a:cs typeface="Times New Roman" pitchFamily="18" charset="0"/>
              </a:rPr>
              <a:t>для определения локализации генной мутации используют отдельные фрагменты ДНК – ДНК-зонды (последовательность нуклеотидов известна). Проводят гибридизацию ДНК-зондов здорового человека и обследуемого. Если ДНК обследуемого в норме, то гибридизация будет полной. Если есть изменения, то тогда методом электрофореза определяют нарушения в структуре ДНК. В последнее время чаще используют </a:t>
            </a:r>
            <a:r>
              <a:rPr lang="en-US" dirty="0" err="1">
                <a:latin typeface="Times New Roman" pitchFamily="18" charset="0"/>
                <a:cs typeface="Times New Roman" pitchFamily="18" charset="0"/>
              </a:rPr>
              <a:t>Fich</a:t>
            </a:r>
            <a:r>
              <a:rPr lang="ru-RU" dirty="0">
                <a:latin typeface="Times New Roman" pitchFamily="18" charset="0"/>
                <a:cs typeface="Times New Roman" pitchFamily="18" charset="0"/>
              </a:rPr>
              <a:t>-анализ - специально окрашенные зонды ДНК.</a:t>
            </a:r>
          </a:p>
          <a:p>
            <a:pPr marL="85725" indent="0">
              <a:lnSpc>
                <a:spcPct val="120000"/>
              </a:lnSpc>
              <a:buClr>
                <a:schemeClr val="accent3"/>
              </a:buClr>
              <a:buNone/>
              <a:defRPr/>
            </a:pPr>
            <a:r>
              <a:rPr lang="ru-RU" dirty="0">
                <a:latin typeface="Times New Roman" pitchFamily="18" charset="0"/>
                <a:cs typeface="Times New Roman" pitchFamily="18" charset="0"/>
              </a:rPr>
              <a:t>Метод позволяет изучить дефект гена, хромосом и следить за эффективностью терапии; устанавливать генетическое родство, совместимость тканей. </a:t>
            </a:r>
          </a:p>
          <a:p>
            <a:pPr marL="365760" indent="-256032">
              <a:buClr>
                <a:schemeClr val="accent3"/>
              </a:buClr>
              <a:buFont typeface="Georgia"/>
              <a:buChar char="•"/>
              <a:defRPr/>
            </a:pPr>
            <a:endParaRPr lang="ru-RU" dirty="0"/>
          </a:p>
        </p:txBody>
      </p:sp>
      <p:cxnSp>
        <p:nvCxnSpPr>
          <p:cNvPr id="5" name="Прямая соединительная линия 4"/>
          <p:cNvCxnSpPr/>
          <p:nvPr/>
        </p:nvCxnSpPr>
        <p:spPr>
          <a:xfrm rot="5400000">
            <a:off x="1236663" y="1428751"/>
            <a:ext cx="858838" cy="1587"/>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1631157" y="678159"/>
            <a:ext cx="8786812" cy="4071937"/>
          </a:xfrm>
        </p:spPr>
        <p:txBody>
          <a:bodyPr>
            <a:normAutofit lnSpcReduction="10000"/>
          </a:bodyPr>
          <a:lstStyle/>
          <a:p>
            <a:pPr marL="84138" indent="25400">
              <a:buNone/>
            </a:pPr>
            <a:r>
              <a:rPr lang="ru-RU" sz="2000" b="1" i="1" dirty="0">
                <a:latin typeface="Times New Roman" pitchFamily="18" charset="0"/>
                <a:cs typeface="Times New Roman" pitchFamily="18" charset="0"/>
              </a:rPr>
              <a:t>Цитогенетический метод. </a:t>
            </a:r>
            <a:r>
              <a:rPr lang="ru-RU" sz="2000" dirty="0">
                <a:latin typeface="Times New Roman" pitchFamily="18" charset="0"/>
                <a:cs typeface="Times New Roman" pitchFamily="18" charset="0"/>
              </a:rPr>
              <a:t>Основан на микроскопическом исследовании структуры и количества хромосом.</a:t>
            </a:r>
          </a:p>
          <a:p>
            <a:pPr marL="84138" indent="25400">
              <a:buNone/>
            </a:pPr>
            <a:endParaRPr lang="ru-RU" sz="2000" dirty="0">
              <a:latin typeface="Times New Roman" pitchFamily="18" charset="0"/>
              <a:cs typeface="Times New Roman" pitchFamily="18" charset="0"/>
            </a:endParaRPr>
          </a:p>
          <a:p>
            <a:pPr marL="84138" indent="25400">
              <a:buClr>
                <a:schemeClr val="accent2"/>
              </a:buClr>
              <a:buNone/>
            </a:pPr>
            <a:r>
              <a:rPr lang="ru-RU" sz="2000" b="1" dirty="0">
                <a:latin typeface="Times New Roman" pitchFamily="18" charset="0"/>
                <a:cs typeface="Times New Roman" pitchFamily="18" charset="0"/>
              </a:rPr>
              <a:t>Цитогенетический метод позволяет:</a:t>
            </a:r>
          </a:p>
          <a:p>
            <a:pPr marL="84138" indent="25400">
              <a:buClr>
                <a:schemeClr val="accent2"/>
              </a:buClr>
            </a:pPr>
            <a:r>
              <a:rPr lang="ru-RU" sz="2000" dirty="0">
                <a:latin typeface="Times New Roman" pitchFamily="18" charset="0"/>
                <a:cs typeface="Times New Roman" pitchFamily="18" charset="0"/>
              </a:rPr>
              <a:t>Изучить кариотип организма;</a:t>
            </a:r>
          </a:p>
          <a:p>
            <a:pPr marL="84138" indent="25400">
              <a:buClr>
                <a:schemeClr val="accent2"/>
              </a:buClr>
            </a:pPr>
            <a:r>
              <a:rPr lang="ru-RU" sz="2000" dirty="0">
                <a:latin typeface="Times New Roman" pitchFamily="18" charset="0"/>
                <a:cs typeface="Times New Roman" pitchFamily="18" charset="0"/>
              </a:rPr>
              <a:t>Изучить типы и причины возникновения хромосомных мутаций;</a:t>
            </a:r>
          </a:p>
          <a:p>
            <a:pPr marL="84138" indent="25400">
              <a:buClr>
                <a:schemeClr val="accent2"/>
              </a:buClr>
            </a:pPr>
            <a:r>
              <a:rPr lang="ru-RU" sz="2000" dirty="0">
                <a:latin typeface="Times New Roman" pitchFamily="18" charset="0"/>
                <a:cs typeface="Times New Roman" pitchFamily="18" charset="0"/>
              </a:rPr>
              <a:t>Диагностировать хромосомные болезни;</a:t>
            </a:r>
          </a:p>
          <a:p>
            <a:pPr marL="84138" indent="25400">
              <a:buClr>
                <a:schemeClr val="accent2"/>
              </a:buClr>
            </a:pPr>
            <a:r>
              <a:rPr lang="ru-RU" sz="2000" dirty="0">
                <a:latin typeface="Times New Roman" pitchFamily="18" charset="0"/>
                <a:cs typeface="Times New Roman" pitchFamily="18" charset="0"/>
              </a:rPr>
              <a:t>Определить генетический пол организма при фенотипическом нарушении.</a:t>
            </a:r>
          </a:p>
          <a:p>
            <a:pPr marL="84138" indent="25400">
              <a:buClr>
                <a:schemeClr val="accent2"/>
              </a:buClr>
              <a:buNone/>
            </a:pPr>
            <a:endParaRPr lang="ru-RU" sz="2000" dirty="0">
              <a:latin typeface="Times New Roman" pitchFamily="18" charset="0"/>
              <a:cs typeface="Times New Roman" pitchFamily="18" charset="0"/>
            </a:endParaRPr>
          </a:p>
          <a:p>
            <a:pPr marL="84138" indent="25400">
              <a:buClr>
                <a:schemeClr val="accent2"/>
              </a:buClr>
              <a:buNone/>
            </a:pPr>
            <a:r>
              <a:rPr lang="ru-RU" sz="2000" b="1" dirty="0">
                <a:latin typeface="Times New Roman" pitchFamily="18" charset="0"/>
                <a:cs typeface="Times New Roman" pitchFamily="18" charset="0"/>
              </a:rPr>
              <a:t>Цитогенетический метод включает:</a:t>
            </a:r>
          </a:p>
          <a:p>
            <a:pPr marL="457200" lvl="1" indent="0" algn="just">
              <a:spcBef>
                <a:spcPct val="0"/>
              </a:spcBef>
              <a:buFont typeface="Arial" charset="0"/>
              <a:buChar char="•"/>
            </a:pPr>
            <a:r>
              <a:rPr lang="ru-RU" sz="2000" dirty="0">
                <a:latin typeface="Times New Roman" pitchFamily="18" charset="0"/>
                <a:cs typeface="Times New Roman" pitchFamily="18" charset="0"/>
              </a:rPr>
              <a:t> метод метафазной пластинки.</a:t>
            </a:r>
          </a:p>
          <a:p>
            <a:pPr marL="457200" lvl="1" indent="0" algn="just">
              <a:spcBef>
                <a:spcPct val="0"/>
              </a:spcBef>
              <a:buFont typeface="Arial" charset="0"/>
              <a:buChar char="•"/>
            </a:pPr>
            <a:r>
              <a:rPr lang="ru-RU" sz="2000" dirty="0">
                <a:latin typeface="Times New Roman" pitchFamily="18" charset="0"/>
                <a:cs typeface="Times New Roman" pitchFamily="18" charset="0"/>
              </a:rPr>
              <a:t> метод полового хроматина;</a:t>
            </a:r>
          </a:p>
          <a:p>
            <a:pPr marL="84138" indent="25400">
              <a:buClr>
                <a:schemeClr val="accent2"/>
              </a:buClr>
            </a:pPr>
            <a:endParaRPr lang="ru-RU" sz="2000" dirty="0"/>
          </a:p>
        </p:txBody>
      </p:sp>
      <p:sp>
        <p:nvSpPr>
          <p:cNvPr id="27650" name="Прямоугольник 3"/>
          <p:cNvSpPr>
            <a:spLocks noChangeArrowheads="1"/>
          </p:cNvSpPr>
          <p:nvPr/>
        </p:nvSpPr>
        <p:spPr bwMode="auto">
          <a:xfrm>
            <a:off x="1774031" y="4750096"/>
            <a:ext cx="8286750" cy="1016000"/>
          </a:xfrm>
          <a:prstGeom prst="rect">
            <a:avLst/>
          </a:prstGeom>
          <a:noFill/>
          <a:ln w="9525">
            <a:noFill/>
            <a:miter lim="800000"/>
            <a:headEnd/>
            <a:tailEnd/>
          </a:ln>
        </p:spPr>
        <p:txBody>
          <a:bodyPr>
            <a:spAutoFit/>
          </a:bodyPr>
          <a:lstStyle/>
          <a:p>
            <a:pPr marL="457200" indent="-457200" algn="just">
              <a:buFont typeface="Trebuchet MS" pitchFamily="34" charset="0"/>
              <a:buAutoNum type="arabicParenR"/>
            </a:pPr>
            <a:r>
              <a:rPr lang="ru-RU" sz="2000" dirty="0">
                <a:latin typeface="Times New Roman" pitchFamily="18" charset="0"/>
                <a:cs typeface="Times New Roman" pitchFamily="18" charset="0"/>
              </a:rPr>
              <a:t>Метод определения </a:t>
            </a:r>
            <a:r>
              <a:rPr lang="ru-RU" sz="2000" b="1" i="1" dirty="0">
                <a:latin typeface="Times New Roman" pitchFamily="18" charset="0"/>
                <a:cs typeface="Times New Roman" pitchFamily="18" charset="0"/>
              </a:rPr>
              <a:t>полового хроматина </a:t>
            </a:r>
            <a:r>
              <a:rPr lang="ru-RU" sz="2000" dirty="0">
                <a:latin typeface="Times New Roman" pitchFamily="18" charset="0"/>
                <a:cs typeface="Times New Roman" pitchFamily="18" charset="0"/>
              </a:rPr>
              <a:t>используют для изучения числа половых хромосом в </a:t>
            </a:r>
            <a:r>
              <a:rPr lang="ru-RU" sz="2000" dirty="0" err="1">
                <a:latin typeface="Times New Roman" pitchFamily="18" charset="0"/>
                <a:cs typeface="Times New Roman" pitchFamily="18" charset="0"/>
              </a:rPr>
              <a:t>интерфазных</a:t>
            </a:r>
            <a:r>
              <a:rPr lang="ru-RU" sz="2000" dirty="0">
                <a:latin typeface="Times New Roman" pitchFamily="18" charset="0"/>
                <a:cs typeface="Times New Roman" pitchFamily="18" charset="0"/>
              </a:rPr>
              <a:t> ядрах. Это косвенное определение числа хромосом.</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66875" y="571500"/>
            <a:ext cx="8929688" cy="1714500"/>
          </a:xfrm>
        </p:spPr>
        <p:txBody>
          <a:bodyPr>
            <a:normAutofit fontScale="85000" lnSpcReduction="20000"/>
          </a:bodyPr>
          <a:lstStyle/>
          <a:p>
            <a:pPr marL="85725" indent="0" algn="just">
              <a:lnSpc>
                <a:spcPct val="120000"/>
              </a:lnSpc>
              <a:buClr>
                <a:schemeClr val="accent3"/>
              </a:buClr>
              <a:buNone/>
              <a:defRPr/>
            </a:pPr>
            <a:r>
              <a:rPr lang="ru-RU" sz="2400" dirty="0">
                <a:latin typeface="Times New Roman" pitchFamily="18" charset="0"/>
                <a:cs typeface="Times New Roman" pitchFamily="18" charset="0"/>
              </a:rPr>
              <a:t>В 1949 г. М. </a:t>
            </a:r>
            <a:r>
              <a:rPr lang="ru-RU" sz="2400" dirty="0" err="1">
                <a:latin typeface="Times New Roman" pitchFamily="18" charset="0"/>
                <a:cs typeface="Times New Roman" pitchFamily="18" charset="0"/>
              </a:rPr>
              <a:t>Барр</a:t>
            </a:r>
            <a:r>
              <a:rPr lang="ru-RU" sz="2400" dirty="0">
                <a:latin typeface="Times New Roman" pitchFamily="18" charset="0"/>
                <a:cs typeface="Times New Roman" pitchFamily="18" charset="0"/>
              </a:rPr>
              <a:t> и Ч. </a:t>
            </a:r>
            <a:r>
              <a:rPr lang="ru-RU" sz="2400" dirty="0" err="1">
                <a:latin typeface="Times New Roman" pitchFamily="18" charset="0"/>
                <a:cs typeface="Times New Roman" pitchFamily="18" charset="0"/>
              </a:rPr>
              <a:t>Бэртрам</a:t>
            </a:r>
            <a:r>
              <a:rPr lang="ru-RU" sz="2400" dirty="0">
                <a:latin typeface="Times New Roman" pitchFamily="18" charset="0"/>
                <a:cs typeface="Times New Roman" pitchFamily="18" charset="0"/>
              </a:rPr>
              <a:t> в ядрах нейронов кошки обнаружили небольшое ярко окрашенное тельце. Позже учёные доказали, что оно содержится только в ядрах клеток самок. У самцов его нет. Это тельце назвали</a:t>
            </a:r>
            <a:r>
              <a:rPr lang="ru-RU" sz="2400" i="1" dirty="0">
                <a:latin typeface="Times New Roman" pitchFamily="18" charset="0"/>
                <a:cs typeface="Times New Roman" pitchFamily="18" charset="0"/>
              </a:rPr>
              <a:t> </a:t>
            </a:r>
            <a:r>
              <a:rPr lang="ru-RU" sz="2400" b="1" i="1" dirty="0">
                <a:latin typeface="Times New Roman" pitchFamily="18" charset="0"/>
                <a:cs typeface="Times New Roman" pitchFamily="18" charset="0"/>
              </a:rPr>
              <a:t>тельце </a:t>
            </a:r>
            <a:r>
              <a:rPr lang="ru-RU" sz="2400" b="1" i="1" dirty="0" err="1">
                <a:latin typeface="Times New Roman" pitchFamily="18" charset="0"/>
                <a:cs typeface="Times New Roman" pitchFamily="18" charset="0"/>
              </a:rPr>
              <a:t>Барра</a:t>
            </a:r>
            <a:r>
              <a:rPr lang="ru-RU" sz="2400" b="1" i="1" dirty="0">
                <a:latin typeface="Times New Roman" pitchFamily="18" charset="0"/>
                <a:cs typeface="Times New Roman" pitchFamily="18" charset="0"/>
              </a:rPr>
              <a:t>.</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Подобные тельца были обнаружены у организмов с половыми хромосомами </a:t>
            </a:r>
            <a:r>
              <a:rPr lang="ru-RU" sz="2400" b="1" i="1" dirty="0" err="1">
                <a:latin typeface="Times New Roman" pitchFamily="18" charset="0"/>
                <a:cs typeface="Times New Roman" pitchFamily="18" charset="0"/>
              </a:rPr>
              <a:t>ХХ</a:t>
            </a:r>
            <a:r>
              <a:rPr lang="ru-RU" sz="2400" b="1" i="1" dirty="0">
                <a:latin typeface="Times New Roman" pitchFamily="18" charset="0"/>
                <a:cs typeface="Times New Roman" pitchFamily="18" charset="0"/>
              </a:rPr>
              <a:t>.</a:t>
            </a:r>
            <a:endParaRPr lang="ru-RU" sz="2400" b="1" dirty="0">
              <a:latin typeface="Times New Roman" pitchFamily="18" charset="0"/>
              <a:cs typeface="Times New Roman" pitchFamily="18" charset="0"/>
            </a:endParaRPr>
          </a:p>
          <a:p>
            <a:pPr marL="365760" indent="-256032">
              <a:lnSpc>
                <a:spcPct val="120000"/>
              </a:lnSpc>
              <a:buClr>
                <a:schemeClr val="accent3"/>
              </a:buClr>
              <a:buFont typeface="Georgia"/>
              <a:buChar char="•"/>
              <a:defRPr/>
            </a:pPr>
            <a:endParaRPr lang="ru-RU" dirty="0"/>
          </a:p>
        </p:txBody>
      </p:sp>
      <p:sp>
        <p:nvSpPr>
          <p:cNvPr id="28674" name="Прямоугольник 3"/>
          <p:cNvSpPr>
            <a:spLocks noChangeArrowheads="1"/>
          </p:cNvSpPr>
          <p:nvPr/>
        </p:nvSpPr>
        <p:spPr bwMode="auto">
          <a:xfrm>
            <a:off x="1666875" y="4214813"/>
            <a:ext cx="8643938" cy="2246312"/>
          </a:xfrm>
          <a:prstGeom prst="rect">
            <a:avLst/>
          </a:prstGeom>
          <a:noFill/>
          <a:ln w="9525">
            <a:noFill/>
            <a:miter lim="800000"/>
            <a:headEnd/>
            <a:tailEnd/>
          </a:ln>
        </p:spPr>
        <p:txBody>
          <a:bodyPr>
            <a:spAutoFit/>
          </a:bodyPr>
          <a:lstStyle/>
          <a:p>
            <a:pPr algn="just">
              <a:buClr>
                <a:schemeClr val="accent1"/>
              </a:buClr>
            </a:pPr>
            <a:r>
              <a:rPr lang="ru-RU" sz="2000" b="1" i="1" dirty="0">
                <a:latin typeface="Times New Roman" pitchFamily="18" charset="0"/>
                <a:cs typeface="Times New Roman" pitchFamily="18" charset="0"/>
              </a:rPr>
              <a:t>Тельце </a:t>
            </a:r>
            <a:r>
              <a:rPr lang="ru-RU" sz="2000" b="1" i="1" dirty="0" err="1">
                <a:latin typeface="Times New Roman" pitchFamily="18" charset="0"/>
                <a:cs typeface="Times New Roman" pitchFamily="18" charset="0"/>
              </a:rPr>
              <a:t>Барра</a:t>
            </a:r>
            <a:r>
              <a:rPr lang="ru-RU" sz="2000" b="1" i="1" dirty="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b="1" i="1" dirty="0">
                <a:latin typeface="Times New Roman" pitchFamily="18" charset="0"/>
                <a:cs typeface="Times New Roman" pitchFamily="18" charset="0"/>
              </a:rPr>
              <a:t>половой хроматин)</a:t>
            </a:r>
            <a:r>
              <a:rPr lang="ru-RU" sz="2000" dirty="0">
                <a:latin typeface="Times New Roman" pitchFamily="18" charset="0"/>
                <a:cs typeface="Times New Roman" pitchFamily="18" charset="0"/>
              </a:rPr>
              <a:t> – это </a:t>
            </a:r>
            <a:r>
              <a:rPr lang="ru-RU" sz="2000" dirty="0" err="1">
                <a:latin typeface="Times New Roman" pitchFamily="18" charset="0"/>
                <a:cs typeface="Times New Roman" pitchFamily="18" charset="0"/>
              </a:rPr>
              <a:t>спирализованная</a:t>
            </a:r>
            <a:r>
              <a:rPr lang="ru-RU" sz="2000" dirty="0">
                <a:latin typeface="Times New Roman" pitchFamily="18" charset="0"/>
                <a:cs typeface="Times New Roman" pitchFamily="18" charset="0"/>
              </a:rPr>
              <a:t> Х-хромосома, которая инактивируется в эмбриогенезе до развития половых желез. В норме у женщин в 20-60 % клеток в ядре содержится одно тельце полового хроматина. Количество </a:t>
            </a:r>
            <a:r>
              <a:rPr lang="ru-RU" sz="2000" dirty="0" err="1">
                <a:latin typeface="Times New Roman" pitchFamily="18" charset="0"/>
                <a:cs typeface="Times New Roman" pitchFamily="18" charset="0"/>
              </a:rPr>
              <a:t>глыбок</a:t>
            </a:r>
            <a:r>
              <a:rPr lang="ru-RU" sz="2000" dirty="0">
                <a:latin typeface="Times New Roman" pitchFamily="18" charset="0"/>
                <a:cs typeface="Times New Roman" pitchFamily="18" charset="0"/>
              </a:rPr>
              <a:t> полового хроматина всегда на одну меньше числа Х-хромосом. Чаще всего половой хроматин определяют в эпителиальных клетках слизистой оболочки щеки (</a:t>
            </a:r>
            <a:r>
              <a:rPr lang="ru-RU" sz="2000" dirty="0" err="1">
                <a:latin typeface="Times New Roman" pitchFamily="18" charset="0"/>
                <a:cs typeface="Times New Roman" pitchFamily="18" charset="0"/>
              </a:rPr>
              <a:t>буккальный</a:t>
            </a:r>
            <a:r>
              <a:rPr lang="ru-RU" sz="2000" dirty="0">
                <a:latin typeface="Times New Roman" pitchFamily="18" charset="0"/>
                <a:cs typeface="Times New Roman" pitchFamily="18" charset="0"/>
              </a:rPr>
              <a:t> соскоб), а также в нейтрофилах в виде выроста ядра (барабанной палочки). </a:t>
            </a:r>
          </a:p>
        </p:txBody>
      </p:sp>
      <p:pic>
        <p:nvPicPr>
          <p:cNvPr id="28675" name="Picture 4" descr="image144"/>
          <p:cNvPicPr>
            <a:picLocks noChangeAspect="1" noChangeArrowheads="1"/>
          </p:cNvPicPr>
          <p:nvPr/>
        </p:nvPicPr>
        <p:blipFill>
          <a:blip r:embed="rId2">
            <a:grayscl/>
          </a:blip>
          <a:srcRect/>
          <a:stretch>
            <a:fillRect/>
          </a:stretch>
        </p:blipFill>
        <p:spPr bwMode="auto">
          <a:xfrm>
            <a:off x="3432176" y="2205039"/>
            <a:ext cx="2519363" cy="1914525"/>
          </a:xfrm>
          <a:prstGeom prst="rect">
            <a:avLst/>
          </a:prstGeom>
          <a:noFill/>
          <a:ln w="9525">
            <a:noFill/>
            <a:miter lim="800000"/>
            <a:headEnd/>
            <a:tailEnd/>
          </a:ln>
        </p:spPr>
      </p:pic>
      <p:sp>
        <p:nvSpPr>
          <p:cNvPr id="28676" name="Rectangle 5"/>
          <p:cNvSpPr>
            <a:spLocks noChangeArrowheads="1"/>
          </p:cNvSpPr>
          <p:nvPr/>
        </p:nvSpPr>
        <p:spPr bwMode="auto">
          <a:xfrm>
            <a:off x="6024564" y="3573463"/>
            <a:ext cx="3887787" cy="646112"/>
          </a:xfrm>
          <a:prstGeom prst="rect">
            <a:avLst/>
          </a:prstGeom>
          <a:noFill/>
          <a:ln w="9525">
            <a:noFill/>
            <a:miter lim="800000"/>
            <a:headEnd/>
            <a:tailEnd/>
          </a:ln>
        </p:spPr>
        <p:txBody>
          <a:bodyPr>
            <a:spAutoFit/>
          </a:bodyPr>
          <a:lstStyle/>
          <a:p>
            <a:r>
              <a:rPr lang="ru-RU">
                <a:latin typeface="Times New Roman" pitchFamily="18" charset="0"/>
              </a:rPr>
              <a:t>Половой хроматин (тельца Барра). Показано стрелкой.</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314" y="714375"/>
            <a:ext cx="8472487" cy="2357438"/>
          </a:xfrm>
        </p:spPr>
        <p:txBody>
          <a:bodyPr>
            <a:normAutofit fontScale="62500" lnSpcReduction="20000"/>
          </a:bodyPr>
          <a:lstStyle/>
          <a:p>
            <a:pPr marL="85725" indent="0" algn="just">
              <a:lnSpc>
                <a:spcPct val="120000"/>
              </a:lnSpc>
              <a:buClr>
                <a:schemeClr val="accent3"/>
              </a:buClr>
              <a:buNone/>
              <a:tabLst>
                <a:tab pos="85725" algn="l"/>
              </a:tabLst>
              <a:defRPr/>
            </a:pPr>
            <a:r>
              <a:rPr lang="ru-RU" sz="3200" dirty="0">
                <a:latin typeface="Times New Roman" pitchFamily="18" charset="0"/>
                <a:cs typeface="Times New Roman" pitchFamily="18" charset="0"/>
              </a:rPr>
              <a:t>Определение полового хроматина используют </a:t>
            </a:r>
            <a:r>
              <a:rPr lang="ru-RU" sz="3200" b="1" dirty="0">
                <a:latin typeface="Times New Roman" pitchFamily="18" charset="0"/>
                <a:cs typeface="Times New Roman" pitchFamily="18" charset="0"/>
              </a:rPr>
              <a:t>для диагностики болезней, вызванных нарушением числа Х-хромосом, </a:t>
            </a:r>
            <a:r>
              <a:rPr lang="ru-RU" sz="3200" b="1" dirty="0" err="1">
                <a:latin typeface="Times New Roman" pitchFamily="18" charset="0"/>
                <a:cs typeface="Times New Roman" pitchFamily="18" charset="0"/>
              </a:rPr>
              <a:t>экпресс-диагностики</a:t>
            </a:r>
            <a:r>
              <a:rPr lang="ru-RU" sz="3200" b="1" dirty="0">
                <a:latin typeface="Times New Roman" pitchFamily="18" charset="0"/>
                <a:cs typeface="Times New Roman" pitchFamily="18" charset="0"/>
              </a:rPr>
              <a:t> пола </a:t>
            </a:r>
            <a:r>
              <a:rPr lang="ru-RU" sz="3200" dirty="0">
                <a:latin typeface="Times New Roman" pitchFamily="18" charset="0"/>
                <a:cs typeface="Times New Roman" pitchFamily="18" charset="0"/>
              </a:rPr>
              <a:t>даже по остаткам ткани. Например: </a:t>
            </a:r>
            <a:r>
              <a:rPr lang="ru-RU" sz="3200" b="1" dirty="0">
                <a:latin typeface="Times New Roman" pitchFamily="18" charset="0"/>
                <a:cs typeface="Times New Roman" pitchFamily="18" charset="0"/>
              </a:rPr>
              <a:t>у женщины с кариотипом </a:t>
            </a:r>
            <a:r>
              <a:rPr lang="ru-RU" sz="3200" b="1" dirty="0" err="1">
                <a:latin typeface="Times New Roman" pitchFamily="18" charset="0"/>
                <a:cs typeface="Times New Roman" pitchFamily="18" charset="0"/>
              </a:rPr>
              <a:t>45,Х0</a:t>
            </a:r>
            <a:r>
              <a:rPr lang="ru-RU" sz="3200" b="1" dirty="0">
                <a:latin typeface="Times New Roman" pitchFamily="18" charset="0"/>
                <a:cs typeface="Times New Roman" pitchFamily="18" charset="0"/>
              </a:rPr>
              <a:t> </a:t>
            </a:r>
            <a:r>
              <a:rPr lang="ru-RU" sz="3200" dirty="0">
                <a:latin typeface="Times New Roman" pitchFamily="18" charset="0"/>
                <a:cs typeface="Times New Roman" pitchFamily="18" charset="0"/>
              </a:rPr>
              <a:t>(синдром Шерешевского-Тернера, </a:t>
            </a:r>
            <a:r>
              <a:rPr lang="ru-RU" sz="3200" dirty="0" err="1">
                <a:latin typeface="Times New Roman" pitchFamily="18" charset="0"/>
                <a:cs typeface="Times New Roman" pitchFamily="18" charset="0"/>
              </a:rPr>
              <a:t>моносомия-Х</a:t>
            </a:r>
            <a:r>
              <a:rPr lang="ru-RU" sz="3200" dirty="0">
                <a:latin typeface="Times New Roman" pitchFamily="18" charset="0"/>
                <a:cs typeface="Times New Roman" pitchFamily="18" charset="0"/>
              </a:rPr>
              <a:t>) </a:t>
            </a:r>
            <a:r>
              <a:rPr lang="ru-RU" sz="3200" b="1" dirty="0">
                <a:latin typeface="Times New Roman" pitchFamily="18" charset="0"/>
                <a:cs typeface="Times New Roman" pitchFamily="18" charset="0"/>
              </a:rPr>
              <a:t>и в норме у мужчин </a:t>
            </a:r>
            <a:r>
              <a:rPr lang="ru-RU" sz="3200" b="1" dirty="0" err="1">
                <a:latin typeface="Times New Roman" pitchFamily="18" charset="0"/>
                <a:cs typeface="Times New Roman" pitchFamily="18" charset="0"/>
              </a:rPr>
              <a:t>ХУ</a:t>
            </a:r>
            <a:r>
              <a:rPr lang="ru-RU" sz="3200" b="1" dirty="0">
                <a:latin typeface="Times New Roman" pitchFamily="18" charset="0"/>
                <a:cs typeface="Times New Roman" pitchFamily="18" charset="0"/>
              </a:rPr>
              <a:t> ядра клеток не содержат полового хроматина</a:t>
            </a:r>
            <a:r>
              <a:rPr lang="ru-RU" sz="3200" dirty="0">
                <a:latin typeface="Times New Roman" pitchFamily="18" charset="0"/>
                <a:cs typeface="Times New Roman" pitchFamily="18" charset="0"/>
              </a:rPr>
              <a:t>. При синдроме </a:t>
            </a:r>
            <a:r>
              <a:rPr lang="ru-RU" sz="3200" b="1" dirty="0" err="1">
                <a:latin typeface="Times New Roman" pitchFamily="18" charset="0"/>
                <a:cs typeface="Times New Roman" pitchFamily="18" charset="0"/>
              </a:rPr>
              <a:t>трисомии-Х</a:t>
            </a:r>
            <a:r>
              <a:rPr lang="ru-RU" sz="3200" b="1" dirty="0">
                <a:latin typeface="Times New Roman" pitchFamily="18" charset="0"/>
                <a:cs typeface="Times New Roman" pitchFamily="18" charset="0"/>
              </a:rPr>
              <a:t> у женщины</a:t>
            </a:r>
            <a:r>
              <a:rPr lang="ru-RU" sz="3200" dirty="0">
                <a:latin typeface="Times New Roman" pitchFamily="18" charset="0"/>
                <a:cs typeface="Times New Roman" pitchFamily="18" charset="0"/>
              </a:rPr>
              <a:t> образуется </a:t>
            </a:r>
            <a:r>
              <a:rPr lang="ru-RU" sz="3200" b="1" dirty="0">
                <a:latin typeface="Times New Roman" pitchFamily="18" charset="0"/>
                <a:cs typeface="Times New Roman" pitchFamily="18" charset="0"/>
              </a:rPr>
              <a:t>две </a:t>
            </a:r>
            <a:r>
              <a:rPr lang="ru-RU" sz="3200" b="1" dirty="0" err="1">
                <a:latin typeface="Times New Roman" pitchFamily="18" charset="0"/>
                <a:cs typeface="Times New Roman" pitchFamily="18" charset="0"/>
              </a:rPr>
              <a:t>глыбки</a:t>
            </a:r>
            <a:r>
              <a:rPr lang="ru-RU" sz="3200" dirty="0">
                <a:latin typeface="Times New Roman" pitchFamily="18" charset="0"/>
                <a:cs typeface="Times New Roman" pitchFamily="18" charset="0"/>
              </a:rPr>
              <a:t>, </a:t>
            </a:r>
            <a:r>
              <a:rPr lang="ru-RU" sz="3200" b="1" dirty="0">
                <a:latin typeface="Times New Roman" pitchFamily="18" charset="0"/>
                <a:cs typeface="Times New Roman" pitchFamily="18" charset="0"/>
              </a:rPr>
              <a:t>у мужчины с кариотипом 47 (</a:t>
            </a:r>
            <a:r>
              <a:rPr lang="ru-RU" sz="3200" b="1" dirty="0" err="1">
                <a:latin typeface="Times New Roman" pitchFamily="18" charset="0"/>
                <a:cs typeface="Times New Roman" pitchFamily="18" charset="0"/>
              </a:rPr>
              <a:t>ХХУ</a:t>
            </a:r>
            <a:r>
              <a:rPr lang="ru-RU" sz="3200" b="1" dirty="0">
                <a:latin typeface="Times New Roman" pitchFamily="18" charset="0"/>
                <a:cs typeface="Times New Roman" pitchFamily="18" charset="0"/>
              </a:rPr>
              <a:t>) </a:t>
            </a:r>
            <a:r>
              <a:rPr lang="ru-RU" sz="3200" dirty="0">
                <a:latin typeface="Times New Roman" pitchFamily="18" charset="0"/>
                <a:cs typeface="Times New Roman" pitchFamily="18" charset="0"/>
              </a:rPr>
              <a:t>– </a:t>
            </a:r>
            <a:r>
              <a:rPr lang="ru-RU" sz="3200" b="1" dirty="0">
                <a:latin typeface="Times New Roman" pitchFamily="18" charset="0"/>
                <a:cs typeface="Times New Roman" pitchFamily="18" charset="0"/>
              </a:rPr>
              <a:t>одна </a:t>
            </a:r>
            <a:r>
              <a:rPr lang="ru-RU" sz="3200" b="1" dirty="0" err="1">
                <a:latin typeface="Times New Roman" pitchFamily="18" charset="0"/>
                <a:cs typeface="Times New Roman" pitchFamily="18" charset="0"/>
              </a:rPr>
              <a:t>глыбка</a:t>
            </a:r>
            <a:r>
              <a:rPr lang="ru-RU" sz="3200" b="1" dirty="0">
                <a:latin typeface="Times New Roman" pitchFamily="18" charset="0"/>
                <a:cs typeface="Times New Roman" pitchFamily="18" charset="0"/>
              </a:rPr>
              <a:t> </a:t>
            </a:r>
            <a:r>
              <a:rPr lang="ru-RU" sz="3200" dirty="0">
                <a:latin typeface="Times New Roman" pitchFamily="18" charset="0"/>
                <a:cs typeface="Times New Roman" pitchFamily="18" charset="0"/>
              </a:rPr>
              <a:t>хроматина, </a:t>
            </a:r>
            <a:r>
              <a:rPr lang="ru-RU" sz="3200" b="1" dirty="0">
                <a:latin typeface="Times New Roman" pitchFamily="18" charset="0"/>
                <a:cs typeface="Times New Roman" pitchFamily="18" charset="0"/>
              </a:rPr>
              <a:t>с кариотипом 48, </a:t>
            </a:r>
            <a:r>
              <a:rPr lang="ru-RU" sz="3200" b="1" dirty="0" err="1">
                <a:latin typeface="Times New Roman" pitchFamily="18" charset="0"/>
                <a:cs typeface="Times New Roman" pitchFamily="18" charset="0"/>
              </a:rPr>
              <a:t>ХХХУ</a:t>
            </a:r>
            <a:r>
              <a:rPr lang="ru-RU" sz="3200" b="1" dirty="0">
                <a:latin typeface="Times New Roman" pitchFamily="18" charset="0"/>
                <a:cs typeface="Times New Roman" pitchFamily="18" charset="0"/>
              </a:rPr>
              <a:t> – две</a:t>
            </a:r>
            <a:r>
              <a:rPr lang="ru-RU" sz="3200" dirty="0">
                <a:latin typeface="Times New Roman" pitchFamily="18" charset="0"/>
                <a:cs typeface="Times New Roman" pitchFamily="18" charset="0"/>
              </a:rPr>
              <a:t>.</a:t>
            </a:r>
          </a:p>
          <a:p>
            <a:pPr marL="365760" indent="-256032">
              <a:lnSpc>
                <a:spcPct val="120000"/>
              </a:lnSpc>
              <a:buClr>
                <a:schemeClr val="accent3"/>
              </a:buClr>
              <a:buFont typeface="Georgia"/>
              <a:buChar char="•"/>
              <a:defRPr/>
            </a:pPr>
            <a:endParaRPr lang="ru-RU" dirty="0"/>
          </a:p>
        </p:txBody>
      </p:sp>
      <p:pic>
        <p:nvPicPr>
          <p:cNvPr id="29698" name="Picture 4" descr="image145"/>
          <p:cNvPicPr>
            <a:picLocks noChangeAspect="1" noChangeArrowheads="1"/>
          </p:cNvPicPr>
          <p:nvPr/>
        </p:nvPicPr>
        <p:blipFill>
          <a:blip r:embed="rId2">
            <a:lum contrast="30000"/>
          </a:blip>
          <a:srcRect/>
          <a:stretch>
            <a:fillRect/>
          </a:stretch>
        </p:blipFill>
        <p:spPr bwMode="auto">
          <a:xfrm>
            <a:off x="4024313" y="3071813"/>
            <a:ext cx="3941762" cy="2805112"/>
          </a:xfrm>
          <a:prstGeom prst="rect">
            <a:avLst/>
          </a:prstGeom>
          <a:noFill/>
          <a:ln w="9525">
            <a:noFill/>
            <a:miter lim="800000"/>
            <a:headEnd/>
            <a:tailEnd/>
          </a:ln>
        </p:spPr>
      </p:pic>
      <p:sp>
        <p:nvSpPr>
          <p:cNvPr id="29699" name="Rectangle 6"/>
          <p:cNvSpPr>
            <a:spLocks noChangeArrowheads="1"/>
          </p:cNvSpPr>
          <p:nvPr/>
        </p:nvSpPr>
        <p:spPr bwMode="auto">
          <a:xfrm>
            <a:off x="2381250" y="5857876"/>
            <a:ext cx="7462838" cy="923925"/>
          </a:xfrm>
          <a:prstGeom prst="rect">
            <a:avLst/>
          </a:prstGeom>
          <a:noFill/>
          <a:ln w="9525">
            <a:noFill/>
            <a:miter lim="800000"/>
            <a:headEnd/>
            <a:tailEnd/>
          </a:ln>
        </p:spPr>
        <p:txBody>
          <a:bodyPr>
            <a:spAutoFit/>
          </a:bodyPr>
          <a:lstStyle/>
          <a:p>
            <a:pPr algn="just"/>
            <a:r>
              <a:rPr lang="uk-UA" dirty="0" err="1">
                <a:latin typeface="Times New Roman" pitchFamily="18" charset="0"/>
              </a:rPr>
              <a:t>Связь</a:t>
            </a:r>
            <a:r>
              <a:rPr lang="uk-UA" dirty="0">
                <a:latin typeface="Times New Roman" pitchFamily="18" charset="0"/>
              </a:rPr>
              <a:t> </a:t>
            </a:r>
            <a:r>
              <a:rPr lang="uk-UA" dirty="0" err="1">
                <a:latin typeface="Times New Roman" pitchFamily="18" charset="0"/>
              </a:rPr>
              <a:t>между</a:t>
            </a:r>
            <a:r>
              <a:rPr lang="uk-UA" dirty="0">
                <a:latin typeface="Times New Roman" pitchFamily="18" charset="0"/>
              </a:rPr>
              <a:t> числом Х-хромосом (І), </a:t>
            </a:r>
            <a:r>
              <a:rPr lang="uk-UA" dirty="0" err="1">
                <a:latin typeface="Times New Roman" pitchFamily="18" charset="0"/>
              </a:rPr>
              <a:t>количеством</a:t>
            </a:r>
            <a:r>
              <a:rPr lang="uk-UA" dirty="0">
                <a:latin typeface="Times New Roman" pitchFamily="18" charset="0"/>
              </a:rPr>
              <a:t> </a:t>
            </a:r>
            <a:r>
              <a:rPr lang="uk-UA" dirty="0" err="1">
                <a:latin typeface="Times New Roman" pitchFamily="18" charset="0"/>
              </a:rPr>
              <a:t>телец</a:t>
            </a:r>
            <a:r>
              <a:rPr lang="uk-UA" dirty="0">
                <a:latin typeface="Times New Roman" pitchFamily="18" charset="0"/>
              </a:rPr>
              <a:t> </a:t>
            </a:r>
            <a:r>
              <a:rPr lang="uk-UA" dirty="0" err="1">
                <a:latin typeface="Times New Roman" pitchFamily="18" charset="0"/>
              </a:rPr>
              <a:t>Барра</a:t>
            </a:r>
            <a:r>
              <a:rPr lang="uk-UA" dirty="0">
                <a:latin typeface="Times New Roman" pitchFamily="18" charset="0"/>
              </a:rPr>
              <a:t> в </a:t>
            </a:r>
            <a:r>
              <a:rPr lang="uk-UA" dirty="0" err="1">
                <a:latin typeface="Times New Roman" pitchFamily="18" charset="0"/>
              </a:rPr>
              <a:t>клетках</a:t>
            </a:r>
            <a:r>
              <a:rPr lang="uk-UA" dirty="0">
                <a:latin typeface="Times New Roman" pitchFamily="18" charset="0"/>
              </a:rPr>
              <a:t> </a:t>
            </a:r>
            <a:r>
              <a:rPr lang="uk-UA" dirty="0" err="1">
                <a:latin typeface="Times New Roman" pitchFamily="18" charset="0"/>
              </a:rPr>
              <a:t>слизистой</a:t>
            </a:r>
            <a:r>
              <a:rPr lang="uk-UA" dirty="0">
                <a:latin typeface="Times New Roman" pitchFamily="18" charset="0"/>
              </a:rPr>
              <a:t> </a:t>
            </a:r>
            <a:r>
              <a:rPr lang="uk-UA" dirty="0" err="1">
                <a:latin typeface="Times New Roman" pitchFamily="18" charset="0"/>
              </a:rPr>
              <a:t>оболочки</a:t>
            </a:r>
            <a:r>
              <a:rPr lang="uk-UA" dirty="0">
                <a:latin typeface="Times New Roman" pitchFamily="18" charset="0"/>
              </a:rPr>
              <a:t> </a:t>
            </a:r>
            <a:r>
              <a:rPr lang="uk-UA" dirty="0" err="1">
                <a:latin typeface="Times New Roman" pitchFamily="18" charset="0"/>
              </a:rPr>
              <a:t>ротовой</a:t>
            </a:r>
            <a:r>
              <a:rPr lang="uk-UA" dirty="0">
                <a:latin typeface="Times New Roman" pitchFamily="18" charset="0"/>
              </a:rPr>
              <a:t> </a:t>
            </a:r>
            <a:r>
              <a:rPr lang="uk-UA" dirty="0" err="1">
                <a:latin typeface="Times New Roman" pitchFamily="18" charset="0"/>
              </a:rPr>
              <a:t>полости</a:t>
            </a:r>
            <a:r>
              <a:rPr lang="uk-UA" dirty="0">
                <a:latin typeface="Times New Roman" pitchFamily="18" charset="0"/>
              </a:rPr>
              <a:t> (ІІ), и </a:t>
            </a:r>
            <a:r>
              <a:rPr lang="ru-RU" dirty="0">
                <a:latin typeface="Times New Roman" pitchFamily="18" charset="0"/>
              </a:rPr>
              <a:t>«</a:t>
            </a:r>
            <a:r>
              <a:rPr lang="uk-UA" dirty="0" err="1">
                <a:latin typeface="Times New Roman" pitchFamily="18" charset="0"/>
              </a:rPr>
              <a:t>барабанных</a:t>
            </a:r>
            <a:r>
              <a:rPr lang="uk-UA" dirty="0">
                <a:latin typeface="Times New Roman" pitchFamily="18" charset="0"/>
              </a:rPr>
              <a:t> </a:t>
            </a:r>
            <a:r>
              <a:rPr lang="uk-UA" dirty="0" err="1">
                <a:latin typeface="Times New Roman" pitchFamily="18" charset="0"/>
              </a:rPr>
              <a:t>палочек</a:t>
            </a:r>
            <a:r>
              <a:rPr lang="ru-RU" dirty="0">
                <a:latin typeface="Times New Roman" pitchFamily="18" charset="0"/>
              </a:rPr>
              <a:t>» в ядрах лейкоцитов (</a:t>
            </a:r>
            <a:r>
              <a:rPr lang="uk-UA" dirty="0">
                <a:latin typeface="Times New Roman" pitchFamily="18" charset="0"/>
              </a:rPr>
              <a:t>ІІІ</a:t>
            </a:r>
            <a:r>
              <a:rPr lang="ru-RU" dirty="0">
                <a:latin typeface="Times New Roman" pitchFamily="18"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2351088" y="836614"/>
            <a:ext cx="4214812" cy="2357437"/>
          </a:xfrm>
        </p:spPr>
        <p:txBody>
          <a:bodyPr>
            <a:normAutofit lnSpcReduction="10000"/>
          </a:bodyPr>
          <a:lstStyle/>
          <a:p>
            <a:pPr marL="85725" indent="0">
              <a:buNone/>
            </a:pPr>
            <a:r>
              <a:rPr lang="ru-RU" sz="2000" b="1" i="1">
                <a:latin typeface="Times New Roman" pitchFamily="18" charset="0"/>
                <a:cs typeface="Times New Roman" pitchFamily="18" charset="0"/>
              </a:rPr>
              <a:t>У-хроматин (</a:t>
            </a:r>
            <a:r>
              <a:rPr lang="ru-RU" sz="2000">
                <a:latin typeface="Times New Roman" pitchFamily="18" charset="0"/>
                <a:cs typeface="Times New Roman" pitchFamily="18" charset="0"/>
              </a:rPr>
              <a:t>синоним </a:t>
            </a:r>
            <a:r>
              <a:rPr lang="en-US" sz="2000">
                <a:latin typeface="Times New Roman" pitchFamily="18" charset="0"/>
                <a:cs typeface="Times New Roman" pitchFamily="18" charset="0"/>
              </a:rPr>
              <a:t>F</a:t>
            </a:r>
            <a:r>
              <a:rPr lang="ru-RU" sz="2000">
                <a:latin typeface="Times New Roman" pitchFamily="18" charset="0"/>
                <a:cs typeface="Times New Roman" pitchFamily="18" charset="0"/>
              </a:rPr>
              <a:t>-тельце)</a:t>
            </a:r>
            <a:r>
              <a:rPr lang="ru-RU" sz="2000" b="1" i="1">
                <a:latin typeface="Times New Roman" pitchFamily="18" charset="0"/>
                <a:cs typeface="Times New Roman" pitchFamily="18" charset="0"/>
              </a:rPr>
              <a:t> – </a:t>
            </a:r>
            <a:r>
              <a:rPr lang="ru-RU" sz="2000">
                <a:latin typeface="Times New Roman" pitchFamily="18" charset="0"/>
                <a:cs typeface="Times New Roman" pitchFamily="18" charset="0"/>
              </a:rPr>
              <a:t>это частица, которая при окрашивании ядра флюорисцентными красителями интенсивно светится и отличается от других хромосом. Для определения У-полового хроматина мазки слизистой щеки мужчины или клетки волосяной луковицы и</a:t>
            </a:r>
            <a:endParaRPr lang="ru-RU" sz="2000"/>
          </a:p>
        </p:txBody>
      </p:sp>
      <p:pic>
        <p:nvPicPr>
          <p:cNvPr id="30722" name="Picture 3" descr="fig14-arpfeluq21h"/>
          <p:cNvPicPr>
            <a:picLocks noChangeAspect="1" noChangeArrowheads="1"/>
          </p:cNvPicPr>
          <p:nvPr/>
        </p:nvPicPr>
        <p:blipFill>
          <a:blip r:embed="rId2">
            <a:grayscl/>
          </a:blip>
          <a:srcRect l="19861" r="57935" b="21365"/>
          <a:stretch>
            <a:fillRect/>
          </a:stretch>
        </p:blipFill>
        <p:spPr bwMode="auto">
          <a:xfrm>
            <a:off x="8453438" y="3571875"/>
            <a:ext cx="1643062" cy="2679700"/>
          </a:xfrm>
          <a:prstGeom prst="rect">
            <a:avLst/>
          </a:prstGeom>
          <a:noFill/>
          <a:ln w="9525">
            <a:noFill/>
            <a:miter lim="800000"/>
            <a:headEnd/>
            <a:tailEnd/>
          </a:ln>
        </p:spPr>
      </p:pic>
      <p:sp>
        <p:nvSpPr>
          <p:cNvPr id="30723" name="Rectangle 7"/>
          <p:cNvSpPr>
            <a:spLocks noChangeArrowheads="1"/>
          </p:cNvSpPr>
          <p:nvPr/>
        </p:nvSpPr>
        <p:spPr bwMode="auto">
          <a:xfrm>
            <a:off x="2452689" y="3571876"/>
            <a:ext cx="6192837" cy="1463675"/>
          </a:xfrm>
          <a:prstGeom prst="rect">
            <a:avLst/>
          </a:prstGeom>
          <a:noFill/>
          <a:ln w="9525">
            <a:noFill/>
            <a:miter lim="800000"/>
            <a:headEnd/>
            <a:tailEnd/>
          </a:ln>
        </p:spPr>
        <p:txBody>
          <a:bodyPr>
            <a:spAutoFit/>
          </a:bodyPr>
          <a:lstStyle/>
          <a:p>
            <a:pPr>
              <a:spcBef>
                <a:spcPct val="50000"/>
              </a:spcBef>
              <a:buClr>
                <a:srgbClr val="A04DA3"/>
              </a:buClr>
              <a:buFont typeface="Georgia" pitchFamily="18" charset="0"/>
              <a:buNone/>
            </a:pPr>
            <a:r>
              <a:rPr lang="ru-RU" sz="2000">
                <a:latin typeface="Times New Roman" pitchFamily="18" charset="0"/>
                <a:cs typeface="Times New Roman" pitchFamily="18" charset="0"/>
              </a:rPr>
              <a:t>др. окрашивают акрихином и рассматривают в люминесцентный микроскоп. Количество У-телец равно количеству У-хромосом в кариотипе.</a:t>
            </a:r>
          </a:p>
          <a:p>
            <a:pPr>
              <a:spcBef>
                <a:spcPct val="50000"/>
              </a:spcBef>
              <a:buClr>
                <a:srgbClr val="A04DA3"/>
              </a:buClr>
              <a:buFont typeface="Georgia" pitchFamily="18" charset="0"/>
              <a:buNone/>
            </a:pPr>
            <a:endParaRPr lang="ru-RU" sz="2000">
              <a:latin typeface="Georgia" pitchFamily="18" charset="0"/>
            </a:endParaRPr>
          </a:p>
        </p:txBody>
      </p:sp>
      <p:pic>
        <p:nvPicPr>
          <p:cNvPr id="30724" name="Picture 5" descr="y-hromosoma"/>
          <p:cNvPicPr>
            <a:picLocks noChangeAspect="1" noChangeArrowheads="1"/>
          </p:cNvPicPr>
          <p:nvPr/>
        </p:nvPicPr>
        <p:blipFill>
          <a:blip r:embed="rId3"/>
          <a:srcRect/>
          <a:stretch>
            <a:fillRect/>
          </a:stretch>
        </p:blipFill>
        <p:spPr bwMode="auto">
          <a:xfrm>
            <a:off x="6953251" y="785813"/>
            <a:ext cx="3292475" cy="27432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314" y="785814"/>
            <a:ext cx="8643937" cy="5214937"/>
          </a:xfrm>
        </p:spPr>
        <p:txBody>
          <a:bodyPr>
            <a:normAutofit fontScale="92500" lnSpcReduction="10000"/>
          </a:bodyPr>
          <a:lstStyle/>
          <a:p>
            <a:pPr marL="538163" indent="-538163">
              <a:buFont typeface="+mj-lt"/>
              <a:buAutoNum type="arabicParenR" startAt="2"/>
              <a:defRPr/>
            </a:pPr>
            <a:r>
              <a:rPr lang="ru-RU" sz="2200" dirty="0">
                <a:latin typeface="Times New Roman" pitchFamily="18" charset="0"/>
                <a:cs typeface="Times New Roman" pitchFamily="18" charset="0"/>
              </a:rPr>
              <a:t>Метод</a:t>
            </a:r>
            <a:r>
              <a:rPr lang="ru-RU" sz="2200" b="1" i="1" dirty="0">
                <a:latin typeface="Times New Roman" pitchFamily="18" charset="0"/>
                <a:cs typeface="Times New Roman" pitchFamily="18" charset="0"/>
              </a:rPr>
              <a:t> метафазной пластинки (</a:t>
            </a:r>
            <a:r>
              <a:rPr lang="ru-RU" sz="2200" b="1" i="1" dirty="0" err="1">
                <a:latin typeface="Times New Roman" pitchFamily="18" charset="0"/>
                <a:cs typeface="Times New Roman" pitchFamily="18" charset="0"/>
              </a:rPr>
              <a:t>кариотипирования</a:t>
            </a:r>
            <a:r>
              <a:rPr lang="ru-RU" sz="2200" b="1" i="1" dirty="0">
                <a:latin typeface="Times New Roman" pitchFamily="18" charset="0"/>
                <a:cs typeface="Times New Roman" pitchFamily="18" charset="0"/>
              </a:rPr>
              <a:t>)</a:t>
            </a:r>
            <a:r>
              <a:rPr lang="ru-RU" sz="2200" dirty="0">
                <a:latin typeface="Times New Roman" pitchFamily="18" charset="0"/>
                <a:cs typeface="Times New Roman" pitchFamily="18" charset="0"/>
              </a:rPr>
              <a:t> позволяет изучить число и структуру хромосом. Он используется для диагностики множества наследственных болезней, изучения хромосомных аномалий в клетках.</a:t>
            </a:r>
          </a:p>
          <a:p>
            <a:pPr marL="538163" indent="-538163">
              <a:buFont typeface="+mj-lt"/>
              <a:buAutoNum type="arabicParenR" startAt="2"/>
              <a:defRPr/>
            </a:pPr>
            <a:endParaRPr lang="ru-RU" sz="2200" dirty="0">
              <a:latin typeface="Times New Roman" pitchFamily="18" charset="0"/>
              <a:cs typeface="Times New Roman" pitchFamily="18" charset="0"/>
            </a:endParaRPr>
          </a:p>
          <a:p>
            <a:pPr marL="84138" indent="25400" algn="ctr">
              <a:buClr>
                <a:schemeClr val="accent3"/>
              </a:buClr>
              <a:buNone/>
              <a:defRPr/>
            </a:pPr>
            <a:r>
              <a:rPr lang="ru-RU" sz="2200" b="1" dirty="0">
                <a:latin typeface="Times New Roman" pitchFamily="18" charset="0"/>
                <a:cs typeface="Times New Roman" pitchFamily="18" charset="0"/>
              </a:rPr>
              <a:t>Метод состоит из следующих этапов:</a:t>
            </a:r>
          </a:p>
          <a:p>
            <a:pPr marL="84138" indent="25400" algn="ctr">
              <a:buClr>
                <a:schemeClr val="accent3"/>
              </a:buClr>
              <a:buNone/>
              <a:defRPr/>
            </a:pPr>
            <a:endParaRPr lang="ru-RU" sz="2200" b="1" dirty="0">
              <a:latin typeface="Times New Roman" pitchFamily="18" charset="0"/>
              <a:cs typeface="Times New Roman" pitchFamily="18" charset="0"/>
            </a:endParaRPr>
          </a:p>
          <a:p>
            <a:pPr marL="365760" indent="-256032">
              <a:buClr>
                <a:schemeClr val="accent3"/>
              </a:buClr>
              <a:buNone/>
              <a:defRPr/>
            </a:pPr>
            <a:r>
              <a:rPr lang="ru-RU" sz="2200" b="1" i="1" dirty="0">
                <a:latin typeface="Times New Roman" pitchFamily="18" charset="0"/>
                <a:cs typeface="Times New Roman" pitchFamily="18" charset="0"/>
              </a:rPr>
              <a:t>Получение хромосом</a:t>
            </a:r>
            <a:endParaRPr lang="ru-RU" sz="2200" dirty="0">
              <a:latin typeface="Times New Roman" pitchFamily="18" charset="0"/>
              <a:cs typeface="Times New Roman" pitchFamily="18" charset="0"/>
            </a:endParaRPr>
          </a:p>
          <a:p>
            <a:pPr marL="365760" indent="-256032">
              <a:buClr>
                <a:schemeClr val="accent2"/>
              </a:buClr>
              <a:buFont typeface="Georgia"/>
              <a:buChar char="•"/>
              <a:defRPr/>
            </a:pPr>
            <a:r>
              <a:rPr lang="ru-RU" sz="2200" dirty="0">
                <a:latin typeface="Times New Roman" pitchFamily="18" charset="0"/>
                <a:cs typeface="Times New Roman" pitchFamily="18" charset="0"/>
              </a:rPr>
              <a:t>Для того чтобы приготовить метафазную пластинку</a:t>
            </a:r>
            <a:r>
              <a:rPr lang="ru-RU" sz="2200" b="1" i="1" dirty="0">
                <a:latin typeface="Times New Roman" pitchFamily="18" charset="0"/>
                <a:cs typeface="Times New Roman" pitchFamily="18" charset="0"/>
              </a:rPr>
              <a:t> </a:t>
            </a:r>
            <a:r>
              <a:rPr lang="ru-RU" sz="2200" dirty="0">
                <a:latin typeface="Times New Roman" pitchFamily="18" charset="0"/>
                <a:cs typeface="Times New Roman" pitchFamily="18" charset="0"/>
              </a:rPr>
              <a:t>чаще всего берут клетки периферической крови (лимфоциты). Фракцию лимфоцитов получают в результате центрифугирования крови. Затем для стимуляции митоза добавляют </a:t>
            </a:r>
            <a:r>
              <a:rPr lang="ru-RU" sz="2200" dirty="0" err="1">
                <a:latin typeface="Times New Roman" pitchFamily="18" charset="0"/>
                <a:cs typeface="Times New Roman" pitchFamily="18" charset="0"/>
              </a:rPr>
              <a:t>фитогемаглютинин</a:t>
            </a:r>
            <a:r>
              <a:rPr lang="ru-RU" sz="2200" dirty="0">
                <a:latin typeface="Times New Roman" pitchFamily="18" charset="0"/>
                <a:cs typeface="Times New Roman" pitchFamily="18" charset="0"/>
              </a:rPr>
              <a:t> (питательная среда), а чтобы остановить митоз – колхицин (разрушает нити веретена деления). После этого клетки обрабатывают гипотоническим раствором. Клеточные мембраны разрываются, и хромосомы свободно лежат на некотором расстоянии друг от друга (метафазные пластинки). Культуру фиксируют и готовят препараты.</a:t>
            </a:r>
          </a:p>
          <a:p>
            <a:pPr marL="365760" indent="-256032">
              <a:buClr>
                <a:schemeClr val="accent3"/>
              </a:buClr>
              <a:buFont typeface="Georgia"/>
              <a:buChar char="•"/>
              <a:defRPr/>
            </a:pPr>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81188" y="714376"/>
            <a:ext cx="8329612" cy="5859463"/>
          </a:xfrm>
        </p:spPr>
        <p:txBody>
          <a:bodyPr>
            <a:normAutofit lnSpcReduction="10000"/>
          </a:bodyPr>
          <a:lstStyle/>
          <a:p>
            <a:pPr marL="365760" indent="-256032">
              <a:buClr>
                <a:schemeClr val="accent3"/>
              </a:buClr>
              <a:buNone/>
              <a:defRPr/>
            </a:pPr>
            <a:r>
              <a:rPr lang="ru-RU" sz="2200" b="1" i="1" dirty="0">
                <a:latin typeface="Times New Roman" pitchFamily="18" charset="0"/>
                <a:cs typeface="Times New Roman" pitchFamily="18" charset="0"/>
              </a:rPr>
              <a:t>Окрашивание хромосом</a:t>
            </a:r>
            <a:endParaRPr lang="ru-RU" sz="2200" i="1" dirty="0">
              <a:latin typeface="Times New Roman" pitchFamily="18" charset="0"/>
              <a:cs typeface="Times New Roman" pitchFamily="18" charset="0"/>
            </a:endParaRPr>
          </a:p>
          <a:p>
            <a:pPr marL="365760" indent="-256032">
              <a:buClr>
                <a:schemeClr val="accent2"/>
              </a:buClr>
              <a:buFont typeface="Georgia"/>
              <a:buChar char="•"/>
              <a:defRPr/>
            </a:pPr>
            <a:r>
              <a:rPr lang="ru-RU" sz="2200" dirty="0">
                <a:latin typeface="Times New Roman" pitchFamily="18" charset="0"/>
                <a:cs typeface="Times New Roman" pitchFamily="18" charset="0"/>
              </a:rPr>
              <a:t>Препарат окрашивают красителями в зависимости от задач исследования:</a:t>
            </a:r>
          </a:p>
          <a:p>
            <a:pPr marL="365760" indent="-256032">
              <a:buClr>
                <a:schemeClr val="accent2"/>
              </a:buClr>
              <a:buNone/>
              <a:defRPr/>
            </a:pPr>
            <a:r>
              <a:rPr lang="ru-RU" sz="2200" dirty="0">
                <a:latin typeface="Times New Roman" pitchFamily="18" charset="0"/>
                <a:cs typeface="Times New Roman" pitchFamily="18" charset="0"/>
              </a:rPr>
              <a:t>– общее – для подсчёта числа хромосом;</a:t>
            </a:r>
          </a:p>
          <a:p>
            <a:pPr marL="365760" indent="-256032">
              <a:buClr>
                <a:schemeClr val="accent2"/>
              </a:buClr>
              <a:buNone/>
              <a:defRPr/>
            </a:pPr>
            <a:r>
              <a:rPr lang="ru-RU" sz="2200" dirty="0">
                <a:latin typeface="Times New Roman" pitchFamily="18" charset="0"/>
                <a:cs typeface="Times New Roman" pitchFamily="18" charset="0"/>
              </a:rPr>
              <a:t>– дифференциальное: </a:t>
            </a:r>
            <a:r>
              <a:rPr lang="en-US" sz="2200" dirty="0">
                <a:latin typeface="Times New Roman" pitchFamily="18" charset="0"/>
                <a:cs typeface="Times New Roman" pitchFamily="18" charset="0"/>
              </a:rPr>
              <a:t>R</a:t>
            </a: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G</a:t>
            </a:r>
            <a:r>
              <a:rPr lang="ru-RU" sz="2200" dirty="0">
                <a:latin typeface="Times New Roman" pitchFamily="18" charset="0"/>
                <a:cs typeface="Times New Roman" pitchFamily="18" charset="0"/>
              </a:rPr>
              <a:t> – для определения</a:t>
            </a:r>
          </a:p>
          <a:p>
            <a:pPr marL="365760" indent="-256032">
              <a:buClr>
                <a:schemeClr val="accent2"/>
              </a:buClr>
              <a:buNone/>
              <a:defRPr/>
            </a:pPr>
            <a:r>
              <a:rPr lang="ru-RU" sz="2200" dirty="0">
                <a:latin typeface="Times New Roman" pitchFamily="18" charset="0"/>
                <a:cs typeface="Times New Roman" pitchFamily="18" charset="0"/>
              </a:rPr>
              <a:t>гомологичных хромосом, </a:t>
            </a:r>
            <a:r>
              <a:rPr lang="en-US" sz="2200" dirty="0">
                <a:latin typeface="Times New Roman" pitchFamily="18" charset="0"/>
                <a:cs typeface="Times New Roman" pitchFamily="18" charset="0"/>
              </a:rPr>
              <a:t>Q</a:t>
            </a: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C</a:t>
            </a:r>
            <a:r>
              <a:rPr lang="ru-RU" sz="2200" dirty="0">
                <a:latin typeface="Times New Roman" pitchFamily="18" charset="0"/>
                <a:cs typeface="Times New Roman" pitchFamily="18" charset="0"/>
              </a:rPr>
              <a:t> – для определения </a:t>
            </a:r>
          </a:p>
          <a:p>
            <a:pPr marL="365760" indent="-256032">
              <a:buClr>
                <a:schemeClr val="accent2"/>
              </a:buClr>
              <a:buNone/>
              <a:defRPr/>
            </a:pPr>
            <a:r>
              <a:rPr lang="ru-RU" sz="2200" dirty="0">
                <a:latin typeface="Times New Roman" pitchFamily="18" charset="0"/>
                <a:cs typeface="Times New Roman" pitchFamily="18" charset="0"/>
              </a:rPr>
              <a:t>аберраций, происхождения хромосом.</a:t>
            </a:r>
          </a:p>
          <a:p>
            <a:pPr marL="365760" indent="-256032">
              <a:buClr>
                <a:schemeClr val="accent2"/>
              </a:buClr>
              <a:buFont typeface="Georgia"/>
              <a:buChar char="•"/>
              <a:defRPr/>
            </a:pPr>
            <a:r>
              <a:rPr lang="ru-RU" sz="2200" dirty="0">
                <a:latin typeface="Times New Roman" pitchFamily="18" charset="0"/>
                <a:cs typeface="Times New Roman" pitchFamily="18" charset="0"/>
              </a:rPr>
              <a:t>Накрывают покровным стеклом, рассматривают под микроскопом (или делают микрофотографии).</a:t>
            </a:r>
          </a:p>
          <a:p>
            <a:pPr marL="365760" indent="-256032">
              <a:buClr>
                <a:schemeClr val="accent2"/>
              </a:buClr>
              <a:buNone/>
              <a:defRPr/>
            </a:pPr>
            <a:r>
              <a:rPr lang="ru-RU" sz="2200" b="1" i="1" dirty="0">
                <a:latin typeface="Times New Roman" pitchFamily="18" charset="0"/>
                <a:cs typeface="Times New Roman" pitchFamily="18" charset="0"/>
              </a:rPr>
              <a:t>Анализ хромосом</a:t>
            </a:r>
            <a:endParaRPr lang="ru-RU" sz="2200" dirty="0">
              <a:latin typeface="Times New Roman" pitchFamily="18" charset="0"/>
              <a:cs typeface="Times New Roman" pitchFamily="18" charset="0"/>
            </a:endParaRPr>
          </a:p>
          <a:p>
            <a:pPr marL="365760" indent="-256032">
              <a:buClr>
                <a:schemeClr val="accent2"/>
              </a:buClr>
              <a:buFont typeface="Georgia"/>
              <a:buChar char="•"/>
              <a:defRPr/>
            </a:pPr>
            <a:r>
              <a:rPr lang="ru-RU" sz="2200" dirty="0">
                <a:latin typeface="Times New Roman" pitchFamily="18" charset="0"/>
                <a:cs typeface="Times New Roman" pitchFamily="18" charset="0"/>
              </a:rPr>
              <a:t>Изучают хромосомы: длину, форму, расположение </a:t>
            </a:r>
            <a:r>
              <a:rPr lang="ru-RU" sz="2200" dirty="0" err="1">
                <a:latin typeface="Times New Roman" pitchFamily="18" charset="0"/>
                <a:cs typeface="Times New Roman" pitchFamily="18" charset="0"/>
              </a:rPr>
              <a:t>центромеры</a:t>
            </a:r>
            <a:r>
              <a:rPr lang="ru-RU" sz="2200" dirty="0">
                <a:latin typeface="Times New Roman" pitchFamily="18" charset="0"/>
                <a:cs typeface="Times New Roman" pitchFamily="18" charset="0"/>
              </a:rPr>
              <a:t> и др.</a:t>
            </a:r>
          </a:p>
          <a:p>
            <a:pPr marL="365760" indent="-256032">
              <a:buClr>
                <a:schemeClr val="accent2"/>
              </a:buClr>
              <a:buFont typeface="Georgia"/>
              <a:buChar char="•"/>
              <a:defRPr/>
            </a:pPr>
            <a:r>
              <a:rPr lang="ru-RU" sz="2200" dirty="0">
                <a:latin typeface="Times New Roman" pitchFamily="18" charset="0"/>
                <a:cs typeface="Times New Roman" pitchFamily="18" charset="0"/>
              </a:rPr>
              <a:t>Составляют кариограмму. </a:t>
            </a:r>
          </a:p>
          <a:p>
            <a:pPr marL="357188" indent="0">
              <a:buClr>
                <a:schemeClr val="accent3"/>
              </a:buClr>
              <a:buNone/>
              <a:defRPr/>
            </a:pPr>
            <a:r>
              <a:rPr lang="ru-RU" sz="2200" b="1" i="1" dirty="0">
                <a:latin typeface="Times New Roman" pitchFamily="18" charset="0"/>
                <a:cs typeface="Times New Roman" pitchFamily="18" charset="0"/>
              </a:rPr>
              <a:t>Кариограмма</a:t>
            </a:r>
            <a:r>
              <a:rPr lang="ru-RU" sz="2200" dirty="0">
                <a:latin typeface="Times New Roman" pitchFamily="18" charset="0"/>
                <a:cs typeface="Times New Roman" pitchFamily="18" charset="0"/>
              </a:rPr>
              <a:t> – это расположение по порядку каждой пары хромосом по величине: от большей к меньшей, отдельно выносят половые хромосомы.</a:t>
            </a:r>
          </a:p>
          <a:p>
            <a:pPr marL="365760" indent="-256032">
              <a:buClr>
                <a:schemeClr val="accent3"/>
              </a:buClr>
              <a:buFont typeface="Georgia"/>
              <a:buChar char="•"/>
              <a:defRPr/>
            </a:pPr>
            <a:endParaRPr lang="ru-RU" dirty="0"/>
          </a:p>
          <a:p>
            <a:pPr marL="365760" indent="-256032">
              <a:buClr>
                <a:schemeClr val="accent3"/>
              </a:buClr>
              <a:buFont typeface="Georgia"/>
              <a:buChar char="•"/>
              <a:defRPr/>
            </a:pPr>
            <a:endParaRPr lang="ru-RU" dirty="0"/>
          </a:p>
        </p:txBody>
      </p:sp>
      <p:cxnSp>
        <p:nvCxnSpPr>
          <p:cNvPr id="5" name="Прямая соединительная линия 4"/>
          <p:cNvCxnSpPr/>
          <p:nvPr/>
        </p:nvCxnSpPr>
        <p:spPr>
          <a:xfrm rot="5400000">
            <a:off x="1808957" y="6001545"/>
            <a:ext cx="857250" cy="1587"/>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4E700A5-8B50-4EC2-B4F3-75D243A0D31B}"/>
              </a:ext>
            </a:extLst>
          </p:cNvPr>
          <p:cNvSpPr>
            <a:spLocks noGrp="1" noChangeArrowheads="1"/>
          </p:cNvSpPr>
          <p:nvPr>
            <p:ph type="title"/>
          </p:nvPr>
        </p:nvSpPr>
        <p:spPr/>
        <p:txBody>
          <a:bodyPr/>
          <a:lstStyle/>
          <a:p>
            <a:pPr eaLnBrk="1" hangingPunct="1"/>
            <a:r>
              <a:rPr lang="ru-RU" altLang="ru-RU" sz="2400"/>
              <a:t>При цитологических исследованиях интерфазных ядер соматических клеток можно обнаружить так называемое </a:t>
            </a:r>
            <a:r>
              <a:rPr lang="ru-RU" altLang="ru-RU" sz="2400" i="1"/>
              <a:t>тельце Барри,</a:t>
            </a:r>
            <a:r>
              <a:rPr lang="ru-RU" altLang="ru-RU" sz="2400"/>
              <a:t> или </a:t>
            </a:r>
            <a:r>
              <a:rPr lang="ru-RU" altLang="ru-RU" sz="2400" i="1"/>
              <a:t>половой хроматин</a:t>
            </a:r>
          </a:p>
        </p:txBody>
      </p:sp>
      <p:sp>
        <p:nvSpPr>
          <p:cNvPr id="25603" name="Rectangle 3">
            <a:extLst>
              <a:ext uri="{FF2B5EF4-FFF2-40B4-BE49-F238E27FC236}">
                <a16:creationId xmlns:a16="http://schemas.microsoft.com/office/drawing/2014/main" id="{8A88DFF7-A9DC-4CD3-97D7-3111AFB9937B}"/>
              </a:ext>
            </a:extLst>
          </p:cNvPr>
          <p:cNvSpPr>
            <a:spLocks noGrp="1" noChangeArrowheads="1"/>
          </p:cNvSpPr>
          <p:nvPr>
            <p:ph type="body" idx="1"/>
          </p:nvPr>
        </p:nvSpPr>
        <p:spPr>
          <a:xfrm>
            <a:off x="1992313" y="1628776"/>
            <a:ext cx="8229600" cy="1973263"/>
          </a:xfrm>
        </p:spPr>
        <p:txBody>
          <a:bodyPr/>
          <a:lstStyle/>
          <a:p>
            <a:pPr eaLnBrk="1" hangingPunct="1">
              <a:buFontTx/>
              <a:buNone/>
            </a:pPr>
            <a:endParaRPr lang="ru-RU" altLang="ru-RU"/>
          </a:p>
          <a:p>
            <a:pPr eaLnBrk="1" hangingPunct="1">
              <a:buFontTx/>
              <a:buNone/>
            </a:pPr>
            <a:endParaRPr lang="ru-RU" altLang="ru-RU"/>
          </a:p>
        </p:txBody>
      </p:sp>
      <p:sp>
        <p:nvSpPr>
          <p:cNvPr id="25604" name="Text Box 4">
            <a:extLst>
              <a:ext uri="{FF2B5EF4-FFF2-40B4-BE49-F238E27FC236}">
                <a16:creationId xmlns:a16="http://schemas.microsoft.com/office/drawing/2014/main" id="{CEE509C1-FC58-4DBD-925A-2A6EE3748355}"/>
              </a:ext>
            </a:extLst>
          </p:cNvPr>
          <p:cNvSpPr txBox="1">
            <a:spLocks noChangeArrowheads="1"/>
          </p:cNvSpPr>
          <p:nvPr/>
        </p:nvSpPr>
        <p:spPr bwMode="auto">
          <a:xfrm>
            <a:off x="2135188" y="1557339"/>
            <a:ext cx="77771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ru-RU" altLang="ru-RU" b="1">
                <a:solidFill>
                  <a:srgbClr val="0000FF"/>
                </a:solidFill>
              </a:rPr>
              <a:t>Связь между числом Х-хромасом (</a:t>
            </a:r>
            <a:r>
              <a:rPr lang="en-US" altLang="ru-RU" b="1">
                <a:solidFill>
                  <a:srgbClr val="0000FF"/>
                </a:solidFill>
              </a:rPr>
              <a:t>I</a:t>
            </a:r>
            <a:r>
              <a:rPr lang="ru-RU" altLang="ru-RU" b="1">
                <a:solidFill>
                  <a:srgbClr val="0000FF"/>
                </a:solidFill>
              </a:rPr>
              <a:t>), числом телец Бара </a:t>
            </a:r>
            <a:br>
              <a:rPr lang="ru-RU" altLang="ru-RU" b="1">
                <a:solidFill>
                  <a:srgbClr val="0000FF"/>
                </a:solidFill>
              </a:rPr>
            </a:br>
            <a:r>
              <a:rPr lang="ru-RU" altLang="ru-RU" b="1">
                <a:solidFill>
                  <a:srgbClr val="0000FF"/>
                </a:solidFill>
              </a:rPr>
              <a:t>в клетках слизистой оболочки ротовой полости (</a:t>
            </a:r>
            <a:r>
              <a:rPr lang="en-US" altLang="ru-RU" b="1">
                <a:solidFill>
                  <a:srgbClr val="0000FF"/>
                </a:solidFill>
              </a:rPr>
              <a:t>II</a:t>
            </a:r>
            <a:r>
              <a:rPr lang="ru-RU" altLang="ru-RU" b="1">
                <a:solidFill>
                  <a:srgbClr val="0000FF"/>
                </a:solidFill>
              </a:rPr>
              <a:t>) </a:t>
            </a:r>
            <a:br>
              <a:rPr lang="ru-RU" altLang="ru-RU" b="1">
                <a:solidFill>
                  <a:srgbClr val="0000FF"/>
                </a:solidFill>
              </a:rPr>
            </a:br>
            <a:r>
              <a:rPr lang="ru-RU" altLang="ru-RU" b="1">
                <a:solidFill>
                  <a:srgbClr val="0000FF"/>
                </a:solidFill>
              </a:rPr>
              <a:t>и числом «барабанных палочек» в ядрах лейкоцитов (</a:t>
            </a:r>
            <a:r>
              <a:rPr lang="en-US" altLang="ru-RU" b="1">
                <a:solidFill>
                  <a:srgbClr val="0000FF"/>
                </a:solidFill>
              </a:rPr>
              <a:t>III</a:t>
            </a:r>
            <a:r>
              <a:rPr lang="ru-RU" altLang="ru-RU" b="1">
                <a:solidFill>
                  <a:srgbClr val="0000FF"/>
                </a:solidFill>
              </a:rPr>
              <a:t>).</a:t>
            </a:r>
          </a:p>
        </p:txBody>
      </p:sp>
      <p:sp>
        <p:nvSpPr>
          <p:cNvPr id="25605" name="Freeform 22">
            <a:extLst>
              <a:ext uri="{FF2B5EF4-FFF2-40B4-BE49-F238E27FC236}">
                <a16:creationId xmlns:a16="http://schemas.microsoft.com/office/drawing/2014/main" id="{EB445466-D22E-4CB8-A5E5-0DE15918FF32}"/>
              </a:ext>
            </a:extLst>
          </p:cNvPr>
          <p:cNvSpPr>
            <a:spLocks/>
          </p:cNvSpPr>
          <p:nvPr/>
        </p:nvSpPr>
        <p:spPr bwMode="auto">
          <a:xfrm>
            <a:off x="7608888" y="3284538"/>
            <a:ext cx="563562" cy="495300"/>
          </a:xfrm>
          <a:custGeom>
            <a:avLst/>
            <a:gdLst>
              <a:gd name="T0" fmla="*/ 2147483647 w 888"/>
              <a:gd name="T1" fmla="*/ 2147483647 h 780"/>
              <a:gd name="T2" fmla="*/ 2147483647 w 888"/>
              <a:gd name="T3" fmla="*/ 2147483647 h 780"/>
              <a:gd name="T4" fmla="*/ 2147483647 w 888"/>
              <a:gd name="T5" fmla="*/ 0 h 780"/>
              <a:gd name="T6" fmla="*/ 2147483647 w 888"/>
              <a:gd name="T7" fmla="*/ 2147483647 h 780"/>
              <a:gd name="T8" fmla="*/ 2147483647 w 888"/>
              <a:gd name="T9" fmla="*/ 2147483647 h 780"/>
              <a:gd name="T10" fmla="*/ 2147483647 w 888"/>
              <a:gd name="T11" fmla="*/ 2147483647 h 780"/>
              <a:gd name="T12" fmla="*/ 2147483647 w 888"/>
              <a:gd name="T13" fmla="*/ 2147483647 h 780"/>
              <a:gd name="T14" fmla="*/ 2147483647 w 888"/>
              <a:gd name="T15" fmla="*/ 2147483647 h 780"/>
              <a:gd name="T16" fmla="*/ 2147483647 w 888"/>
              <a:gd name="T17" fmla="*/ 2147483647 h 780"/>
              <a:gd name="T18" fmla="*/ 2147483647 w 888"/>
              <a:gd name="T19" fmla="*/ 2147483647 h 780"/>
              <a:gd name="T20" fmla="*/ 2147483647 w 888"/>
              <a:gd name="T21" fmla="*/ 2147483647 h 780"/>
              <a:gd name="T22" fmla="*/ 2147483647 w 888"/>
              <a:gd name="T23" fmla="*/ 2147483647 h 780"/>
              <a:gd name="T24" fmla="*/ 2147483647 w 888"/>
              <a:gd name="T25" fmla="*/ 2147483647 h 780"/>
              <a:gd name="T26" fmla="*/ 2147483647 w 888"/>
              <a:gd name="T27" fmla="*/ 2147483647 h 780"/>
              <a:gd name="T28" fmla="*/ 0 w 888"/>
              <a:gd name="T29" fmla="*/ 2147483647 h 780"/>
              <a:gd name="T30" fmla="*/ 2147483647 w 888"/>
              <a:gd name="T31" fmla="*/ 2147483647 h 780"/>
              <a:gd name="T32" fmla="*/ 2147483647 w 888"/>
              <a:gd name="T33" fmla="*/ 2147483647 h 7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8"/>
              <a:gd name="T52" fmla="*/ 0 h 780"/>
              <a:gd name="T53" fmla="*/ 888 w 888"/>
              <a:gd name="T54" fmla="*/ 780 h 7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8" h="780">
                <a:moveTo>
                  <a:pt x="165" y="90"/>
                </a:moveTo>
                <a:cubicBezTo>
                  <a:pt x="195" y="70"/>
                  <a:pt x="225" y="50"/>
                  <a:pt x="255" y="30"/>
                </a:cubicBezTo>
                <a:cubicBezTo>
                  <a:pt x="270" y="20"/>
                  <a:pt x="300" y="0"/>
                  <a:pt x="300" y="0"/>
                </a:cubicBezTo>
                <a:cubicBezTo>
                  <a:pt x="395" y="5"/>
                  <a:pt x="490" y="6"/>
                  <a:pt x="585" y="15"/>
                </a:cubicBezTo>
                <a:cubicBezTo>
                  <a:pt x="601" y="16"/>
                  <a:pt x="618" y="20"/>
                  <a:pt x="630" y="30"/>
                </a:cubicBezTo>
                <a:cubicBezTo>
                  <a:pt x="727" y="108"/>
                  <a:pt x="592" y="52"/>
                  <a:pt x="705" y="90"/>
                </a:cubicBezTo>
                <a:cubicBezTo>
                  <a:pt x="764" y="178"/>
                  <a:pt x="793" y="218"/>
                  <a:pt x="825" y="315"/>
                </a:cubicBezTo>
                <a:cubicBezTo>
                  <a:pt x="830" y="330"/>
                  <a:pt x="835" y="345"/>
                  <a:pt x="840" y="360"/>
                </a:cubicBezTo>
                <a:cubicBezTo>
                  <a:pt x="845" y="375"/>
                  <a:pt x="855" y="405"/>
                  <a:pt x="855" y="405"/>
                </a:cubicBezTo>
                <a:cubicBezTo>
                  <a:pt x="843" y="516"/>
                  <a:pt x="888" y="673"/>
                  <a:pt x="795" y="735"/>
                </a:cubicBezTo>
                <a:cubicBezTo>
                  <a:pt x="759" y="759"/>
                  <a:pt x="713" y="761"/>
                  <a:pt x="675" y="780"/>
                </a:cubicBezTo>
                <a:cubicBezTo>
                  <a:pt x="580" y="770"/>
                  <a:pt x="484" y="767"/>
                  <a:pt x="390" y="750"/>
                </a:cubicBezTo>
                <a:cubicBezTo>
                  <a:pt x="280" y="730"/>
                  <a:pt x="159" y="664"/>
                  <a:pt x="60" y="615"/>
                </a:cubicBezTo>
                <a:cubicBezTo>
                  <a:pt x="50" y="595"/>
                  <a:pt x="41" y="574"/>
                  <a:pt x="30" y="555"/>
                </a:cubicBezTo>
                <a:cubicBezTo>
                  <a:pt x="21" y="539"/>
                  <a:pt x="0" y="528"/>
                  <a:pt x="0" y="510"/>
                </a:cubicBezTo>
                <a:cubicBezTo>
                  <a:pt x="0" y="399"/>
                  <a:pt x="39" y="267"/>
                  <a:pt x="90" y="165"/>
                </a:cubicBezTo>
                <a:lnTo>
                  <a:pt x="165" y="90"/>
                </a:lnTo>
                <a:close/>
              </a:path>
            </a:pathLst>
          </a:custGeom>
          <a:solidFill>
            <a:srgbClr val="CC99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06" name="Freeform 17">
            <a:extLst>
              <a:ext uri="{FF2B5EF4-FFF2-40B4-BE49-F238E27FC236}">
                <a16:creationId xmlns:a16="http://schemas.microsoft.com/office/drawing/2014/main" id="{E76C22B1-8B8E-41C0-A1E1-52BFC91AFE7C}"/>
              </a:ext>
            </a:extLst>
          </p:cNvPr>
          <p:cNvSpPr>
            <a:spLocks/>
          </p:cNvSpPr>
          <p:nvPr/>
        </p:nvSpPr>
        <p:spPr bwMode="auto">
          <a:xfrm>
            <a:off x="7608888" y="4365625"/>
            <a:ext cx="563562" cy="495300"/>
          </a:xfrm>
          <a:custGeom>
            <a:avLst/>
            <a:gdLst>
              <a:gd name="T0" fmla="*/ 2147483647 w 888"/>
              <a:gd name="T1" fmla="*/ 2147483647 h 780"/>
              <a:gd name="T2" fmla="*/ 2147483647 w 888"/>
              <a:gd name="T3" fmla="*/ 2147483647 h 780"/>
              <a:gd name="T4" fmla="*/ 2147483647 w 888"/>
              <a:gd name="T5" fmla="*/ 0 h 780"/>
              <a:gd name="T6" fmla="*/ 2147483647 w 888"/>
              <a:gd name="T7" fmla="*/ 2147483647 h 780"/>
              <a:gd name="T8" fmla="*/ 2147483647 w 888"/>
              <a:gd name="T9" fmla="*/ 2147483647 h 780"/>
              <a:gd name="T10" fmla="*/ 2147483647 w 888"/>
              <a:gd name="T11" fmla="*/ 2147483647 h 780"/>
              <a:gd name="T12" fmla="*/ 2147483647 w 888"/>
              <a:gd name="T13" fmla="*/ 2147483647 h 780"/>
              <a:gd name="T14" fmla="*/ 2147483647 w 888"/>
              <a:gd name="T15" fmla="*/ 2147483647 h 780"/>
              <a:gd name="T16" fmla="*/ 2147483647 w 888"/>
              <a:gd name="T17" fmla="*/ 2147483647 h 780"/>
              <a:gd name="T18" fmla="*/ 2147483647 w 888"/>
              <a:gd name="T19" fmla="*/ 2147483647 h 780"/>
              <a:gd name="T20" fmla="*/ 2147483647 w 888"/>
              <a:gd name="T21" fmla="*/ 2147483647 h 780"/>
              <a:gd name="T22" fmla="*/ 2147483647 w 888"/>
              <a:gd name="T23" fmla="*/ 2147483647 h 780"/>
              <a:gd name="T24" fmla="*/ 2147483647 w 888"/>
              <a:gd name="T25" fmla="*/ 2147483647 h 780"/>
              <a:gd name="T26" fmla="*/ 2147483647 w 888"/>
              <a:gd name="T27" fmla="*/ 2147483647 h 780"/>
              <a:gd name="T28" fmla="*/ 0 w 888"/>
              <a:gd name="T29" fmla="*/ 2147483647 h 780"/>
              <a:gd name="T30" fmla="*/ 2147483647 w 888"/>
              <a:gd name="T31" fmla="*/ 2147483647 h 780"/>
              <a:gd name="T32" fmla="*/ 2147483647 w 888"/>
              <a:gd name="T33" fmla="*/ 2147483647 h 7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8"/>
              <a:gd name="T52" fmla="*/ 0 h 780"/>
              <a:gd name="T53" fmla="*/ 888 w 888"/>
              <a:gd name="T54" fmla="*/ 780 h 7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8" h="780">
                <a:moveTo>
                  <a:pt x="165" y="90"/>
                </a:moveTo>
                <a:cubicBezTo>
                  <a:pt x="195" y="70"/>
                  <a:pt x="225" y="50"/>
                  <a:pt x="255" y="30"/>
                </a:cubicBezTo>
                <a:cubicBezTo>
                  <a:pt x="270" y="20"/>
                  <a:pt x="300" y="0"/>
                  <a:pt x="300" y="0"/>
                </a:cubicBezTo>
                <a:cubicBezTo>
                  <a:pt x="395" y="5"/>
                  <a:pt x="490" y="6"/>
                  <a:pt x="585" y="15"/>
                </a:cubicBezTo>
                <a:cubicBezTo>
                  <a:pt x="601" y="16"/>
                  <a:pt x="618" y="20"/>
                  <a:pt x="630" y="30"/>
                </a:cubicBezTo>
                <a:cubicBezTo>
                  <a:pt x="727" y="108"/>
                  <a:pt x="592" y="52"/>
                  <a:pt x="705" y="90"/>
                </a:cubicBezTo>
                <a:cubicBezTo>
                  <a:pt x="764" y="178"/>
                  <a:pt x="793" y="218"/>
                  <a:pt x="825" y="315"/>
                </a:cubicBezTo>
                <a:cubicBezTo>
                  <a:pt x="830" y="330"/>
                  <a:pt x="835" y="345"/>
                  <a:pt x="840" y="360"/>
                </a:cubicBezTo>
                <a:cubicBezTo>
                  <a:pt x="845" y="375"/>
                  <a:pt x="855" y="405"/>
                  <a:pt x="855" y="405"/>
                </a:cubicBezTo>
                <a:cubicBezTo>
                  <a:pt x="843" y="516"/>
                  <a:pt x="888" y="673"/>
                  <a:pt x="795" y="735"/>
                </a:cubicBezTo>
                <a:cubicBezTo>
                  <a:pt x="759" y="759"/>
                  <a:pt x="713" y="761"/>
                  <a:pt x="675" y="780"/>
                </a:cubicBezTo>
                <a:cubicBezTo>
                  <a:pt x="580" y="770"/>
                  <a:pt x="484" y="767"/>
                  <a:pt x="390" y="750"/>
                </a:cubicBezTo>
                <a:cubicBezTo>
                  <a:pt x="280" y="730"/>
                  <a:pt x="159" y="664"/>
                  <a:pt x="60" y="615"/>
                </a:cubicBezTo>
                <a:cubicBezTo>
                  <a:pt x="50" y="595"/>
                  <a:pt x="41" y="574"/>
                  <a:pt x="30" y="555"/>
                </a:cubicBezTo>
                <a:cubicBezTo>
                  <a:pt x="21" y="539"/>
                  <a:pt x="0" y="528"/>
                  <a:pt x="0" y="510"/>
                </a:cubicBezTo>
                <a:cubicBezTo>
                  <a:pt x="0" y="399"/>
                  <a:pt x="39" y="267"/>
                  <a:pt x="90" y="165"/>
                </a:cubicBezTo>
                <a:lnTo>
                  <a:pt x="165" y="90"/>
                </a:lnTo>
                <a:close/>
              </a:path>
            </a:pathLst>
          </a:custGeom>
          <a:solidFill>
            <a:srgbClr val="CC99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07" name="Freeform 11">
            <a:extLst>
              <a:ext uri="{FF2B5EF4-FFF2-40B4-BE49-F238E27FC236}">
                <a16:creationId xmlns:a16="http://schemas.microsoft.com/office/drawing/2014/main" id="{6C739AE1-699E-4ABE-B407-DA624FF5BBC5}"/>
              </a:ext>
            </a:extLst>
          </p:cNvPr>
          <p:cNvSpPr>
            <a:spLocks/>
          </p:cNvSpPr>
          <p:nvPr/>
        </p:nvSpPr>
        <p:spPr bwMode="auto">
          <a:xfrm>
            <a:off x="7608888" y="5516563"/>
            <a:ext cx="563562" cy="495300"/>
          </a:xfrm>
          <a:custGeom>
            <a:avLst/>
            <a:gdLst>
              <a:gd name="T0" fmla="*/ 2147483647 w 888"/>
              <a:gd name="T1" fmla="*/ 2147483647 h 780"/>
              <a:gd name="T2" fmla="*/ 2147483647 w 888"/>
              <a:gd name="T3" fmla="*/ 2147483647 h 780"/>
              <a:gd name="T4" fmla="*/ 2147483647 w 888"/>
              <a:gd name="T5" fmla="*/ 0 h 780"/>
              <a:gd name="T6" fmla="*/ 2147483647 w 888"/>
              <a:gd name="T7" fmla="*/ 2147483647 h 780"/>
              <a:gd name="T8" fmla="*/ 2147483647 w 888"/>
              <a:gd name="T9" fmla="*/ 2147483647 h 780"/>
              <a:gd name="T10" fmla="*/ 2147483647 w 888"/>
              <a:gd name="T11" fmla="*/ 2147483647 h 780"/>
              <a:gd name="T12" fmla="*/ 2147483647 w 888"/>
              <a:gd name="T13" fmla="*/ 2147483647 h 780"/>
              <a:gd name="T14" fmla="*/ 2147483647 w 888"/>
              <a:gd name="T15" fmla="*/ 2147483647 h 780"/>
              <a:gd name="T16" fmla="*/ 2147483647 w 888"/>
              <a:gd name="T17" fmla="*/ 2147483647 h 780"/>
              <a:gd name="T18" fmla="*/ 2147483647 w 888"/>
              <a:gd name="T19" fmla="*/ 2147483647 h 780"/>
              <a:gd name="T20" fmla="*/ 2147483647 w 888"/>
              <a:gd name="T21" fmla="*/ 2147483647 h 780"/>
              <a:gd name="T22" fmla="*/ 2147483647 w 888"/>
              <a:gd name="T23" fmla="*/ 2147483647 h 780"/>
              <a:gd name="T24" fmla="*/ 2147483647 w 888"/>
              <a:gd name="T25" fmla="*/ 2147483647 h 780"/>
              <a:gd name="T26" fmla="*/ 2147483647 w 888"/>
              <a:gd name="T27" fmla="*/ 2147483647 h 780"/>
              <a:gd name="T28" fmla="*/ 0 w 888"/>
              <a:gd name="T29" fmla="*/ 2147483647 h 780"/>
              <a:gd name="T30" fmla="*/ 2147483647 w 888"/>
              <a:gd name="T31" fmla="*/ 2147483647 h 780"/>
              <a:gd name="T32" fmla="*/ 2147483647 w 888"/>
              <a:gd name="T33" fmla="*/ 2147483647 h 7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8"/>
              <a:gd name="T52" fmla="*/ 0 h 780"/>
              <a:gd name="T53" fmla="*/ 888 w 888"/>
              <a:gd name="T54" fmla="*/ 780 h 7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8" h="780">
                <a:moveTo>
                  <a:pt x="165" y="90"/>
                </a:moveTo>
                <a:cubicBezTo>
                  <a:pt x="195" y="70"/>
                  <a:pt x="225" y="50"/>
                  <a:pt x="255" y="30"/>
                </a:cubicBezTo>
                <a:cubicBezTo>
                  <a:pt x="270" y="20"/>
                  <a:pt x="300" y="0"/>
                  <a:pt x="300" y="0"/>
                </a:cubicBezTo>
                <a:cubicBezTo>
                  <a:pt x="395" y="5"/>
                  <a:pt x="490" y="6"/>
                  <a:pt x="585" y="15"/>
                </a:cubicBezTo>
                <a:cubicBezTo>
                  <a:pt x="601" y="16"/>
                  <a:pt x="618" y="20"/>
                  <a:pt x="630" y="30"/>
                </a:cubicBezTo>
                <a:cubicBezTo>
                  <a:pt x="727" y="108"/>
                  <a:pt x="592" y="52"/>
                  <a:pt x="705" y="90"/>
                </a:cubicBezTo>
                <a:cubicBezTo>
                  <a:pt x="764" y="178"/>
                  <a:pt x="793" y="218"/>
                  <a:pt x="825" y="315"/>
                </a:cubicBezTo>
                <a:cubicBezTo>
                  <a:pt x="830" y="330"/>
                  <a:pt x="835" y="345"/>
                  <a:pt x="840" y="360"/>
                </a:cubicBezTo>
                <a:cubicBezTo>
                  <a:pt x="845" y="375"/>
                  <a:pt x="855" y="405"/>
                  <a:pt x="855" y="405"/>
                </a:cubicBezTo>
                <a:cubicBezTo>
                  <a:pt x="843" y="516"/>
                  <a:pt x="888" y="673"/>
                  <a:pt x="795" y="735"/>
                </a:cubicBezTo>
                <a:cubicBezTo>
                  <a:pt x="759" y="759"/>
                  <a:pt x="713" y="761"/>
                  <a:pt x="675" y="780"/>
                </a:cubicBezTo>
                <a:cubicBezTo>
                  <a:pt x="580" y="770"/>
                  <a:pt x="484" y="767"/>
                  <a:pt x="390" y="750"/>
                </a:cubicBezTo>
                <a:cubicBezTo>
                  <a:pt x="280" y="730"/>
                  <a:pt x="159" y="664"/>
                  <a:pt x="60" y="615"/>
                </a:cubicBezTo>
                <a:cubicBezTo>
                  <a:pt x="50" y="595"/>
                  <a:pt x="41" y="574"/>
                  <a:pt x="30" y="555"/>
                </a:cubicBezTo>
                <a:cubicBezTo>
                  <a:pt x="21" y="539"/>
                  <a:pt x="0" y="528"/>
                  <a:pt x="0" y="510"/>
                </a:cubicBezTo>
                <a:cubicBezTo>
                  <a:pt x="0" y="399"/>
                  <a:pt x="39" y="267"/>
                  <a:pt x="90" y="165"/>
                </a:cubicBezTo>
                <a:lnTo>
                  <a:pt x="165" y="90"/>
                </a:lnTo>
                <a:close/>
              </a:path>
            </a:pathLst>
          </a:custGeom>
          <a:solidFill>
            <a:srgbClr val="CC99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08" name="Freeform 18">
            <a:extLst>
              <a:ext uri="{FF2B5EF4-FFF2-40B4-BE49-F238E27FC236}">
                <a16:creationId xmlns:a16="http://schemas.microsoft.com/office/drawing/2014/main" id="{21805871-853B-400B-B71E-6C76EDF06A62}"/>
              </a:ext>
            </a:extLst>
          </p:cNvPr>
          <p:cNvSpPr>
            <a:spLocks/>
          </p:cNvSpPr>
          <p:nvPr/>
        </p:nvSpPr>
        <p:spPr bwMode="auto">
          <a:xfrm>
            <a:off x="8040689" y="4508501"/>
            <a:ext cx="71437" cy="169863"/>
          </a:xfrm>
          <a:custGeom>
            <a:avLst/>
            <a:gdLst>
              <a:gd name="T0" fmla="*/ 2021075460 w 113"/>
              <a:gd name="T1" fmla="*/ 0 h 267"/>
              <a:gd name="T2" fmla="*/ 2147483647 w 113"/>
              <a:gd name="T3" fmla="*/ 2147483647 h 267"/>
              <a:gd name="T4" fmla="*/ 2147483647 w 113"/>
              <a:gd name="T5" fmla="*/ 2147483647 h 267"/>
              <a:gd name="T6" fmla="*/ 2147483647 w 113"/>
              <a:gd name="T7" fmla="*/ 2147483647 h 267"/>
              <a:gd name="T8" fmla="*/ 2147483647 w 113"/>
              <a:gd name="T9" fmla="*/ 2147483647 h 267"/>
              <a:gd name="T10" fmla="*/ 2021075460 w 113"/>
              <a:gd name="T11" fmla="*/ 2147483647 h 267"/>
              <a:gd name="T12" fmla="*/ 2021075460 w 113"/>
              <a:gd name="T13" fmla="*/ 0 h 267"/>
              <a:gd name="T14" fmla="*/ 0 60000 65536"/>
              <a:gd name="T15" fmla="*/ 0 60000 65536"/>
              <a:gd name="T16" fmla="*/ 0 60000 65536"/>
              <a:gd name="T17" fmla="*/ 0 60000 65536"/>
              <a:gd name="T18" fmla="*/ 0 60000 65536"/>
              <a:gd name="T19" fmla="*/ 0 60000 65536"/>
              <a:gd name="T20" fmla="*/ 0 60000 65536"/>
              <a:gd name="T21" fmla="*/ 0 w 113"/>
              <a:gd name="T22" fmla="*/ 0 h 267"/>
              <a:gd name="T23" fmla="*/ 113 w 113"/>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267">
                <a:moveTo>
                  <a:pt x="8" y="0"/>
                </a:moveTo>
                <a:cubicBezTo>
                  <a:pt x="83" y="25"/>
                  <a:pt x="48" y="0"/>
                  <a:pt x="83" y="105"/>
                </a:cubicBezTo>
                <a:cubicBezTo>
                  <a:pt x="88" y="120"/>
                  <a:pt x="93" y="135"/>
                  <a:pt x="98" y="150"/>
                </a:cubicBezTo>
                <a:cubicBezTo>
                  <a:pt x="103" y="165"/>
                  <a:pt x="113" y="195"/>
                  <a:pt x="113" y="195"/>
                </a:cubicBezTo>
                <a:cubicBezTo>
                  <a:pt x="103" y="210"/>
                  <a:pt x="97" y="229"/>
                  <a:pt x="83" y="240"/>
                </a:cubicBezTo>
                <a:cubicBezTo>
                  <a:pt x="50" y="267"/>
                  <a:pt x="14" y="261"/>
                  <a:pt x="8" y="210"/>
                </a:cubicBezTo>
                <a:cubicBezTo>
                  <a:pt x="0" y="140"/>
                  <a:pt x="8" y="70"/>
                  <a:pt x="8" y="0"/>
                </a:cubicBezTo>
                <a:close/>
              </a:path>
            </a:pathLst>
          </a:cu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09" name="Freeform 12">
            <a:extLst>
              <a:ext uri="{FF2B5EF4-FFF2-40B4-BE49-F238E27FC236}">
                <a16:creationId xmlns:a16="http://schemas.microsoft.com/office/drawing/2014/main" id="{A97ABD7A-C124-43C7-9BEE-CD122455E282}"/>
              </a:ext>
            </a:extLst>
          </p:cNvPr>
          <p:cNvSpPr>
            <a:spLocks/>
          </p:cNvSpPr>
          <p:nvPr/>
        </p:nvSpPr>
        <p:spPr bwMode="auto">
          <a:xfrm rot="17537831">
            <a:off x="7874001" y="5467351"/>
            <a:ext cx="71437" cy="169862"/>
          </a:xfrm>
          <a:custGeom>
            <a:avLst/>
            <a:gdLst>
              <a:gd name="T0" fmla="*/ 2021075460 w 113"/>
              <a:gd name="T1" fmla="*/ 0 h 267"/>
              <a:gd name="T2" fmla="*/ 2147483647 w 113"/>
              <a:gd name="T3" fmla="*/ 2147483647 h 267"/>
              <a:gd name="T4" fmla="*/ 2147483647 w 113"/>
              <a:gd name="T5" fmla="*/ 2147483647 h 267"/>
              <a:gd name="T6" fmla="*/ 2147483647 w 113"/>
              <a:gd name="T7" fmla="*/ 2147483647 h 267"/>
              <a:gd name="T8" fmla="*/ 2147483647 w 113"/>
              <a:gd name="T9" fmla="*/ 2147483647 h 267"/>
              <a:gd name="T10" fmla="*/ 2021075460 w 113"/>
              <a:gd name="T11" fmla="*/ 2147483647 h 267"/>
              <a:gd name="T12" fmla="*/ 2021075460 w 113"/>
              <a:gd name="T13" fmla="*/ 0 h 267"/>
              <a:gd name="T14" fmla="*/ 0 60000 65536"/>
              <a:gd name="T15" fmla="*/ 0 60000 65536"/>
              <a:gd name="T16" fmla="*/ 0 60000 65536"/>
              <a:gd name="T17" fmla="*/ 0 60000 65536"/>
              <a:gd name="T18" fmla="*/ 0 60000 65536"/>
              <a:gd name="T19" fmla="*/ 0 60000 65536"/>
              <a:gd name="T20" fmla="*/ 0 60000 65536"/>
              <a:gd name="T21" fmla="*/ 0 w 113"/>
              <a:gd name="T22" fmla="*/ 0 h 267"/>
              <a:gd name="T23" fmla="*/ 113 w 113"/>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267">
                <a:moveTo>
                  <a:pt x="8" y="0"/>
                </a:moveTo>
                <a:cubicBezTo>
                  <a:pt x="83" y="25"/>
                  <a:pt x="48" y="0"/>
                  <a:pt x="83" y="105"/>
                </a:cubicBezTo>
                <a:cubicBezTo>
                  <a:pt x="88" y="120"/>
                  <a:pt x="93" y="135"/>
                  <a:pt x="98" y="150"/>
                </a:cubicBezTo>
                <a:cubicBezTo>
                  <a:pt x="103" y="165"/>
                  <a:pt x="113" y="195"/>
                  <a:pt x="113" y="195"/>
                </a:cubicBezTo>
                <a:cubicBezTo>
                  <a:pt x="103" y="210"/>
                  <a:pt x="97" y="229"/>
                  <a:pt x="83" y="240"/>
                </a:cubicBezTo>
                <a:cubicBezTo>
                  <a:pt x="50" y="267"/>
                  <a:pt x="14" y="261"/>
                  <a:pt x="8" y="210"/>
                </a:cubicBezTo>
                <a:cubicBezTo>
                  <a:pt x="0" y="140"/>
                  <a:pt x="8" y="70"/>
                  <a:pt x="8" y="0"/>
                </a:cubicBezTo>
                <a:close/>
              </a:path>
            </a:pathLst>
          </a:cu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10" name="Freeform 10">
            <a:extLst>
              <a:ext uri="{FF2B5EF4-FFF2-40B4-BE49-F238E27FC236}">
                <a16:creationId xmlns:a16="http://schemas.microsoft.com/office/drawing/2014/main" id="{B9A8A925-1BD9-435A-89CD-C26E17BC9318}"/>
              </a:ext>
            </a:extLst>
          </p:cNvPr>
          <p:cNvSpPr>
            <a:spLocks/>
          </p:cNvSpPr>
          <p:nvPr/>
        </p:nvSpPr>
        <p:spPr bwMode="auto">
          <a:xfrm>
            <a:off x="7608889" y="5734051"/>
            <a:ext cx="71437" cy="169863"/>
          </a:xfrm>
          <a:custGeom>
            <a:avLst/>
            <a:gdLst>
              <a:gd name="T0" fmla="*/ 2021075460 w 113"/>
              <a:gd name="T1" fmla="*/ 0 h 267"/>
              <a:gd name="T2" fmla="*/ 2147483647 w 113"/>
              <a:gd name="T3" fmla="*/ 2147483647 h 267"/>
              <a:gd name="T4" fmla="*/ 2147483647 w 113"/>
              <a:gd name="T5" fmla="*/ 2147483647 h 267"/>
              <a:gd name="T6" fmla="*/ 2147483647 w 113"/>
              <a:gd name="T7" fmla="*/ 2147483647 h 267"/>
              <a:gd name="T8" fmla="*/ 2147483647 w 113"/>
              <a:gd name="T9" fmla="*/ 2147483647 h 267"/>
              <a:gd name="T10" fmla="*/ 2021075460 w 113"/>
              <a:gd name="T11" fmla="*/ 2147483647 h 267"/>
              <a:gd name="T12" fmla="*/ 2021075460 w 113"/>
              <a:gd name="T13" fmla="*/ 0 h 267"/>
              <a:gd name="T14" fmla="*/ 0 60000 65536"/>
              <a:gd name="T15" fmla="*/ 0 60000 65536"/>
              <a:gd name="T16" fmla="*/ 0 60000 65536"/>
              <a:gd name="T17" fmla="*/ 0 60000 65536"/>
              <a:gd name="T18" fmla="*/ 0 60000 65536"/>
              <a:gd name="T19" fmla="*/ 0 60000 65536"/>
              <a:gd name="T20" fmla="*/ 0 60000 65536"/>
              <a:gd name="T21" fmla="*/ 0 w 113"/>
              <a:gd name="T22" fmla="*/ 0 h 267"/>
              <a:gd name="T23" fmla="*/ 113 w 113"/>
              <a:gd name="T24" fmla="*/ 267 h 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267">
                <a:moveTo>
                  <a:pt x="8" y="0"/>
                </a:moveTo>
                <a:cubicBezTo>
                  <a:pt x="83" y="25"/>
                  <a:pt x="48" y="0"/>
                  <a:pt x="83" y="105"/>
                </a:cubicBezTo>
                <a:cubicBezTo>
                  <a:pt x="88" y="120"/>
                  <a:pt x="93" y="135"/>
                  <a:pt x="98" y="150"/>
                </a:cubicBezTo>
                <a:cubicBezTo>
                  <a:pt x="103" y="165"/>
                  <a:pt x="113" y="195"/>
                  <a:pt x="113" y="195"/>
                </a:cubicBezTo>
                <a:cubicBezTo>
                  <a:pt x="103" y="210"/>
                  <a:pt x="97" y="229"/>
                  <a:pt x="83" y="240"/>
                </a:cubicBezTo>
                <a:cubicBezTo>
                  <a:pt x="50" y="267"/>
                  <a:pt x="14" y="261"/>
                  <a:pt x="8" y="210"/>
                </a:cubicBezTo>
                <a:cubicBezTo>
                  <a:pt x="0" y="140"/>
                  <a:pt x="8" y="70"/>
                  <a:pt x="8" y="0"/>
                </a:cubicBezTo>
                <a:close/>
              </a:path>
            </a:pathLst>
          </a:cu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grpSp>
        <p:nvGrpSpPr>
          <p:cNvPr id="25611" name="Group 19">
            <a:extLst>
              <a:ext uri="{FF2B5EF4-FFF2-40B4-BE49-F238E27FC236}">
                <a16:creationId xmlns:a16="http://schemas.microsoft.com/office/drawing/2014/main" id="{CB075879-0AAF-418E-AD99-BAFE234A83BB}"/>
              </a:ext>
            </a:extLst>
          </p:cNvPr>
          <p:cNvGrpSpPr>
            <a:grpSpLocks/>
          </p:cNvGrpSpPr>
          <p:nvPr/>
        </p:nvGrpSpPr>
        <p:grpSpPr bwMode="auto">
          <a:xfrm>
            <a:off x="8832851" y="3141664"/>
            <a:ext cx="1095375" cy="790575"/>
            <a:chOff x="8955" y="10065"/>
            <a:chExt cx="1725" cy="1245"/>
          </a:xfrm>
        </p:grpSpPr>
        <p:sp>
          <p:nvSpPr>
            <p:cNvPr id="25654" name="Freeform 21">
              <a:extLst>
                <a:ext uri="{FF2B5EF4-FFF2-40B4-BE49-F238E27FC236}">
                  <a16:creationId xmlns:a16="http://schemas.microsoft.com/office/drawing/2014/main" id="{ACEFC688-CF9B-4EE7-9768-9FFC4BCCD348}"/>
                </a:ext>
              </a:extLst>
            </p:cNvPr>
            <p:cNvSpPr>
              <a:spLocks/>
            </p:cNvSpPr>
            <p:nvPr/>
          </p:nvSpPr>
          <p:spPr bwMode="auto">
            <a:xfrm>
              <a:off x="8955" y="10065"/>
              <a:ext cx="1725" cy="1245"/>
            </a:xfrm>
            <a:custGeom>
              <a:avLst/>
              <a:gdLst>
                <a:gd name="T0" fmla="*/ 585 w 1725"/>
                <a:gd name="T1" fmla="*/ 15 h 1245"/>
                <a:gd name="T2" fmla="*/ 1185 w 1725"/>
                <a:gd name="T3" fmla="*/ 60 h 1245"/>
                <a:gd name="T4" fmla="*/ 1410 w 1725"/>
                <a:gd name="T5" fmla="*/ 165 h 1245"/>
                <a:gd name="T6" fmla="*/ 1560 w 1725"/>
                <a:gd name="T7" fmla="*/ 390 h 1245"/>
                <a:gd name="T8" fmla="*/ 1635 w 1725"/>
                <a:gd name="T9" fmla="*/ 480 h 1245"/>
                <a:gd name="T10" fmla="*/ 1680 w 1725"/>
                <a:gd name="T11" fmla="*/ 615 h 1245"/>
                <a:gd name="T12" fmla="*/ 1695 w 1725"/>
                <a:gd name="T13" fmla="*/ 660 h 1245"/>
                <a:gd name="T14" fmla="*/ 1710 w 1725"/>
                <a:gd name="T15" fmla="*/ 705 h 1245"/>
                <a:gd name="T16" fmla="*/ 1620 w 1725"/>
                <a:gd name="T17" fmla="*/ 1035 h 1245"/>
                <a:gd name="T18" fmla="*/ 1590 w 1725"/>
                <a:gd name="T19" fmla="*/ 1080 h 1245"/>
                <a:gd name="T20" fmla="*/ 1470 w 1725"/>
                <a:gd name="T21" fmla="*/ 1155 h 1245"/>
                <a:gd name="T22" fmla="*/ 1380 w 1725"/>
                <a:gd name="T23" fmla="*/ 1185 h 1245"/>
                <a:gd name="T24" fmla="*/ 1320 w 1725"/>
                <a:gd name="T25" fmla="*/ 1215 h 1245"/>
                <a:gd name="T26" fmla="*/ 1230 w 1725"/>
                <a:gd name="T27" fmla="*/ 1245 h 1245"/>
                <a:gd name="T28" fmla="*/ 525 w 1725"/>
                <a:gd name="T29" fmla="*/ 1215 h 1245"/>
                <a:gd name="T30" fmla="*/ 285 w 1725"/>
                <a:gd name="T31" fmla="*/ 1095 h 1245"/>
                <a:gd name="T32" fmla="*/ 195 w 1725"/>
                <a:gd name="T33" fmla="*/ 1035 h 1245"/>
                <a:gd name="T34" fmla="*/ 0 w 1725"/>
                <a:gd name="T35" fmla="*/ 705 h 1245"/>
                <a:gd name="T36" fmla="*/ 45 w 1725"/>
                <a:gd name="T37" fmla="*/ 330 h 1245"/>
                <a:gd name="T38" fmla="*/ 75 w 1725"/>
                <a:gd name="T39" fmla="*/ 225 h 1245"/>
                <a:gd name="T40" fmla="*/ 225 w 1725"/>
                <a:gd name="T41" fmla="*/ 165 h 1245"/>
                <a:gd name="T42" fmla="*/ 360 w 1725"/>
                <a:gd name="T43" fmla="*/ 75 h 1245"/>
                <a:gd name="T44" fmla="*/ 405 w 1725"/>
                <a:gd name="T45" fmla="*/ 45 h 1245"/>
                <a:gd name="T46" fmla="*/ 450 w 1725"/>
                <a:gd name="T47" fmla="*/ 15 h 1245"/>
                <a:gd name="T48" fmla="*/ 675 w 1725"/>
                <a:gd name="T49" fmla="*/ 0 h 1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5"/>
                <a:gd name="T76" fmla="*/ 0 h 1245"/>
                <a:gd name="T77" fmla="*/ 1725 w 1725"/>
                <a:gd name="T78" fmla="*/ 1245 h 12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5" h="1245">
                  <a:moveTo>
                    <a:pt x="585" y="15"/>
                  </a:moveTo>
                  <a:cubicBezTo>
                    <a:pt x="787" y="25"/>
                    <a:pt x="984" y="42"/>
                    <a:pt x="1185" y="60"/>
                  </a:cubicBezTo>
                  <a:cubicBezTo>
                    <a:pt x="1265" y="87"/>
                    <a:pt x="1340" y="118"/>
                    <a:pt x="1410" y="165"/>
                  </a:cubicBezTo>
                  <a:cubicBezTo>
                    <a:pt x="1449" y="223"/>
                    <a:pt x="1509" y="339"/>
                    <a:pt x="1560" y="390"/>
                  </a:cubicBezTo>
                  <a:cubicBezTo>
                    <a:pt x="1588" y="418"/>
                    <a:pt x="1618" y="442"/>
                    <a:pt x="1635" y="480"/>
                  </a:cubicBezTo>
                  <a:cubicBezTo>
                    <a:pt x="1635" y="480"/>
                    <a:pt x="1672" y="592"/>
                    <a:pt x="1680" y="615"/>
                  </a:cubicBezTo>
                  <a:cubicBezTo>
                    <a:pt x="1685" y="630"/>
                    <a:pt x="1690" y="645"/>
                    <a:pt x="1695" y="660"/>
                  </a:cubicBezTo>
                  <a:cubicBezTo>
                    <a:pt x="1700" y="675"/>
                    <a:pt x="1710" y="705"/>
                    <a:pt x="1710" y="705"/>
                  </a:cubicBezTo>
                  <a:cubicBezTo>
                    <a:pt x="1676" y="981"/>
                    <a:pt x="1725" y="878"/>
                    <a:pt x="1620" y="1035"/>
                  </a:cubicBezTo>
                  <a:cubicBezTo>
                    <a:pt x="1610" y="1050"/>
                    <a:pt x="1606" y="1072"/>
                    <a:pt x="1590" y="1080"/>
                  </a:cubicBezTo>
                  <a:cubicBezTo>
                    <a:pt x="1548" y="1101"/>
                    <a:pt x="1512" y="1134"/>
                    <a:pt x="1470" y="1155"/>
                  </a:cubicBezTo>
                  <a:cubicBezTo>
                    <a:pt x="1442" y="1169"/>
                    <a:pt x="1408" y="1171"/>
                    <a:pt x="1380" y="1185"/>
                  </a:cubicBezTo>
                  <a:cubicBezTo>
                    <a:pt x="1360" y="1195"/>
                    <a:pt x="1341" y="1207"/>
                    <a:pt x="1320" y="1215"/>
                  </a:cubicBezTo>
                  <a:cubicBezTo>
                    <a:pt x="1291" y="1227"/>
                    <a:pt x="1230" y="1245"/>
                    <a:pt x="1230" y="1245"/>
                  </a:cubicBezTo>
                  <a:cubicBezTo>
                    <a:pt x="995" y="1235"/>
                    <a:pt x="759" y="1241"/>
                    <a:pt x="525" y="1215"/>
                  </a:cubicBezTo>
                  <a:cubicBezTo>
                    <a:pt x="467" y="1209"/>
                    <a:pt x="346" y="1125"/>
                    <a:pt x="285" y="1095"/>
                  </a:cubicBezTo>
                  <a:cubicBezTo>
                    <a:pt x="253" y="1079"/>
                    <a:pt x="195" y="1035"/>
                    <a:pt x="195" y="1035"/>
                  </a:cubicBezTo>
                  <a:cubicBezTo>
                    <a:pt x="124" y="928"/>
                    <a:pt x="71" y="812"/>
                    <a:pt x="0" y="705"/>
                  </a:cubicBezTo>
                  <a:cubicBezTo>
                    <a:pt x="10" y="525"/>
                    <a:pt x="5" y="469"/>
                    <a:pt x="45" y="330"/>
                  </a:cubicBezTo>
                  <a:cubicBezTo>
                    <a:pt x="46" y="326"/>
                    <a:pt x="67" y="235"/>
                    <a:pt x="75" y="225"/>
                  </a:cubicBezTo>
                  <a:cubicBezTo>
                    <a:pt x="105" y="188"/>
                    <a:pt x="195" y="174"/>
                    <a:pt x="225" y="165"/>
                  </a:cubicBezTo>
                  <a:cubicBezTo>
                    <a:pt x="270" y="135"/>
                    <a:pt x="315" y="105"/>
                    <a:pt x="360" y="75"/>
                  </a:cubicBezTo>
                  <a:cubicBezTo>
                    <a:pt x="375" y="65"/>
                    <a:pt x="390" y="55"/>
                    <a:pt x="405" y="45"/>
                  </a:cubicBezTo>
                  <a:cubicBezTo>
                    <a:pt x="420" y="35"/>
                    <a:pt x="450" y="15"/>
                    <a:pt x="450" y="15"/>
                  </a:cubicBezTo>
                  <a:cubicBezTo>
                    <a:pt x="530" y="42"/>
                    <a:pt x="599" y="76"/>
                    <a:pt x="675"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55" name="Freeform 20" descr="40%">
              <a:extLst>
                <a:ext uri="{FF2B5EF4-FFF2-40B4-BE49-F238E27FC236}">
                  <a16:creationId xmlns:a16="http://schemas.microsoft.com/office/drawing/2014/main" id="{4C4C54B8-958C-43DA-A29A-6285F6004893}"/>
                </a:ext>
              </a:extLst>
            </p:cNvPr>
            <p:cNvSpPr>
              <a:spLocks/>
            </p:cNvSpPr>
            <p:nvPr/>
          </p:nvSpPr>
          <p:spPr bwMode="auto">
            <a:xfrm>
              <a:off x="9190" y="10319"/>
              <a:ext cx="1229" cy="826"/>
            </a:xfrm>
            <a:custGeom>
              <a:avLst/>
              <a:gdLst>
                <a:gd name="T0" fmla="*/ 110 w 1229"/>
                <a:gd name="T1" fmla="*/ 406 h 826"/>
                <a:gd name="T2" fmla="*/ 20 w 1229"/>
                <a:gd name="T3" fmla="*/ 346 h 826"/>
                <a:gd name="T4" fmla="*/ 80 w 1229"/>
                <a:gd name="T5" fmla="*/ 106 h 826"/>
                <a:gd name="T6" fmla="*/ 170 w 1229"/>
                <a:gd name="T7" fmla="*/ 46 h 826"/>
                <a:gd name="T8" fmla="*/ 215 w 1229"/>
                <a:gd name="T9" fmla="*/ 16 h 826"/>
                <a:gd name="T10" fmla="*/ 815 w 1229"/>
                <a:gd name="T11" fmla="*/ 76 h 826"/>
                <a:gd name="T12" fmla="*/ 995 w 1229"/>
                <a:gd name="T13" fmla="*/ 136 h 826"/>
                <a:gd name="T14" fmla="*/ 1085 w 1229"/>
                <a:gd name="T15" fmla="*/ 196 h 826"/>
                <a:gd name="T16" fmla="*/ 1130 w 1229"/>
                <a:gd name="T17" fmla="*/ 226 h 826"/>
                <a:gd name="T18" fmla="*/ 1160 w 1229"/>
                <a:gd name="T19" fmla="*/ 316 h 826"/>
                <a:gd name="T20" fmla="*/ 1190 w 1229"/>
                <a:gd name="T21" fmla="*/ 361 h 826"/>
                <a:gd name="T22" fmla="*/ 1220 w 1229"/>
                <a:gd name="T23" fmla="*/ 451 h 826"/>
                <a:gd name="T24" fmla="*/ 1130 w 1229"/>
                <a:gd name="T25" fmla="*/ 751 h 826"/>
                <a:gd name="T26" fmla="*/ 1100 w 1229"/>
                <a:gd name="T27" fmla="*/ 796 h 826"/>
                <a:gd name="T28" fmla="*/ 980 w 1229"/>
                <a:gd name="T29" fmla="*/ 826 h 826"/>
                <a:gd name="T30" fmla="*/ 740 w 1229"/>
                <a:gd name="T31" fmla="*/ 796 h 826"/>
                <a:gd name="T32" fmla="*/ 755 w 1229"/>
                <a:gd name="T33" fmla="*/ 646 h 826"/>
                <a:gd name="T34" fmla="*/ 890 w 1229"/>
                <a:gd name="T35" fmla="*/ 556 h 826"/>
                <a:gd name="T36" fmla="*/ 935 w 1229"/>
                <a:gd name="T37" fmla="*/ 511 h 826"/>
                <a:gd name="T38" fmla="*/ 1115 w 1229"/>
                <a:gd name="T39" fmla="*/ 481 h 826"/>
                <a:gd name="T40" fmla="*/ 980 w 1229"/>
                <a:gd name="T41" fmla="*/ 361 h 826"/>
                <a:gd name="T42" fmla="*/ 770 w 1229"/>
                <a:gd name="T43" fmla="*/ 406 h 826"/>
                <a:gd name="T44" fmla="*/ 710 w 1229"/>
                <a:gd name="T45" fmla="*/ 421 h 826"/>
                <a:gd name="T46" fmla="*/ 665 w 1229"/>
                <a:gd name="T47" fmla="*/ 451 h 826"/>
                <a:gd name="T48" fmla="*/ 455 w 1229"/>
                <a:gd name="T49" fmla="*/ 361 h 826"/>
                <a:gd name="T50" fmla="*/ 455 w 1229"/>
                <a:gd name="T51" fmla="*/ 196 h 826"/>
                <a:gd name="T52" fmla="*/ 425 w 1229"/>
                <a:gd name="T53" fmla="*/ 106 h 826"/>
                <a:gd name="T54" fmla="*/ 365 w 1229"/>
                <a:gd name="T55" fmla="*/ 121 h 826"/>
                <a:gd name="T56" fmla="*/ 305 w 1229"/>
                <a:gd name="T57" fmla="*/ 391 h 826"/>
                <a:gd name="T58" fmla="*/ 230 w 1229"/>
                <a:gd name="T59" fmla="*/ 466 h 826"/>
                <a:gd name="T60" fmla="*/ 110 w 1229"/>
                <a:gd name="T61" fmla="*/ 421 h 826"/>
                <a:gd name="T62" fmla="*/ 110 w 1229"/>
                <a:gd name="T63" fmla="*/ 406 h 8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9"/>
                <a:gd name="T97" fmla="*/ 0 h 826"/>
                <a:gd name="T98" fmla="*/ 1229 w 1229"/>
                <a:gd name="T99" fmla="*/ 826 h 8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9" h="826">
                  <a:moveTo>
                    <a:pt x="110" y="406"/>
                  </a:moveTo>
                  <a:cubicBezTo>
                    <a:pt x="80" y="386"/>
                    <a:pt x="50" y="366"/>
                    <a:pt x="20" y="346"/>
                  </a:cubicBezTo>
                  <a:cubicBezTo>
                    <a:pt x="0" y="332"/>
                    <a:pt x="54" y="132"/>
                    <a:pt x="80" y="106"/>
                  </a:cubicBezTo>
                  <a:cubicBezTo>
                    <a:pt x="105" y="81"/>
                    <a:pt x="140" y="66"/>
                    <a:pt x="170" y="46"/>
                  </a:cubicBezTo>
                  <a:cubicBezTo>
                    <a:pt x="185" y="36"/>
                    <a:pt x="215" y="16"/>
                    <a:pt x="215" y="16"/>
                  </a:cubicBezTo>
                  <a:cubicBezTo>
                    <a:pt x="558" y="27"/>
                    <a:pt x="586" y="0"/>
                    <a:pt x="815" y="76"/>
                  </a:cubicBezTo>
                  <a:cubicBezTo>
                    <a:pt x="868" y="94"/>
                    <a:pt x="949" y="105"/>
                    <a:pt x="995" y="136"/>
                  </a:cubicBezTo>
                  <a:cubicBezTo>
                    <a:pt x="1025" y="156"/>
                    <a:pt x="1055" y="176"/>
                    <a:pt x="1085" y="196"/>
                  </a:cubicBezTo>
                  <a:cubicBezTo>
                    <a:pt x="1100" y="206"/>
                    <a:pt x="1130" y="226"/>
                    <a:pt x="1130" y="226"/>
                  </a:cubicBezTo>
                  <a:cubicBezTo>
                    <a:pt x="1140" y="256"/>
                    <a:pt x="1142" y="290"/>
                    <a:pt x="1160" y="316"/>
                  </a:cubicBezTo>
                  <a:cubicBezTo>
                    <a:pt x="1170" y="331"/>
                    <a:pt x="1183" y="345"/>
                    <a:pt x="1190" y="361"/>
                  </a:cubicBezTo>
                  <a:cubicBezTo>
                    <a:pt x="1203" y="390"/>
                    <a:pt x="1220" y="451"/>
                    <a:pt x="1220" y="451"/>
                  </a:cubicBezTo>
                  <a:cubicBezTo>
                    <a:pt x="1185" y="697"/>
                    <a:pt x="1229" y="602"/>
                    <a:pt x="1130" y="751"/>
                  </a:cubicBezTo>
                  <a:cubicBezTo>
                    <a:pt x="1120" y="766"/>
                    <a:pt x="1117" y="792"/>
                    <a:pt x="1100" y="796"/>
                  </a:cubicBezTo>
                  <a:cubicBezTo>
                    <a:pt x="1060" y="806"/>
                    <a:pt x="980" y="826"/>
                    <a:pt x="980" y="826"/>
                  </a:cubicBezTo>
                  <a:cubicBezTo>
                    <a:pt x="900" y="816"/>
                    <a:pt x="818" y="818"/>
                    <a:pt x="740" y="796"/>
                  </a:cubicBezTo>
                  <a:cubicBezTo>
                    <a:pt x="673" y="777"/>
                    <a:pt x="728" y="669"/>
                    <a:pt x="755" y="646"/>
                  </a:cubicBezTo>
                  <a:cubicBezTo>
                    <a:pt x="796" y="610"/>
                    <a:pt x="852" y="594"/>
                    <a:pt x="890" y="556"/>
                  </a:cubicBezTo>
                  <a:cubicBezTo>
                    <a:pt x="905" y="541"/>
                    <a:pt x="915" y="518"/>
                    <a:pt x="935" y="511"/>
                  </a:cubicBezTo>
                  <a:cubicBezTo>
                    <a:pt x="993" y="492"/>
                    <a:pt x="1055" y="491"/>
                    <a:pt x="1115" y="481"/>
                  </a:cubicBezTo>
                  <a:cubicBezTo>
                    <a:pt x="1074" y="400"/>
                    <a:pt x="1060" y="401"/>
                    <a:pt x="980" y="361"/>
                  </a:cubicBezTo>
                  <a:cubicBezTo>
                    <a:pt x="849" y="383"/>
                    <a:pt x="920" y="369"/>
                    <a:pt x="770" y="406"/>
                  </a:cubicBezTo>
                  <a:cubicBezTo>
                    <a:pt x="750" y="411"/>
                    <a:pt x="710" y="421"/>
                    <a:pt x="710" y="421"/>
                  </a:cubicBezTo>
                  <a:cubicBezTo>
                    <a:pt x="695" y="431"/>
                    <a:pt x="683" y="451"/>
                    <a:pt x="665" y="451"/>
                  </a:cubicBezTo>
                  <a:cubicBezTo>
                    <a:pt x="588" y="451"/>
                    <a:pt x="520" y="394"/>
                    <a:pt x="455" y="361"/>
                  </a:cubicBezTo>
                  <a:cubicBezTo>
                    <a:pt x="504" y="165"/>
                    <a:pt x="502" y="301"/>
                    <a:pt x="455" y="196"/>
                  </a:cubicBezTo>
                  <a:cubicBezTo>
                    <a:pt x="442" y="167"/>
                    <a:pt x="435" y="136"/>
                    <a:pt x="425" y="106"/>
                  </a:cubicBezTo>
                  <a:cubicBezTo>
                    <a:pt x="405" y="111"/>
                    <a:pt x="378" y="105"/>
                    <a:pt x="365" y="121"/>
                  </a:cubicBezTo>
                  <a:cubicBezTo>
                    <a:pt x="334" y="158"/>
                    <a:pt x="311" y="367"/>
                    <a:pt x="305" y="391"/>
                  </a:cubicBezTo>
                  <a:cubicBezTo>
                    <a:pt x="294" y="432"/>
                    <a:pt x="261" y="445"/>
                    <a:pt x="230" y="466"/>
                  </a:cubicBezTo>
                  <a:cubicBezTo>
                    <a:pt x="190" y="450"/>
                    <a:pt x="146" y="445"/>
                    <a:pt x="110" y="421"/>
                  </a:cubicBezTo>
                  <a:cubicBezTo>
                    <a:pt x="106" y="418"/>
                    <a:pt x="110" y="411"/>
                    <a:pt x="110" y="406"/>
                  </a:cubicBezTo>
                  <a:close/>
                </a:path>
              </a:pathLst>
            </a:custGeom>
            <a:pattFill prst="pct40">
              <a:fgClr>
                <a:srgbClr val="000000"/>
              </a:fgClr>
              <a:bgClr>
                <a:srgbClr val="FFFFFF"/>
              </a:bgClr>
            </a:pattFill>
            <a:ln w="1905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grpSp>
      <p:grpSp>
        <p:nvGrpSpPr>
          <p:cNvPr id="25612" name="Group 13">
            <a:extLst>
              <a:ext uri="{FF2B5EF4-FFF2-40B4-BE49-F238E27FC236}">
                <a16:creationId xmlns:a16="http://schemas.microsoft.com/office/drawing/2014/main" id="{D86FBDE8-1AD2-4D86-A5D1-DF2F36610783}"/>
              </a:ext>
            </a:extLst>
          </p:cNvPr>
          <p:cNvGrpSpPr>
            <a:grpSpLocks/>
          </p:cNvGrpSpPr>
          <p:nvPr/>
        </p:nvGrpSpPr>
        <p:grpSpPr bwMode="auto">
          <a:xfrm>
            <a:off x="8759826" y="4221164"/>
            <a:ext cx="1095375" cy="790575"/>
            <a:chOff x="9053" y="11706"/>
            <a:chExt cx="1725" cy="1245"/>
          </a:xfrm>
        </p:grpSpPr>
        <p:sp>
          <p:nvSpPr>
            <p:cNvPr id="25651" name="Freeform 16">
              <a:extLst>
                <a:ext uri="{FF2B5EF4-FFF2-40B4-BE49-F238E27FC236}">
                  <a16:creationId xmlns:a16="http://schemas.microsoft.com/office/drawing/2014/main" id="{6DB9AB3B-0463-443D-B78F-8F0BC11AAB7C}"/>
                </a:ext>
              </a:extLst>
            </p:cNvPr>
            <p:cNvSpPr>
              <a:spLocks/>
            </p:cNvSpPr>
            <p:nvPr/>
          </p:nvSpPr>
          <p:spPr bwMode="auto">
            <a:xfrm>
              <a:off x="9053" y="11706"/>
              <a:ext cx="1725" cy="1245"/>
            </a:xfrm>
            <a:custGeom>
              <a:avLst/>
              <a:gdLst>
                <a:gd name="T0" fmla="*/ 585 w 1725"/>
                <a:gd name="T1" fmla="*/ 15 h 1245"/>
                <a:gd name="T2" fmla="*/ 1185 w 1725"/>
                <a:gd name="T3" fmla="*/ 60 h 1245"/>
                <a:gd name="T4" fmla="*/ 1410 w 1725"/>
                <a:gd name="T5" fmla="*/ 165 h 1245"/>
                <a:gd name="T6" fmla="*/ 1560 w 1725"/>
                <a:gd name="T7" fmla="*/ 390 h 1245"/>
                <a:gd name="T8" fmla="*/ 1635 w 1725"/>
                <a:gd name="T9" fmla="*/ 480 h 1245"/>
                <a:gd name="T10" fmla="*/ 1680 w 1725"/>
                <a:gd name="T11" fmla="*/ 615 h 1245"/>
                <a:gd name="T12" fmla="*/ 1695 w 1725"/>
                <a:gd name="T13" fmla="*/ 660 h 1245"/>
                <a:gd name="T14" fmla="*/ 1710 w 1725"/>
                <a:gd name="T15" fmla="*/ 705 h 1245"/>
                <a:gd name="T16" fmla="*/ 1620 w 1725"/>
                <a:gd name="T17" fmla="*/ 1035 h 1245"/>
                <a:gd name="T18" fmla="*/ 1590 w 1725"/>
                <a:gd name="T19" fmla="*/ 1080 h 1245"/>
                <a:gd name="T20" fmla="*/ 1470 w 1725"/>
                <a:gd name="T21" fmla="*/ 1155 h 1245"/>
                <a:gd name="T22" fmla="*/ 1380 w 1725"/>
                <a:gd name="T23" fmla="*/ 1185 h 1245"/>
                <a:gd name="T24" fmla="*/ 1320 w 1725"/>
                <a:gd name="T25" fmla="*/ 1215 h 1245"/>
                <a:gd name="T26" fmla="*/ 1230 w 1725"/>
                <a:gd name="T27" fmla="*/ 1245 h 1245"/>
                <a:gd name="T28" fmla="*/ 525 w 1725"/>
                <a:gd name="T29" fmla="*/ 1215 h 1245"/>
                <a:gd name="T30" fmla="*/ 285 w 1725"/>
                <a:gd name="T31" fmla="*/ 1095 h 1245"/>
                <a:gd name="T32" fmla="*/ 195 w 1725"/>
                <a:gd name="T33" fmla="*/ 1035 h 1245"/>
                <a:gd name="T34" fmla="*/ 0 w 1725"/>
                <a:gd name="T35" fmla="*/ 705 h 1245"/>
                <a:gd name="T36" fmla="*/ 45 w 1725"/>
                <a:gd name="T37" fmla="*/ 330 h 1245"/>
                <a:gd name="T38" fmla="*/ 75 w 1725"/>
                <a:gd name="T39" fmla="*/ 225 h 1245"/>
                <a:gd name="T40" fmla="*/ 225 w 1725"/>
                <a:gd name="T41" fmla="*/ 165 h 1245"/>
                <a:gd name="T42" fmla="*/ 360 w 1725"/>
                <a:gd name="T43" fmla="*/ 75 h 1245"/>
                <a:gd name="T44" fmla="*/ 405 w 1725"/>
                <a:gd name="T45" fmla="*/ 45 h 1245"/>
                <a:gd name="T46" fmla="*/ 450 w 1725"/>
                <a:gd name="T47" fmla="*/ 15 h 1245"/>
                <a:gd name="T48" fmla="*/ 675 w 1725"/>
                <a:gd name="T49" fmla="*/ 0 h 1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5"/>
                <a:gd name="T76" fmla="*/ 0 h 1245"/>
                <a:gd name="T77" fmla="*/ 1725 w 1725"/>
                <a:gd name="T78" fmla="*/ 1245 h 12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5" h="1245">
                  <a:moveTo>
                    <a:pt x="585" y="15"/>
                  </a:moveTo>
                  <a:cubicBezTo>
                    <a:pt x="787" y="25"/>
                    <a:pt x="984" y="42"/>
                    <a:pt x="1185" y="60"/>
                  </a:cubicBezTo>
                  <a:cubicBezTo>
                    <a:pt x="1265" y="87"/>
                    <a:pt x="1340" y="118"/>
                    <a:pt x="1410" y="165"/>
                  </a:cubicBezTo>
                  <a:cubicBezTo>
                    <a:pt x="1449" y="223"/>
                    <a:pt x="1509" y="339"/>
                    <a:pt x="1560" y="390"/>
                  </a:cubicBezTo>
                  <a:cubicBezTo>
                    <a:pt x="1588" y="418"/>
                    <a:pt x="1618" y="442"/>
                    <a:pt x="1635" y="480"/>
                  </a:cubicBezTo>
                  <a:cubicBezTo>
                    <a:pt x="1635" y="480"/>
                    <a:pt x="1672" y="592"/>
                    <a:pt x="1680" y="615"/>
                  </a:cubicBezTo>
                  <a:cubicBezTo>
                    <a:pt x="1685" y="630"/>
                    <a:pt x="1690" y="645"/>
                    <a:pt x="1695" y="660"/>
                  </a:cubicBezTo>
                  <a:cubicBezTo>
                    <a:pt x="1700" y="675"/>
                    <a:pt x="1710" y="705"/>
                    <a:pt x="1710" y="705"/>
                  </a:cubicBezTo>
                  <a:cubicBezTo>
                    <a:pt x="1676" y="981"/>
                    <a:pt x="1725" y="878"/>
                    <a:pt x="1620" y="1035"/>
                  </a:cubicBezTo>
                  <a:cubicBezTo>
                    <a:pt x="1610" y="1050"/>
                    <a:pt x="1606" y="1072"/>
                    <a:pt x="1590" y="1080"/>
                  </a:cubicBezTo>
                  <a:cubicBezTo>
                    <a:pt x="1548" y="1101"/>
                    <a:pt x="1512" y="1134"/>
                    <a:pt x="1470" y="1155"/>
                  </a:cubicBezTo>
                  <a:cubicBezTo>
                    <a:pt x="1442" y="1169"/>
                    <a:pt x="1408" y="1171"/>
                    <a:pt x="1380" y="1185"/>
                  </a:cubicBezTo>
                  <a:cubicBezTo>
                    <a:pt x="1360" y="1195"/>
                    <a:pt x="1341" y="1207"/>
                    <a:pt x="1320" y="1215"/>
                  </a:cubicBezTo>
                  <a:cubicBezTo>
                    <a:pt x="1291" y="1227"/>
                    <a:pt x="1230" y="1245"/>
                    <a:pt x="1230" y="1245"/>
                  </a:cubicBezTo>
                  <a:cubicBezTo>
                    <a:pt x="995" y="1235"/>
                    <a:pt x="759" y="1241"/>
                    <a:pt x="525" y="1215"/>
                  </a:cubicBezTo>
                  <a:cubicBezTo>
                    <a:pt x="467" y="1209"/>
                    <a:pt x="346" y="1125"/>
                    <a:pt x="285" y="1095"/>
                  </a:cubicBezTo>
                  <a:cubicBezTo>
                    <a:pt x="253" y="1079"/>
                    <a:pt x="195" y="1035"/>
                    <a:pt x="195" y="1035"/>
                  </a:cubicBezTo>
                  <a:cubicBezTo>
                    <a:pt x="124" y="928"/>
                    <a:pt x="71" y="812"/>
                    <a:pt x="0" y="705"/>
                  </a:cubicBezTo>
                  <a:cubicBezTo>
                    <a:pt x="10" y="525"/>
                    <a:pt x="5" y="469"/>
                    <a:pt x="45" y="330"/>
                  </a:cubicBezTo>
                  <a:cubicBezTo>
                    <a:pt x="46" y="326"/>
                    <a:pt x="67" y="235"/>
                    <a:pt x="75" y="225"/>
                  </a:cubicBezTo>
                  <a:cubicBezTo>
                    <a:pt x="105" y="188"/>
                    <a:pt x="195" y="174"/>
                    <a:pt x="225" y="165"/>
                  </a:cubicBezTo>
                  <a:cubicBezTo>
                    <a:pt x="270" y="135"/>
                    <a:pt x="315" y="105"/>
                    <a:pt x="360" y="75"/>
                  </a:cubicBezTo>
                  <a:cubicBezTo>
                    <a:pt x="375" y="65"/>
                    <a:pt x="390" y="55"/>
                    <a:pt x="405" y="45"/>
                  </a:cubicBezTo>
                  <a:cubicBezTo>
                    <a:pt x="420" y="35"/>
                    <a:pt x="450" y="15"/>
                    <a:pt x="450" y="15"/>
                  </a:cubicBezTo>
                  <a:cubicBezTo>
                    <a:pt x="530" y="42"/>
                    <a:pt x="599" y="76"/>
                    <a:pt x="675"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52" name="Freeform 15" descr="40%">
              <a:extLst>
                <a:ext uri="{FF2B5EF4-FFF2-40B4-BE49-F238E27FC236}">
                  <a16:creationId xmlns:a16="http://schemas.microsoft.com/office/drawing/2014/main" id="{DB3BC402-7F70-47D5-BC6D-F695DDC1CA50}"/>
                </a:ext>
              </a:extLst>
            </p:cNvPr>
            <p:cNvSpPr>
              <a:spLocks/>
            </p:cNvSpPr>
            <p:nvPr/>
          </p:nvSpPr>
          <p:spPr bwMode="auto">
            <a:xfrm>
              <a:off x="9288" y="11960"/>
              <a:ext cx="1229" cy="826"/>
            </a:xfrm>
            <a:custGeom>
              <a:avLst/>
              <a:gdLst>
                <a:gd name="T0" fmla="*/ 110 w 1229"/>
                <a:gd name="T1" fmla="*/ 406 h 826"/>
                <a:gd name="T2" fmla="*/ 20 w 1229"/>
                <a:gd name="T3" fmla="*/ 346 h 826"/>
                <a:gd name="T4" fmla="*/ 80 w 1229"/>
                <a:gd name="T5" fmla="*/ 106 h 826"/>
                <a:gd name="T6" fmla="*/ 170 w 1229"/>
                <a:gd name="T7" fmla="*/ 46 h 826"/>
                <a:gd name="T8" fmla="*/ 215 w 1229"/>
                <a:gd name="T9" fmla="*/ 16 h 826"/>
                <a:gd name="T10" fmla="*/ 815 w 1229"/>
                <a:gd name="T11" fmla="*/ 76 h 826"/>
                <a:gd name="T12" fmla="*/ 995 w 1229"/>
                <a:gd name="T13" fmla="*/ 136 h 826"/>
                <a:gd name="T14" fmla="*/ 1085 w 1229"/>
                <a:gd name="T15" fmla="*/ 196 h 826"/>
                <a:gd name="T16" fmla="*/ 1130 w 1229"/>
                <a:gd name="T17" fmla="*/ 226 h 826"/>
                <a:gd name="T18" fmla="*/ 1160 w 1229"/>
                <a:gd name="T19" fmla="*/ 316 h 826"/>
                <a:gd name="T20" fmla="*/ 1190 w 1229"/>
                <a:gd name="T21" fmla="*/ 361 h 826"/>
                <a:gd name="T22" fmla="*/ 1220 w 1229"/>
                <a:gd name="T23" fmla="*/ 451 h 826"/>
                <a:gd name="T24" fmla="*/ 1130 w 1229"/>
                <a:gd name="T25" fmla="*/ 751 h 826"/>
                <a:gd name="T26" fmla="*/ 1100 w 1229"/>
                <a:gd name="T27" fmla="*/ 796 h 826"/>
                <a:gd name="T28" fmla="*/ 980 w 1229"/>
                <a:gd name="T29" fmla="*/ 826 h 826"/>
                <a:gd name="T30" fmla="*/ 740 w 1229"/>
                <a:gd name="T31" fmla="*/ 796 h 826"/>
                <a:gd name="T32" fmla="*/ 755 w 1229"/>
                <a:gd name="T33" fmla="*/ 646 h 826"/>
                <a:gd name="T34" fmla="*/ 890 w 1229"/>
                <a:gd name="T35" fmla="*/ 556 h 826"/>
                <a:gd name="T36" fmla="*/ 935 w 1229"/>
                <a:gd name="T37" fmla="*/ 511 h 826"/>
                <a:gd name="T38" fmla="*/ 1115 w 1229"/>
                <a:gd name="T39" fmla="*/ 481 h 826"/>
                <a:gd name="T40" fmla="*/ 980 w 1229"/>
                <a:gd name="T41" fmla="*/ 361 h 826"/>
                <a:gd name="T42" fmla="*/ 770 w 1229"/>
                <a:gd name="T43" fmla="*/ 406 h 826"/>
                <a:gd name="T44" fmla="*/ 710 w 1229"/>
                <a:gd name="T45" fmla="*/ 421 h 826"/>
                <a:gd name="T46" fmla="*/ 665 w 1229"/>
                <a:gd name="T47" fmla="*/ 451 h 826"/>
                <a:gd name="T48" fmla="*/ 455 w 1229"/>
                <a:gd name="T49" fmla="*/ 361 h 826"/>
                <a:gd name="T50" fmla="*/ 455 w 1229"/>
                <a:gd name="T51" fmla="*/ 196 h 826"/>
                <a:gd name="T52" fmla="*/ 425 w 1229"/>
                <a:gd name="T53" fmla="*/ 106 h 826"/>
                <a:gd name="T54" fmla="*/ 365 w 1229"/>
                <a:gd name="T55" fmla="*/ 121 h 826"/>
                <a:gd name="T56" fmla="*/ 305 w 1229"/>
                <a:gd name="T57" fmla="*/ 391 h 826"/>
                <a:gd name="T58" fmla="*/ 230 w 1229"/>
                <a:gd name="T59" fmla="*/ 466 h 826"/>
                <a:gd name="T60" fmla="*/ 110 w 1229"/>
                <a:gd name="T61" fmla="*/ 421 h 826"/>
                <a:gd name="T62" fmla="*/ 110 w 1229"/>
                <a:gd name="T63" fmla="*/ 406 h 8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9"/>
                <a:gd name="T97" fmla="*/ 0 h 826"/>
                <a:gd name="T98" fmla="*/ 1229 w 1229"/>
                <a:gd name="T99" fmla="*/ 826 h 8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9" h="826">
                  <a:moveTo>
                    <a:pt x="110" y="406"/>
                  </a:moveTo>
                  <a:cubicBezTo>
                    <a:pt x="80" y="386"/>
                    <a:pt x="50" y="366"/>
                    <a:pt x="20" y="346"/>
                  </a:cubicBezTo>
                  <a:cubicBezTo>
                    <a:pt x="0" y="332"/>
                    <a:pt x="54" y="132"/>
                    <a:pt x="80" y="106"/>
                  </a:cubicBezTo>
                  <a:cubicBezTo>
                    <a:pt x="105" y="81"/>
                    <a:pt x="140" y="66"/>
                    <a:pt x="170" y="46"/>
                  </a:cubicBezTo>
                  <a:cubicBezTo>
                    <a:pt x="185" y="36"/>
                    <a:pt x="215" y="16"/>
                    <a:pt x="215" y="16"/>
                  </a:cubicBezTo>
                  <a:cubicBezTo>
                    <a:pt x="558" y="27"/>
                    <a:pt x="586" y="0"/>
                    <a:pt x="815" y="76"/>
                  </a:cubicBezTo>
                  <a:cubicBezTo>
                    <a:pt x="868" y="94"/>
                    <a:pt x="949" y="105"/>
                    <a:pt x="995" y="136"/>
                  </a:cubicBezTo>
                  <a:cubicBezTo>
                    <a:pt x="1025" y="156"/>
                    <a:pt x="1055" y="176"/>
                    <a:pt x="1085" y="196"/>
                  </a:cubicBezTo>
                  <a:cubicBezTo>
                    <a:pt x="1100" y="206"/>
                    <a:pt x="1130" y="226"/>
                    <a:pt x="1130" y="226"/>
                  </a:cubicBezTo>
                  <a:cubicBezTo>
                    <a:pt x="1140" y="256"/>
                    <a:pt x="1142" y="290"/>
                    <a:pt x="1160" y="316"/>
                  </a:cubicBezTo>
                  <a:cubicBezTo>
                    <a:pt x="1170" y="331"/>
                    <a:pt x="1183" y="345"/>
                    <a:pt x="1190" y="361"/>
                  </a:cubicBezTo>
                  <a:cubicBezTo>
                    <a:pt x="1203" y="390"/>
                    <a:pt x="1220" y="451"/>
                    <a:pt x="1220" y="451"/>
                  </a:cubicBezTo>
                  <a:cubicBezTo>
                    <a:pt x="1185" y="697"/>
                    <a:pt x="1229" y="602"/>
                    <a:pt x="1130" y="751"/>
                  </a:cubicBezTo>
                  <a:cubicBezTo>
                    <a:pt x="1120" y="766"/>
                    <a:pt x="1117" y="792"/>
                    <a:pt x="1100" y="796"/>
                  </a:cubicBezTo>
                  <a:cubicBezTo>
                    <a:pt x="1060" y="806"/>
                    <a:pt x="980" y="826"/>
                    <a:pt x="980" y="826"/>
                  </a:cubicBezTo>
                  <a:cubicBezTo>
                    <a:pt x="900" y="816"/>
                    <a:pt x="818" y="818"/>
                    <a:pt x="740" y="796"/>
                  </a:cubicBezTo>
                  <a:cubicBezTo>
                    <a:pt x="673" y="777"/>
                    <a:pt x="728" y="669"/>
                    <a:pt x="755" y="646"/>
                  </a:cubicBezTo>
                  <a:cubicBezTo>
                    <a:pt x="796" y="610"/>
                    <a:pt x="852" y="594"/>
                    <a:pt x="890" y="556"/>
                  </a:cubicBezTo>
                  <a:cubicBezTo>
                    <a:pt x="905" y="541"/>
                    <a:pt x="915" y="518"/>
                    <a:pt x="935" y="511"/>
                  </a:cubicBezTo>
                  <a:cubicBezTo>
                    <a:pt x="993" y="492"/>
                    <a:pt x="1055" y="491"/>
                    <a:pt x="1115" y="481"/>
                  </a:cubicBezTo>
                  <a:cubicBezTo>
                    <a:pt x="1074" y="400"/>
                    <a:pt x="1060" y="401"/>
                    <a:pt x="980" y="361"/>
                  </a:cubicBezTo>
                  <a:cubicBezTo>
                    <a:pt x="849" y="383"/>
                    <a:pt x="920" y="369"/>
                    <a:pt x="770" y="406"/>
                  </a:cubicBezTo>
                  <a:cubicBezTo>
                    <a:pt x="750" y="411"/>
                    <a:pt x="710" y="421"/>
                    <a:pt x="710" y="421"/>
                  </a:cubicBezTo>
                  <a:cubicBezTo>
                    <a:pt x="695" y="431"/>
                    <a:pt x="683" y="451"/>
                    <a:pt x="665" y="451"/>
                  </a:cubicBezTo>
                  <a:cubicBezTo>
                    <a:pt x="588" y="451"/>
                    <a:pt x="520" y="394"/>
                    <a:pt x="455" y="361"/>
                  </a:cubicBezTo>
                  <a:cubicBezTo>
                    <a:pt x="504" y="165"/>
                    <a:pt x="502" y="301"/>
                    <a:pt x="455" y="196"/>
                  </a:cubicBezTo>
                  <a:cubicBezTo>
                    <a:pt x="442" y="167"/>
                    <a:pt x="435" y="136"/>
                    <a:pt x="425" y="106"/>
                  </a:cubicBezTo>
                  <a:cubicBezTo>
                    <a:pt x="405" y="111"/>
                    <a:pt x="378" y="105"/>
                    <a:pt x="365" y="121"/>
                  </a:cubicBezTo>
                  <a:cubicBezTo>
                    <a:pt x="334" y="158"/>
                    <a:pt x="311" y="367"/>
                    <a:pt x="305" y="391"/>
                  </a:cubicBezTo>
                  <a:cubicBezTo>
                    <a:pt x="294" y="432"/>
                    <a:pt x="261" y="445"/>
                    <a:pt x="230" y="466"/>
                  </a:cubicBezTo>
                  <a:cubicBezTo>
                    <a:pt x="190" y="450"/>
                    <a:pt x="146" y="445"/>
                    <a:pt x="110" y="421"/>
                  </a:cubicBezTo>
                  <a:cubicBezTo>
                    <a:pt x="106" y="418"/>
                    <a:pt x="110" y="411"/>
                    <a:pt x="110" y="406"/>
                  </a:cubicBezTo>
                  <a:close/>
                </a:path>
              </a:pathLst>
            </a:custGeom>
            <a:pattFill prst="pct40">
              <a:fgClr>
                <a:srgbClr val="000000"/>
              </a:fgClr>
              <a:bgClr>
                <a:srgbClr val="FFFFFF"/>
              </a:bgClr>
            </a:pattFill>
            <a:ln w="1905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53" name="Freeform 14">
              <a:extLst>
                <a:ext uri="{FF2B5EF4-FFF2-40B4-BE49-F238E27FC236}">
                  <a16:creationId xmlns:a16="http://schemas.microsoft.com/office/drawing/2014/main" id="{594B15E5-D826-441F-A4FF-9114B5077450}"/>
                </a:ext>
              </a:extLst>
            </p:cNvPr>
            <p:cNvSpPr>
              <a:spLocks/>
            </p:cNvSpPr>
            <p:nvPr/>
          </p:nvSpPr>
          <p:spPr bwMode="auto">
            <a:xfrm>
              <a:off x="9930" y="11854"/>
              <a:ext cx="140" cy="183"/>
            </a:xfrm>
            <a:custGeom>
              <a:avLst/>
              <a:gdLst>
                <a:gd name="T0" fmla="*/ 105 w 140"/>
                <a:gd name="T1" fmla="*/ 146 h 183"/>
                <a:gd name="T2" fmla="*/ 75 w 140"/>
                <a:gd name="T3" fmla="*/ 41 h 183"/>
                <a:gd name="T4" fmla="*/ 30 w 140"/>
                <a:gd name="T5" fmla="*/ 56 h 183"/>
                <a:gd name="T6" fmla="*/ 15 w 140"/>
                <a:gd name="T7" fmla="*/ 11 h 183"/>
                <a:gd name="T8" fmla="*/ 120 w 140"/>
                <a:gd name="T9" fmla="*/ 26 h 183"/>
                <a:gd name="T10" fmla="*/ 135 w 140"/>
                <a:gd name="T11" fmla="*/ 71 h 183"/>
                <a:gd name="T12" fmla="*/ 105 w 140"/>
                <a:gd name="T13" fmla="*/ 146 h 183"/>
                <a:gd name="T14" fmla="*/ 0 60000 65536"/>
                <a:gd name="T15" fmla="*/ 0 60000 65536"/>
                <a:gd name="T16" fmla="*/ 0 60000 65536"/>
                <a:gd name="T17" fmla="*/ 0 60000 65536"/>
                <a:gd name="T18" fmla="*/ 0 60000 65536"/>
                <a:gd name="T19" fmla="*/ 0 60000 65536"/>
                <a:gd name="T20" fmla="*/ 0 60000 65536"/>
                <a:gd name="T21" fmla="*/ 0 w 140"/>
                <a:gd name="T22" fmla="*/ 0 h 183"/>
                <a:gd name="T23" fmla="*/ 140 w 140"/>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3">
                  <a:moveTo>
                    <a:pt x="105" y="146"/>
                  </a:moveTo>
                  <a:cubicBezTo>
                    <a:pt x="95" y="111"/>
                    <a:pt x="98" y="69"/>
                    <a:pt x="75" y="41"/>
                  </a:cubicBezTo>
                  <a:cubicBezTo>
                    <a:pt x="65" y="29"/>
                    <a:pt x="44" y="63"/>
                    <a:pt x="30" y="56"/>
                  </a:cubicBezTo>
                  <a:cubicBezTo>
                    <a:pt x="16" y="49"/>
                    <a:pt x="0" y="16"/>
                    <a:pt x="15" y="11"/>
                  </a:cubicBezTo>
                  <a:cubicBezTo>
                    <a:pt x="49" y="0"/>
                    <a:pt x="85" y="21"/>
                    <a:pt x="120" y="26"/>
                  </a:cubicBezTo>
                  <a:cubicBezTo>
                    <a:pt x="125" y="41"/>
                    <a:pt x="140" y="56"/>
                    <a:pt x="135" y="71"/>
                  </a:cubicBezTo>
                  <a:cubicBezTo>
                    <a:pt x="109" y="150"/>
                    <a:pt x="30" y="183"/>
                    <a:pt x="105" y="146"/>
                  </a:cubicBezTo>
                  <a:close/>
                </a:path>
              </a:pathLst>
            </a:cu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grpSp>
      <p:grpSp>
        <p:nvGrpSpPr>
          <p:cNvPr id="25613" name="Group 5">
            <a:extLst>
              <a:ext uri="{FF2B5EF4-FFF2-40B4-BE49-F238E27FC236}">
                <a16:creationId xmlns:a16="http://schemas.microsoft.com/office/drawing/2014/main" id="{FC99E160-A520-4624-8EA8-0F30045CE14C}"/>
              </a:ext>
            </a:extLst>
          </p:cNvPr>
          <p:cNvGrpSpPr>
            <a:grpSpLocks/>
          </p:cNvGrpSpPr>
          <p:nvPr/>
        </p:nvGrpSpPr>
        <p:grpSpPr bwMode="auto">
          <a:xfrm>
            <a:off x="8688389" y="5445126"/>
            <a:ext cx="1095375" cy="790575"/>
            <a:chOff x="9053" y="13327"/>
            <a:chExt cx="1725" cy="1245"/>
          </a:xfrm>
        </p:grpSpPr>
        <p:sp>
          <p:nvSpPr>
            <p:cNvPr id="25647" name="Freeform 9">
              <a:extLst>
                <a:ext uri="{FF2B5EF4-FFF2-40B4-BE49-F238E27FC236}">
                  <a16:creationId xmlns:a16="http://schemas.microsoft.com/office/drawing/2014/main" id="{1DD71904-C85F-4BE9-8CE3-A0EB78C4F960}"/>
                </a:ext>
              </a:extLst>
            </p:cNvPr>
            <p:cNvSpPr>
              <a:spLocks/>
            </p:cNvSpPr>
            <p:nvPr/>
          </p:nvSpPr>
          <p:spPr bwMode="auto">
            <a:xfrm>
              <a:off x="9053" y="13327"/>
              <a:ext cx="1725" cy="1245"/>
            </a:xfrm>
            <a:custGeom>
              <a:avLst/>
              <a:gdLst>
                <a:gd name="T0" fmla="*/ 585 w 1725"/>
                <a:gd name="T1" fmla="*/ 15 h 1245"/>
                <a:gd name="T2" fmla="*/ 1185 w 1725"/>
                <a:gd name="T3" fmla="*/ 60 h 1245"/>
                <a:gd name="T4" fmla="*/ 1410 w 1725"/>
                <a:gd name="T5" fmla="*/ 165 h 1245"/>
                <a:gd name="T6" fmla="*/ 1560 w 1725"/>
                <a:gd name="T7" fmla="*/ 390 h 1245"/>
                <a:gd name="T8" fmla="*/ 1635 w 1725"/>
                <a:gd name="T9" fmla="*/ 480 h 1245"/>
                <a:gd name="T10" fmla="*/ 1680 w 1725"/>
                <a:gd name="T11" fmla="*/ 615 h 1245"/>
                <a:gd name="T12" fmla="*/ 1695 w 1725"/>
                <a:gd name="T13" fmla="*/ 660 h 1245"/>
                <a:gd name="T14" fmla="*/ 1710 w 1725"/>
                <a:gd name="T15" fmla="*/ 705 h 1245"/>
                <a:gd name="T16" fmla="*/ 1620 w 1725"/>
                <a:gd name="T17" fmla="*/ 1035 h 1245"/>
                <a:gd name="T18" fmla="*/ 1590 w 1725"/>
                <a:gd name="T19" fmla="*/ 1080 h 1245"/>
                <a:gd name="T20" fmla="*/ 1470 w 1725"/>
                <a:gd name="T21" fmla="*/ 1155 h 1245"/>
                <a:gd name="T22" fmla="*/ 1380 w 1725"/>
                <a:gd name="T23" fmla="*/ 1185 h 1245"/>
                <a:gd name="T24" fmla="*/ 1320 w 1725"/>
                <a:gd name="T25" fmla="*/ 1215 h 1245"/>
                <a:gd name="T26" fmla="*/ 1230 w 1725"/>
                <a:gd name="T27" fmla="*/ 1245 h 1245"/>
                <a:gd name="T28" fmla="*/ 525 w 1725"/>
                <a:gd name="T29" fmla="*/ 1215 h 1245"/>
                <a:gd name="T30" fmla="*/ 285 w 1725"/>
                <a:gd name="T31" fmla="*/ 1095 h 1245"/>
                <a:gd name="T32" fmla="*/ 195 w 1725"/>
                <a:gd name="T33" fmla="*/ 1035 h 1245"/>
                <a:gd name="T34" fmla="*/ 0 w 1725"/>
                <a:gd name="T35" fmla="*/ 705 h 1245"/>
                <a:gd name="T36" fmla="*/ 45 w 1725"/>
                <a:gd name="T37" fmla="*/ 330 h 1245"/>
                <a:gd name="T38" fmla="*/ 75 w 1725"/>
                <a:gd name="T39" fmla="*/ 225 h 1245"/>
                <a:gd name="T40" fmla="*/ 225 w 1725"/>
                <a:gd name="T41" fmla="*/ 165 h 1245"/>
                <a:gd name="T42" fmla="*/ 360 w 1725"/>
                <a:gd name="T43" fmla="*/ 75 h 1245"/>
                <a:gd name="T44" fmla="*/ 405 w 1725"/>
                <a:gd name="T45" fmla="*/ 45 h 1245"/>
                <a:gd name="T46" fmla="*/ 450 w 1725"/>
                <a:gd name="T47" fmla="*/ 15 h 1245"/>
                <a:gd name="T48" fmla="*/ 675 w 1725"/>
                <a:gd name="T49" fmla="*/ 0 h 1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5"/>
                <a:gd name="T76" fmla="*/ 0 h 1245"/>
                <a:gd name="T77" fmla="*/ 1725 w 1725"/>
                <a:gd name="T78" fmla="*/ 1245 h 12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5" h="1245">
                  <a:moveTo>
                    <a:pt x="585" y="15"/>
                  </a:moveTo>
                  <a:cubicBezTo>
                    <a:pt x="787" y="25"/>
                    <a:pt x="984" y="42"/>
                    <a:pt x="1185" y="60"/>
                  </a:cubicBezTo>
                  <a:cubicBezTo>
                    <a:pt x="1265" y="87"/>
                    <a:pt x="1340" y="118"/>
                    <a:pt x="1410" y="165"/>
                  </a:cubicBezTo>
                  <a:cubicBezTo>
                    <a:pt x="1449" y="223"/>
                    <a:pt x="1509" y="339"/>
                    <a:pt x="1560" y="390"/>
                  </a:cubicBezTo>
                  <a:cubicBezTo>
                    <a:pt x="1588" y="418"/>
                    <a:pt x="1618" y="442"/>
                    <a:pt x="1635" y="480"/>
                  </a:cubicBezTo>
                  <a:cubicBezTo>
                    <a:pt x="1635" y="480"/>
                    <a:pt x="1672" y="592"/>
                    <a:pt x="1680" y="615"/>
                  </a:cubicBezTo>
                  <a:cubicBezTo>
                    <a:pt x="1685" y="630"/>
                    <a:pt x="1690" y="645"/>
                    <a:pt x="1695" y="660"/>
                  </a:cubicBezTo>
                  <a:cubicBezTo>
                    <a:pt x="1700" y="675"/>
                    <a:pt x="1710" y="705"/>
                    <a:pt x="1710" y="705"/>
                  </a:cubicBezTo>
                  <a:cubicBezTo>
                    <a:pt x="1676" y="981"/>
                    <a:pt x="1725" y="878"/>
                    <a:pt x="1620" y="1035"/>
                  </a:cubicBezTo>
                  <a:cubicBezTo>
                    <a:pt x="1610" y="1050"/>
                    <a:pt x="1606" y="1072"/>
                    <a:pt x="1590" y="1080"/>
                  </a:cubicBezTo>
                  <a:cubicBezTo>
                    <a:pt x="1548" y="1101"/>
                    <a:pt x="1512" y="1134"/>
                    <a:pt x="1470" y="1155"/>
                  </a:cubicBezTo>
                  <a:cubicBezTo>
                    <a:pt x="1442" y="1169"/>
                    <a:pt x="1408" y="1171"/>
                    <a:pt x="1380" y="1185"/>
                  </a:cubicBezTo>
                  <a:cubicBezTo>
                    <a:pt x="1360" y="1195"/>
                    <a:pt x="1341" y="1207"/>
                    <a:pt x="1320" y="1215"/>
                  </a:cubicBezTo>
                  <a:cubicBezTo>
                    <a:pt x="1291" y="1227"/>
                    <a:pt x="1230" y="1245"/>
                    <a:pt x="1230" y="1245"/>
                  </a:cubicBezTo>
                  <a:cubicBezTo>
                    <a:pt x="995" y="1235"/>
                    <a:pt x="759" y="1241"/>
                    <a:pt x="525" y="1215"/>
                  </a:cubicBezTo>
                  <a:cubicBezTo>
                    <a:pt x="467" y="1209"/>
                    <a:pt x="346" y="1125"/>
                    <a:pt x="285" y="1095"/>
                  </a:cubicBezTo>
                  <a:cubicBezTo>
                    <a:pt x="253" y="1079"/>
                    <a:pt x="195" y="1035"/>
                    <a:pt x="195" y="1035"/>
                  </a:cubicBezTo>
                  <a:cubicBezTo>
                    <a:pt x="124" y="928"/>
                    <a:pt x="71" y="812"/>
                    <a:pt x="0" y="705"/>
                  </a:cubicBezTo>
                  <a:cubicBezTo>
                    <a:pt x="10" y="525"/>
                    <a:pt x="5" y="469"/>
                    <a:pt x="45" y="330"/>
                  </a:cubicBezTo>
                  <a:cubicBezTo>
                    <a:pt x="46" y="326"/>
                    <a:pt x="67" y="235"/>
                    <a:pt x="75" y="225"/>
                  </a:cubicBezTo>
                  <a:cubicBezTo>
                    <a:pt x="105" y="188"/>
                    <a:pt x="195" y="174"/>
                    <a:pt x="225" y="165"/>
                  </a:cubicBezTo>
                  <a:cubicBezTo>
                    <a:pt x="270" y="135"/>
                    <a:pt x="315" y="105"/>
                    <a:pt x="360" y="75"/>
                  </a:cubicBezTo>
                  <a:cubicBezTo>
                    <a:pt x="375" y="65"/>
                    <a:pt x="390" y="55"/>
                    <a:pt x="405" y="45"/>
                  </a:cubicBezTo>
                  <a:cubicBezTo>
                    <a:pt x="420" y="35"/>
                    <a:pt x="450" y="15"/>
                    <a:pt x="450" y="15"/>
                  </a:cubicBezTo>
                  <a:cubicBezTo>
                    <a:pt x="530" y="42"/>
                    <a:pt x="599" y="76"/>
                    <a:pt x="675"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48" name="Freeform 8" descr="40%">
              <a:extLst>
                <a:ext uri="{FF2B5EF4-FFF2-40B4-BE49-F238E27FC236}">
                  <a16:creationId xmlns:a16="http://schemas.microsoft.com/office/drawing/2014/main" id="{07AE90F8-FB23-4ADC-A2CD-C403112597C5}"/>
                </a:ext>
              </a:extLst>
            </p:cNvPr>
            <p:cNvSpPr>
              <a:spLocks/>
            </p:cNvSpPr>
            <p:nvPr/>
          </p:nvSpPr>
          <p:spPr bwMode="auto">
            <a:xfrm>
              <a:off x="9288" y="13581"/>
              <a:ext cx="1229" cy="826"/>
            </a:xfrm>
            <a:custGeom>
              <a:avLst/>
              <a:gdLst>
                <a:gd name="T0" fmla="*/ 110 w 1229"/>
                <a:gd name="T1" fmla="*/ 406 h 826"/>
                <a:gd name="T2" fmla="*/ 20 w 1229"/>
                <a:gd name="T3" fmla="*/ 346 h 826"/>
                <a:gd name="T4" fmla="*/ 80 w 1229"/>
                <a:gd name="T5" fmla="*/ 106 h 826"/>
                <a:gd name="T6" fmla="*/ 170 w 1229"/>
                <a:gd name="T7" fmla="*/ 46 h 826"/>
                <a:gd name="T8" fmla="*/ 215 w 1229"/>
                <a:gd name="T9" fmla="*/ 16 h 826"/>
                <a:gd name="T10" fmla="*/ 815 w 1229"/>
                <a:gd name="T11" fmla="*/ 76 h 826"/>
                <a:gd name="T12" fmla="*/ 995 w 1229"/>
                <a:gd name="T13" fmla="*/ 136 h 826"/>
                <a:gd name="T14" fmla="*/ 1085 w 1229"/>
                <a:gd name="T15" fmla="*/ 196 h 826"/>
                <a:gd name="T16" fmla="*/ 1130 w 1229"/>
                <a:gd name="T17" fmla="*/ 226 h 826"/>
                <a:gd name="T18" fmla="*/ 1160 w 1229"/>
                <a:gd name="T19" fmla="*/ 316 h 826"/>
                <a:gd name="T20" fmla="*/ 1190 w 1229"/>
                <a:gd name="T21" fmla="*/ 361 h 826"/>
                <a:gd name="T22" fmla="*/ 1220 w 1229"/>
                <a:gd name="T23" fmla="*/ 451 h 826"/>
                <a:gd name="T24" fmla="*/ 1130 w 1229"/>
                <a:gd name="T25" fmla="*/ 751 h 826"/>
                <a:gd name="T26" fmla="*/ 1100 w 1229"/>
                <a:gd name="T27" fmla="*/ 796 h 826"/>
                <a:gd name="T28" fmla="*/ 980 w 1229"/>
                <a:gd name="T29" fmla="*/ 826 h 826"/>
                <a:gd name="T30" fmla="*/ 740 w 1229"/>
                <a:gd name="T31" fmla="*/ 796 h 826"/>
                <a:gd name="T32" fmla="*/ 755 w 1229"/>
                <a:gd name="T33" fmla="*/ 646 h 826"/>
                <a:gd name="T34" fmla="*/ 890 w 1229"/>
                <a:gd name="T35" fmla="*/ 556 h 826"/>
                <a:gd name="T36" fmla="*/ 935 w 1229"/>
                <a:gd name="T37" fmla="*/ 511 h 826"/>
                <a:gd name="T38" fmla="*/ 1115 w 1229"/>
                <a:gd name="T39" fmla="*/ 481 h 826"/>
                <a:gd name="T40" fmla="*/ 980 w 1229"/>
                <a:gd name="T41" fmla="*/ 361 h 826"/>
                <a:gd name="T42" fmla="*/ 770 w 1229"/>
                <a:gd name="T43" fmla="*/ 406 h 826"/>
                <a:gd name="T44" fmla="*/ 710 w 1229"/>
                <a:gd name="T45" fmla="*/ 421 h 826"/>
                <a:gd name="T46" fmla="*/ 665 w 1229"/>
                <a:gd name="T47" fmla="*/ 451 h 826"/>
                <a:gd name="T48" fmla="*/ 455 w 1229"/>
                <a:gd name="T49" fmla="*/ 361 h 826"/>
                <a:gd name="T50" fmla="*/ 455 w 1229"/>
                <a:gd name="T51" fmla="*/ 196 h 826"/>
                <a:gd name="T52" fmla="*/ 425 w 1229"/>
                <a:gd name="T53" fmla="*/ 106 h 826"/>
                <a:gd name="T54" fmla="*/ 365 w 1229"/>
                <a:gd name="T55" fmla="*/ 121 h 826"/>
                <a:gd name="T56" fmla="*/ 305 w 1229"/>
                <a:gd name="T57" fmla="*/ 391 h 826"/>
                <a:gd name="T58" fmla="*/ 230 w 1229"/>
                <a:gd name="T59" fmla="*/ 466 h 826"/>
                <a:gd name="T60" fmla="*/ 110 w 1229"/>
                <a:gd name="T61" fmla="*/ 421 h 826"/>
                <a:gd name="T62" fmla="*/ 110 w 1229"/>
                <a:gd name="T63" fmla="*/ 406 h 8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9"/>
                <a:gd name="T97" fmla="*/ 0 h 826"/>
                <a:gd name="T98" fmla="*/ 1229 w 1229"/>
                <a:gd name="T99" fmla="*/ 826 h 8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9" h="826">
                  <a:moveTo>
                    <a:pt x="110" y="406"/>
                  </a:moveTo>
                  <a:cubicBezTo>
                    <a:pt x="80" y="386"/>
                    <a:pt x="50" y="366"/>
                    <a:pt x="20" y="346"/>
                  </a:cubicBezTo>
                  <a:cubicBezTo>
                    <a:pt x="0" y="332"/>
                    <a:pt x="54" y="132"/>
                    <a:pt x="80" y="106"/>
                  </a:cubicBezTo>
                  <a:cubicBezTo>
                    <a:pt x="105" y="81"/>
                    <a:pt x="140" y="66"/>
                    <a:pt x="170" y="46"/>
                  </a:cubicBezTo>
                  <a:cubicBezTo>
                    <a:pt x="185" y="36"/>
                    <a:pt x="215" y="16"/>
                    <a:pt x="215" y="16"/>
                  </a:cubicBezTo>
                  <a:cubicBezTo>
                    <a:pt x="558" y="27"/>
                    <a:pt x="586" y="0"/>
                    <a:pt x="815" y="76"/>
                  </a:cubicBezTo>
                  <a:cubicBezTo>
                    <a:pt x="868" y="94"/>
                    <a:pt x="949" y="105"/>
                    <a:pt x="995" y="136"/>
                  </a:cubicBezTo>
                  <a:cubicBezTo>
                    <a:pt x="1025" y="156"/>
                    <a:pt x="1055" y="176"/>
                    <a:pt x="1085" y="196"/>
                  </a:cubicBezTo>
                  <a:cubicBezTo>
                    <a:pt x="1100" y="206"/>
                    <a:pt x="1130" y="226"/>
                    <a:pt x="1130" y="226"/>
                  </a:cubicBezTo>
                  <a:cubicBezTo>
                    <a:pt x="1140" y="256"/>
                    <a:pt x="1142" y="290"/>
                    <a:pt x="1160" y="316"/>
                  </a:cubicBezTo>
                  <a:cubicBezTo>
                    <a:pt x="1170" y="331"/>
                    <a:pt x="1183" y="345"/>
                    <a:pt x="1190" y="361"/>
                  </a:cubicBezTo>
                  <a:cubicBezTo>
                    <a:pt x="1203" y="390"/>
                    <a:pt x="1220" y="451"/>
                    <a:pt x="1220" y="451"/>
                  </a:cubicBezTo>
                  <a:cubicBezTo>
                    <a:pt x="1185" y="697"/>
                    <a:pt x="1229" y="602"/>
                    <a:pt x="1130" y="751"/>
                  </a:cubicBezTo>
                  <a:cubicBezTo>
                    <a:pt x="1120" y="766"/>
                    <a:pt x="1117" y="792"/>
                    <a:pt x="1100" y="796"/>
                  </a:cubicBezTo>
                  <a:cubicBezTo>
                    <a:pt x="1060" y="806"/>
                    <a:pt x="980" y="826"/>
                    <a:pt x="980" y="826"/>
                  </a:cubicBezTo>
                  <a:cubicBezTo>
                    <a:pt x="900" y="816"/>
                    <a:pt x="818" y="818"/>
                    <a:pt x="740" y="796"/>
                  </a:cubicBezTo>
                  <a:cubicBezTo>
                    <a:pt x="673" y="777"/>
                    <a:pt x="728" y="669"/>
                    <a:pt x="755" y="646"/>
                  </a:cubicBezTo>
                  <a:cubicBezTo>
                    <a:pt x="796" y="610"/>
                    <a:pt x="852" y="594"/>
                    <a:pt x="890" y="556"/>
                  </a:cubicBezTo>
                  <a:cubicBezTo>
                    <a:pt x="905" y="541"/>
                    <a:pt x="915" y="518"/>
                    <a:pt x="935" y="511"/>
                  </a:cubicBezTo>
                  <a:cubicBezTo>
                    <a:pt x="993" y="492"/>
                    <a:pt x="1055" y="491"/>
                    <a:pt x="1115" y="481"/>
                  </a:cubicBezTo>
                  <a:cubicBezTo>
                    <a:pt x="1074" y="400"/>
                    <a:pt x="1060" y="401"/>
                    <a:pt x="980" y="361"/>
                  </a:cubicBezTo>
                  <a:cubicBezTo>
                    <a:pt x="849" y="383"/>
                    <a:pt x="920" y="369"/>
                    <a:pt x="770" y="406"/>
                  </a:cubicBezTo>
                  <a:cubicBezTo>
                    <a:pt x="750" y="411"/>
                    <a:pt x="710" y="421"/>
                    <a:pt x="710" y="421"/>
                  </a:cubicBezTo>
                  <a:cubicBezTo>
                    <a:pt x="695" y="431"/>
                    <a:pt x="683" y="451"/>
                    <a:pt x="665" y="451"/>
                  </a:cubicBezTo>
                  <a:cubicBezTo>
                    <a:pt x="588" y="451"/>
                    <a:pt x="520" y="394"/>
                    <a:pt x="455" y="361"/>
                  </a:cubicBezTo>
                  <a:cubicBezTo>
                    <a:pt x="504" y="165"/>
                    <a:pt x="502" y="301"/>
                    <a:pt x="455" y="196"/>
                  </a:cubicBezTo>
                  <a:cubicBezTo>
                    <a:pt x="442" y="167"/>
                    <a:pt x="435" y="136"/>
                    <a:pt x="425" y="106"/>
                  </a:cubicBezTo>
                  <a:cubicBezTo>
                    <a:pt x="405" y="111"/>
                    <a:pt x="378" y="105"/>
                    <a:pt x="365" y="121"/>
                  </a:cubicBezTo>
                  <a:cubicBezTo>
                    <a:pt x="334" y="158"/>
                    <a:pt x="311" y="367"/>
                    <a:pt x="305" y="391"/>
                  </a:cubicBezTo>
                  <a:cubicBezTo>
                    <a:pt x="294" y="432"/>
                    <a:pt x="261" y="445"/>
                    <a:pt x="230" y="466"/>
                  </a:cubicBezTo>
                  <a:cubicBezTo>
                    <a:pt x="190" y="450"/>
                    <a:pt x="146" y="445"/>
                    <a:pt x="110" y="421"/>
                  </a:cubicBezTo>
                  <a:cubicBezTo>
                    <a:pt x="106" y="418"/>
                    <a:pt x="110" y="411"/>
                    <a:pt x="110" y="406"/>
                  </a:cubicBezTo>
                  <a:close/>
                </a:path>
              </a:pathLst>
            </a:custGeom>
            <a:pattFill prst="pct40">
              <a:fgClr>
                <a:srgbClr val="000000"/>
              </a:fgClr>
              <a:bgClr>
                <a:srgbClr val="FFFFFF"/>
              </a:bgClr>
            </a:pattFill>
            <a:ln w="1905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49" name="Freeform 7">
              <a:extLst>
                <a:ext uri="{FF2B5EF4-FFF2-40B4-BE49-F238E27FC236}">
                  <a16:creationId xmlns:a16="http://schemas.microsoft.com/office/drawing/2014/main" id="{3197ECAC-8101-440C-ABFF-CD568E202FB9}"/>
                </a:ext>
              </a:extLst>
            </p:cNvPr>
            <p:cNvSpPr>
              <a:spLocks/>
            </p:cNvSpPr>
            <p:nvPr/>
          </p:nvSpPr>
          <p:spPr bwMode="auto">
            <a:xfrm>
              <a:off x="9930" y="13475"/>
              <a:ext cx="140" cy="183"/>
            </a:xfrm>
            <a:custGeom>
              <a:avLst/>
              <a:gdLst>
                <a:gd name="T0" fmla="*/ 105 w 140"/>
                <a:gd name="T1" fmla="*/ 146 h 183"/>
                <a:gd name="T2" fmla="*/ 75 w 140"/>
                <a:gd name="T3" fmla="*/ 41 h 183"/>
                <a:gd name="T4" fmla="*/ 30 w 140"/>
                <a:gd name="T5" fmla="*/ 56 h 183"/>
                <a:gd name="T6" fmla="*/ 15 w 140"/>
                <a:gd name="T7" fmla="*/ 11 h 183"/>
                <a:gd name="T8" fmla="*/ 120 w 140"/>
                <a:gd name="T9" fmla="*/ 26 h 183"/>
                <a:gd name="T10" fmla="*/ 135 w 140"/>
                <a:gd name="T11" fmla="*/ 71 h 183"/>
                <a:gd name="T12" fmla="*/ 105 w 140"/>
                <a:gd name="T13" fmla="*/ 146 h 183"/>
                <a:gd name="T14" fmla="*/ 0 60000 65536"/>
                <a:gd name="T15" fmla="*/ 0 60000 65536"/>
                <a:gd name="T16" fmla="*/ 0 60000 65536"/>
                <a:gd name="T17" fmla="*/ 0 60000 65536"/>
                <a:gd name="T18" fmla="*/ 0 60000 65536"/>
                <a:gd name="T19" fmla="*/ 0 60000 65536"/>
                <a:gd name="T20" fmla="*/ 0 60000 65536"/>
                <a:gd name="T21" fmla="*/ 0 w 140"/>
                <a:gd name="T22" fmla="*/ 0 h 183"/>
                <a:gd name="T23" fmla="*/ 140 w 140"/>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3">
                  <a:moveTo>
                    <a:pt x="105" y="146"/>
                  </a:moveTo>
                  <a:cubicBezTo>
                    <a:pt x="95" y="111"/>
                    <a:pt x="98" y="69"/>
                    <a:pt x="75" y="41"/>
                  </a:cubicBezTo>
                  <a:cubicBezTo>
                    <a:pt x="65" y="29"/>
                    <a:pt x="44" y="63"/>
                    <a:pt x="30" y="56"/>
                  </a:cubicBezTo>
                  <a:cubicBezTo>
                    <a:pt x="16" y="49"/>
                    <a:pt x="0" y="16"/>
                    <a:pt x="15" y="11"/>
                  </a:cubicBezTo>
                  <a:cubicBezTo>
                    <a:pt x="49" y="0"/>
                    <a:pt x="85" y="21"/>
                    <a:pt x="120" y="26"/>
                  </a:cubicBezTo>
                  <a:cubicBezTo>
                    <a:pt x="125" y="41"/>
                    <a:pt x="140" y="56"/>
                    <a:pt x="135" y="71"/>
                  </a:cubicBezTo>
                  <a:cubicBezTo>
                    <a:pt x="109" y="150"/>
                    <a:pt x="30" y="183"/>
                    <a:pt x="105" y="146"/>
                  </a:cubicBezTo>
                  <a:close/>
                </a:path>
              </a:pathLst>
            </a:cu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50" name="Freeform 6">
              <a:extLst>
                <a:ext uri="{FF2B5EF4-FFF2-40B4-BE49-F238E27FC236}">
                  <a16:creationId xmlns:a16="http://schemas.microsoft.com/office/drawing/2014/main" id="{B533B388-BE8A-457C-B84B-3D1175C6AEF5}"/>
                </a:ext>
              </a:extLst>
            </p:cNvPr>
            <p:cNvSpPr>
              <a:spLocks/>
            </p:cNvSpPr>
            <p:nvPr/>
          </p:nvSpPr>
          <p:spPr bwMode="auto">
            <a:xfrm>
              <a:off x="9570" y="13964"/>
              <a:ext cx="195" cy="208"/>
            </a:xfrm>
            <a:custGeom>
              <a:avLst/>
              <a:gdLst>
                <a:gd name="T0" fmla="*/ 0 w 195"/>
                <a:gd name="T1" fmla="*/ 46 h 208"/>
                <a:gd name="T2" fmla="*/ 195 w 195"/>
                <a:gd name="T3" fmla="*/ 166 h 208"/>
                <a:gd name="T4" fmla="*/ 150 w 195"/>
                <a:gd name="T5" fmla="*/ 196 h 208"/>
                <a:gd name="T6" fmla="*/ 90 w 195"/>
                <a:gd name="T7" fmla="*/ 76 h 208"/>
                <a:gd name="T8" fmla="*/ 0 w 195"/>
                <a:gd name="T9" fmla="*/ 46 h 208"/>
                <a:gd name="T10" fmla="*/ 0 60000 65536"/>
                <a:gd name="T11" fmla="*/ 0 60000 65536"/>
                <a:gd name="T12" fmla="*/ 0 60000 65536"/>
                <a:gd name="T13" fmla="*/ 0 60000 65536"/>
                <a:gd name="T14" fmla="*/ 0 60000 65536"/>
                <a:gd name="T15" fmla="*/ 0 w 195"/>
                <a:gd name="T16" fmla="*/ 0 h 208"/>
                <a:gd name="T17" fmla="*/ 195 w 195"/>
                <a:gd name="T18" fmla="*/ 208 h 208"/>
              </a:gdLst>
              <a:ahLst/>
              <a:cxnLst>
                <a:cxn ang="T10">
                  <a:pos x="T0" y="T1"/>
                </a:cxn>
                <a:cxn ang="T11">
                  <a:pos x="T2" y="T3"/>
                </a:cxn>
                <a:cxn ang="T12">
                  <a:pos x="T4" y="T5"/>
                </a:cxn>
                <a:cxn ang="T13">
                  <a:pos x="T6" y="T7"/>
                </a:cxn>
                <a:cxn ang="T14">
                  <a:pos x="T8" y="T9"/>
                </a:cxn>
              </a:cxnLst>
              <a:rect l="T15" t="T16" r="T17" b="T18"/>
              <a:pathLst>
                <a:path w="195" h="208">
                  <a:moveTo>
                    <a:pt x="0" y="46"/>
                  </a:moveTo>
                  <a:cubicBezTo>
                    <a:pt x="123" y="64"/>
                    <a:pt x="155" y="46"/>
                    <a:pt x="195" y="166"/>
                  </a:cubicBezTo>
                  <a:cubicBezTo>
                    <a:pt x="180" y="176"/>
                    <a:pt x="164" y="208"/>
                    <a:pt x="150" y="196"/>
                  </a:cubicBezTo>
                  <a:cubicBezTo>
                    <a:pt x="116" y="167"/>
                    <a:pt x="127" y="101"/>
                    <a:pt x="90" y="76"/>
                  </a:cubicBezTo>
                  <a:cubicBezTo>
                    <a:pt x="80" y="69"/>
                    <a:pt x="0" y="0"/>
                    <a:pt x="0" y="46"/>
                  </a:cubicBezTo>
                  <a:close/>
                </a:path>
              </a:pathLst>
            </a:cu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grpSp>
      <p:sp>
        <p:nvSpPr>
          <p:cNvPr id="25614" name="Rectangle 29">
            <a:extLst>
              <a:ext uri="{FF2B5EF4-FFF2-40B4-BE49-F238E27FC236}">
                <a16:creationId xmlns:a16="http://schemas.microsoft.com/office/drawing/2014/main" id="{223DC6B0-05EA-4620-B4E2-F5F300E4B82E}"/>
              </a:ext>
            </a:extLst>
          </p:cNvPr>
          <p:cNvSpPr>
            <a:spLocks noChangeArrowheads="1"/>
          </p:cNvSpPr>
          <p:nvPr/>
        </p:nvSpPr>
        <p:spPr bwMode="auto">
          <a:xfrm>
            <a:off x="2878139" y="1535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15" name="Rectangle 31">
            <a:extLst>
              <a:ext uri="{FF2B5EF4-FFF2-40B4-BE49-F238E27FC236}">
                <a16:creationId xmlns:a16="http://schemas.microsoft.com/office/drawing/2014/main" id="{399FA773-DE19-4A1C-BD2E-60CAD124A73E}"/>
              </a:ext>
            </a:extLst>
          </p:cNvPr>
          <p:cNvSpPr>
            <a:spLocks noChangeArrowheads="1"/>
          </p:cNvSpPr>
          <p:nvPr/>
        </p:nvSpPr>
        <p:spPr bwMode="auto">
          <a:xfrm>
            <a:off x="2878139" y="1535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16" name="Rectangle 35">
            <a:extLst>
              <a:ext uri="{FF2B5EF4-FFF2-40B4-BE49-F238E27FC236}">
                <a16:creationId xmlns:a16="http://schemas.microsoft.com/office/drawing/2014/main" id="{0DF0967D-696C-498C-9E72-A4AFC637FF45}"/>
              </a:ext>
            </a:extLst>
          </p:cNvPr>
          <p:cNvSpPr>
            <a:spLocks noChangeArrowheads="1"/>
          </p:cNvSpPr>
          <p:nvPr/>
        </p:nvSpPr>
        <p:spPr bwMode="auto">
          <a:xfrm>
            <a:off x="2878139" y="1535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17" name="Rectangle 37">
            <a:extLst>
              <a:ext uri="{FF2B5EF4-FFF2-40B4-BE49-F238E27FC236}">
                <a16:creationId xmlns:a16="http://schemas.microsoft.com/office/drawing/2014/main" id="{9B04C279-3726-49C2-A94B-F756CDDCFE9A}"/>
              </a:ext>
            </a:extLst>
          </p:cNvPr>
          <p:cNvSpPr>
            <a:spLocks noChangeArrowheads="1"/>
          </p:cNvSpPr>
          <p:nvPr/>
        </p:nvSpPr>
        <p:spPr bwMode="auto">
          <a:xfrm>
            <a:off x="2878139" y="1535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18" name="Rectangle 41">
            <a:extLst>
              <a:ext uri="{FF2B5EF4-FFF2-40B4-BE49-F238E27FC236}">
                <a16:creationId xmlns:a16="http://schemas.microsoft.com/office/drawing/2014/main" id="{492065B3-34DB-42E5-9E34-6696618F36DE}"/>
              </a:ext>
            </a:extLst>
          </p:cNvPr>
          <p:cNvSpPr>
            <a:spLocks noChangeArrowheads="1"/>
          </p:cNvSpPr>
          <p:nvPr/>
        </p:nvSpPr>
        <p:spPr bwMode="auto">
          <a:xfrm>
            <a:off x="2878139" y="1535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19" name="Rectangle 43">
            <a:extLst>
              <a:ext uri="{FF2B5EF4-FFF2-40B4-BE49-F238E27FC236}">
                <a16:creationId xmlns:a16="http://schemas.microsoft.com/office/drawing/2014/main" id="{F4E28770-E8D8-4119-BCE5-55BADA17D793}"/>
              </a:ext>
            </a:extLst>
          </p:cNvPr>
          <p:cNvSpPr>
            <a:spLocks noChangeArrowheads="1"/>
          </p:cNvSpPr>
          <p:nvPr/>
        </p:nvSpPr>
        <p:spPr bwMode="auto">
          <a:xfrm>
            <a:off x="2878139" y="1535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graphicFrame>
        <p:nvGraphicFramePr>
          <p:cNvPr id="32904" name="Group 136">
            <a:extLst>
              <a:ext uri="{FF2B5EF4-FFF2-40B4-BE49-F238E27FC236}">
                <a16:creationId xmlns:a16="http://schemas.microsoft.com/office/drawing/2014/main" id="{0F826F81-52A7-4FE1-ABC4-1BD718555B5A}"/>
              </a:ext>
            </a:extLst>
          </p:cNvPr>
          <p:cNvGraphicFramePr>
            <a:graphicFrameLocks noGrp="1"/>
          </p:cNvGraphicFramePr>
          <p:nvPr/>
        </p:nvGraphicFramePr>
        <p:xfrm>
          <a:off x="1992313" y="2565400"/>
          <a:ext cx="8280400" cy="3787846"/>
        </p:xfrm>
        <a:graphic>
          <a:graphicData uri="http://schemas.openxmlformats.org/drawingml/2006/table">
            <a:tbl>
              <a:tblPr/>
              <a:tblGrid>
                <a:gridCol w="1317605">
                  <a:extLst>
                    <a:ext uri="{9D8B030D-6E8A-4147-A177-3AD203B41FA5}">
                      <a16:colId xmlns:a16="http://schemas.microsoft.com/office/drawing/2014/main" val="20000"/>
                    </a:ext>
                  </a:extLst>
                </a:gridCol>
                <a:gridCol w="4081482">
                  <a:extLst>
                    <a:ext uri="{9D8B030D-6E8A-4147-A177-3AD203B41FA5}">
                      <a16:colId xmlns:a16="http://schemas.microsoft.com/office/drawing/2014/main" val="20001"/>
                    </a:ext>
                  </a:extLst>
                </a:gridCol>
                <a:gridCol w="1055688">
                  <a:extLst>
                    <a:ext uri="{9D8B030D-6E8A-4147-A177-3AD203B41FA5}">
                      <a16:colId xmlns:a16="http://schemas.microsoft.com/office/drawing/2014/main" val="20002"/>
                    </a:ext>
                  </a:extLst>
                </a:gridCol>
                <a:gridCol w="1825625">
                  <a:extLst>
                    <a:ext uri="{9D8B030D-6E8A-4147-A177-3AD203B41FA5}">
                      <a16:colId xmlns:a16="http://schemas.microsoft.com/office/drawing/2014/main" val="20003"/>
                    </a:ext>
                  </a:extLst>
                </a:gridCol>
              </a:tblGrid>
              <a:tr h="5180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I</a:t>
                      </a:r>
                      <a:endParaRPr kumimoji="0" lang="en-US" sz="1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II</a:t>
                      </a:r>
                      <a:endParaRPr kumimoji="0" lang="en-US" sz="1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III</a:t>
                      </a:r>
                      <a:endParaRPr kumimoji="0" lang="en-US" sz="1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4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1</a:t>
                      </a:r>
                      <a:r>
                        <a:rPr kumimoji="0" lang="ru-RU" sz="1800" b="0" i="0" u="none" strike="noStrike" cap="none" normalizeH="0" baseline="0">
                          <a:ln>
                            <a:noFill/>
                          </a:ln>
                          <a:solidFill>
                            <a:schemeClr val="tx1"/>
                          </a:solidFill>
                          <a:effectLst/>
                          <a:latin typeface="Times New Roman" pitchFamily="18" charset="0"/>
                          <a:cs typeface="Times New Roman" pitchFamily="18" charset="0"/>
                        </a:rPr>
                        <a:t>Х-хромасома</a:t>
                      </a:r>
                      <a:endParaRPr kumimoji="0" lang="ru-RU" sz="1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a:ln>
                            <a:noFill/>
                          </a:ln>
                          <a:solidFill>
                            <a:schemeClr val="tx1"/>
                          </a:solidFill>
                          <a:effectLst/>
                          <a:latin typeface="Times New Roman" pitchFamily="18" charset="0"/>
                          <a:cs typeface="Times New Roman" pitchFamily="18" charset="0"/>
                        </a:rPr>
                        <a:t>Нормальный мужчина ХУ или больная женщина ХО (синдром Шерешевского-Тернера)</a:t>
                      </a:r>
                      <a:endParaRPr kumimoji="0" lang="ru-RU" sz="1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2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Times New Roman" pitchFamily="18" charset="0"/>
                          <a:cs typeface="Times New Roman" pitchFamily="18" charset="0"/>
                        </a:rPr>
                        <a:t>2Х-хромасомы</a:t>
                      </a:r>
                      <a:endParaRPr kumimoji="0" lang="ru-RU" sz="1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a:ln>
                            <a:noFill/>
                          </a:ln>
                          <a:solidFill>
                            <a:schemeClr val="tx1"/>
                          </a:solidFill>
                          <a:effectLst/>
                          <a:latin typeface="Times New Roman" pitchFamily="18" charset="0"/>
                          <a:cs typeface="Times New Roman" pitchFamily="18" charset="0"/>
                        </a:rPr>
                        <a:t>Нормальная женщина ХХ или больной мужчина ХХУ  (синдром Клайнфельтера)</a:t>
                      </a:r>
                      <a:endParaRPr kumimoji="0" lang="ru-RU" sz="1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70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Times New Roman" pitchFamily="18" charset="0"/>
                          <a:cs typeface="Times New Roman" pitchFamily="18" charset="0"/>
                        </a:rPr>
                        <a:t>3Х-хромасомы</a:t>
                      </a:r>
                      <a:endParaRPr kumimoji="0" lang="ru-RU" sz="1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a:ln>
                            <a:noFill/>
                          </a:ln>
                          <a:solidFill>
                            <a:schemeClr val="tx1"/>
                          </a:solidFill>
                          <a:effectLst/>
                          <a:latin typeface="Times New Roman" pitchFamily="18" charset="0"/>
                          <a:cs typeface="Times New Roman" pitchFamily="18" charset="0"/>
                        </a:rPr>
                        <a:t>Больная женщина ХХХ (трисомия Х) или больной мужчина ХХХУ (синдром Клайнфельтера)</a:t>
                      </a:r>
                      <a:endParaRPr kumimoji="0" lang="ru-RU" sz="1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7-2">
            <a:extLst>
              <a:ext uri="{FF2B5EF4-FFF2-40B4-BE49-F238E27FC236}">
                <a16:creationId xmlns:a16="http://schemas.microsoft.com/office/drawing/2014/main" id="{B3F1C3D3-9A39-4ACC-BE8C-17D2AE291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Таблица 4">
            <a:extLst>
              <a:ext uri="{FF2B5EF4-FFF2-40B4-BE49-F238E27FC236}">
                <a16:creationId xmlns:a16="http://schemas.microsoft.com/office/drawing/2014/main" id="{2AB2E1F3-E7E9-4F3E-9749-B03F36458375}"/>
              </a:ext>
            </a:extLst>
          </p:cNvPr>
          <p:cNvGraphicFramePr>
            <a:graphicFrameLocks noGrp="1"/>
          </p:cNvGraphicFramePr>
          <p:nvPr/>
        </p:nvGraphicFramePr>
        <p:xfrm>
          <a:off x="1524000" y="3355976"/>
          <a:ext cx="9144000" cy="3578225"/>
        </p:xfrm>
        <a:graphic>
          <a:graphicData uri="http://schemas.openxmlformats.org/drawingml/2006/table">
            <a:tbl>
              <a:tblPr/>
              <a:tblGrid>
                <a:gridCol w="9144000">
                  <a:extLst>
                    <a:ext uri="{9D8B030D-6E8A-4147-A177-3AD203B41FA5}">
                      <a16:colId xmlns:a16="http://schemas.microsoft.com/office/drawing/2014/main" val="20000"/>
                    </a:ext>
                  </a:extLst>
                </a:gridCol>
              </a:tblGrid>
              <a:tr h="3578225">
                <a:tc>
                  <a:txBody>
                    <a:bodyPr/>
                    <a:lstStyle/>
                    <a:p>
                      <a:pPr marL="0" marR="0" lvl="0" indent="381000" algn="just"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a:ln>
                            <a:noFill/>
                          </a:ln>
                          <a:solidFill>
                            <a:srgbClr val="0000CC"/>
                          </a:solidFill>
                          <a:effectLst/>
                          <a:latin typeface="Times New Roman" pitchFamily="18" charset="0"/>
                          <a:cs typeface="Times New Roman" pitchFamily="18" charset="0"/>
                        </a:rPr>
                        <a:t>Различают три основных вида оболочек плода: </a:t>
                      </a:r>
                      <a:r>
                        <a:rPr kumimoji="0" lang="ru-RU" sz="1800" b="1" i="0" u="none" strike="noStrike" cap="none" normalizeH="0" baseline="0" dirty="0">
                          <a:ln>
                            <a:noFill/>
                          </a:ln>
                          <a:solidFill>
                            <a:srgbClr val="FF0000"/>
                          </a:solidFill>
                          <a:effectLst/>
                          <a:latin typeface="Times New Roman" pitchFamily="18" charset="0"/>
                          <a:cs typeface="Times New Roman" pitchFamily="18" charset="0"/>
                        </a:rPr>
                        <a:t>амнион, хорион и плаценту. Амнион и хорион являются зародышевыми оболочками</a:t>
                      </a:r>
                      <a:r>
                        <a:rPr kumimoji="0" lang="ru-RU" sz="1800" b="1" i="0" u="none" strike="noStrike" cap="none" normalizeH="0" baseline="0" dirty="0">
                          <a:ln>
                            <a:noFill/>
                          </a:ln>
                          <a:solidFill>
                            <a:srgbClr val="000000"/>
                          </a:solidFill>
                          <a:effectLst/>
                          <a:latin typeface="Times New Roman" pitchFamily="18" charset="0"/>
                          <a:cs typeface="Times New Roman" pitchFamily="18" charset="0"/>
                        </a:rPr>
                        <a:t>, т.е. развиваются из клеток зародыша. </a:t>
                      </a:r>
                      <a:r>
                        <a:rPr kumimoji="0" lang="ru-RU" sz="1800" b="1" i="0" u="none" strike="noStrike" cap="none" normalizeH="0" baseline="0" dirty="0">
                          <a:ln>
                            <a:noFill/>
                          </a:ln>
                          <a:solidFill>
                            <a:srgbClr val="0000CC"/>
                          </a:solidFill>
                          <a:effectLst/>
                          <a:latin typeface="Times New Roman" pitchFamily="18" charset="0"/>
                          <a:cs typeface="Times New Roman" pitchFamily="18" charset="0"/>
                        </a:rPr>
                        <a:t>Амнион </a:t>
                      </a:r>
                      <a:r>
                        <a:rPr kumimoji="0" lang="ru-RU" sz="1800" b="1" i="0" u="none" strike="noStrike" cap="none" normalizeH="0" baseline="0" dirty="0">
                          <a:ln>
                            <a:noFill/>
                          </a:ln>
                          <a:solidFill>
                            <a:srgbClr val="000000"/>
                          </a:solidFill>
                          <a:effectLst/>
                          <a:latin typeface="Times New Roman" pitchFamily="18" charset="0"/>
                          <a:cs typeface="Times New Roman" pitchFamily="18" charset="0"/>
                        </a:rPr>
                        <a:t>представляет собой внутреннюю зародышевую оболочку. Это тонкая оболочка, которая несет защитные функции и выделяет </a:t>
                      </a:r>
                      <a:r>
                        <a:rPr kumimoji="0" lang="ru-RU" sz="1800" b="1" i="0" u="none" strike="noStrike" cap="none" normalizeH="0" baseline="0" dirty="0">
                          <a:ln>
                            <a:noFill/>
                          </a:ln>
                          <a:solidFill>
                            <a:srgbClr val="1F4799"/>
                          </a:solidFill>
                          <a:effectLst/>
                          <a:latin typeface="Times New Roman" pitchFamily="18" charset="0"/>
                          <a:cs typeface="Times New Roman" pitchFamily="18" charset="0"/>
                        </a:rPr>
                        <a:t>амниотическую жидкость</a:t>
                      </a:r>
                      <a:r>
                        <a:rPr kumimoji="0" lang="ru-RU" sz="1800" b="1" i="0" u="none" strike="noStrike" cap="none" normalizeH="0" baseline="0" dirty="0">
                          <a:ln>
                            <a:noFill/>
                          </a:ln>
                          <a:solidFill>
                            <a:srgbClr val="000000"/>
                          </a:solidFill>
                          <a:effectLst/>
                          <a:latin typeface="Times New Roman" pitchFamily="18" charset="0"/>
                          <a:cs typeface="Times New Roman" pitchFamily="18" charset="0"/>
                        </a:rPr>
                        <a:t>. По мере роста зародыша амнион расширяется и всегда бывает прижат к стенке матки. Наружная зародышевая оболочка называется хорионом. </a:t>
                      </a:r>
                      <a:r>
                        <a:rPr kumimoji="0" lang="ru-RU" sz="1800" b="1" i="0" u="none" strike="noStrike" cap="none" normalizeH="0" baseline="0" dirty="0">
                          <a:ln>
                            <a:noFill/>
                          </a:ln>
                          <a:solidFill>
                            <a:srgbClr val="1F4799"/>
                          </a:solidFill>
                          <a:effectLst/>
                          <a:latin typeface="Times New Roman" pitchFamily="18" charset="0"/>
                          <a:cs typeface="Times New Roman" pitchFamily="18" charset="0"/>
                        </a:rPr>
                        <a:t>Хорион</a:t>
                      </a:r>
                      <a:r>
                        <a:rPr kumimoji="0" lang="ru-RU" sz="1800" b="1" i="0" u="none" strike="noStrike" cap="none" normalizeH="0" baseline="0" dirty="0">
                          <a:ln>
                            <a:noFill/>
                          </a:ln>
                          <a:solidFill>
                            <a:srgbClr val="000000"/>
                          </a:solidFill>
                          <a:effectLst/>
                          <a:latin typeface="Times New Roman" pitchFamily="18" charset="0"/>
                          <a:cs typeface="Times New Roman" pitchFamily="18" charset="0"/>
                        </a:rPr>
                        <a:t> играет важную роль в питании зародыша. Ворсинки хориона образуют тесную связь с материнским организмом через плаценту. </a:t>
                      </a:r>
                      <a:r>
                        <a:rPr kumimoji="0" lang="ru-RU" sz="1800" b="1" i="0" u="none" strike="noStrike" cap="none" normalizeH="0" baseline="0" dirty="0">
                          <a:ln>
                            <a:noFill/>
                          </a:ln>
                          <a:solidFill>
                            <a:srgbClr val="0000CC"/>
                          </a:solidFill>
                          <a:effectLst/>
                          <a:latin typeface="Times New Roman" pitchFamily="18" charset="0"/>
                          <a:cs typeface="Times New Roman" pitchFamily="18" charset="0"/>
                        </a:rPr>
                        <a:t>Плацента</a:t>
                      </a:r>
                      <a:r>
                        <a:rPr kumimoji="0" lang="ru-RU" sz="1800" b="1" i="0" u="none" strike="noStrike" cap="none" normalizeH="0" baseline="0" dirty="0">
                          <a:ln>
                            <a:noFill/>
                          </a:ln>
                          <a:solidFill>
                            <a:srgbClr val="000000"/>
                          </a:solidFill>
                          <a:effectLst/>
                          <a:latin typeface="Times New Roman" pitchFamily="18" charset="0"/>
                          <a:cs typeface="Times New Roman" pitchFamily="18" charset="0"/>
                        </a:rPr>
                        <a:t> - это временный орган, образующийся у плацентарных млекопитающих и происходящий одновременно из клеток плода и матери. Плацента служит связующим звеном между кровеносными системами матери и плода. После родов плацента, соединенная с хорионом (детское место), отделяется от стенки матки и также выходит через влагалище.</a:t>
                      </a:r>
                    </a:p>
                  </a:txBody>
                  <a:tcPr marL="142875" marR="142875" marT="142923" marB="142923" anchor="ctr" horzOverflow="overflow">
                    <a:lnL w="12700" cap="flat" cmpd="sng" algn="ctr">
                      <a:solidFill>
                        <a:srgbClr val="9E8132"/>
                      </a:solidFill>
                      <a:prstDash val="solid"/>
                      <a:round/>
                      <a:headEnd type="none" w="med" len="med"/>
                      <a:tailEnd type="none" w="med" len="med"/>
                    </a:lnL>
                    <a:lnR w="12700" cap="flat" cmpd="sng" algn="ctr">
                      <a:solidFill>
                        <a:srgbClr val="9E8132"/>
                      </a:solidFill>
                      <a:prstDash val="solid"/>
                      <a:round/>
                      <a:headEnd type="none" w="med" len="med"/>
                      <a:tailEnd type="none" w="med" len="med"/>
                    </a:lnR>
                    <a:lnT w="12700" cap="flat" cmpd="sng" algn="ctr">
                      <a:solidFill>
                        <a:srgbClr val="9E8132"/>
                      </a:solidFill>
                      <a:prstDash val="solid"/>
                      <a:round/>
                      <a:headEnd type="none" w="med" len="med"/>
                      <a:tailEnd type="none" w="med" len="med"/>
                    </a:lnT>
                    <a:lnB w="12700" cap="flat" cmpd="sng" algn="ctr">
                      <a:solidFill>
                        <a:srgbClr val="9E8132"/>
                      </a:solidFill>
                      <a:prstDash val="solid"/>
                      <a:round/>
                      <a:headEnd type="none" w="med" len="med"/>
                      <a:tailEnd type="none" w="med" len="med"/>
                    </a:lnB>
                    <a:lnTlToBr>
                      <a:noFill/>
                    </a:lnTlToBr>
                    <a:lnBlToTr>
                      <a:noFill/>
                    </a:lnBlToTr>
                    <a:solidFill>
                      <a:srgbClr val="F7D885"/>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819D268-5FB2-4C48-A8A1-779114463844}"/>
              </a:ext>
            </a:extLst>
          </p:cNvPr>
          <p:cNvSpPr>
            <a:spLocks noGrp="1" noChangeArrowheads="1"/>
          </p:cNvSpPr>
          <p:nvPr>
            <p:ph type="title"/>
          </p:nvPr>
        </p:nvSpPr>
        <p:spPr>
          <a:xfrm>
            <a:off x="2135188" y="274639"/>
            <a:ext cx="8075612" cy="1785937"/>
          </a:xfrm>
        </p:spPr>
        <p:txBody>
          <a:bodyPr/>
          <a:lstStyle/>
          <a:p>
            <a:pPr eaLnBrk="1" hangingPunct="1"/>
            <a:r>
              <a:rPr lang="ru-RU" altLang="ru-RU" sz="2400">
                <a:solidFill>
                  <a:srgbClr val="CC0000"/>
                </a:solidFill>
              </a:rPr>
              <a:t>Кариотипирование</a:t>
            </a:r>
            <a:r>
              <a:rPr lang="ru-RU" altLang="ru-RU" sz="2400"/>
              <a:t> – цитогенетический метод , позволяющий выявить отклонения в структуре и числе хромосом, которые могут стать причиной бесплодия, другой наследственной болезни и рождения больного ребенка. </a:t>
            </a:r>
          </a:p>
        </p:txBody>
      </p:sp>
      <p:pic>
        <p:nvPicPr>
          <p:cNvPr id="26627" name="Picture 4" descr="cmb13-1s">
            <a:extLst>
              <a:ext uri="{FF2B5EF4-FFF2-40B4-BE49-F238E27FC236}">
                <a16:creationId xmlns:a16="http://schemas.microsoft.com/office/drawing/2014/main" id="{19A9C0E2-F5DE-4647-90A2-80B4A9B906CF}"/>
              </a:ext>
            </a:extLst>
          </p:cNvPr>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1919289" y="2420938"/>
            <a:ext cx="8351837"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
            <a:extLst>
              <a:ext uri="{FF2B5EF4-FFF2-40B4-BE49-F238E27FC236}">
                <a16:creationId xmlns:a16="http://schemas.microsoft.com/office/drawing/2014/main" id="{43C7CB09-D408-4C57-AD26-3AFC46AD9700}"/>
              </a:ext>
            </a:extLst>
          </p:cNvPr>
          <p:cNvSpPr>
            <a:spLocks noChangeArrowheads="1"/>
          </p:cNvSpPr>
          <p:nvPr/>
        </p:nvSpPr>
        <p:spPr bwMode="auto">
          <a:xfrm>
            <a:off x="2662165" y="514128"/>
            <a:ext cx="5399087" cy="6477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b="1" dirty="0"/>
              <a:t>ГИБРИДОЛОГИЧЕСКИЙ МЕТОД</a:t>
            </a:r>
          </a:p>
        </p:txBody>
      </p:sp>
      <p:sp>
        <p:nvSpPr>
          <p:cNvPr id="3078" name="Rectangle 6">
            <a:extLst>
              <a:ext uri="{FF2B5EF4-FFF2-40B4-BE49-F238E27FC236}">
                <a16:creationId xmlns:a16="http://schemas.microsoft.com/office/drawing/2014/main" id="{FA313F80-FF3F-428B-9070-97957810CB1B}"/>
              </a:ext>
            </a:extLst>
          </p:cNvPr>
          <p:cNvSpPr>
            <a:spLocks noChangeArrowheads="1"/>
          </p:cNvSpPr>
          <p:nvPr/>
        </p:nvSpPr>
        <p:spPr bwMode="auto">
          <a:xfrm>
            <a:off x="1919288" y="1341439"/>
            <a:ext cx="84248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600" b="1">
                <a:latin typeface="Times New Roman" panose="02020603050405020304" pitchFamily="18" charset="0"/>
              </a:rPr>
              <a:t>Известный советский генетик </a:t>
            </a:r>
            <a:br>
              <a:rPr lang="ru-RU" altLang="ru-RU" sz="3600" b="1">
                <a:latin typeface="Times New Roman" panose="02020603050405020304" pitchFamily="18" charset="0"/>
              </a:rPr>
            </a:br>
            <a:r>
              <a:rPr lang="ru-RU" altLang="ru-RU" sz="3600" b="1">
                <a:latin typeface="Times New Roman" panose="02020603050405020304" pitchFamily="18" charset="0"/>
              </a:rPr>
              <a:t>Н.К. Кольцов писал: «Мы не можем ставить опытов, мы не можем заставить Нежданову выйти замуж за Шаляпина только для того, чтобы посмотреть, каковы у них будут дети».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078"/>
                                        </p:tgtEl>
                                      </p:cBhvr>
                                    </p:animEffect>
                                    <p:set>
                                      <p:cBhvr>
                                        <p:cTn id="12" dur="1" fill="hold">
                                          <p:stCondLst>
                                            <p:cond delay="4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8"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286FEDE-8F9B-49C6-B2AA-19B42707036B}"/>
              </a:ext>
            </a:extLst>
          </p:cNvPr>
          <p:cNvSpPr>
            <a:spLocks noGrp="1" noChangeArrowheads="1"/>
          </p:cNvSpPr>
          <p:nvPr>
            <p:ph type="title"/>
          </p:nvPr>
        </p:nvSpPr>
        <p:spPr/>
        <p:txBody>
          <a:bodyPr/>
          <a:lstStyle/>
          <a:p>
            <a:pPr algn="ctr" eaLnBrk="1" hangingPunct="1"/>
            <a:r>
              <a:rPr lang="ru-RU" altLang="ru-RU" sz="3200" dirty="0">
                <a:solidFill>
                  <a:srgbClr val="0000FF"/>
                </a:solidFill>
              </a:rPr>
              <a:t>Генетика человека имеет ряд особенностей</a:t>
            </a:r>
          </a:p>
        </p:txBody>
      </p:sp>
      <p:sp>
        <p:nvSpPr>
          <p:cNvPr id="5123" name="Rectangle 3">
            <a:extLst>
              <a:ext uri="{FF2B5EF4-FFF2-40B4-BE49-F238E27FC236}">
                <a16:creationId xmlns:a16="http://schemas.microsoft.com/office/drawing/2014/main" id="{4DBD3CBA-5783-42EF-855C-0319A3C83CCC}"/>
              </a:ext>
            </a:extLst>
          </p:cNvPr>
          <p:cNvSpPr>
            <a:spLocks noGrp="1" noChangeArrowheads="1"/>
          </p:cNvSpPr>
          <p:nvPr>
            <p:ph type="body" idx="1"/>
          </p:nvPr>
        </p:nvSpPr>
        <p:spPr/>
        <p:txBody>
          <a:bodyPr/>
          <a:lstStyle/>
          <a:p>
            <a:pPr eaLnBrk="1" hangingPunct="1">
              <a:lnSpc>
                <a:spcPct val="90000"/>
              </a:lnSpc>
            </a:pPr>
            <a:r>
              <a:rPr lang="ru-RU" altLang="ru-RU"/>
              <a:t>на людях запрещены экспериментальные браки</a:t>
            </a:r>
          </a:p>
          <a:p>
            <a:pPr eaLnBrk="1" hangingPunct="1">
              <a:lnSpc>
                <a:spcPct val="90000"/>
              </a:lnSpc>
            </a:pPr>
            <a:r>
              <a:rPr lang="ru-RU" altLang="ru-RU"/>
              <a:t>рождается малое количество потомков</a:t>
            </a:r>
          </a:p>
          <a:p>
            <a:pPr eaLnBrk="1" hangingPunct="1">
              <a:lnSpc>
                <a:spcPct val="90000"/>
              </a:lnSpc>
            </a:pPr>
            <a:r>
              <a:rPr lang="ru-RU" altLang="ru-RU"/>
              <a:t>наблюдается позднее половое созревание и большая продолжительность смены поколений (25-30лет)</a:t>
            </a:r>
          </a:p>
          <a:p>
            <a:pPr eaLnBrk="1" hangingPunct="1">
              <a:lnSpc>
                <a:spcPct val="90000"/>
              </a:lnSpc>
            </a:pPr>
            <a:r>
              <a:rPr lang="ru-RU" altLang="ru-RU"/>
              <a:t>у человека сложный кариотип (много хромосом и групп сцеплений)</a:t>
            </a:r>
          </a:p>
          <a:p>
            <a:pPr eaLnBrk="1" hangingPunct="1">
              <a:lnSpc>
                <a:spcPct val="90000"/>
              </a:lnSpc>
            </a:pPr>
            <a:r>
              <a:rPr lang="ru-RU" altLang="ru-RU"/>
              <a:t>невозможность создания одинаковых условий жизни исследуемых</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681EBA4-ABE7-4580-8736-66C8D4DCC99F}"/>
              </a:ext>
            </a:extLst>
          </p:cNvPr>
          <p:cNvSpPr>
            <a:spLocks noGrp="1" noChangeArrowheads="1"/>
          </p:cNvSpPr>
          <p:nvPr>
            <p:ph type="title"/>
          </p:nvPr>
        </p:nvSpPr>
        <p:spPr>
          <a:xfrm>
            <a:off x="838200" y="365126"/>
            <a:ext cx="10515600" cy="836354"/>
          </a:xfrm>
        </p:spPr>
        <p:txBody>
          <a:bodyPr/>
          <a:lstStyle/>
          <a:p>
            <a:pPr algn="ctr" eaLnBrk="1" hangingPunct="1"/>
            <a:r>
              <a:rPr lang="ru-RU" altLang="ru-RU" dirty="0"/>
              <a:t>Метод дерматоглифики </a:t>
            </a:r>
          </a:p>
        </p:txBody>
      </p:sp>
      <p:sp>
        <p:nvSpPr>
          <p:cNvPr id="28675" name="Rectangle 3">
            <a:extLst>
              <a:ext uri="{FF2B5EF4-FFF2-40B4-BE49-F238E27FC236}">
                <a16:creationId xmlns:a16="http://schemas.microsoft.com/office/drawing/2014/main" id="{32CBA651-62E8-4DBD-B01A-E88BA5193AED}"/>
              </a:ext>
            </a:extLst>
          </p:cNvPr>
          <p:cNvSpPr>
            <a:spLocks noGrp="1" noChangeArrowheads="1"/>
          </p:cNvSpPr>
          <p:nvPr>
            <p:ph type="body" idx="1"/>
          </p:nvPr>
        </p:nvSpPr>
        <p:spPr>
          <a:xfrm>
            <a:off x="1981200" y="1600200"/>
            <a:ext cx="8229600" cy="1181100"/>
          </a:xfrm>
          <a:solidFill>
            <a:schemeClr val="accent1"/>
          </a:solidFill>
        </p:spPr>
        <p:txBody>
          <a:bodyPr/>
          <a:lstStyle/>
          <a:p>
            <a:pPr eaLnBrk="1" hangingPunct="1">
              <a:lnSpc>
                <a:spcPct val="80000"/>
              </a:lnSpc>
              <a:buFontTx/>
              <a:buNone/>
            </a:pPr>
            <a:r>
              <a:rPr lang="ru-RU" altLang="ru-RU" sz="2000"/>
              <a:t>Представляет собой изучение папиллярных узоров пальцев, ладоней и стоп. На этих участках кожи имеются крупные дермальные сосочки, а покрывающий их эпидермис образует гребни и борозды. </a:t>
            </a:r>
          </a:p>
        </p:txBody>
      </p:sp>
      <p:pic>
        <p:nvPicPr>
          <p:cNvPr id="28676" name="Picture 4" descr="method_11">
            <a:extLst>
              <a:ext uri="{FF2B5EF4-FFF2-40B4-BE49-F238E27FC236}">
                <a16:creationId xmlns:a16="http://schemas.microsoft.com/office/drawing/2014/main" id="{4C59033B-9BBD-4AF9-A23C-9C23FC246597}"/>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2063751" y="2708276"/>
            <a:ext cx="8208963"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kp20">
            <a:extLst>
              <a:ext uri="{FF2B5EF4-FFF2-40B4-BE49-F238E27FC236}">
                <a16:creationId xmlns:a16="http://schemas.microsoft.com/office/drawing/2014/main" id="{4D5BD5BC-74A5-4B90-90B5-7AE3A5C52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6" y="908051"/>
            <a:ext cx="51482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kp18">
            <a:extLst>
              <a:ext uri="{FF2B5EF4-FFF2-40B4-BE49-F238E27FC236}">
                <a16:creationId xmlns:a16="http://schemas.microsoft.com/office/drawing/2014/main" id="{20047011-8328-47E8-BDC3-5D3DE1EB3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15888"/>
            <a:ext cx="31305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8662" y="744278"/>
            <a:ext cx="10294675" cy="808075"/>
          </a:xfrm>
        </p:spPr>
        <p:txBody>
          <a:bodyPr>
            <a:normAutofit fontScale="90000"/>
          </a:bodyPr>
          <a:lstStyle/>
          <a:p>
            <a:pPr algn="ctr"/>
            <a:r>
              <a:rPr lang="ru-RU" sz="3600" b="1" dirty="0"/>
              <a:t>Анализ наследуемости нормальных психологических признаков</a:t>
            </a:r>
          </a:p>
        </p:txBody>
      </p:sp>
      <p:sp>
        <p:nvSpPr>
          <p:cNvPr id="3" name="Объект 2"/>
          <p:cNvSpPr>
            <a:spLocks noGrp="1"/>
          </p:cNvSpPr>
          <p:nvPr>
            <p:ph idx="1"/>
          </p:nvPr>
        </p:nvSpPr>
        <p:spPr>
          <a:xfrm>
            <a:off x="396176" y="1722474"/>
            <a:ext cx="11235843" cy="4855109"/>
          </a:xfrm>
        </p:spPr>
        <p:txBody>
          <a:bodyPr>
            <a:normAutofit fontScale="92500" lnSpcReduction="20000"/>
          </a:bodyPr>
          <a:lstStyle/>
          <a:p>
            <a:pPr marL="0" indent="0" algn="just">
              <a:buNone/>
            </a:pPr>
            <a:r>
              <a:rPr lang="ru-RU" dirty="0"/>
              <a:t>данный метод, взятый изолированно от других методов </a:t>
            </a:r>
            <a:r>
              <a:rPr lang="ru-RU" dirty="0" err="1"/>
              <a:t>психогенетики</a:t>
            </a:r>
            <a:r>
              <a:rPr lang="ru-RU" dirty="0"/>
              <a:t>, надежных сведений не дает, ибо различия между популяциями в распределении той или иной психологической особенности могут вызываться социальными причинами, обычаями и т. д.</a:t>
            </a:r>
          </a:p>
          <a:p>
            <a:pPr marL="0" indent="0" algn="just">
              <a:buNone/>
            </a:pPr>
            <a:r>
              <a:rPr lang="ru-RU" dirty="0" err="1"/>
              <a:t>Психогенетика</a:t>
            </a:r>
            <a:r>
              <a:rPr lang="ru-RU" dirty="0"/>
              <a:t>, в отличие от обычной психотерапии, дает очень достоверные результаты, не привязывая пациента к врачу. Одним из основных положений </a:t>
            </a:r>
            <a:r>
              <a:rPr lang="ru-RU" dirty="0" err="1"/>
              <a:t>психогенетики</a:t>
            </a:r>
            <a:r>
              <a:rPr lang="ru-RU" dirty="0"/>
              <a:t> является то, что наш мозг - это </a:t>
            </a:r>
            <a:r>
              <a:rPr lang="ru-RU" dirty="0" err="1"/>
              <a:t>сверхкомпьютер</a:t>
            </a:r>
            <a:r>
              <a:rPr lang="ru-RU" dirty="0"/>
              <a:t>, запрограммированный наследственностью и нашим индивидуальным сознанием.</a:t>
            </a:r>
            <a:br>
              <a:rPr lang="ru-RU" dirty="0"/>
            </a:br>
            <a:r>
              <a:rPr lang="ru-RU" dirty="0"/>
              <a:t>Имеется генетический код, определяющий внешность, психологические черты характера человека и его судьбу. Злоупотребление алкоголем, криминальное поведение и другие социально поведенческие модели, как правило, коренятся в генетической предрасположенности. Человек, поняв свой генетический код, работая над собой, сам добивается успеха.</a:t>
            </a:r>
            <a:br>
              <a:rPr lang="ru-RU" dirty="0"/>
            </a:br>
            <a:endParaRPr lang="ru-RU" dirty="0"/>
          </a:p>
        </p:txBody>
      </p:sp>
    </p:spTree>
    <p:extLst>
      <p:ext uri="{BB962C8B-B14F-4D97-AF65-F5344CB8AC3E}">
        <p14:creationId xmlns:p14="http://schemas.microsoft.com/office/powerpoint/2010/main" val="33909490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1F0CA4-D878-4D64-AFD6-A067A97BD100}"/>
              </a:ext>
            </a:extLst>
          </p:cNvPr>
          <p:cNvSpPr>
            <a:spLocks noGrp="1"/>
          </p:cNvSpPr>
          <p:nvPr>
            <p:ph type="title"/>
          </p:nvPr>
        </p:nvSpPr>
        <p:spPr/>
        <p:txBody>
          <a:bodyPr>
            <a:normAutofit/>
          </a:bodyPr>
          <a:lstStyle/>
          <a:p>
            <a:pPr algn="ctr"/>
            <a:r>
              <a:rPr lang="ru-RU" altLang="ru-RU" sz="3200" b="1" dirty="0"/>
              <a:t>Метод </a:t>
            </a:r>
            <a:r>
              <a:rPr lang="en-US" altLang="ru-RU" sz="3200" b="1" dirty="0"/>
              <a:t>IDEAL</a:t>
            </a:r>
            <a:r>
              <a:rPr lang="ru-RU" altLang="ru-RU" sz="3200" b="1" dirty="0"/>
              <a:t> </a:t>
            </a:r>
            <a:r>
              <a:rPr lang="ru-RU" altLang="ru-RU" sz="3200" dirty="0"/>
              <a:t>предназначен для решения проблем, связанных с родовым наследством.</a:t>
            </a:r>
            <a:endParaRPr lang="ru-RU" sz="3200" dirty="0"/>
          </a:p>
        </p:txBody>
      </p:sp>
      <p:sp>
        <p:nvSpPr>
          <p:cNvPr id="3" name="Объект 2">
            <a:extLst>
              <a:ext uri="{FF2B5EF4-FFF2-40B4-BE49-F238E27FC236}">
                <a16:creationId xmlns:a16="http://schemas.microsoft.com/office/drawing/2014/main" id="{9AAF4480-6895-479E-8E39-7F01A3DCAD82}"/>
              </a:ext>
            </a:extLst>
          </p:cNvPr>
          <p:cNvSpPr>
            <a:spLocks noGrp="1"/>
          </p:cNvSpPr>
          <p:nvPr>
            <p:ph idx="1"/>
          </p:nvPr>
        </p:nvSpPr>
        <p:spPr/>
        <p:txBody>
          <a:bodyPr>
            <a:normAutofit fontScale="92500" lnSpcReduction="10000"/>
          </a:bodyPr>
          <a:lstStyle/>
          <a:p>
            <a:pPr marL="0" indent="0" algn="just">
              <a:buNone/>
            </a:pPr>
            <a:r>
              <a:rPr lang="ru-RU" altLang="ru-RU" dirty="0"/>
              <a:t>Метод разработан на основе психоанализа, генетики и физики. Как и в психоанализе </a:t>
            </a:r>
            <a:r>
              <a:rPr lang="en-US" altLang="ru-RU" dirty="0"/>
              <a:t>IDEAL</a:t>
            </a:r>
            <a:r>
              <a:rPr lang="ru-RU" altLang="ru-RU" dirty="0"/>
              <a:t> метод работает на обращение к прошлому, но в отличие от психоанализа включает метод </a:t>
            </a:r>
            <a:r>
              <a:rPr lang="ru-RU" altLang="ru-RU" dirty="0" err="1"/>
              <a:t>генограммы</a:t>
            </a:r>
            <a:r>
              <a:rPr lang="ru-RU" altLang="ru-RU" dirty="0"/>
              <a:t>, который позволяет проанализировать наличие психологической проблемы у предыдущих поколений. Вместе с </a:t>
            </a:r>
            <a:r>
              <a:rPr lang="ru-RU" altLang="ru-RU" dirty="0" err="1"/>
              <a:t>генограммой</a:t>
            </a:r>
            <a:r>
              <a:rPr lang="ru-RU" altLang="ru-RU" dirty="0"/>
              <a:t> составляется легенда семьи. По легенде определяется психогенетический код семьи (</a:t>
            </a:r>
            <a:r>
              <a:rPr lang="en-US" altLang="ru-RU" dirty="0"/>
              <a:t>BID</a:t>
            </a:r>
            <a:r>
              <a:rPr lang="ru-RU" altLang="ru-RU" dirty="0"/>
              <a:t>). В основе метода лежит концепция, что еще до рождения основные направления поведения и жизни человека определены. По мнению создателя метода Ч. </a:t>
            </a:r>
            <a:r>
              <a:rPr lang="ru-RU" altLang="ru-RU" dirty="0" err="1"/>
              <a:t>Тойча</a:t>
            </a:r>
            <a:r>
              <a:rPr lang="ru-RU" altLang="ru-RU" dirty="0"/>
              <a:t> только </a:t>
            </a:r>
            <a:r>
              <a:rPr lang="ru-RU" altLang="ru-RU" dirty="0">
                <a:cs typeface="Arial" panose="020B0604020202020204" pitchFamily="34" charset="0"/>
              </a:rPr>
              <a:t>⅓ данных, закодированных в ДНК,  содержит информацию о биологической наследственности, ⅓ данных содержит информацию о родовых, наследственных установках, переживаниях предках, ⅓ данных связана с интерпретацией информации о себе.</a:t>
            </a:r>
            <a:endParaRPr lang="ru-RU" altLang="ru-RU" dirty="0"/>
          </a:p>
          <a:p>
            <a:pPr marL="0" indent="0">
              <a:buNone/>
            </a:pPr>
            <a:endParaRPr lang="ru-RU" dirty="0"/>
          </a:p>
        </p:txBody>
      </p:sp>
    </p:spTree>
    <p:extLst>
      <p:ext uri="{BB962C8B-B14F-4D97-AF65-F5344CB8AC3E}">
        <p14:creationId xmlns:p14="http://schemas.microsoft.com/office/powerpoint/2010/main" val="17004336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05BECBC-5C01-4F14-9AF7-8B004A860580}"/>
              </a:ext>
            </a:extLst>
          </p:cNvPr>
          <p:cNvSpPr>
            <a:spLocks noGrp="1"/>
          </p:cNvSpPr>
          <p:nvPr>
            <p:ph idx="1"/>
          </p:nvPr>
        </p:nvSpPr>
        <p:spPr>
          <a:xfrm>
            <a:off x="838200" y="318977"/>
            <a:ext cx="10515600" cy="5857986"/>
          </a:xfrm>
        </p:spPr>
        <p:txBody>
          <a:bodyPr/>
          <a:lstStyle/>
          <a:p>
            <a:pPr marL="0" indent="0" algn="just">
              <a:buNone/>
            </a:pPr>
            <a:r>
              <a:rPr lang="ru-RU" altLang="ru-RU" dirty="0"/>
              <a:t>По мнению Ч. </a:t>
            </a:r>
            <a:r>
              <a:rPr lang="ru-RU" altLang="ru-RU" dirty="0" err="1"/>
              <a:t>Тойча</a:t>
            </a:r>
            <a:r>
              <a:rPr lang="ru-RU" altLang="ru-RU" dirty="0"/>
              <a:t>, подобно роботу, человек подчиняется программе, заложенной в ядре его клеток. Поведение человека, связанное с программой генетического кода может быть трансформировано с помощью замены кода. Для этого составляется несколько </a:t>
            </a:r>
            <a:r>
              <a:rPr lang="ru-RU" altLang="ru-RU" dirty="0" err="1"/>
              <a:t>аффермаций</a:t>
            </a:r>
            <a:r>
              <a:rPr lang="ru-RU" altLang="ru-RU" dirty="0"/>
              <a:t> – утверждений. </a:t>
            </a:r>
          </a:p>
          <a:p>
            <a:pPr marL="0" indent="0" algn="just">
              <a:buNone/>
            </a:pPr>
            <a:r>
              <a:rPr lang="ru-RU" altLang="ru-RU" dirty="0"/>
              <a:t>Задачей клиента является систематическое записывание данных утверждений. Эффективность процедуры связана с тем, что сознание верит тому, что видит и видит то, во что верит. Утверждение превращается в представление, а затем в убеждение, которое проникая в подсознание, руководит жизнью человека.</a:t>
            </a:r>
            <a:endParaRPr lang="ru-RU" dirty="0"/>
          </a:p>
        </p:txBody>
      </p:sp>
    </p:spTree>
    <p:extLst>
      <p:ext uri="{BB962C8B-B14F-4D97-AF65-F5344CB8AC3E}">
        <p14:creationId xmlns:p14="http://schemas.microsoft.com/office/powerpoint/2010/main" val="30554343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14714A4B-7A80-4308-9B2F-4C845BB35364}"/>
              </a:ext>
            </a:extLst>
          </p:cNvPr>
          <p:cNvSpPr>
            <a:spLocks noGrp="1"/>
          </p:cNvSpPr>
          <p:nvPr>
            <p:ph idx="1"/>
          </p:nvPr>
        </p:nvSpPr>
        <p:spPr>
          <a:xfrm>
            <a:off x="1853609" y="1570961"/>
            <a:ext cx="8229600" cy="2543840"/>
          </a:xfrm>
        </p:spPr>
        <p:txBody>
          <a:bodyPr/>
          <a:lstStyle/>
          <a:p>
            <a:pPr marL="0" indent="0" algn="ctr" eaLnBrk="1" hangingPunct="1">
              <a:buNone/>
            </a:pPr>
            <a:r>
              <a:rPr lang="ru-RU" altLang="ru-RU" dirty="0"/>
              <a:t>Методы предполагают обязательную статистическую обработку, специфическую для каждого метода. Наиболее информативные способы математического анализа требуют одновременного использования по крайней мере двух первых методов.</a:t>
            </a:r>
          </a:p>
          <a:p>
            <a:pPr algn="ctr" eaLnBrk="1" hangingPunct="1"/>
            <a:endParaRPr lang="ru-RU" alt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17.jpg">
            <a:extLst>
              <a:ext uri="{FF2B5EF4-FFF2-40B4-BE49-F238E27FC236}">
                <a16:creationId xmlns:a16="http://schemas.microsoft.com/office/drawing/2014/main" id="{3B34DC57-E0E6-43F4-A70C-C2FC32B15D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0100" y="285750"/>
            <a:ext cx="8051800" cy="60388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2955</TotalTime>
  <Words>5975</Words>
  <Application>Microsoft Office PowerPoint</Application>
  <PresentationFormat>Широкоэкранный</PresentationFormat>
  <Paragraphs>509</Paragraphs>
  <Slides>88</Slides>
  <Notes>12</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88</vt:i4>
      </vt:variant>
    </vt:vector>
  </HeadingPairs>
  <TitlesOfParts>
    <vt:vector size="96" baseType="lpstr">
      <vt:lpstr>Arial</vt:lpstr>
      <vt:lpstr>Calibri</vt:lpstr>
      <vt:lpstr>Calibri Light</vt:lpstr>
      <vt:lpstr>Georgia</vt:lpstr>
      <vt:lpstr>Times New Roman</vt:lpstr>
      <vt:lpstr>Trebuchet MS</vt:lpstr>
      <vt:lpstr>1_Тема Office</vt:lpstr>
      <vt:lpstr>Формула</vt:lpstr>
      <vt:lpstr>Методы психогенетики при исследовании индивидуально-психологических особенностей обучающегося</vt:lpstr>
      <vt:lpstr>План лекции</vt:lpstr>
      <vt:lpstr>МЕТОДЫ ПСИХОГЕНЕТИКИ (от греч.  Psyche-душа,  genos-  происхождение)  -методы, позволяющие определить влияние наследственных факторов  и  среды  на формирование тех или иных психических особенностей человека.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Близнецовый метод включает в себя диагностику зиготности близнецов</vt:lpstr>
      <vt:lpstr>Презентация PowerPoint</vt:lpstr>
      <vt:lpstr>Коэффициент парной конкордантности</vt:lpstr>
      <vt:lpstr>Презентация PowerPoint</vt:lpstr>
      <vt:lpstr>Презентация PowerPoint</vt:lpstr>
      <vt:lpstr>Презентация PowerPoint</vt:lpstr>
      <vt:lpstr>Презентация PowerPoint</vt:lpstr>
      <vt:lpstr>Частоты рождения</vt:lpstr>
      <vt:lpstr>Презентация PowerPoint</vt:lpstr>
      <vt:lpstr>Коэффициент  наследуемости признака</vt:lpstr>
      <vt:lpstr> Метод контрольного близнеца</vt:lpstr>
      <vt:lpstr>Метод контрольного близнеца</vt:lpstr>
      <vt:lpstr>Варианты идентификации</vt:lpstr>
      <vt:lpstr>Презентация PowerPoint</vt:lpstr>
      <vt:lpstr>Метод близнецовых семей</vt:lpstr>
      <vt:lpstr>Метод близнецовых семей</vt:lpstr>
      <vt:lpstr>Презентация PowerPoint</vt:lpstr>
      <vt:lpstr>Презентация PowerPoint</vt:lpstr>
      <vt:lpstr>Метод разлученных близнецов</vt:lpstr>
      <vt:lpstr>Презентация PowerPoint</vt:lpstr>
      <vt:lpstr>Презентация PowerPoint</vt:lpstr>
      <vt:lpstr>Презентация PowerPoint</vt:lpstr>
      <vt:lpstr>Генеалогический метод </vt:lpstr>
      <vt:lpstr>Генеалогический метод</vt:lpstr>
      <vt:lpstr>Генеалогический метод</vt:lpstr>
      <vt:lpstr>Задачи  генеалогического метода</vt:lpstr>
      <vt:lpstr>Показания для применения  генеалогического метода</vt:lpstr>
      <vt:lpstr>Презентация PowerPoint</vt:lpstr>
      <vt:lpstr>Презентация PowerPoint</vt:lpstr>
      <vt:lpstr>Презентация PowerPoint</vt:lpstr>
      <vt:lpstr>Аутосомно-доминантный тип наследования </vt:lpstr>
      <vt:lpstr>Аутосомно-рецессивный тип наследования </vt:lpstr>
      <vt:lpstr>Х-сцепленный тип наследования </vt:lpstr>
      <vt:lpstr>Презентация PowerPoint</vt:lpstr>
      <vt:lpstr>Презентация PowerPoint</vt:lpstr>
      <vt:lpstr>Презентация PowerPoint</vt:lpstr>
      <vt:lpstr>Династия Бернулли</vt:lpstr>
      <vt:lpstr>Презентация PowerPoint</vt:lpstr>
      <vt:lpstr>Презентация PowerPoint</vt:lpstr>
      <vt:lpstr>Психогенетические методы</vt:lpstr>
      <vt:lpstr>Презентация PowerPoint</vt:lpstr>
      <vt:lpstr>Метод приемных детей</vt:lpstr>
      <vt:lpstr>Презентация PowerPoint</vt:lpstr>
      <vt:lpstr>Метод приемных детей</vt:lpstr>
      <vt:lpstr>Метод приемных детей</vt:lpstr>
      <vt:lpstr>Метод приемных детей</vt:lpstr>
      <vt:lpstr>Метод приемных детей</vt:lpstr>
      <vt:lpstr>Первое использование метода</vt:lpstr>
      <vt:lpstr>Миннесото-Техасский проект Minnesota / Texas Adoption Research Project (MTARP)</vt:lpstr>
      <vt:lpstr>Колорадское исследование приемных семей</vt:lpstr>
      <vt:lpstr>Варианты метода </vt:lpstr>
      <vt:lpstr>Условия использования метода</vt:lpstr>
      <vt:lpstr>Nature vs nurture</vt:lpstr>
      <vt:lpstr>Недостатки метода</vt:lpstr>
      <vt:lpstr>Презентация PowerPoint</vt:lpstr>
      <vt:lpstr>Презентация PowerPoint</vt:lpstr>
      <vt:lpstr>Презентация PowerPoint</vt:lpstr>
      <vt:lpstr>Презентация PowerPoint</vt:lpstr>
      <vt:lpstr>Популяционный метод</vt:lpstr>
      <vt:lpstr>Популяционный метод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 цитологических исследованиях интерфазных ядер соматических клеток можно обнаружить так называемое тельце Барри, или половой хроматин</vt:lpstr>
      <vt:lpstr>Кариотипирование – цитогенетический метод , позволяющий выявить отклонения в структуре и числе хромосом, которые могут стать причиной бесплодия, другой наследственной болезни и рождения больного ребенка. </vt:lpstr>
      <vt:lpstr>Презентация PowerPoint</vt:lpstr>
      <vt:lpstr>Генетика человека имеет ряд особенностей</vt:lpstr>
      <vt:lpstr>Метод дерматоглифики </vt:lpstr>
      <vt:lpstr>Презентация PowerPoint</vt:lpstr>
      <vt:lpstr>Анализ наследуемости нормальных психологических признаков</vt:lpstr>
      <vt:lpstr>Метод IDEAL предназначен для решения проблем, связанных с родовым наследством.</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Теоретические основы социальной диагностики</dc:title>
  <dc:creator>Ленуся</dc:creator>
  <cp:lastModifiedBy>Ленуся</cp:lastModifiedBy>
  <cp:revision>83</cp:revision>
  <dcterms:created xsi:type="dcterms:W3CDTF">2018-11-15T13:38:13Z</dcterms:created>
  <dcterms:modified xsi:type="dcterms:W3CDTF">2018-11-27T10:42:59Z</dcterms:modified>
</cp:coreProperties>
</file>