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9"/>
  </p:notesMasterIdLst>
  <p:sldIdLst>
    <p:sldId id="256" r:id="rId2"/>
    <p:sldId id="340" r:id="rId3"/>
    <p:sldId id="354" r:id="rId4"/>
    <p:sldId id="355" r:id="rId5"/>
    <p:sldId id="356" r:id="rId6"/>
    <p:sldId id="357" r:id="rId7"/>
    <p:sldId id="358" r:id="rId8"/>
    <p:sldId id="359" r:id="rId9"/>
    <p:sldId id="360" r:id="rId10"/>
    <p:sldId id="361" r:id="rId11"/>
    <p:sldId id="362" r:id="rId12"/>
    <p:sldId id="363" r:id="rId13"/>
    <p:sldId id="364" r:id="rId14"/>
    <p:sldId id="365" r:id="rId15"/>
    <p:sldId id="366" r:id="rId16"/>
    <p:sldId id="367" r:id="rId17"/>
    <p:sldId id="368" r:id="rId18"/>
    <p:sldId id="369" r:id="rId19"/>
    <p:sldId id="370" r:id="rId20"/>
    <p:sldId id="371" r:id="rId21"/>
    <p:sldId id="372" r:id="rId22"/>
    <p:sldId id="373" r:id="rId23"/>
    <p:sldId id="374" r:id="rId24"/>
    <p:sldId id="375" r:id="rId25"/>
    <p:sldId id="376" r:id="rId26"/>
    <p:sldId id="377" r:id="rId27"/>
    <p:sldId id="257" r:id="rId28"/>
    <p:sldId id="258" r:id="rId29"/>
    <p:sldId id="379" r:id="rId30"/>
    <p:sldId id="380" r:id="rId31"/>
    <p:sldId id="381" r:id="rId32"/>
    <p:sldId id="341" r:id="rId33"/>
    <p:sldId id="382" r:id="rId34"/>
    <p:sldId id="260" r:id="rId35"/>
    <p:sldId id="262" r:id="rId36"/>
    <p:sldId id="279" r:id="rId37"/>
    <p:sldId id="265" r:id="rId38"/>
    <p:sldId id="266" r:id="rId39"/>
    <p:sldId id="267" r:id="rId40"/>
    <p:sldId id="264" r:id="rId41"/>
    <p:sldId id="271" r:id="rId42"/>
    <p:sldId id="273" r:id="rId43"/>
    <p:sldId id="268" r:id="rId44"/>
    <p:sldId id="269" r:id="rId45"/>
    <p:sldId id="270" r:id="rId46"/>
    <p:sldId id="274" r:id="rId47"/>
    <p:sldId id="275" r:id="rId4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E80878-4C3F-4116-ADC9-912930A30F57}" type="datetimeFigureOut">
              <a:rPr lang="ru-RU" smtClean="0"/>
              <a:t>25.11.2018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F508F7-BF03-4C94-874B-D820AF4DCA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1715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>
            <a:extLst>
              <a:ext uri="{FF2B5EF4-FFF2-40B4-BE49-F238E27FC236}">
                <a16:creationId xmlns:a16="http://schemas.microsoft.com/office/drawing/2014/main" id="{031CCD42-838A-4057-BFA3-CE601944CD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32B358E-07A9-4AAF-8B19-425F87CAAF82}" type="slidenum">
              <a:rPr lang="ru-RU" altLang="ru-RU"/>
              <a:pPr/>
              <a:t>36</a:t>
            </a:fld>
            <a:endParaRPr lang="ru-RU" altLang="ru-RU"/>
          </a:p>
        </p:txBody>
      </p:sp>
      <p:sp>
        <p:nvSpPr>
          <p:cNvPr id="38915" name="Rectangle 2">
            <a:extLst>
              <a:ext uri="{FF2B5EF4-FFF2-40B4-BE49-F238E27FC236}">
                <a16:creationId xmlns:a16="http://schemas.microsoft.com/office/drawing/2014/main" id="{F0168F13-8ABC-4D7B-9EDF-E27D0A2F52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>
            <a:extLst>
              <a:ext uri="{FF2B5EF4-FFF2-40B4-BE49-F238E27FC236}">
                <a16:creationId xmlns:a16="http://schemas.microsoft.com/office/drawing/2014/main" id="{F8784F3F-C906-46E8-A95C-BB6F5D335A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FB76-1071-408A-820C-E2DCFE1A0F5B}" type="datetimeFigureOut">
              <a:rPr lang="ru-RU" smtClean="0"/>
              <a:t>25.11.2018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58A27-585E-4BD8-A50A-A169AEC04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226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FB76-1071-408A-820C-E2DCFE1A0F5B}" type="datetimeFigureOut">
              <a:rPr lang="ru-RU" smtClean="0"/>
              <a:t>25.11.2018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58A27-585E-4BD8-A50A-A169AEC04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2672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FB76-1071-408A-820C-E2DCFE1A0F5B}" type="datetimeFigureOut">
              <a:rPr lang="ru-RU" smtClean="0"/>
              <a:t>25.11.2018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58A27-585E-4BD8-A50A-A169AEC04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2843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>
            <a:extLst>
              <a:ext uri="{FF2B5EF4-FFF2-40B4-BE49-F238E27FC236}">
                <a16:creationId xmlns:a16="http://schemas.microsoft.com/office/drawing/2014/main" id="{E6161DF8-9B18-4B4D-A688-74D88B6D0370}"/>
              </a:ext>
            </a:extLst>
          </p:cNvPr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F796A73-2C24-4447-9B43-FEA4C58D66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32BD7F6-DD03-4351-BB55-D06899A9375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23BD12D-E008-41F9-90E8-1B3CB2AF6EE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407A8-4012-4DCE-AB21-20838F41056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47530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FB76-1071-408A-820C-E2DCFE1A0F5B}" type="datetimeFigureOut">
              <a:rPr lang="ru-RU" smtClean="0"/>
              <a:t>25.11.2018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58A27-585E-4BD8-A50A-A169AEC04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9047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FB76-1071-408A-820C-E2DCFE1A0F5B}" type="datetimeFigureOut">
              <a:rPr lang="ru-RU" smtClean="0"/>
              <a:t>25.11.2018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58A27-585E-4BD8-A50A-A169AEC04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152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FB76-1071-408A-820C-E2DCFE1A0F5B}" type="datetimeFigureOut">
              <a:rPr lang="ru-RU" smtClean="0"/>
              <a:t>25.11.2018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58A27-585E-4BD8-A50A-A169AEC04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9586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FB76-1071-408A-820C-E2DCFE1A0F5B}" type="datetimeFigureOut">
              <a:rPr lang="ru-RU" smtClean="0"/>
              <a:t>25.11.2018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58A27-585E-4BD8-A50A-A169AEC04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6948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FB76-1071-408A-820C-E2DCFE1A0F5B}" type="datetimeFigureOut">
              <a:rPr lang="ru-RU" smtClean="0"/>
              <a:t>25.11.2018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58A27-585E-4BD8-A50A-A169AEC04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5397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FB76-1071-408A-820C-E2DCFE1A0F5B}" type="datetimeFigureOut">
              <a:rPr lang="ru-RU" smtClean="0"/>
              <a:t>25.11.2018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58A27-585E-4BD8-A50A-A169AEC04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115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FB76-1071-408A-820C-E2DCFE1A0F5B}" type="datetimeFigureOut">
              <a:rPr lang="ru-RU" smtClean="0"/>
              <a:t>25.11.2018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58A27-585E-4BD8-A50A-A169AEC04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541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FFB76-1071-408A-820C-E2DCFE1A0F5B}" type="datetimeFigureOut">
              <a:rPr lang="ru-RU" smtClean="0"/>
              <a:t>25.11.2018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58A27-585E-4BD8-A50A-A169AEC04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928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4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FFB76-1071-408A-820C-E2DCFE1A0F5B}" type="datetimeFigureOut">
              <a:rPr lang="ru-RU" smtClean="0"/>
              <a:t>25.11.2018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58A27-585E-4BD8-A50A-A169AEC048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895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4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482920-9DC2-4B8F-AFD7-3120143D88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b="1" dirty="0"/>
              <a:t>Профилактика и коррекция в </a:t>
            </a:r>
            <a:r>
              <a:rPr lang="ru-RU" b="1" dirty="0" err="1"/>
              <a:t>психогенетике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576419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/>
              <a:t>Факторы риска </a:t>
            </a:r>
            <a:br>
              <a:rPr lang="ru-RU" b="1" dirty="0"/>
            </a:br>
            <a:r>
              <a:rPr lang="ru-RU" b="1" dirty="0"/>
              <a:t>для заболевания шизофренией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Вирусные инфекции</a:t>
            </a:r>
          </a:p>
          <a:p>
            <a:r>
              <a:rPr lang="ru-RU" dirty="0"/>
              <a:t>Вероятность заболевания выше у людей, родившихся поздней зимой и ранней весной</a:t>
            </a:r>
          </a:p>
          <a:p>
            <a:r>
              <a:rPr lang="ru-RU" dirty="0"/>
              <a:t>Лица, родившиеся в городах, заболевают шизофренией вдвое чаще, чем родившиеся в сельской местности</a:t>
            </a:r>
          </a:p>
          <a:p>
            <a:r>
              <a:rPr lang="ru-RU" dirty="0"/>
              <a:t>Инфекционные заболевания, способные передаваться от матери плоду во время внутриутробного развития</a:t>
            </a:r>
          </a:p>
          <a:p>
            <a:r>
              <a:rPr lang="ru-RU" dirty="0"/>
              <a:t>Перинатальные факторы: осложнения при родах, которые вдвое повышают риск заболеваемости</a:t>
            </a:r>
          </a:p>
          <a:p>
            <a:r>
              <a:rPr lang="ru-RU" dirty="0"/>
              <a:t>Нарушение связи между ребенком и родителем, особенно раннее</a:t>
            </a:r>
          </a:p>
          <a:p>
            <a:r>
              <a:rPr lang="ru-RU" dirty="0"/>
              <a:t>Велик риск заболеваемости у тех, кто никогда не вступал в брак (особенно  у мужчин – в 49 раз выше, чем у женатых; у женщин фактор риска равен 14).</a:t>
            </a:r>
          </a:p>
        </p:txBody>
      </p:sp>
    </p:spTree>
    <p:extLst>
      <p:ext uri="{BB962C8B-B14F-4D97-AF65-F5344CB8AC3E}">
        <p14:creationId xmlns:p14="http://schemas.microsoft.com/office/powerpoint/2010/main" val="3451437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Депрессии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/>
              <a:t>Маниакально-депрессивные психозы – </a:t>
            </a:r>
            <a:r>
              <a:rPr lang="ru-RU" dirty="0"/>
              <a:t>психические заболевания, связанные с нарушениями настроения.  </a:t>
            </a:r>
          </a:p>
          <a:p>
            <a:r>
              <a:rPr lang="ru-RU" dirty="0"/>
              <a:t>Как правило, характерны для женщин, особенно в периоды гармональной перестройки:</a:t>
            </a:r>
          </a:p>
          <a:p>
            <a:pPr>
              <a:buNone/>
            </a:pPr>
            <a:r>
              <a:rPr lang="ru-RU" dirty="0"/>
              <a:t>	1) начало менструального цикла;</a:t>
            </a:r>
          </a:p>
          <a:p>
            <a:pPr>
              <a:buNone/>
            </a:pPr>
            <a:r>
              <a:rPr lang="ru-RU" dirty="0"/>
              <a:t>	2) лактация;</a:t>
            </a:r>
          </a:p>
          <a:p>
            <a:pPr>
              <a:buNone/>
            </a:pPr>
            <a:r>
              <a:rPr lang="ru-RU" dirty="0"/>
              <a:t>	3) климакс.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2760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Формы депрессии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/>
              <a:t>Основные формы: </a:t>
            </a:r>
          </a:p>
          <a:p>
            <a:pPr>
              <a:buNone/>
            </a:pPr>
            <a:r>
              <a:rPr lang="ru-RU" dirty="0"/>
              <a:t>	- </a:t>
            </a:r>
            <a:r>
              <a:rPr lang="ru-RU" b="1" dirty="0"/>
              <a:t>биполярная депрессия</a:t>
            </a:r>
          </a:p>
          <a:p>
            <a:pPr>
              <a:buNone/>
            </a:pPr>
            <a:r>
              <a:rPr lang="ru-RU" dirty="0"/>
              <a:t>	- </a:t>
            </a:r>
            <a:r>
              <a:rPr lang="ru-RU" b="1" dirty="0"/>
              <a:t>монополярная</a:t>
            </a:r>
            <a:r>
              <a:rPr lang="ru-RU" dirty="0"/>
              <a:t> (униполярная) </a:t>
            </a:r>
            <a:r>
              <a:rPr lang="ru-RU" b="1" dirty="0"/>
              <a:t>депрессия</a:t>
            </a:r>
          </a:p>
          <a:p>
            <a:pPr>
              <a:buFont typeface="Arial" pitchFamily="34" charset="0"/>
              <a:buChar char="•"/>
            </a:pPr>
            <a:r>
              <a:rPr lang="ru-RU" b="1" dirty="0"/>
              <a:t> Более мягкие формы </a:t>
            </a:r>
            <a:r>
              <a:rPr lang="ru-RU" dirty="0"/>
              <a:t>в определенных границах могут рассматриваться как особенности темперамента, создающие основу для развития основных форм депрессии:</a:t>
            </a:r>
          </a:p>
          <a:p>
            <a:pPr>
              <a:buNone/>
            </a:pPr>
            <a:r>
              <a:rPr lang="ru-RU" dirty="0"/>
              <a:t>	- </a:t>
            </a:r>
            <a:r>
              <a:rPr lang="ru-RU" b="1" dirty="0"/>
              <a:t>дистимия</a:t>
            </a:r>
          </a:p>
          <a:p>
            <a:pPr>
              <a:buNone/>
            </a:pPr>
            <a:r>
              <a:rPr lang="ru-RU" dirty="0"/>
              <a:t>	- </a:t>
            </a:r>
            <a:r>
              <a:rPr lang="ru-RU" b="1" dirty="0"/>
              <a:t>циклотимия </a:t>
            </a:r>
          </a:p>
        </p:txBody>
      </p:sp>
    </p:spTree>
    <p:extLst>
      <p:ext uri="{BB962C8B-B14F-4D97-AF65-F5344CB8AC3E}">
        <p14:creationId xmlns:p14="http://schemas.microsoft.com/office/powerpoint/2010/main" val="2495104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Биполярная депрессия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При биполярной депрессии наблюдаются периоды депрессии, которые сменяются эпизодами мании. </a:t>
            </a:r>
          </a:p>
          <a:p>
            <a:r>
              <a:rPr lang="ru-RU" dirty="0"/>
              <a:t>На стадии мании наблюдается приподнятое или раздраженное состояние, снижена потребность во сне, возрастает разговорчивость, речь быстрая, громкая, до 200 слов в минуту.</a:t>
            </a:r>
          </a:p>
          <a:p>
            <a:r>
              <a:rPr lang="ru-RU" dirty="0"/>
              <a:t>Для депрессивной стадии характерно угнетенное, подавленное настроение, чувство вины, ненужности, бессмысленности, больной все видит в отрицательном свете.  </a:t>
            </a:r>
          </a:p>
        </p:txBody>
      </p:sp>
    </p:spTree>
    <p:extLst>
      <p:ext uri="{BB962C8B-B14F-4D97-AF65-F5344CB8AC3E}">
        <p14:creationId xmlns:p14="http://schemas.microsoft.com/office/powerpoint/2010/main" val="12408738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Биполярная депрессия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Риск заболеть биполярной депрессией в течение жизни примерно одинаков для мужчин и женщин и составляет </a:t>
            </a:r>
            <a:r>
              <a:rPr lang="ru-RU" b="1" dirty="0"/>
              <a:t>1%</a:t>
            </a:r>
            <a:r>
              <a:rPr lang="ru-RU" dirty="0"/>
              <a:t> населения.</a:t>
            </a:r>
          </a:p>
          <a:p>
            <a:r>
              <a:rPr lang="ru-RU" dirty="0"/>
              <a:t>Генетики все чаще говорят о депрессиях, передаваемых по наследству.</a:t>
            </a:r>
          </a:p>
          <a:p>
            <a:r>
              <a:rPr lang="ru-RU" dirty="0"/>
              <a:t>Доказана генетическая предрасположенность к депрессиям.</a:t>
            </a:r>
          </a:p>
          <a:p>
            <a:r>
              <a:rPr lang="ru-RU" dirty="0"/>
              <a:t>Наследственность биполярного психоза сравнима с шизофренией.</a:t>
            </a:r>
          </a:p>
          <a:p>
            <a:r>
              <a:rPr lang="ru-RU" dirty="0"/>
              <a:t> Исследования проводились на 1000 пар МЗ близнецах – женщинах: в течение года близнецы переживали стресс – вероятность депрессии увеличивалась в 10 раз.  </a:t>
            </a:r>
          </a:p>
        </p:txBody>
      </p:sp>
    </p:spTree>
    <p:extLst>
      <p:ext uri="{BB962C8B-B14F-4D97-AF65-F5344CB8AC3E}">
        <p14:creationId xmlns:p14="http://schemas.microsoft.com/office/powerpoint/2010/main" val="18889213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Монополярная депрессия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От биполярной депрессии монополярная отличается отсутствием стадии мании, выражена только депрессивная фаза, которая периодически повторяется. </a:t>
            </a:r>
          </a:p>
          <a:p>
            <a:r>
              <a:rPr lang="ru-RU" dirty="0"/>
              <a:t>Эпизод депрессии может длиться от нескольких недель до лет. </a:t>
            </a:r>
          </a:p>
          <a:p>
            <a:r>
              <a:rPr lang="ru-RU" dirty="0"/>
              <a:t>Крайняя форма выражения депрессии – самоубийство, и риск суицида для больного депрессией в течение жизни составляет </a:t>
            </a:r>
            <a:r>
              <a:rPr lang="ru-RU" b="1" dirty="0"/>
              <a:t>15%</a:t>
            </a:r>
            <a:r>
              <a:rPr lang="ru-RU" dirty="0"/>
              <a:t>.</a:t>
            </a:r>
          </a:p>
          <a:p>
            <a:r>
              <a:rPr lang="ru-RU" dirty="0"/>
              <a:t>Заболеваемость монополярной депрессией составляет  </a:t>
            </a:r>
            <a:r>
              <a:rPr lang="ru-RU" b="1" dirty="0"/>
              <a:t>5%</a:t>
            </a:r>
            <a:r>
              <a:rPr lang="ru-RU" dirty="0"/>
              <a:t> населения, у женщин в 2 раза чаще, пик заболеваемости приходится на 25-44 года.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78830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/>
              <a:t>Причины монополярной депрессии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Одна из причин монополярной депрессии, которую можно отнести к </a:t>
            </a:r>
            <a:r>
              <a:rPr lang="ru-RU" b="1" dirty="0"/>
              <a:t>средовым воздействиям</a:t>
            </a:r>
            <a:r>
              <a:rPr lang="ru-RU" dirty="0"/>
              <a:t>, - это события, вызвавшие сильную стрессорную реакцию (утрата близких, потеря работы, катастрофы, развод). </a:t>
            </a:r>
          </a:p>
          <a:p>
            <a:r>
              <a:rPr lang="ru-RU" dirty="0"/>
              <a:t>Это указывает на большую роль средовых факторов при возникновении данного заболевания. </a:t>
            </a:r>
          </a:p>
          <a:p>
            <a:r>
              <a:rPr lang="ru-RU" dirty="0"/>
              <a:t>Хотя определенная </a:t>
            </a:r>
            <a:r>
              <a:rPr lang="ru-RU" b="1" dirty="0"/>
              <a:t>наследственная предрасположенность </a:t>
            </a:r>
            <a:r>
              <a:rPr lang="ru-RU" dirty="0"/>
              <a:t>существует, особенно при раннем начале заболевания. У родственников больного увеличен риск заболеваемости – 11-18%. Если депрессия у больного проявляется в более тяжелой форме (множественные эпизоды депрессии, раннее начало заболевания), то заболеваемость у его родственников вдвое выше, чем у родственников больных с более поздними сроками начала заболевания.     </a:t>
            </a:r>
          </a:p>
        </p:txBody>
      </p:sp>
    </p:spTree>
    <p:extLst>
      <p:ext uri="{BB962C8B-B14F-4D97-AF65-F5344CB8AC3E}">
        <p14:creationId xmlns:p14="http://schemas.microsoft.com/office/powerpoint/2010/main" val="7319171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/>
              <a:t>Причины монополярной депрессии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438400" y="1981200"/>
            <a:ext cx="7772400" cy="4038600"/>
          </a:xfrm>
        </p:spPr>
        <p:txBody>
          <a:bodyPr>
            <a:normAutofit/>
          </a:bodyPr>
          <a:lstStyle/>
          <a:p>
            <a:r>
              <a:rPr lang="ru-RU" dirty="0"/>
              <a:t>Еще один важный фактор средовых воздействий – это пренебрежение воспитанием детей в раннем возрасте. Отсутствие заботы о детях, особенно в раннем возрасте, наносит им очень сильную психическую травму, которая впоследствии приводит к повышенному риску заболевания монополярной формой депрессии в более взрослом возрасте. </a:t>
            </a:r>
          </a:p>
        </p:txBody>
      </p:sp>
    </p:spTree>
    <p:extLst>
      <p:ext uri="{BB962C8B-B14F-4D97-AF65-F5344CB8AC3E}">
        <p14:creationId xmlns:p14="http://schemas.microsoft.com/office/powerpoint/2010/main" val="33150393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/>
              <a:t>Причины монополярной депрессии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Важной причиной возникновения депрессивных состояний могут быть различные заболевания: у </a:t>
            </a:r>
            <a:r>
              <a:rPr lang="ru-RU" b="1" dirty="0"/>
              <a:t>40 % </a:t>
            </a:r>
            <a:r>
              <a:rPr lang="ru-RU" dirty="0"/>
              <a:t>в случае рака, у </a:t>
            </a:r>
            <a:r>
              <a:rPr lang="ru-RU" b="1" dirty="0"/>
              <a:t>20-50% </a:t>
            </a:r>
            <a:r>
              <a:rPr lang="ru-RU" dirty="0"/>
              <a:t>при заболеваниях сердца. Есть даже специальный медицинский термин «сердечная тоска». </a:t>
            </a:r>
          </a:p>
          <a:p>
            <a:r>
              <a:rPr lang="ru-RU" dirty="0"/>
              <a:t>У пациентов, поступивших в больницу в состоянии депрессии, риск смерти в течение года увеличен </a:t>
            </a:r>
            <a:r>
              <a:rPr lang="ru-RU" b="1" dirty="0"/>
              <a:t>на 60% </a:t>
            </a:r>
            <a:r>
              <a:rPr lang="ru-RU" dirty="0"/>
              <a:t>вне зависимости от физического состояния в момент поступления.   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14878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Лечение депрессий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Использование </a:t>
            </a:r>
            <a:r>
              <a:rPr lang="ru-RU" b="1" dirty="0"/>
              <a:t>психотерапевтических техник</a:t>
            </a:r>
            <a:r>
              <a:rPr lang="ru-RU" dirty="0"/>
              <a:t>: </a:t>
            </a:r>
          </a:p>
          <a:p>
            <a:pPr>
              <a:buNone/>
            </a:pPr>
            <a:r>
              <a:rPr lang="ru-RU" dirty="0"/>
              <a:t>	- </a:t>
            </a:r>
            <a:r>
              <a:rPr lang="ru-RU" b="1" dirty="0"/>
              <a:t>когнитивная поведенческая терапия </a:t>
            </a:r>
            <a:r>
              <a:rPr lang="ru-RU" dirty="0"/>
              <a:t>(изменение негативного мышления, когнитивной триады: негативного взгляда на себя, на свое будущее и на текущую ситуацию), </a:t>
            </a:r>
          </a:p>
          <a:p>
            <a:pPr>
              <a:buNone/>
            </a:pPr>
            <a:r>
              <a:rPr lang="ru-RU" dirty="0"/>
              <a:t>	- </a:t>
            </a:r>
            <a:r>
              <a:rPr lang="ru-RU" b="1" dirty="0"/>
              <a:t>межперсональная терапия </a:t>
            </a:r>
            <a:r>
              <a:rPr lang="ru-RU" dirty="0"/>
              <a:t>(особое внимание уделяется отношениям лиц, страдающих депрессией, с другими людьми в социальном контакте). </a:t>
            </a:r>
          </a:p>
          <a:p>
            <a:r>
              <a:rPr lang="ru-RU" b="1" dirty="0"/>
              <a:t>Фармакотерапия</a:t>
            </a:r>
            <a:r>
              <a:rPr lang="ru-RU" dirty="0"/>
              <a:t> (лечение с помощью трициклических антидепрессантов).</a:t>
            </a:r>
          </a:p>
        </p:txBody>
      </p:sp>
    </p:spTree>
    <p:extLst>
      <p:ext uri="{BB962C8B-B14F-4D97-AF65-F5344CB8AC3E}">
        <p14:creationId xmlns:p14="http://schemas.microsoft.com/office/powerpoint/2010/main" val="1718859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401228-0446-4764-A7A1-DB15519F8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План лекции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4AC65F-0E61-46F2-9E64-D1E8E3A23E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ru-RU" dirty="0" err="1"/>
              <a:t>Психогенетика</a:t>
            </a:r>
            <a:r>
              <a:rPr lang="ru-RU" dirty="0"/>
              <a:t> шизофрении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err="1"/>
              <a:t>Психогенетика</a:t>
            </a:r>
            <a:r>
              <a:rPr lang="ru-RU" dirty="0"/>
              <a:t> депрессивного расстройства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err="1"/>
              <a:t>Психогенетика</a:t>
            </a:r>
            <a:r>
              <a:rPr lang="ru-RU" dirty="0"/>
              <a:t> деменции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err="1"/>
              <a:t>Психогенетика</a:t>
            </a:r>
            <a:r>
              <a:rPr lang="ru-RU" dirty="0"/>
              <a:t> умственной отсталости и задержки умственного развития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/>
              <a:t>Психогенетические исследования преступности и девиантного поведения 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err="1"/>
              <a:t>Трансгенерационный</a:t>
            </a:r>
            <a:r>
              <a:rPr lang="ru-RU" dirty="0"/>
              <a:t> подход и </a:t>
            </a:r>
            <a:r>
              <a:rPr lang="ru-RU" dirty="0" err="1"/>
              <a:t>психогенетика</a:t>
            </a:r>
            <a:r>
              <a:rPr lang="ru-RU" dirty="0"/>
              <a:t>: за и против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27150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Болезнь Альцгеймера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Болезнь</a:t>
            </a:r>
            <a:r>
              <a:rPr lang="ru-RU" b="1" dirty="0"/>
              <a:t> </a:t>
            </a:r>
            <a:r>
              <a:rPr lang="ru-RU" dirty="0"/>
              <a:t>впервые была описана в 1907 г. немецким психиатром </a:t>
            </a:r>
            <a:r>
              <a:rPr lang="ru-RU" b="1" dirty="0"/>
              <a:t>А. Альцгеймером</a:t>
            </a:r>
            <a:r>
              <a:rPr lang="ru-RU" dirty="0"/>
              <a:t>. </a:t>
            </a:r>
          </a:p>
          <a:p>
            <a:r>
              <a:rPr lang="ru-RU" dirty="0"/>
              <a:t>Болезнь Альцгеймера представляет собой прогрессирующее заболевание ЦНС, приводящее к старческому слабоумию. </a:t>
            </a:r>
          </a:p>
          <a:p>
            <a:r>
              <a:rPr lang="ru-RU" dirty="0"/>
              <a:t>Эту болезнь называют «эпидемией </a:t>
            </a:r>
            <a:r>
              <a:rPr lang="en-US" dirty="0"/>
              <a:t>XXI</a:t>
            </a:r>
            <a:r>
              <a:rPr lang="ru-RU" dirty="0"/>
              <a:t> века».</a:t>
            </a:r>
          </a:p>
          <a:p>
            <a:r>
              <a:rPr lang="ru-RU" dirty="0"/>
              <a:t>Начинается в возрасте 50-ти лет и старше. </a:t>
            </a:r>
          </a:p>
          <a:p>
            <a:r>
              <a:rPr lang="ru-RU" dirty="0"/>
              <a:t>Описаны случаи в возрасте 40 и 45 лет (ранние формы  - отягощенные наследственностью). </a:t>
            </a:r>
          </a:p>
          <a:p>
            <a:r>
              <a:rPr lang="ru-RU" dirty="0"/>
              <a:t>В возрасте 65-ти лет страдает 3-5% населения.</a:t>
            </a:r>
          </a:p>
          <a:p>
            <a:r>
              <a:rPr lang="ru-RU" dirty="0"/>
              <a:t>В возрасте старше 80-ти лет – 20% населения.   </a:t>
            </a:r>
          </a:p>
          <a:p>
            <a:endParaRPr lang="ru-RU" dirty="0"/>
          </a:p>
          <a:p>
            <a:endParaRPr lang="ru-RU" dirty="0"/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57218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Симптомы болезни Альцгеймера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Утрата кратковременной памяти</a:t>
            </a:r>
          </a:p>
          <a:p>
            <a:r>
              <a:rPr lang="ru-RU" dirty="0"/>
              <a:t>Нарушение способности мышления (аналитическое, топологическое)</a:t>
            </a:r>
          </a:p>
          <a:p>
            <a:r>
              <a:rPr lang="ru-RU" dirty="0"/>
              <a:t>Утрачивается самообслуживание</a:t>
            </a:r>
          </a:p>
          <a:p>
            <a:r>
              <a:rPr lang="ru-RU" dirty="0"/>
              <a:t>Нарушается речь</a:t>
            </a:r>
          </a:p>
          <a:p>
            <a:r>
              <a:rPr lang="ru-RU" dirty="0"/>
              <a:t>Двигательные нарушения</a:t>
            </a:r>
          </a:p>
          <a:p>
            <a:r>
              <a:rPr lang="ru-RU" dirty="0"/>
              <a:t>Расстройства походки</a:t>
            </a:r>
          </a:p>
          <a:p>
            <a:r>
              <a:rPr lang="ru-RU" dirty="0"/>
              <a:t>Появляются раздражительность, нетерпимость, формируется бред преследования</a:t>
            </a:r>
          </a:p>
          <a:p>
            <a:r>
              <a:rPr lang="ru-RU" dirty="0"/>
              <a:t>Т.о., человек перестает быть личностью. </a:t>
            </a:r>
          </a:p>
        </p:txBody>
      </p:sp>
    </p:spTree>
    <p:extLst>
      <p:ext uri="{BB962C8B-B14F-4D97-AF65-F5344CB8AC3E}">
        <p14:creationId xmlns:p14="http://schemas.microsoft.com/office/powerpoint/2010/main" val="6930399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Симптомы болезни Альцгеймера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438400" y="1752600"/>
            <a:ext cx="7772400" cy="4267200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Американский психиатр </a:t>
            </a:r>
            <a:r>
              <a:rPr lang="ru-RU" b="1" dirty="0"/>
              <a:t>Нейл Бухгольц </a:t>
            </a:r>
            <a:r>
              <a:rPr lang="ru-RU" dirty="0"/>
              <a:t>отлично объяснил разницу между банальной забывчивостью и тем, что происходит с больным Альцгеймера: </a:t>
            </a:r>
            <a:r>
              <a:rPr lang="ru-RU" i="1" dirty="0"/>
              <a:t>«Если Вы забываете, куда положили ключи, – это еще не болезнь, но если Вы не знаете, что надо делать с ключами, для чего они предназначены, – вот это уже проблема».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3587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Причины болезни Альцгеймера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438400" y="1371600"/>
            <a:ext cx="7772400" cy="4648200"/>
          </a:xfrm>
        </p:spPr>
        <p:txBody>
          <a:bodyPr>
            <a:normAutofit fontScale="25000" lnSpcReduction="20000"/>
          </a:bodyPr>
          <a:lstStyle/>
          <a:p>
            <a:r>
              <a:rPr lang="ru-RU" sz="9600" b="1" dirty="0"/>
              <a:t>Болезнь Альцгеймера </a:t>
            </a:r>
            <a:r>
              <a:rPr lang="ru-RU" sz="9600" dirty="0"/>
              <a:t>возникает в результате дегенерации нервных клеток (нейронов) в той части мозга, которая обрабатывает познавательную информацию.</a:t>
            </a:r>
          </a:p>
          <a:p>
            <a:r>
              <a:rPr lang="ru-RU" sz="9600" dirty="0"/>
              <a:t>В мозге имеется амилоидный белок, который отвечает за плотность нейронной связи. Нарушается синтез данного белка. </a:t>
            </a:r>
          </a:p>
          <a:p>
            <a:r>
              <a:rPr lang="ru-RU" sz="9600" dirty="0"/>
              <a:t>Внеклеточные скопления амилоидного белка </a:t>
            </a:r>
            <a:r>
              <a:rPr lang="ru-RU" sz="9600" b="1" dirty="0"/>
              <a:t>на 21-й хромосоме </a:t>
            </a:r>
            <a:r>
              <a:rPr lang="ru-RU" sz="9600" dirty="0"/>
              <a:t>– характерный признак этой болезни.</a:t>
            </a:r>
          </a:p>
          <a:p>
            <a:r>
              <a:rPr lang="ru-RU" sz="9600" dirty="0"/>
              <a:t>Внутри нервных клеток образуются бляшки и клубки.</a:t>
            </a:r>
          </a:p>
          <a:p>
            <a:r>
              <a:rPr lang="ru-RU" sz="9600" dirty="0"/>
              <a:t>Болезнь характеризуется потерей нейронов и синаптических связей в коре головного мозга.</a:t>
            </a:r>
          </a:p>
          <a:p>
            <a:r>
              <a:rPr lang="ru-RU" sz="9600" dirty="0"/>
              <a:t> Гибель клеток приводит к выраженной атрофии поражённых участков. </a:t>
            </a:r>
          </a:p>
          <a:p>
            <a:pPr>
              <a:buNone/>
            </a:pPr>
            <a:br>
              <a:rPr lang="ru-RU" sz="6000" dirty="0"/>
            </a:b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23543863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Лечение болезни Альцгеймера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Эффективных медикаментозных средств пока не найдено.</a:t>
            </a:r>
          </a:p>
          <a:p>
            <a:r>
              <a:rPr lang="ru-RU" dirty="0"/>
              <a:t>Используются препараты, предотвращающие образование амилоида, а также бляшек и клубков.</a:t>
            </a:r>
          </a:p>
          <a:p>
            <a:r>
              <a:rPr lang="ru-RU" dirty="0"/>
              <a:t>Лечение направлено на улучшение взаимодействия сохраненных нейронов и создание новых связей между ними. </a:t>
            </a:r>
          </a:p>
          <a:p>
            <a:r>
              <a:rPr lang="ru-RU" dirty="0"/>
              <a:t>Используются различные физиотерапевтические методики (электростимуляция), психотерапевтические техники и специально разработанные компьютерные программы, направленные на сохранение и развитие навыков социальной адаптации.</a:t>
            </a:r>
          </a:p>
        </p:txBody>
      </p:sp>
    </p:spTree>
    <p:extLst>
      <p:ext uri="{BB962C8B-B14F-4D97-AF65-F5344CB8AC3E}">
        <p14:creationId xmlns:p14="http://schemas.microsoft.com/office/powerpoint/2010/main" val="28900150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b="1" dirty="0"/>
              <a:t>Профилактика </a:t>
            </a:r>
            <a:br>
              <a:rPr lang="ru-RU" b="1" dirty="0"/>
            </a:br>
            <a:r>
              <a:rPr lang="ru-RU" b="1" dirty="0"/>
              <a:t>болезни Альцгеймера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Фактор, снижающий риск заболевания – высшее образование: снижает риск развития деменции в 2-3 раза.</a:t>
            </a:r>
          </a:p>
          <a:p>
            <a:r>
              <a:rPr lang="ru-RU" dirty="0"/>
              <a:t>Регулярная когнитивная деятельность: игра в шахматы, чтение книг, изучение иностранных языков, освоение новых профессий и компьютера снижает риск развития болезни.</a:t>
            </a:r>
          </a:p>
          <a:p>
            <a:r>
              <a:rPr lang="ru-RU" dirty="0"/>
              <a:t>Этот эффект объясняется тем, что при когнитивной нагрузке увеличивается число синапсов, что замедляет развитие болезни.</a:t>
            </a:r>
          </a:p>
        </p:txBody>
      </p:sp>
    </p:spTree>
    <p:extLst>
      <p:ext uri="{BB962C8B-B14F-4D97-AF65-F5344CB8AC3E}">
        <p14:creationId xmlns:p14="http://schemas.microsoft.com/office/powerpoint/2010/main" val="13798008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Данные исследований близнецов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438400" y="1828800"/>
            <a:ext cx="7772400" cy="4191000"/>
          </a:xfrm>
        </p:spPr>
        <p:txBody>
          <a:bodyPr/>
          <a:lstStyle/>
          <a:p>
            <a:r>
              <a:rPr lang="ru-RU" dirty="0"/>
              <a:t>Данные о заболеваемости МЗ близнецов обнаруживают высокий уровень дискордантности по этой болезни (30-40%). </a:t>
            </a:r>
          </a:p>
          <a:p>
            <a:r>
              <a:rPr lang="ru-RU" dirty="0"/>
              <a:t>Эти данные указывают, с одной стороны, на наличие генетических факторов риска, а с другой – на важность факторов внешней среды, без воздействия которых заболевание может не проявиться. </a:t>
            </a:r>
          </a:p>
        </p:txBody>
      </p:sp>
    </p:spTree>
    <p:extLst>
      <p:ext uri="{BB962C8B-B14F-4D97-AF65-F5344CB8AC3E}">
        <p14:creationId xmlns:p14="http://schemas.microsoft.com/office/powerpoint/2010/main" val="10012294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Преступность и наследственность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Распространено убеждение, что склонность к преступности и алкоголизму является наследственной чертой. </a:t>
            </a:r>
          </a:p>
          <a:p>
            <a:r>
              <a:rPr lang="ru-RU" dirty="0"/>
              <a:t>Неслучайно еще в начале ХХ в. в тех странах, где были приняты евгенические законы, преступники и лица, страдающие алкоголизмом, подвергались насильственной стерилизации.</a:t>
            </a:r>
          </a:p>
          <a:p>
            <a:r>
              <a:rPr lang="ru-RU" dirty="0"/>
              <a:t>Около 80 лет назад появились первые работы, в которых МЗ и ДЗ близнецы сравнивались по склонности к преступному поведению. </a:t>
            </a:r>
          </a:p>
          <a:p>
            <a:r>
              <a:rPr lang="ru-RU" dirty="0"/>
              <a:t>Хорошо заметна более высокая конкордантность МЗ близнецов по сравнению с ДЗ: 71% - у МЗ близнецов и 34% - у ДЗ близнецов.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Делинквентное поведение 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Словом «преступное» (криминальное, </a:t>
            </a:r>
            <a:r>
              <a:rPr lang="ru-RU" b="1" dirty="0"/>
              <a:t>делинквентное</a:t>
            </a:r>
            <a:r>
              <a:rPr lang="ru-RU" dirty="0"/>
              <a:t>) поведение объединяется очень широкий спектр вариантов отклоняющегося поведения. </a:t>
            </a:r>
          </a:p>
          <a:p>
            <a:r>
              <a:rPr lang="ru-RU" dirty="0"/>
              <a:t>Этот тип поведения описан в Уголовном кодексе. Этот термин  - из криминалистики.</a:t>
            </a:r>
          </a:p>
          <a:p>
            <a:r>
              <a:rPr lang="ru-RU" dirty="0"/>
              <a:t>Характеристики лиц с криминальными наклонностями:</a:t>
            </a:r>
          </a:p>
          <a:p>
            <a:pPr>
              <a:buNone/>
            </a:pPr>
            <a:r>
              <a:rPr lang="ru-RU" dirty="0"/>
              <a:t>	1) низкий контроль поведения (генетически передаваемая характеристика);</a:t>
            </a:r>
          </a:p>
          <a:p>
            <a:pPr>
              <a:buNone/>
            </a:pPr>
            <a:r>
              <a:rPr lang="ru-RU" dirty="0"/>
              <a:t>	2) гнев переходит в неистовство (ярость): эскалация гнева;</a:t>
            </a:r>
          </a:p>
          <a:p>
            <a:pPr>
              <a:buNone/>
            </a:pPr>
            <a:r>
              <a:rPr lang="ru-RU" dirty="0"/>
              <a:t>	3) высокий рост и мощное телосложение.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Влияние наследственных факторов на преступность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Такие люди были описаны и исследованы в тюрьмах.</a:t>
            </a:r>
          </a:p>
          <a:p>
            <a:r>
              <a:rPr lang="ru-RU" dirty="0"/>
              <a:t>В 1929г. описана пара МЗ близнецов, которые были осуждены. Была описана природа преступности. </a:t>
            </a:r>
          </a:p>
          <a:p>
            <a:r>
              <a:rPr lang="ru-RU" dirty="0"/>
              <a:t>Описан синдром лишней </a:t>
            </a:r>
            <a:r>
              <a:rPr lang="en-US" dirty="0"/>
              <a:t>Y</a:t>
            </a:r>
            <a:r>
              <a:rPr lang="ru-RU" dirty="0"/>
              <a:t>-хромосомы (синдром 47, Х</a:t>
            </a:r>
            <a:r>
              <a:rPr lang="en-US" dirty="0"/>
              <a:t>YY</a:t>
            </a:r>
            <a:r>
              <a:rPr lang="ru-RU" dirty="0"/>
              <a:t>)</a:t>
            </a:r>
            <a:r>
              <a:rPr lang="en-US" dirty="0"/>
              <a:t> </a:t>
            </a:r>
            <a:r>
              <a:rPr lang="ru-RU" dirty="0"/>
              <a:t>и синдром Клайнфельтера (ХХ</a:t>
            </a:r>
            <a:r>
              <a:rPr lang="en-US" dirty="0"/>
              <a:t>Y</a:t>
            </a:r>
            <a:r>
              <a:rPr lang="ru-RU" dirty="0"/>
              <a:t>).</a:t>
            </a:r>
          </a:p>
          <a:p>
            <a:r>
              <a:rPr lang="ru-RU" dirty="0"/>
              <a:t>Выяснилось, что среди преступников лица с такими мутациями встречаются чаще в 7-10 раз, чем в целом по популяции.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/>
              <a:t>Каковы причины </a:t>
            </a:r>
            <a:br>
              <a:rPr lang="ru-RU" b="1" dirty="0"/>
            </a:br>
            <a:r>
              <a:rPr lang="ru-RU" b="1" dirty="0"/>
              <a:t>психических расстройств?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Наследуемость психических заболеваний всегда вызывала особый интерес.</a:t>
            </a:r>
          </a:p>
          <a:p>
            <a:r>
              <a:rPr lang="ru-RU" dirty="0"/>
              <a:t>Когда говорят о наследуемости психопатологии, имеется в виду, что какие-то особенности генотипа увеличивают (или уменьшают) риск патологических отклонений. </a:t>
            </a:r>
          </a:p>
          <a:p>
            <a:r>
              <a:rPr lang="ru-RU" dirty="0"/>
              <a:t>Психогенетические исследования позволяют оценить как генетические, так и средовые факторы риска. </a:t>
            </a:r>
          </a:p>
        </p:txBody>
      </p:sp>
    </p:spTree>
    <p:extLst>
      <p:ext uri="{BB962C8B-B14F-4D97-AF65-F5344CB8AC3E}">
        <p14:creationId xmlns:p14="http://schemas.microsoft.com/office/powerpoint/2010/main" val="10917881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Причины преступности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Причиной преступности может быть аномальное развитие личности, как связанное с наследственными задатками, так и возникшее в результате воздействия среды (болезни, травмы).</a:t>
            </a:r>
          </a:p>
          <a:p>
            <a:r>
              <a:rPr lang="ru-RU" dirty="0"/>
              <a:t>Среди преступников отмечается большое число лиц с психопатиями и различными патологиями (75%).  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Корреляция «генотип - среда»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Долгое время считалось, что нарушения норм поведения у подростков являются результатом средовых воздействий. </a:t>
            </a:r>
          </a:p>
          <a:p>
            <a:r>
              <a:rPr lang="ru-RU" dirty="0"/>
              <a:t>Психогенетический анализ показал, что негативное отношение родителей и жесткие методы воспитания являются реакцией на девиантное поведение подростков, связанное с наследственностью. </a:t>
            </a:r>
          </a:p>
          <a:p>
            <a:r>
              <a:rPr lang="ru-RU" dirty="0"/>
              <a:t>Исследования приемных детей это подтверждают: антисоциальность приемного ребенка вызывает жесткую реакцию у воспитателей, негативный подход, который усиливает антисоциальное поведение приемных детей.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932580C-4D7D-4CB1-A475-981642BE1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ru-RU" b="1" dirty="0" err="1"/>
              <a:t>Конкордантность</a:t>
            </a:r>
            <a:r>
              <a:rPr lang="ru-RU" altLang="ru-RU" b="1" dirty="0"/>
              <a:t> близнецов по преступности (</a:t>
            </a:r>
            <a:r>
              <a:rPr lang="en-US" altLang="ru-RU" b="1" dirty="0"/>
              <a:t>Gottesman, Goldsmith, 1994)</a:t>
            </a:r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2D2369D0-57B5-4BCB-A8B1-C7519B94D5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43390" y="1825625"/>
            <a:ext cx="7905219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2911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0CCA0F-2B20-4030-87BC-E648853C9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altLang="ru-RU" b="1" dirty="0"/>
              <a:t>Вклад факторов наследственности и среды в формирование антисоциального поведения</a:t>
            </a:r>
            <a:endParaRPr lang="ru-RU" dirty="0"/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A17EE572-08CC-4702-B75E-63195A2119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3781" y="2035163"/>
            <a:ext cx="8364437" cy="3932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6482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Исследования приемных детей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Исследовались приемные дети, чьи матери были осуждены за воровство и проституцию.</a:t>
            </a:r>
          </a:p>
          <a:p>
            <a:r>
              <a:rPr lang="ru-RU" dirty="0"/>
              <a:t>Выборка: 37 детей</a:t>
            </a:r>
          </a:p>
          <a:p>
            <a:r>
              <a:rPr lang="ru-RU" dirty="0"/>
              <a:t>Результаты исследований: 83% - большая вероятность, что дети попадают в конфликт с Законом. </a:t>
            </a:r>
          </a:p>
          <a:p>
            <a:r>
              <a:rPr lang="ru-RU" dirty="0"/>
              <a:t>Анализ данных по приемным детям показывает, что у биологических родителей тех приемных детей, которые впоследствии совершали преступления, отмечается большая вероятность совершения преступлений и большая встречаемость различных психопатий по сравнению с приемными родителями.   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Алкоголизм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Алкоголизм является одним из наиболее социально значимых заболеваний. </a:t>
            </a:r>
          </a:p>
          <a:p>
            <a:r>
              <a:rPr lang="ru-RU" dirty="0"/>
              <a:t>Распространенность его чрезвычайно велика. Чрезмерное пристрастие к алкоголю (алкогольная зависимость) наблюдается у </a:t>
            </a:r>
            <a:r>
              <a:rPr lang="ru-RU" b="1" dirty="0"/>
              <a:t>3-4%</a:t>
            </a:r>
            <a:r>
              <a:rPr lang="ru-RU" dirty="0"/>
              <a:t> лиц в популяции.</a:t>
            </a:r>
          </a:p>
          <a:p>
            <a:r>
              <a:rPr lang="ru-RU" dirty="0"/>
              <a:t>Исследования семей, близнецов и приемных детей указывают на семейный характер алкоголизма с высоким уровнем наследуемости (</a:t>
            </a:r>
            <a:r>
              <a:rPr lang="ru-RU" b="1" dirty="0"/>
              <a:t>50-60%</a:t>
            </a:r>
            <a:r>
              <a:rPr lang="ru-RU" dirty="0"/>
              <a:t> для мужчин, данные по наследуемости женского алкоголизма менее многочисленны и несколько противоречивы).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5" descr="Алкоголизм">
            <a:extLst>
              <a:ext uri="{FF2B5EF4-FFF2-40B4-BE49-F238E27FC236}">
                <a16:creationId xmlns:a16="http://schemas.microsoft.com/office/drawing/2014/main" id="{2EAE5B41-1D8A-44B0-A157-06068EE03231}"/>
              </a:ext>
            </a:extLst>
          </p:cNvPr>
          <p:cNvPicPr>
            <a:picLocks noGrp="1"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03614" y="836613"/>
            <a:ext cx="5119687" cy="51863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Генетика алкоголизма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Гены влияют на предрасположенность к алкоголизму. </a:t>
            </a:r>
          </a:p>
          <a:p>
            <a:r>
              <a:rPr lang="ru-RU" dirty="0"/>
              <a:t>Однако нет такого одного гена, который отвечал бы за склонность к алкоголю. </a:t>
            </a:r>
          </a:p>
          <a:p>
            <a:r>
              <a:rPr lang="ru-RU" dirty="0"/>
              <a:t>Многие ученые сходятся во мнении, что гены, влияющие на предрасположенность к алкоголизму, можно разделить на </a:t>
            </a:r>
            <a:r>
              <a:rPr lang="ru-RU" b="1" dirty="0"/>
              <a:t>2 основные группы:</a:t>
            </a:r>
          </a:p>
          <a:p>
            <a:pPr>
              <a:buNone/>
            </a:pPr>
            <a:r>
              <a:rPr lang="ru-RU" dirty="0"/>
              <a:t>	1) гены, контролирующие метаболизм алкоголя в организме;</a:t>
            </a:r>
          </a:p>
          <a:p>
            <a:pPr>
              <a:buNone/>
            </a:pPr>
            <a:r>
              <a:rPr lang="ru-RU" dirty="0"/>
              <a:t>	2) гены, контролирующие нейропсихические функции.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Генетика алкоголизма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Рожденные в семьях больных дети составляют группу высокого риска по формированию психических, неврологических и соматических нарушений.</a:t>
            </a:r>
          </a:p>
          <a:p>
            <a:r>
              <a:rPr lang="ru-RU" dirty="0"/>
              <a:t>У детей от больных алкоголизмом родителей более часто встречаются тревога и депрессия, синдром гиперактивности (дефицит внимания), трудности в учебе. </a:t>
            </a:r>
          </a:p>
          <a:p>
            <a:r>
              <a:rPr lang="ru-RU" dirty="0"/>
              <a:t>У мальчиков чаще наблюдаются поведенческие проблемы, у девочек - эмоциональные.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Генетика алкоголизма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Умственная отсталость характеризует, прежде всего, потомство больных алкоголизмом матерей, отражая результат внутриутробного действия алкоголя на плод (</a:t>
            </a:r>
            <a:r>
              <a:rPr lang="ru-RU" b="1" dirty="0"/>
              <a:t>алкогольный синдром плода</a:t>
            </a:r>
            <a:r>
              <a:rPr lang="ru-RU" dirty="0"/>
              <a:t>). </a:t>
            </a:r>
          </a:p>
          <a:p>
            <a:r>
              <a:rPr lang="ru-RU" dirty="0"/>
              <a:t>Выяснено, что действие алкоголя на этапе внутриутробного развития приводит к недоразвитию плода или отдельных его органов (уродства), повышенной смертности новорождённых.</a:t>
            </a:r>
          </a:p>
          <a:p>
            <a:r>
              <a:rPr lang="ru-RU" dirty="0"/>
              <a:t>Алкоголь, попадающий в детский организм с молоком матери, вызывает нервные расстройства (в том числе нарушения психики, умственную отсталость), заболевания органов пищеварения (главным образом печени), сердечнососудистой системы и т.д.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Шизофрения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Заболеваемость шизофренией составляет </a:t>
            </a:r>
            <a:r>
              <a:rPr lang="ru-RU" b="1" dirty="0"/>
              <a:t>около 1% </a:t>
            </a:r>
            <a:r>
              <a:rPr lang="ru-RU" dirty="0"/>
              <a:t>(риск заболеть в течение жизни).</a:t>
            </a:r>
          </a:p>
          <a:p>
            <a:r>
              <a:rPr lang="ru-RU" b="1" dirty="0"/>
              <a:t>Позитивные симптомы заболевания</a:t>
            </a:r>
            <a:r>
              <a:rPr lang="ru-RU" dirty="0"/>
              <a:t>: галлюцинации и искажения восприятия, подозрительность, странное поведение, жестокость.</a:t>
            </a:r>
          </a:p>
          <a:p>
            <a:r>
              <a:rPr lang="ru-RU" b="1" dirty="0"/>
              <a:t>Негативные симптомы заболевания: </a:t>
            </a:r>
            <a:r>
              <a:rPr lang="ru-RU" dirty="0"/>
              <a:t>пассивность, апатия, отсутствие спонтанности, эмоциональная неотзывчивость, прогрессирующая заторможенность эмоционально-волевой сферы, социальное отстранение, трудности с абстрактным мышлением, бедность речи.   </a:t>
            </a:r>
          </a:p>
        </p:txBody>
      </p:sp>
    </p:spTree>
    <p:extLst>
      <p:ext uri="{BB962C8B-B14F-4D97-AF65-F5344CB8AC3E}">
        <p14:creationId xmlns:p14="http://schemas.microsoft.com/office/powerpoint/2010/main" val="349062227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Метаболизм алкоголя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Наследственный характер алкоголизма заставляет искать конкретные гены, имеющие отношение к заболеванию. Среди них наиболее известным является рецессивный аллель ацетальдегид </a:t>
            </a:r>
            <a:r>
              <a:rPr lang="ru-RU" b="1" dirty="0"/>
              <a:t>дегидрогеназы</a:t>
            </a:r>
            <a:r>
              <a:rPr lang="ru-RU" dirty="0"/>
              <a:t> - печеночного фермента, участвующего в метаболизме алкоголя. </a:t>
            </a:r>
          </a:p>
          <a:p>
            <a:r>
              <a:rPr lang="ru-RU" dirty="0"/>
              <a:t>Гомозиготные индивиды, обладающие двумя копиями этого аллеля, после приема алкоголя испытывают неприятные симптомы (прилив крови, тошноту) и поэтому гораздо реже заболевают алкоголизмом.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Генетика наркомании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Близнецовые исследования показали, что наследуемость наркомании составляет 30%.</a:t>
            </a:r>
          </a:p>
          <a:p>
            <a:r>
              <a:rPr lang="ru-RU" dirty="0"/>
              <a:t>Пристрастие к разным наркотикам имеет неодинаковую генетическую компоненту. </a:t>
            </a:r>
          </a:p>
          <a:p>
            <a:r>
              <a:rPr lang="ru-RU" dirty="0"/>
              <a:t>Наследуемость подверженности героиновой наркомании составляет 50%, к психоделическим средствам - 26%. </a:t>
            </a:r>
          </a:p>
          <a:p>
            <a:r>
              <a:rPr lang="ru-RU" dirty="0"/>
              <a:t>Большое влияние на приём </a:t>
            </a:r>
            <a:r>
              <a:rPr lang="ru-RU" b="1" dirty="0"/>
              <a:t>психоделических средств</a:t>
            </a:r>
            <a:r>
              <a:rPr lang="ru-RU" i="1" dirty="0"/>
              <a:t> </a:t>
            </a:r>
            <a:r>
              <a:rPr lang="ru-RU" dirty="0"/>
              <a:t>оказывает внесемейное окружение, а также поиск новизны.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Действие некоторых наркотиков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/>
              <a:t>Кофеин</a:t>
            </a:r>
            <a:r>
              <a:rPr lang="ru-RU" i="1" dirty="0"/>
              <a:t> </a:t>
            </a:r>
            <a:r>
              <a:rPr lang="ru-RU" dirty="0"/>
              <a:t>является наиболее доступным из </a:t>
            </a:r>
            <a:r>
              <a:rPr lang="ru-RU" b="1" dirty="0"/>
              <a:t>легальных</a:t>
            </a:r>
            <a:r>
              <a:rPr lang="ru-RU" dirty="0"/>
              <a:t> наркотических веществ. Он относится к легким стимуляторам. Высокие дозы кофеина, действующие внутриутробно, влияют на размер тела новорожденного.</a:t>
            </a:r>
          </a:p>
          <a:p>
            <a:r>
              <a:rPr lang="ru-RU" b="1" dirty="0"/>
              <a:t>Марихуана</a:t>
            </a:r>
            <a:r>
              <a:rPr lang="ru-RU" i="1" dirty="0"/>
              <a:t> </a:t>
            </a:r>
            <a:r>
              <a:rPr lang="ru-RU" dirty="0"/>
              <a:t>является наиболее употребляемым из </a:t>
            </a:r>
            <a:r>
              <a:rPr lang="ru-RU" b="1" dirty="0"/>
              <a:t>нелегальных</a:t>
            </a:r>
            <a:r>
              <a:rPr lang="ru-RU" dirty="0"/>
              <a:t> наркотиков. Активным ингредиентом марихуаны является тетрагидроканнабинол.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Генетика курения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Активным веществом сигарет является </a:t>
            </a:r>
            <a:r>
              <a:rPr lang="ru-RU" b="1" dirty="0"/>
              <a:t>никотин.</a:t>
            </a:r>
            <a:r>
              <a:rPr lang="ru-RU" dirty="0"/>
              <a:t> По степени пристрастия никотин</a:t>
            </a:r>
            <a:r>
              <a:rPr lang="ru-RU" i="1" dirty="0"/>
              <a:t> </a:t>
            </a:r>
            <a:r>
              <a:rPr lang="ru-RU" dirty="0"/>
              <a:t>сходен с героином, а его негативные последствия для здоровья популяции в целом гораздо серьезней.</a:t>
            </a:r>
          </a:p>
          <a:p>
            <a:r>
              <a:rPr lang="ru-RU" dirty="0"/>
              <a:t>Генетические факторы влияют на склонность к курению, поскольку растет доля курильщиков среди родственников людей, которые также курят. Вероятность для человека стать курильщиком повышается в 2-3 раза, если курит его брат.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Результаты исследований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Имеется умеренное генетическое влияние на пристрастие к табакокурению. </a:t>
            </a:r>
          </a:p>
          <a:p>
            <a:r>
              <a:rPr lang="ru-RU" dirty="0"/>
              <a:t>В США исследовали 4775 пар близнецов. </a:t>
            </a:r>
          </a:p>
          <a:p>
            <a:r>
              <a:rPr lang="ru-RU" dirty="0"/>
              <a:t>Результаты исследований: сильная и легкая степень табакокурения определяются разными генетическими влияниями. </a:t>
            </a:r>
          </a:p>
          <a:p>
            <a:r>
              <a:rPr lang="ru-RU" dirty="0"/>
              <a:t>Один из самых сильных генетических эффектов проявляется у малокурящих, и совсем иная врожденная склонность связана с тяжелой зависимостью от табака.    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Результаты исследований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О наличии генетической предрасположенности к этой привычке свидетельствуют результаты изучения приемных детей и близнецовых выборок в Швеции, Дании, Финляндии, Австралии и США: наследуемость курения находится в пределах 37-84% для женщин и 28-84% для мужчин.</a:t>
            </a:r>
          </a:p>
          <a:p>
            <a:r>
              <a:rPr lang="ru-RU" dirty="0"/>
              <a:t>На МЗ и ДЗ близнецах мужчинах показано, что начало и длительность курения находятся под генетическим контролем. </a:t>
            </a:r>
          </a:p>
          <a:p>
            <a:r>
              <a:rPr lang="ru-RU" dirty="0"/>
              <a:t>У МЗ близнецов конкордантность по прекращению курения также была выше, чем у ДЗ близнецов, что свидетельствует о генетическом компоненте склонности бросить курить.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Гомосексуальность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Уже давно ведется дискуссия о причинах возникновения гомосексуальности.</a:t>
            </a:r>
          </a:p>
          <a:p>
            <a:r>
              <a:rPr lang="ru-RU" dirty="0"/>
              <a:t>В недавнем прошлом эту аномалию полового поведения пытались лечить как болезнь.</a:t>
            </a:r>
          </a:p>
          <a:p>
            <a:r>
              <a:rPr lang="ru-RU" dirty="0"/>
              <a:t>Безуспешно применялись пересадка семенников, электрошоковая терапия по приговору суда.</a:t>
            </a:r>
          </a:p>
          <a:p>
            <a:r>
              <a:rPr lang="ru-RU" dirty="0"/>
              <a:t>В 1991г. был исследован мозг умерших мужчин – гомосексуалов. Были обнаружены различия в размерах определенных скоплений клеток в гипоталамусе, связанные с сексуальным поведением. У гомосексуалистов они были в 2-3 раза меньше, чем у нормальных мужчин.</a:t>
            </a:r>
          </a:p>
          <a:p>
            <a:endParaRPr lang="ru-RU" dirty="0"/>
          </a:p>
          <a:p>
            <a:endParaRPr lang="ru-RU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Данные исследований близнецов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У МЗ близнецов зарегистрирована 50%-ная конкордантность, т.е. только у половины гомосексуалов были братья такой же ориентации. </a:t>
            </a:r>
          </a:p>
          <a:p>
            <a:r>
              <a:rPr lang="ru-RU" dirty="0"/>
              <a:t>То, что другая половина тем не менее отличалась, несмотря на наличие идентичного генотипа и сходных условий воспитания, говорит о важности индивидуальных средовых факторов, влияющих на формирование такого типа поведения.</a:t>
            </a:r>
          </a:p>
          <a:p>
            <a:r>
              <a:rPr lang="ru-RU" dirty="0"/>
              <a:t>Исследование близнецов женского пола, выросших порознь, показало, что все изученные пары были дискордантны по этой черте. </a:t>
            </a:r>
          </a:p>
          <a:p>
            <a:r>
              <a:rPr lang="ru-RU" dirty="0"/>
              <a:t>Следовательно, данная особенность поведения является приобретенной, а не унаследованной.  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Шизофрения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Для детей, матери которых хронически болели шизофренией, риск заболевания составляет уже </a:t>
            </a:r>
            <a:r>
              <a:rPr lang="ru-RU" b="1" dirty="0"/>
              <a:t>16%.</a:t>
            </a:r>
          </a:p>
          <a:p>
            <a:r>
              <a:rPr lang="ru-RU" b="1" dirty="0"/>
              <a:t>10-15 %</a:t>
            </a:r>
            <a:r>
              <a:rPr lang="ru-RU" dirty="0"/>
              <a:t> родственников больного шизофренией также страдают этим заболеванием. </a:t>
            </a:r>
          </a:p>
          <a:p>
            <a:r>
              <a:rPr lang="ru-RU" dirty="0"/>
              <a:t>Если болен один из родителей – вероятность заболевания ребенка – </a:t>
            </a:r>
            <a:r>
              <a:rPr lang="ru-RU" b="1" dirty="0"/>
              <a:t>6%.</a:t>
            </a:r>
          </a:p>
          <a:p>
            <a:r>
              <a:rPr lang="ru-RU" dirty="0"/>
              <a:t>При третьей степени родства (для двоюродных сибсов) – вероятность заболевания – </a:t>
            </a:r>
            <a:r>
              <a:rPr lang="ru-RU" b="1" dirty="0"/>
              <a:t>2%.</a:t>
            </a:r>
          </a:p>
          <a:p>
            <a:r>
              <a:rPr lang="ru-RU" dirty="0"/>
              <a:t>Если болен дедушка (бабушка) – вероятность заболевания – </a:t>
            </a:r>
            <a:r>
              <a:rPr lang="ru-RU" b="1" dirty="0"/>
              <a:t>4%.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9999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Данные исследований близнецов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/>
              <a:t>Частоты заболеваний в близнецовых исследованиях:</a:t>
            </a:r>
          </a:p>
          <a:p>
            <a:r>
              <a:rPr lang="ru-RU" dirty="0"/>
              <a:t>риск заболевания для МЗ – 0,48-0,50;</a:t>
            </a:r>
          </a:p>
          <a:p>
            <a:r>
              <a:rPr lang="ru-RU" dirty="0"/>
              <a:t>если один близнец клинически болен, второй – имеет риск заболеть;</a:t>
            </a:r>
          </a:p>
          <a:p>
            <a:r>
              <a:rPr lang="ru-RU" dirty="0" err="1"/>
              <a:t>конкордантность</a:t>
            </a:r>
            <a:r>
              <a:rPr lang="ru-RU" dirty="0"/>
              <a:t> для ДЗ близнецов: 17%;</a:t>
            </a:r>
          </a:p>
          <a:p>
            <a:r>
              <a:rPr lang="ru-RU" dirty="0" err="1"/>
              <a:t>конкордантность</a:t>
            </a:r>
            <a:r>
              <a:rPr lang="ru-RU" dirty="0"/>
              <a:t> для МЗ близнецов: 48%.</a:t>
            </a:r>
          </a:p>
          <a:p>
            <a:pPr>
              <a:buNone/>
            </a:pPr>
            <a:r>
              <a:rPr lang="ru-RU" dirty="0"/>
              <a:t>	На риск заболевания шизофренией влияют: средовые факторы, факторы рождения, взаимоотношения между близнецами.   </a:t>
            </a:r>
          </a:p>
        </p:txBody>
      </p:sp>
    </p:spTree>
    <p:extLst>
      <p:ext uri="{BB962C8B-B14F-4D97-AF65-F5344CB8AC3E}">
        <p14:creationId xmlns:p14="http://schemas.microsoft.com/office/powerpoint/2010/main" val="4091513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Шизофрения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Исследования приемных детей:</a:t>
            </a:r>
          </a:p>
          <a:p>
            <a:pPr>
              <a:buNone/>
            </a:pPr>
            <a:r>
              <a:rPr lang="ru-RU" dirty="0"/>
              <a:t>	- из 5483 детей, чьи матери были больны шизофренией (1923-1947) вероятность заболевания составила 32%;</a:t>
            </a:r>
          </a:p>
          <a:p>
            <a:pPr>
              <a:buNone/>
            </a:pPr>
            <a:r>
              <a:rPr lang="ru-RU" dirty="0"/>
              <a:t>	- у детей нормальных, отданных в здоровые семьи, заболевание составляет 18% (причины: вынашивание ребенка, протодиалог с ребенком, питание, женщины, незащищенные в супружеских отношениях, адаптация в новой семье). </a:t>
            </a:r>
          </a:p>
        </p:txBody>
      </p:sp>
    </p:spTree>
    <p:extLst>
      <p:ext uri="{BB962C8B-B14F-4D97-AF65-F5344CB8AC3E}">
        <p14:creationId xmlns:p14="http://schemas.microsoft.com/office/powerpoint/2010/main" val="3423460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Шизофрения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Первые признаки шизофрении могут появиться в 14-16 лет</a:t>
            </a:r>
          </a:p>
          <a:p>
            <a:r>
              <a:rPr lang="ru-RU" dirty="0"/>
              <a:t>С 20 до 30 лет – 2 эпизода в год</a:t>
            </a:r>
          </a:p>
          <a:p>
            <a:r>
              <a:rPr lang="ru-RU" dirty="0"/>
              <a:t>До 40 лет – 1 эпизод в год</a:t>
            </a:r>
          </a:p>
          <a:p>
            <a:r>
              <a:rPr lang="ru-RU" dirty="0"/>
              <a:t>После 50 лет частоты приступов шизофрении снижаются и заболевание исчезает</a:t>
            </a:r>
          </a:p>
          <a:p>
            <a:r>
              <a:rPr lang="ru-RU" dirty="0"/>
              <a:t>Обязательно: психотерапия и употребление лекарственных препаратов!!!</a:t>
            </a:r>
          </a:p>
          <a:p>
            <a:r>
              <a:rPr lang="ru-RU" dirty="0"/>
              <a:t>Шизофрения поддается медикаментозному лечению!  </a:t>
            </a:r>
          </a:p>
        </p:txBody>
      </p:sp>
    </p:spTree>
    <p:extLst>
      <p:ext uri="{BB962C8B-B14F-4D97-AF65-F5344CB8AC3E}">
        <p14:creationId xmlns:p14="http://schemas.microsoft.com/office/powerpoint/2010/main" val="14662671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/>
              <a:t>Генетические основы шизофрении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/>
              <a:t>Есть попытки исследователей определить участки локализации генов, которые могут отвечать за проявление шизофрении. </a:t>
            </a:r>
          </a:p>
          <a:p>
            <a:r>
              <a:rPr lang="ru-RU" dirty="0"/>
              <a:t>Одна из гипотез: заболевание шизофренией связано с дистрофией нервных клеток.</a:t>
            </a:r>
          </a:p>
          <a:p>
            <a:r>
              <a:rPr lang="ru-RU" dirty="0"/>
              <a:t>Делеции (хромосомные мутации) в одном из участков 22-й хромосомы приводят к 30-кратному увеличению риска заболеваемости шизофренией. </a:t>
            </a:r>
          </a:p>
        </p:txBody>
      </p:sp>
    </p:spTree>
    <p:extLst>
      <p:ext uri="{BB962C8B-B14F-4D97-AF65-F5344CB8AC3E}">
        <p14:creationId xmlns:p14="http://schemas.microsoft.com/office/powerpoint/2010/main" val="5214515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4942</TotalTime>
  <Words>2385</Words>
  <Application>Microsoft Office PowerPoint</Application>
  <PresentationFormat>Широкоэкранный</PresentationFormat>
  <Paragraphs>217</Paragraphs>
  <Slides>47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47</vt:i4>
      </vt:variant>
    </vt:vector>
  </HeadingPairs>
  <TitlesOfParts>
    <vt:vector size="51" baseType="lpstr">
      <vt:lpstr>Arial</vt:lpstr>
      <vt:lpstr>Calibri</vt:lpstr>
      <vt:lpstr>Calibri Light</vt:lpstr>
      <vt:lpstr>Тема Office</vt:lpstr>
      <vt:lpstr>Профилактика и коррекция в психогенетике</vt:lpstr>
      <vt:lpstr>План лекции</vt:lpstr>
      <vt:lpstr>Каковы причины  психических расстройств?</vt:lpstr>
      <vt:lpstr>Шизофрения</vt:lpstr>
      <vt:lpstr>Шизофрения</vt:lpstr>
      <vt:lpstr>Данные исследований близнецов</vt:lpstr>
      <vt:lpstr>Шизофрения</vt:lpstr>
      <vt:lpstr>Шизофрения</vt:lpstr>
      <vt:lpstr>Генетические основы шизофрении</vt:lpstr>
      <vt:lpstr>Факторы риска  для заболевания шизофренией</vt:lpstr>
      <vt:lpstr>Депрессии</vt:lpstr>
      <vt:lpstr>Формы депрессии</vt:lpstr>
      <vt:lpstr>Биполярная депрессия</vt:lpstr>
      <vt:lpstr>Биполярная депрессия</vt:lpstr>
      <vt:lpstr>Монополярная депрессия</vt:lpstr>
      <vt:lpstr>Причины монополярной депрессии</vt:lpstr>
      <vt:lpstr>Причины монополярной депрессии</vt:lpstr>
      <vt:lpstr>Причины монополярной депрессии</vt:lpstr>
      <vt:lpstr>Лечение депрессий</vt:lpstr>
      <vt:lpstr>Болезнь Альцгеймера</vt:lpstr>
      <vt:lpstr>Симптомы болезни Альцгеймера</vt:lpstr>
      <vt:lpstr>Симптомы болезни Альцгеймера</vt:lpstr>
      <vt:lpstr>Причины болезни Альцгеймера</vt:lpstr>
      <vt:lpstr>Лечение болезни Альцгеймера</vt:lpstr>
      <vt:lpstr>Профилактика  болезни Альцгеймера</vt:lpstr>
      <vt:lpstr>Данные исследований близнецов</vt:lpstr>
      <vt:lpstr>Преступность и наследственность</vt:lpstr>
      <vt:lpstr>Делинквентное поведение  </vt:lpstr>
      <vt:lpstr>Влияние наследственных факторов на преступность</vt:lpstr>
      <vt:lpstr>Причины преступности</vt:lpstr>
      <vt:lpstr>Корреляция «генотип - среда»</vt:lpstr>
      <vt:lpstr>Конкордантность близнецов по преступности (Gottesman, Goldsmith, 1994)</vt:lpstr>
      <vt:lpstr>Вклад факторов наследственности и среды в формирование антисоциального поведения</vt:lpstr>
      <vt:lpstr>Исследования приемных детей</vt:lpstr>
      <vt:lpstr>Алкоголизм</vt:lpstr>
      <vt:lpstr>Презентация PowerPoint</vt:lpstr>
      <vt:lpstr>Генетика алкоголизма</vt:lpstr>
      <vt:lpstr>Генетика алкоголизма</vt:lpstr>
      <vt:lpstr>Генетика алкоголизма</vt:lpstr>
      <vt:lpstr>Метаболизм алкоголя</vt:lpstr>
      <vt:lpstr>Генетика наркомании</vt:lpstr>
      <vt:lpstr>Действие некоторых наркотиков</vt:lpstr>
      <vt:lpstr>Генетика курения</vt:lpstr>
      <vt:lpstr>Результаты исследований</vt:lpstr>
      <vt:lpstr>Результаты исследований</vt:lpstr>
      <vt:lpstr>Гомосексуальность </vt:lpstr>
      <vt:lpstr>Данные исследований близнецов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Ленуся</dc:creator>
  <cp:lastModifiedBy>Ленуся</cp:lastModifiedBy>
  <cp:revision>89</cp:revision>
  <dcterms:created xsi:type="dcterms:W3CDTF">2018-11-15T13:52:35Z</dcterms:created>
  <dcterms:modified xsi:type="dcterms:W3CDTF">2018-11-25T15:36:33Z</dcterms:modified>
</cp:coreProperties>
</file>