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3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301" r:id="rId19"/>
    <p:sldId id="290" r:id="rId20"/>
    <p:sldId id="291" r:id="rId21"/>
    <p:sldId id="292" r:id="rId22"/>
    <p:sldId id="293" r:id="rId23"/>
    <p:sldId id="294" r:id="rId24"/>
    <p:sldId id="295" r:id="rId25"/>
    <p:sldId id="296" r:id="rId26"/>
    <p:sldId id="297" r:id="rId27"/>
    <p:sldId id="298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03194-5010-4F2A-865B-5E5389117723}" type="datetimeFigureOut">
              <a:rPr lang="ru-RU" smtClean="0"/>
              <a:t>17.12.2023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03D28A-B0C7-4F47-8D47-0E88000BA4C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03194-5010-4F2A-865B-5E5389117723}" type="datetimeFigureOut">
              <a:rPr lang="ru-RU" smtClean="0"/>
              <a:t>17.12.2023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3D28A-B0C7-4F47-8D47-0E88000BA4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03194-5010-4F2A-865B-5E5389117723}" type="datetimeFigureOut">
              <a:rPr lang="ru-RU" smtClean="0"/>
              <a:t>17.12.2023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3D28A-B0C7-4F47-8D47-0E88000BA4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E803194-5010-4F2A-865B-5E5389117723}" type="datetimeFigureOut">
              <a:rPr lang="ru-RU" smtClean="0"/>
              <a:t>17.12.2023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A903D28A-B0C7-4F47-8D47-0E88000BA4C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03194-5010-4F2A-865B-5E5389117723}" type="datetimeFigureOut">
              <a:rPr lang="ru-RU" smtClean="0"/>
              <a:t>17.12.2023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3D28A-B0C7-4F47-8D47-0E88000BA4C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03194-5010-4F2A-865B-5E5389117723}" type="datetimeFigureOut">
              <a:rPr lang="ru-RU" smtClean="0"/>
              <a:t>17.12.2023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3D28A-B0C7-4F47-8D47-0E88000BA4C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3D28A-B0C7-4F47-8D47-0E88000BA4C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03194-5010-4F2A-865B-5E5389117723}" type="datetimeFigureOut">
              <a:rPr lang="ru-RU" smtClean="0"/>
              <a:t>17.12.2023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03194-5010-4F2A-865B-5E5389117723}" type="datetimeFigureOut">
              <a:rPr lang="ru-RU" smtClean="0"/>
              <a:t>17.12.2023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3D28A-B0C7-4F47-8D47-0E88000BA4C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03194-5010-4F2A-865B-5E5389117723}" type="datetimeFigureOut">
              <a:rPr lang="ru-RU" smtClean="0"/>
              <a:t>17.12.2023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3D28A-B0C7-4F47-8D47-0E88000BA4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E803194-5010-4F2A-865B-5E5389117723}" type="datetimeFigureOut">
              <a:rPr lang="ru-RU" smtClean="0"/>
              <a:t>17.12.2023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903D28A-B0C7-4F47-8D47-0E88000BA4C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03194-5010-4F2A-865B-5E5389117723}" type="datetimeFigureOut">
              <a:rPr lang="ru-RU" smtClean="0"/>
              <a:t>17.12.2023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03D28A-B0C7-4F47-8D47-0E88000BA4C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E803194-5010-4F2A-865B-5E5389117723}" type="datetimeFigureOut">
              <a:rPr lang="ru-RU" smtClean="0"/>
              <a:t>17.12.2023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A903D28A-B0C7-4F47-8D47-0E88000BA4C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bg1"/>
                </a:solidFill>
              </a:rPr>
              <a:t>/Конституциональные типологии/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764704"/>
            <a:ext cx="8305800" cy="1584176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Телосложение и характер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434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dirty="0" smtClean="0"/>
              <a:t>     </a:t>
            </a:r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Шизотимик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, по Кречмеру, – это здоровый человек с некоторым «шизофреническим налетом». 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     Шизоид</a:t>
            </a:r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– тоже здоровый человек, который, однако, как бы балансирует между здоровьем и болезнью: в обычных условиях он способен нормально жить и работать и даже достигать немалых творческих высот, но в сложных неблагоприятных ситуациях у такого человека могут возникать шизофренические реакции. </a:t>
            </a:r>
          </a:p>
          <a:p>
            <a:pPr marL="0" indent="0">
              <a:buNone/>
            </a:pPr>
            <a:endParaRPr lang="ru-RU" dirty="0">
              <a:solidFill>
                <a:schemeClr val="bg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  Аналогично 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по другую сторону от некой неосязаемой «средней нормы» стоят </a:t>
            </a:r>
            <a:r>
              <a:rPr lang="ru-RU" b="1" dirty="0">
                <a:solidFill>
                  <a:schemeClr val="bg2">
                    <a:lumMod val="75000"/>
                  </a:schemeClr>
                </a:solidFill>
              </a:rPr>
              <a:t>циклотимик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 и </a:t>
            </a:r>
            <a:r>
              <a:rPr lang="ru-RU" b="1" dirty="0">
                <a:solidFill>
                  <a:schemeClr val="bg2">
                    <a:lumMod val="75000"/>
                  </a:schemeClr>
                </a:solidFill>
              </a:rPr>
              <a:t>циклоид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2192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Предпосылки типологии Э.Кречмера</a:t>
            </a:r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5064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     Оказалось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, что </a:t>
            </a:r>
            <a:r>
              <a:rPr lang="ru-RU" b="1" dirty="0">
                <a:solidFill>
                  <a:schemeClr val="bg2">
                    <a:lumMod val="75000"/>
                  </a:schemeClr>
                </a:solidFill>
              </a:rPr>
              <a:t>шизотимики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 и </a:t>
            </a:r>
            <a:r>
              <a:rPr lang="ru-RU" b="1" dirty="0">
                <a:solidFill>
                  <a:schemeClr val="bg2">
                    <a:lumMod val="75000"/>
                  </a:schemeClr>
                </a:solidFill>
              </a:rPr>
              <a:t>шизоиды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 чаще </a:t>
            </a:r>
            <a:r>
              <a:rPr lang="ru-RU" b="1" dirty="0">
                <a:solidFill>
                  <a:schemeClr val="bg2">
                    <a:lumMod val="75000"/>
                  </a:schemeClr>
                </a:solidFill>
                <a:sym typeface="Symbol"/>
              </a:rPr>
              <a:t>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u="dbl" dirty="0">
                <a:solidFill>
                  <a:schemeClr val="bg2">
                    <a:lumMod val="75000"/>
                  </a:schemeClr>
                </a:solidFill>
              </a:rPr>
              <a:t>имеют астеническую конституцию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. </a:t>
            </a:r>
            <a:endParaRPr lang="ru-RU" dirty="0" smtClean="0">
              <a:solidFill>
                <a:schemeClr val="bg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     Циклотимики</a:t>
            </a:r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и </a:t>
            </a:r>
            <a:r>
              <a:rPr lang="ru-RU" b="1" dirty="0">
                <a:solidFill>
                  <a:schemeClr val="bg2">
                    <a:lumMod val="75000"/>
                  </a:schemeClr>
                </a:solidFill>
              </a:rPr>
              <a:t>циклоиды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 чаще бывают </a:t>
            </a:r>
            <a:r>
              <a:rPr lang="ru-RU" b="1" dirty="0">
                <a:solidFill>
                  <a:schemeClr val="bg2">
                    <a:lumMod val="75000"/>
                  </a:schemeClr>
                </a:solidFill>
                <a:sym typeface="Symbol"/>
              </a:rPr>
              <a:t>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u="sng" dirty="0">
                <a:solidFill>
                  <a:schemeClr val="bg2">
                    <a:lumMod val="75000"/>
                  </a:schemeClr>
                </a:solidFill>
              </a:rPr>
              <a:t>пикниками</a:t>
            </a:r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     Менее 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четкий, промежуточный тип в классификации Кречмера – так называемый </a:t>
            </a:r>
            <a:r>
              <a:rPr lang="ru-RU" b="1" dirty="0">
                <a:solidFill>
                  <a:schemeClr val="bg2">
                    <a:lumMod val="75000"/>
                  </a:schemeClr>
                </a:solidFill>
              </a:rPr>
              <a:t>вискозный тип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, телосложение которого соответствует </a:t>
            </a:r>
            <a:r>
              <a:rPr lang="ru-RU" b="1" dirty="0">
                <a:solidFill>
                  <a:schemeClr val="bg2">
                    <a:lumMod val="75000"/>
                  </a:schemeClr>
                </a:solidFill>
                <a:sym typeface="Symbol"/>
              </a:rPr>
              <a:t>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u="sng" dirty="0">
                <a:solidFill>
                  <a:schemeClr val="bg2">
                    <a:lumMod val="75000"/>
                  </a:schemeClr>
                </a:solidFill>
              </a:rPr>
              <a:t>атлетическому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.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Телосложение и темперамент</a:t>
            </a:r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546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     </a:t>
            </a:r>
            <a:r>
              <a:rPr lang="ru-RU" b="1" u="sng" dirty="0" smtClean="0">
                <a:solidFill>
                  <a:schemeClr val="bg2">
                    <a:lumMod val="75000"/>
                  </a:schemeClr>
                </a:solidFill>
              </a:rPr>
              <a:t>Шизотимик:</a:t>
            </a:r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Имеет астеническое телосложение.  </a:t>
            </a:r>
          </a:p>
          <a:p>
            <a:pPr marL="0" indent="0">
              <a:buNone/>
            </a:pP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   Характеризуется 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замкнутостью, склонностью к колебаниям эмоций от раздражения до сухости, упрямством, малоподатливостью к изменению установок и взглядов. 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     С 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трудом приспосабливается к окружению, склонен к абстракции. Имеет астеническое телосложение. При расстройстве психики обнаруживает предрасположенность к шизофрении.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Шизотимик (шизоид)</a:t>
            </a:r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56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       </a:t>
            </a:r>
            <a:r>
              <a:rPr lang="ru-RU" b="1" u="sng" dirty="0" smtClean="0">
                <a:solidFill>
                  <a:schemeClr val="bg2">
                    <a:lumMod val="75000"/>
                  </a:schemeClr>
                </a:solidFill>
              </a:rPr>
              <a:t>Циклотимик:</a:t>
            </a:r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Имеет пикническое телосложение. </a:t>
            </a:r>
          </a:p>
          <a:p>
            <a:pPr marL="0" indent="0">
              <a:buNone/>
            </a:pP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     Представляет 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собой противоположность шизотимика. Эмоции колеблются между радостью и печалью, легко контактирует с окружением, реалистичен во взглядах. 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       При 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нарушении психики обнаруживает предрасположенность к маниакально-депрессивному синдрому (психозу).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Циклотимик (циклоид)</a:t>
            </a:r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2826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     </a:t>
            </a:r>
            <a:r>
              <a:rPr lang="ru-RU" b="1" u="sng" dirty="0" smtClean="0">
                <a:solidFill>
                  <a:schemeClr val="bg2">
                    <a:lumMod val="75000"/>
                  </a:schemeClr>
                </a:solidFill>
              </a:rPr>
              <a:t>Иксотимик:</a:t>
            </a:r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Имеет атлетическое сложение.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      Спокойный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, маловпечатлительный, характеризуется сдержанностью жестов и мимики. Отличается невысокой гибкостью мышления, трудно приспосабливается к перемене обстановки, мелочен. 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     При 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психических расстройствах проявляет предрасположенность к эпилепсии.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Иксотимик</a:t>
            </a:r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8782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430609"/>
              </p:ext>
            </p:extLst>
          </p:nvPr>
        </p:nvGraphicFramePr>
        <p:xfrm>
          <a:off x="457200" y="1524000"/>
          <a:ext cx="8229600" cy="4637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1008">
                <a:tc gridSpan="3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936104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Астенический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Атлетический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Пикнический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Формы 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лица типов конституции из схемы Э. Кречмера</a:t>
            </a:r>
          </a:p>
        </p:txBody>
      </p:sp>
      <p:pic>
        <p:nvPicPr>
          <p:cNvPr id="8" name="Picture 2" descr="C:\Users\Виктор\Pictures\кк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806" y="1772816"/>
            <a:ext cx="8059931" cy="32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8147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7634734"/>
              </p:ext>
            </p:extLst>
          </p:nvPr>
        </p:nvGraphicFramePr>
        <p:xfrm>
          <a:off x="457200" y="980728"/>
          <a:ext cx="8229600" cy="5483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4640"/>
                <a:gridCol w="2811760"/>
                <a:gridCol w="2743200"/>
              </a:tblGrid>
              <a:tr h="57606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Циклотимики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Шизотимики</a:t>
                      </a:r>
                      <a:endParaRPr lang="ru-R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Настроение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Психический темп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Психомоторная сфера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Родственный тип строения тела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между повышенным (весел) и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депрессивным (печален)</a:t>
                      </a:r>
                    </a:p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колеблющаяся кривая темперамента; между подвижным и флегматичным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адекватна раздражению, закруглена, естественна, мягка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Пикнический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между раздражительностью и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холодностью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прыгающая кривая темперамента: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между порывистостью и тягучестью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часто неадекватна раздражению,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задержка, параличность, деревянность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астенический, атлетический,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диспластический и их комбинации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5632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Характеристики темпераментов</a:t>
            </a:r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192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Виктор\Pictures\ккк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88463"/>
            <a:ext cx="8593395" cy="5941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/>
          </a:bodyPr>
          <a:lstStyle/>
          <a:p>
            <a:pPr algn="r"/>
            <a:r>
              <a:rPr lang="ru-RU" sz="1400" dirty="0" smtClean="0">
                <a:solidFill>
                  <a:srgbClr val="7030A0"/>
                </a:solidFill>
              </a:rPr>
              <a:t>Характеристики темпераментов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654548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-Новая структура\1-Документы\Кинесика\3-Обработать\1-Телосложение\ИНФА\просветы\i_001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31" y="1340768"/>
            <a:ext cx="8993308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pPr algn="r"/>
            <a:r>
              <a:rPr lang="ru-RU" sz="1400" dirty="0">
                <a:solidFill>
                  <a:srgbClr val="7030A0"/>
                </a:solidFill>
              </a:rPr>
              <a:t>Характеристики темпераментов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733119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    Шелдон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выделил три первичных компонента телосложения, которые получили обозначения соответственно: </a:t>
            </a:r>
          </a:p>
          <a:p>
            <a:pPr algn="just"/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эндоморфный,   мезоморфный,   эктоморфный. 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 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Эти термины произошли от названий зародышевых листков.  Согласно существовавшей в то время в биологии точке зрения, …</a:t>
            </a:r>
          </a:p>
          <a:p>
            <a:pPr marL="0" indent="457200" algn="just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из </a:t>
            </a:r>
            <a:r>
              <a:rPr lang="ru-RU" u="dbl" dirty="0">
                <a:solidFill>
                  <a:schemeClr val="accent1">
                    <a:lumMod val="50000"/>
                  </a:schemeClr>
                </a:solidFill>
              </a:rPr>
              <a:t>эндодермы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(внутреннего зародышевого листка) развиваются внутренние органы, </a:t>
            </a:r>
          </a:p>
          <a:p>
            <a:pPr marL="0" indent="457200" algn="just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из </a:t>
            </a:r>
            <a:r>
              <a:rPr lang="ru-RU" u="dbl" dirty="0">
                <a:solidFill>
                  <a:schemeClr val="accent1">
                    <a:lumMod val="50000"/>
                  </a:schemeClr>
                </a:solidFill>
              </a:rPr>
              <a:t>мезодермы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(среднего зародышевого листка) развиваются кости, мышцы, сердце, кровеносные сосуды, </a:t>
            </a:r>
          </a:p>
          <a:p>
            <a:pPr marL="0" indent="457200" algn="just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из </a:t>
            </a:r>
            <a:r>
              <a:rPr lang="ru-RU" u="dbl" dirty="0">
                <a:solidFill>
                  <a:schemeClr val="accent1">
                    <a:lumMod val="50000"/>
                  </a:schemeClr>
                </a:solidFill>
              </a:rPr>
              <a:t>эктодермы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(внешнего зародышевого листка) – волосы, ногти, рецепторный аппарат, нервная система и мозг.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Конституциональная типология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Уильяма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Шелдона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387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72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Типология 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телосложения Кречмера включает </a:t>
            </a:r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→ 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(1) астенический, (2) пикнический и (3) атлетический типы. </a:t>
            </a:r>
            <a:endParaRPr lang="ru-RU" dirty="0" smtClean="0">
              <a:solidFill>
                <a:schemeClr val="bg2">
                  <a:lumMod val="75000"/>
                </a:schemeClr>
              </a:solidFill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Кроме названных типов, Э. Кречмер выделял еще </a:t>
            </a:r>
            <a:r>
              <a:rPr lang="ru-RU" b="1" u="sng" dirty="0">
                <a:solidFill>
                  <a:schemeClr val="bg2">
                    <a:lumMod val="75000"/>
                  </a:schemeClr>
                </a:solidFill>
              </a:rPr>
              <a:t>диспластический</a:t>
            </a:r>
            <a:r>
              <a:rPr lang="ru-RU" u="sng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b="1" u="sng" dirty="0">
                <a:solidFill>
                  <a:schemeClr val="bg2">
                    <a:lumMod val="75000"/>
                  </a:schemeClr>
                </a:solidFill>
              </a:rPr>
              <a:t>тип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, характеризующийся бесформенным строением и различными деформациями телосложения (например, чрезмерным ростом).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2192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bg2">
                    <a:lumMod val="75000"/>
                  </a:schemeClr>
                </a:solidFill>
              </a:rPr>
              <a:t>Конституциональная типология </a:t>
            </a:r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Эрнста </a:t>
            </a:r>
            <a:r>
              <a:rPr lang="ru-RU" b="1" dirty="0">
                <a:solidFill>
                  <a:schemeClr val="bg2">
                    <a:lumMod val="75000"/>
                  </a:schemeClr>
                </a:solidFill>
              </a:rPr>
              <a:t>Кречмера</a:t>
            </a:r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1846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25658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 smtClean="0">
                <a:solidFill>
                  <a:schemeClr val="bg2">
                    <a:lumMod val="75000"/>
                  </a:schemeClr>
                </a:solidFill>
              </a:rPr>
              <a:t>              Оценивая </a:t>
            </a:r>
            <a:r>
              <a:rPr lang="ru-RU" sz="1800" dirty="0">
                <a:solidFill>
                  <a:schemeClr val="bg2">
                    <a:lumMod val="75000"/>
                  </a:schemeClr>
                </a:solidFill>
              </a:rPr>
              <a:t>каждое из </a:t>
            </a:r>
            <a:r>
              <a:rPr lang="ru-RU" sz="1800" dirty="0" smtClean="0">
                <a:solidFill>
                  <a:schemeClr val="bg2">
                    <a:lumMod val="75000"/>
                  </a:schemeClr>
                </a:solidFill>
              </a:rPr>
              <a:t>выделенных </a:t>
            </a:r>
            <a:r>
              <a:rPr lang="ru-RU" sz="1800" dirty="0">
                <a:solidFill>
                  <a:schemeClr val="bg2">
                    <a:lumMod val="75000"/>
                  </a:schemeClr>
                </a:solidFill>
              </a:rPr>
              <a:t>им измерений по семибальной шкале, У. Шелдон пришел к понятию </a:t>
            </a:r>
            <a:r>
              <a:rPr lang="ru-RU" sz="1800" b="1" i="1" u="sng" dirty="0">
                <a:solidFill>
                  <a:schemeClr val="bg2">
                    <a:lumMod val="75000"/>
                  </a:schemeClr>
                </a:solidFill>
              </a:rPr>
              <a:t>соматотипа</a:t>
            </a:r>
            <a:r>
              <a:rPr lang="ru-RU" sz="1800" dirty="0">
                <a:solidFill>
                  <a:schemeClr val="bg2">
                    <a:lumMod val="75000"/>
                  </a:schemeClr>
                </a:solidFill>
              </a:rPr>
              <a:t> (типа телосложения). 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chemeClr val="bg2">
                    <a:lumMod val="75000"/>
                  </a:schemeClr>
                </a:solidFill>
              </a:rPr>
              <a:t>     В </a:t>
            </a:r>
            <a:r>
              <a:rPr lang="ru-RU" sz="1800" dirty="0">
                <a:solidFill>
                  <a:schemeClr val="bg2">
                    <a:lumMod val="75000"/>
                  </a:schemeClr>
                </a:solidFill>
              </a:rPr>
              <a:t>зависимости от преобладания какого-либо параметра (оценка в 1 балл соответствует минимальной интенсивности, 7 баллов – максимальной) У. Шелдон называет следующие </a:t>
            </a:r>
            <a:r>
              <a:rPr lang="ru-RU" sz="1800" u="sng" dirty="0">
                <a:solidFill>
                  <a:schemeClr val="bg2">
                    <a:lumMod val="75000"/>
                  </a:schemeClr>
                </a:solidFill>
              </a:rPr>
              <a:t>типы телосложения</a:t>
            </a:r>
            <a:r>
              <a:rPr lang="ru-RU" sz="1800" dirty="0">
                <a:solidFill>
                  <a:schemeClr val="bg2">
                    <a:lumMod val="75000"/>
                  </a:schemeClr>
                </a:solidFill>
              </a:rPr>
              <a:t>: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chemeClr val="bg2">
                    <a:lumMod val="75000"/>
                  </a:schemeClr>
                </a:solidFill>
              </a:rPr>
              <a:t>→ </a:t>
            </a:r>
            <a:r>
              <a:rPr lang="ru-RU" sz="1800" b="1" u="sng" dirty="0">
                <a:solidFill>
                  <a:schemeClr val="bg2">
                    <a:lumMod val="75000"/>
                  </a:schemeClr>
                </a:solidFill>
              </a:rPr>
              <a:t>эндоморфный</a:t>
            </a:r>
            <a:r>
              <a:rPr lang="ru-RU" sz="1800" dirty="0">
                <a:solidFill>
                  <a:schemeClr val="bg2">
                    <a:lumMod val="75000"/>
                  </a:schemeClr>
                </a:solidFill>
              </a:rPr>
              <a:t> тип (7-1-1) отличается крупными внутренними органами и слабыми соматическими структурами. Телосложение относительно слабое, с избытком жировой ткани;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chemeClr val="bg2">
                    <a:lumMod val="75000"/>
                  </a:schemeClr>
                </a:solidFill>
              </a:rPr>
              <a:t>→ </a:t>
            </a:r>
            <a:r>
              <a:rPr lang="ru-RU" sz="1800" b="1" u="sng" dirty="0">
                <a:solidFill>
                  <a:schemeClr val="bg2">
                    <a:lumMod val="75000"/>
                  </a:schemeClr>
                </a:solidFill>
              </a:rPr>
              <a:t>мезоморфный</a:t>
            </a:r>
            <a:r>
              <a:rPr lang="ru-RU" sz="1800" dirty="0">
                <a:solidFill>
                  <a:schemeClr val="bg2">
                    <a:lumMod val="75000"/>
                  </a:schemeClr>
                </a:solidFill>
              </a:rPr>
              <a:t> тип (1-7-1) характеризуется хорошо развитой мускульной системой, стройным и крепким телом, большой физической устойчивостью и силой;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chemeClr val="bg2">
                    <a:lumMod val="75000"/>
                  </a:schemeClr>
                </a:solidFill>
              </a:rPr>
              <a:t>→ </a:t>
            </a:r>
            <a:r>
              <a:rPr lang="ru-RU" sz="1800" b="1" u="sng" dirty="0">
                <a:solidFill>
                  <a:schemeClr val="bg2">
                    <a:lumMod val="75000"/>
                  </a:schemeClr>
                </a:solidFill>
              </a:rPr>
              <a:t>эктоморфный</a:t>
            </a:r>
            <a:r>
              <a:rPr lang="ru-RU" sz="1800" dirty="0">
                <a:solidFill>
                  <a:schemeClr val="bg2">
                    <a:lumMod val="75000"/>
                  </a:schemeClr>
                </a:solidFill>
              </a:rPr>
              <a:t> тип (1-1-7) – организм хрупок и тонок, грудная клетка уплощена. Относительное слабое развитие внутренних органов и телосложения. Конечности длинные, тонкие со слабой мускулатурой.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chemeClr val="bg2">
                    <a:lumMod val="75000"/>
                  </a:schemeClr>
                </a:solidFill>
              </a:rPr>
              <a:t>Если </a:t>
            </a:r>
            <a:r>
              <a:rPr lang="ru-RU" sz="1800" dirty="0">
                <a:solidFill>
                  <a:schemeClr val="bg2">
                    <a:lumMod val="75000"/>
                  </a:schemeClr>
                </a:solidFill>
              </a:rPr>
              <a:t>отдельные параметры имеют одинаковую интенсивность, У. Шелдон относит данного индивида к </a:t>
            </a:r>
            <a:r>
              <a:rPr lang="ru-RU" sz="1800" u="sng" dirty="0">
                <a:solidFill>
                  <a:schemeClr val="bg2">
                    <a:lumMod val="75000"/>
                  </a:schemeClr>
                </a:solidFill>
              </a:rPr>
              <a:t>смешанному</a:t>
            </a:r>
            <a:r>
              <a:rPr lang="ru-RU" sz="1800" dirty="0">
                <a:solidFill>
                  <a:schemeClr val="bg2">
                    <a:lumMod val="75000"/>
                  </a:schemeClr>
                </a:solidFill>
              </a:rPr>
              <a:t> (среднему) </a:t>
            </a:r>
            <a:r>
              <a:rPr lang="ru-RU" sz="1800" u="sng" dirty="0">
                <a:solidFill>
                  <a:schemeClr val="bg2">
                    <a:lumMod val="75000"/>
                  </a:schemeClr>
                </a:solidFill>
              </a:rPr>
              <a:t>типу</a:t>
            </a:r>
            <a:r>
              <a:rPr lang="ru-RU" sz="1800" dirty="0">
                <a:solidFill>
                  <a:schemeClr val="bg2">
                    <a:lumMod val="75000"/>
                  </a:schemeClr>
                </a:solidFill>
              </a:rPr>
              <a:t>, оценивая его как 4-4-4.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Соматотипы Уильяма Шелдона</a:t>
            </a:r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000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         </a:t>
            </a:r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Названным 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типам телосложения соответствуют и определенные </a:t>
            </a:r>
            <a:r>
              <a:rPr lang="ru-RU" u="sng" dirty="0">
                <a:solidFill>
                  <a:schemeClr val="bg2">
                    <a:lumMod val="75000"/>
                  </a:schemeClr>
                </a:solidFill>
              </a:rPr>
              <a:t>типы темпераментов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, названные У. Шелдоном →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(1) висцеротониками 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(от лат. – внутренности</a:t>
            </a:r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)</a:t>
            </a:r>
          </a:p>
          <a:p>
            <a:pPr marL="0" indent="0" algn="r">
              <a:buNone/>
            </a:pPr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/эндоморфный тип/ </a:t>
            </a:r>
            <a:endParaRPr lang="ru-RU" dirty="0">
              <a:solidFill>
                <a:schemeClr val="bg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(2) соматотониками (от лат. – тело</a:t>
            </a:r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)</a:t>
            </a:r>
          </a:p>
          <a:p>
            <a:pPr marL="0" indent="0" algn="r">
              <a:buNone/>
            </a:pPr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/мезоморфный тип/ </a:t>
            </a:r>
            <a:endParaRPr lang="ru-RU" dirty="0">
              <a:solidFill>
                <a:schemeClr val="bg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(3) церебротониками (от лат. – мозг</a:t>
            </a:r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).</a:t>
            </a:r>
          </a:p>
          <a:p>
            <a:pPr marL="0" indent="0" algn="r">
              <a:buNone/>
            </a:pPr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/эктоморфный тип/</a:t>
            </a:r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Типы темпераментов по У.Шелдону</a:t>
            </a:r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664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 descr="E:\0-Новая структура\1-Документы\Кинесика\3-Обработать\1-Телосложение\3-Изобр\три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1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340768"/>
            <a:ext cx="8568952" cy="504056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2192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Соматотипы по У.Шелдону</a:t>
            </a:r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9396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Система </a:t>
            </a:r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У.Шелдона</a:t>
            </a:r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  <p:pic>
        <p:nvPicPr>
          <p:cNvPr id="14338" name="Picture 2" descr="C:\Users\Виктор\Pictures\ш.gif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39953" y="1700808"/>
            <a:ext cx="4701950" cy="475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1700809"/>
            <a:ext cx="3816424" cy="165618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solidFill>
                  <a:schemeClr val="bg2">
                    <a:lumMod val="75000"/>
                  </a:schemeClr>
                </a:solidFill>
              </a:rPr>
              <a:t>чистый эндоморф (7-1-1), </a:t>
            </a:r>
            <a:endParaRPr lang="ru-RU" sz="2400" dirty="0" smtClean="0">
              <a:solidFill>
                <a:schemeClr val="bg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sz="2400" dirty="0" smtClean="0">
                <a:solidFill>
                  <a:schemeClr val="bg2">
                    <a:lumMod val="75000"/>
                  </a:schemeClr>
                </a:solidFill>
              </a:rPr>
              <a:t>чистый </a:t>
            </a:r>
            <a:r>
              <a:rPr lang="ru-RU" sz="2400" dirty="0">
                <a:solidFill>
                  <a:schemeClr val="bg2">
                    <a:lumMod val="75000"/>
                  </a:schemeClr>
                </a:solidFill>
              </a:rPr>
              <a:t>мезоморф (1-7-1), </a:t>
            </a:r>
            <a:endParaRPr lang="ru-RU" sz="2400" dirty="0" smtClean="0">
              <a:solidFill>
                <a:schemeClr val="bg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sz="2400" dirty="0" smtClean="0">
                <a:solidFill>
                  <a:schemeClr val="bg2">
                    <a:lumMod val="75000"/>
                  </a:schemeClr>
                </a:solidFill>
              </a:rPr>
              <a:t>чистый </a:t>
            </a:r>
            <a:r>
              <a:rPr lang="ru-RU" sz="2400" dirty="0">
                <a:solidFill>
                  <a:schemeClr val="bg2">
                    <a:lumMod val="75000"/>
                  </a:schemeClr>
                </a:solidFill>
              </a:rPr>
              <a:t>эктоморф (1-1-7)</a:t>
            </a:r>
          </a:p>
        </p:txBody>
      </p:sp>
    </p:spTree>
    <p:extLst>
      <p:ext uri="{BB962C8B-B14F-4D97-AF65-F5344CB8AC3E}">
        <p14:creationId xmlns:p14="http://schemas.microsoft.com/office/powerpoint/2010/main" val="133149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0309412"/>
              </p:ext>
            </p:extLst>
          </p:nvPr>
        </p:nvGraphicFramePr>
        <p:xfrm>
          <a:off x="457200" y="1524000"/>
          <a:ext cx="8229600" cy="525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595736"/>
                <a:gridCol w="289066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Висцератония (эндоморфизм)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Соматотония (мезоморфизм)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Церебротония (эктоморфизм)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Расслабленность в осанке и движениях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Любовь к комфорту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Замедленная реакция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.Пристрастие к еде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Социализация пищевой потребности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Уверенность в осанке и движениях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Склонность к физической деятельности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Энергичность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Потребность в движениях и удовольствие от них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Потребность к доминированию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Заторможенность в движениях, скованность в осанке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Чрезмерная физиологическая реактивность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Повышенная скорость реакций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Склонность к уединению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Склонность к рассуждениям, исключительное внимание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3600" dirty="0">
                <a:solidFill>
                  <a:schemeClr val="bg2">
                    <a:lumMod val="75000"/>
                  </a:schemeClr>
                </a:solidFill>
              </a:rPr>
              <a:t>Характеристики типов телосложения и темперамента по У. Шелдону</a:t>
            </a:r>
          </a:p>
        </p:txBody>
      </p:sp>
    </p:spTree>
    <p:extLst>
      <p:ext uri="{BB962C8B-B14F-4D97-AF65-F5344CB8AC3E}">
        <p14:creationId xmlns:p14="http://schemas.microsoft.com/office/powerpoint/2010/main" val="3617969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4602873"/>
              </p:ext>
            </p:extLst>
          </p:nvPr>
        </p:nvGraphicFramePr>
        <p:xfrm>
          <a:off x="457200" y="908050"/>
          <a:ext cx="8229600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Висцератония (эндоморфизм)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Соматотония (мезоморфизм</a:t>
                      </a: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Церебротония (эктоморфизм</a:t>
                      </a: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 Удовольствие от пищеварения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 Любовь к компаниям, дружеским излияниям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 Социофилия (склонность к общественной жизни)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 Приветливость со всеми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 Жажда любви и одобрения окружающих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Склонность к риску и игре случая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Решительные манеры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Храбрость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Сильная агрессивность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Психологическая нечувствительность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Скрытность чувств, эмоциональная заторможенность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Самоконтроль мимики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Социофобия (страх перед общественными контактами)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Заторможенность в общении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Избегание стандартных действий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pPr algn="r"/>
            <a:r>
              <a:rPr lang="ru-RU" sz="1400" dirty="0" smtClean="0">
                <a:solidFill>
                  <a:srgbClr val="7030A0"/>
                </a:solidFill>
              </a:rPr>
              <a:t>Характеристики типов телосложения и темперамента по У. Шелдону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263526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2289681"/>
              </p:ext>
            </p:extLst>
          </p:nvPr>
        </p:nvGraphicFramePr>
        <p:xfrm>
          <a:off x="457200" y="836613"/>
          <a:ext cx="8229600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0624"/>
                <a:gridCol w="2808312"/>
                <a:gridCol w="289066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Висцератония (эндоморфизм)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Соматотония (мезоморфизм)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Церебротония (эктоморфизм)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 Ориентация на других людей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12. Эмоциональная ровность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13. Терпимость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 Безмятежная удовлетворенность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15. Хороший сон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Клаустрофобия (боязнь закрытых помещений)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Отсутствие сострадания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Громкий голос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Спартанское безразличие к боли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Шумное поведение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Агорафобия (боязнь открытого пространства) 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Непредсказуемость установок (поведения)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Тихий голос, боязнь вызвать шум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Чрезмерная чувствительность к боли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Недостаточный сон, хроническая усталость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/>
          </a:bodyPr>
          <a:lstStyle/>
          <a:p>
            <a:pPr algn="r"/>
            <a:r>
              <a:rPr lang="ru-RU" sz="1400" dirty="0" smtClean="0">
                <a:solidFill>
                  <a:srgbClr val="7030A0"/>
                </a:solidFill>
              </a:rPr>
              <a:t>Характеристики типов телосложения и темперамента по У. Шелдону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4004828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918238"/>
              </p:ext>
            </p:extLst>
          </p:nvPr>
        </p:nvGraphicFramePr>
        <p:xfrm>
          <a:off x="457200" y="260649"/>
          <a:ext cx="8229600" cy="64419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864095"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Висцератония (эндоморфизм)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Соматотония (мезоморфизм)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Церебротония (эктоморфизм)</a:t>
                      </a:r>
                      <a:endParaRPr lang="ru-RU" sz="2400" dirty="0"/>
                    </a:p>
                  </a:txBody>
                  <a:tcPr/>
                </a:tc>
              </a:tr>
              <a:tr h="5241908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16. Отсутствие взрывных эмоций и поступков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17. Легкость в обращении и выражении чувств (экстраверсия)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18. Общительность и расслабленность в состоянии опьянения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19. Потребность в людях в тяжелую минуту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20. Ориентация на детей и семью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Внешний вид соответствует более пожилому возрасту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Объективное и широкое мышление, направленное вовне (экстраверсия) 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Агрессивность и самодовольство в состоянии опьянения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Потребность в действиях в тяжелую минуту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Ориентация на юношеские цели и занятия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Юношеская живость, субъективное мышление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Концентрированное, скрытое и субъективное мышление (интроверсия)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Устойчивость к действию алкоголя и др. депрессантов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Потребность в уединении в тяжелую минуту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Ориентация на пожилой возраст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751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Астеник</a:t>
            </a:r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647" y="1772816"/>
            <a:ext cx="4187881" cy="4104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1524000"/>
            <a:ext cx="4064128" cy="449728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   </a:t>
            </a:r>
          </a:p>
          <a:p>
            <a:pPr marL="0" indent="0">
              <a:buNone/>
            </a:pPr>
            <a:r>
              <a:rPr lang="ru-RU" sz="3000" b="1" u="sng" dirty="0" smtClean="0">
                <a:solidFill>
                  <a:schemeClr val="bg2">
                    <a:lumMod val="75000"/>
                  </a:schemeClr>
                </a:solidFill>
              </a:rPr>
              <a:t>Астеник</a:t>
            </a:r>
            <a:r>
              <a:rPr lang="ru-RU" sz="3000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sz="3000" dirty="0">
                <a:solidFill>
                  <a:schemeClr val="bg2">
                    <a:lumMod val="75000"/>
                  </a:schemeClr>
                </a:solidFill>
              </a:rPr>
              <a:t>(от греч. – слабый) – отличается слабым ростом «в толщину» при неуменьшенном росте «в длину» – худой, тонкий, с бедной соками и кровью кожей, узкими плечами, длинной узкой и плоской грудной клеткой. </a:t>
            </a:r>
          </a:p>
          <a:p>
            <a:pPr marL="0" indent="0">
              <a:buNone/>
            </a:pPr>
            <a:endParaRPr lang="ru-RU" sz="3000" dirty="0" smtClean="0">
              <a:solidFill>
                <a:schemeClr val="bg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sz="3000" dirty="0" smtClean="0">
                <a:solidFill>
                  <a:schemeClr val="bg2">
                    <a:lumMod val="75000"/>
                  </a:schemeClr>
                </a:solidFill>
              </a:rPr>
              <a:t>Имеет </a:t>
            </a:r>
            <a:r>
              <a:rPr lang="ru-RU" sz="3000" dirty="0">
                <a:solidFill>
                  <a:schemeClr val="bg2">
                    <a:lumMod val="75000"/>
                  </a:schemeClr>
                </a:solidFill>
              </a:rPr>
              <a:t>хрупкое телосложение, высокий рост, вытянутое лицо, длинный тонкий нос. Нижние конечности длинные и худые.</a:t>
            </a:r>
          </a:p>
        </p:txBody>
      </p:sp>
    </p:spTree>
    <p:extLst>
      <p:ext uri="{BB962C8B-B14F-4D97-AF65-F5344CB8AC3E}">
        <p14:creationId xmlns:p14="http://schemas.microsoft.com/office/powerpoint/2010/main" val="2017633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>
                <a:solidFill>
                  <a:schemeClr val="bg2">
                    <a:lumMod val="75000"/>
                  </a:schemeClr>
                </a:solidFill>
                <a:effectLst/>
              </a:rPr>
              <a:t>Пи́кник</a:t>
            </a:r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659" y="2132856"/>
            <a:ext cx="4623796" cy="3312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32040" y="1628800"/>
            <a:ext cx="3754760" cy="489654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u="sng" dirty="0" smtClean="0">
                <a:solidFill>
                  <a:schemeClr val="bg2">
                    <a:lumMod val="75000"/>
                  </a:schemeClr>
                </a:solidFill>
              </a:rPr>
              <a:t>Пикник</a:t>
            </a:r>
            <a:r>
              <a:rPr lang="ru-RU" sz="2400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sz="2400" dirty="0">
                <a:solidFill>
                  <a:schemeClr val="bg2">
                    <a:lumMod val="75000"/>
                  </a:schemeClr>
                </a:solidFill>
              </a:rPr>
              <a:t>(от греч. – толстый, плотный) – среднего или малого роста, с богатой жировой тканью, расплывшимся туловищем, круглой головой на короткой шее, с мелким широким лицом. </a:t>
            </a:r>
            <a:endParaRPr lang="ru-RU" sz="2400" dirty="0" smtClean="0">
              <a:solidFill>
                <a:schemeClr val="bg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sz="2400" dirty="0" smtClean="0">
                <a:solidFill>
                  <a:schemeClr val="bg2">
                    <a:lumMod val="75000"/>
                  </a:schemeClr>
                </a:solidFill>
              </a:rPr>
              <a:t>Обнаруживает </a:t>
            </a:r>
            <a:r>
              <a:rPr lang="ru-RU" sz="2400" dirty="0">
                <a:solidFill>
                  <a:schemeClr val="bg2">
                    <a:lumMod val="75000"/>
                  </a:schemeClr>
                </a:solidFill>
              </a:rPr>
              <a:t>тенденцию к ожирению</a:t>
            </a:r>
          </a:p>
        </p:txBody>
      </p:sp>
    </p:spTree>
    <p:extLst>
      <p:ext uri="{BB962C8B-B14F-4D97-AF65-F5344CB8AC3E}">
        <p14:creationId xmlns:p14="http://schemas.microsoft.com/office/powerpoint/2010/main" val="1446930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Атлетик</a:t>
            </a:r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2181" y="1930222"/>
            <a:ext cx="4573875" cy="303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48064" y="1600200"/>
            <a:ext cx="3538736" cy="485313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 smtClean="0">
                <a:solidFill>
                  <a:schemeClr val="tx2">
                    <a:lumMod val="25000"/>
                  </a:schemeClr>
                </a:solidFill>
              </a:rPr>
              <a:t>  </a:t>
            </a:r>
          </a:p>
          <a:p>
            <a:pPr marL="0" indent="0">
              <a:buNone/>
            </a:pPr>
            <a:r>
              <a:rPr lang="ru-RU" sz="2400" b="1" u="sng" dirty="0" smtClean="0">
                <a:solidFill>
                  <a:schemeClr val="bg2">
                    <a:lumMod val="75000"/>
                  </a:schemeClr>
                </a:solidFill>
              </a:rPr>
              <a:t>Атлетик</a:t>
            </a:r>
            <a:r>
              <a:rPr lang="ru-RU" sz="2400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sz="2400" dirty="0">
                <a:solidFill>
                  <a:schemeClr val="bg2">
                    <a:lumMod val="75000"/>
                  </a:schemeClr>
                </a:solidFill>
              </a:rPr>
              <a:t>(от греч. – борьба, схватка) имеет хорошую мускулатуру, крепкое телосложение, высокий или средний рост, широкий плечевой пояс и узкие бедра, выпуклые лицевые кости.</a:t>
            </a:r>
          </a:p>
        </p:txBody>
      </p:sp>
    </p:spTree>
    <p:extLst>
      <p:ext uri="{BB962C8B-B14F-4D97-AF65-F5344CB8AC3E}">
        <p14:creationId xmlns:p14="http://schemas.microsoft.com/office/powerpoint/2010/main" val="276859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  </a:t>
            </a:r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Кречмер 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обратил внимание, что </a:t>
            </a:r>
            <a:r>
              <a:rPr lang="ru-RU" u="sng" dirty="0">
                <a:solidFill>
                  <a:schemeClr val="bg2">
                    <a:lumMod val="75000"/>
                  </a:schemeClr>
                </a:solidFill>
              </a:rPr>
              <a:t>среди его пациентов, подверженных определенному психическому заболеванию, преобладают люди со сходными внешними чертами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. Развивая это наблюдение, ученый подметил, что и…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    </a:t>
            </a:r>
            <a:r>
              <a:rPr lang="ru-RU" b="1" dirty="0">
                <a:solidFill>
                  <a:schemeClr val="bg2">
                    <a:lumMod val="75000"/>
                  </a:schemeClr>
                </a:solidFill>
                <a:sym typeface="Symbol"/>
              </a:rPr>
              <a:t>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u="heavy" dirty="0">
                <a:solidFill>
                  <a:schemeClr val="bg2">
                    <a:lumMod val="75000"/>
                  </a:schemeClr>
                </a:solidFill>
              </a:rPr>
              <a:t>в характере совершенно здоровых людей имеются в зародыше признаки, подобные тем, которые в яркой форме выражены у психически больных.</a:t>
            </a:r>
            <a:endParaRPr lang="ru-RU" dirty="0">
              <a:solidFill>
                <a:schemeClr val="bg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Предпосылки типологии Э.Кречмера</a:t>
            </a:r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3449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     Психическая 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патология проявляется главным образом в двух совершенно непохожих заболеваниях — </a:t>
            </a:r>
            <a:r>
              <a:rPr lang="ru-RU" b="1" dirty="0">
                <a:solidFill>
                  <a:schemeClr val="bg2">
                    <a:lumMod val="75000"/>
                  </a:schemeClr>
                </a:solidFill>
              </a:rPr>
              <a:t>шизофрении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 и </a:t>
            </a:r>
            <a:r>
              <a:rPr lang="ru-RU" b="1" dirty="0">
                <a:solidFill>
                  <a:schemeClr val="bg2">
                    <a:lumMod val="75000"/>
                  </a:schemeClr>
                </a:solidFill>
              </a:rPr>
              <a:t>циклотимии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. </a:t>
            </a:r>
          </a:p>
          <a:p>
            <a:pPr marL="0" indent="0">
              <a:buNone/>
            </a:pP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 </a:t>
            </a:r>
          </a:p>
          <a:p>
            <a:r>
              <a:rPr lang="ru-RU" u="sng" dirty="0">
                <a:solidFill>
                  <a:schemeClr val="bg2">
                    <a:lumMod val="75000"/>
                  </a:schemeClr>
                </a:solidFill>
              </a:rPr>
              <a:t>Шизофрения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 характеризуется своеобразным мышлением больных, замкнутостью, утратой эмоциональных контактов с внешним миром. Больные шизофренией словно живут в своем собственном мире и все происходящее вокруг видят в ином ракурсе, чем здоровые люди. </a:t>
            </a:r>
          </a:p>
          <a:p>
            <a:pPr marL="0" indent="0">
              <a:buNone/>
            </a:pPr>
            <a:endParaRPr lang="ru-RU" dirty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ru-RU" u="sng" dirty="0">
                <a:solidFill>
                  <a:schemeClr val="bg2">
                    <a:lumMod val="75000"/>
                  </a:schemeClr>
                </a:solidFill>
              </a:rPr>
              <a:t>Циклотимия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 (маниакально-депрессивный психоз) характеризуется резкими перепадами эмоциональных состояний, когда период приподнятого настроения и высокой активности резко сменяется глубокой угнетенностью, депрессией.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Предпосылки типологии Э.Кречмера</a:t>
            </a:r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0330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В своих пациентах, их родственниках и просто здоровых людях Кречмер увидел постепенный переход ⇉ …</a:t>
            </a:r>
          </a:p>
          <a:p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от ярко выраженной [циклотимии] ⇒ через несколько [промежуточных вариантов] ⇒ и [«среднюю норму»] ⇒ к ярко выраженной [шизофрении]. </a:t>
            </a:r>
          </a:p>
          <a:p>
            <a:pPr marL="0" indent="0">
              <a:buNone/>
            </a:pPr>
            <a:endParaRPr lang="ru-RU" dirty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Так были описаны </a:t>
            </a:r>
            <a:r>
              <a:rPr lang="ru-RU" u="wavy" dirty="0">
                <a:solidFill>
                  <a:schemeClr val="bg2">
                    <a:lumMod val="75000"/>
                  </a:schemeClr>
                </a:solidFill>
              </a:rPr>
              <a:t>типы здоровых людей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b="1" dirty="0">
                <a:solidFill>
                  <a:schemeClr val="bg2">
                    <a:lumMod val="75000"/>
                  </a:schemeClr>
                </a:solidFill>
              </a:rPr>
              <a:t>→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 {шизотимики и шизоиды}, {циклотимики и циклоиды}.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Предпосылки типологии Э.Кречмера</a:t>
            </a:r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489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     </a:t>
            </a:r>
            <a:r>
              <a:rPr lang="ru-RU" u="sng" dirty="0" smtClean="0">
                <a:solidFill>
                  <a:schemeClr val="bg2">
                    <a:lumMod val="75000"/>
                  </a:schemeClr>
                </a:solidFill>
              </a:rPr>
              <a:t>Речь </a:t>
            </a:r>
            <a:r>
              <a:rPr lang="ru-RU" u="sng" dirty="0">
                <a:solidFill>
                  <a:schemeClr val="bg2">
                    <a:lumMod val="75000"/>
                  </a:schemeClr>
                </a:solidFill>
              </a:rPr>
              <a:t>идет о людях здоровых, нормальных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, которые вряд ли когда-либо заболеют психической болезнью, но если все-таки такое случится – то это будет определенная болезнь, а не иная. </a:t>
            </a:r>
          </a:p>
          <a:p>
            <a:pPr marL="0" indent="0">
              <a:buNone/>
            </a:pPr>
            <a:endParaRPr lang="ru-RU" dirty="0">
              <a:solidFill>
                <a:schemeClr val="bg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     Ни 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шизотимик, ни шизоид могут не иметь никакого отношения к шизофрении и в действительности чаще всего не имеют.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Предпосылки типологии Э.Кречмера</a:t>
            </a:r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4267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903</TotalTime>
  <Words>1190</Words>
  <Application>Microsoft Office PowerPoint</Application>
  <PresentationFormat>Экран (4:3)</PresentationFormat>
  <Paragraphs>255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Бумажная</vt:lpstr>
      <vt:lpstr>Телосложение и характер</vt:lpstr>
      <vt:lpstr>Конституциональная типология  Эрнста Кречмера</vt:lpstr>
      <vt:lpstr>Астеник</vt:lpstr>
      <vt:lpstr>Пи́кник</vt:lpstr>
      <vt:lpstr>Атлетик</vt:lpstr>
      <vt:lpstr>Предпосылки типологии Э.Кречмера</vt:lpstr>
      <vt:lpstr>Предпосылки типологии Э.Кречмера</vt:lpstr>
      <vt:lpstr>Предпосылки типологии Э.Кречмера</vt:lpstr>
      <vt:lpstr>Предпосылки типологии Э.Кречмера</vt:lpstr>
      <vt:lpstr>Предпосылки типологии Э.Кречмера</vt:lpstr>
      <vt:lpstr>Телосложение и темперамент</vt:lpstr>
      <vt:lpstr>Шизотимик (шизоид)</vt:lpstr>
      <vt:lpstr>Циклотимик (циклоид)</vt:lpstr>
      <vt:lpstr>Иксотимик</vt:lpstr>
      <vt:lpstr>Формы лица типов конституции из схемы Э. Кречмера</vt:lpstr>
      <vt:lpstr>Характеристики темпераментов</vt:lpstr>
      <vt:lpstr>Характеристики темпераментов</vt:lpstr>
      <vt:lpstr>Характеристики темпераментов</vt:lpstr>
      <vt:lpstr>Конституциональная типология  Уильяма Шелдона</vt:lpstr>
      <vt:lpstr>Соматотипы Уильяма Шелдона</vt:lpstr>
      <vt:lpstr>Типы темпераментов по У.Шелдону</vt:lpstr>
      <vt:lpstr>Соматотипы по У.Шелдону</vt:lpstr>
      <vt:lpstr>Система У.Шелдона</vt:lpstr>
      <vt:lpstr>Характеристики типов телосложения и темперамента по У. Шелдону</vt:lpstr>
      <vt:lpstr>Характеристики типов телосложения и темперамента по У. Шелдону</vt:lpstr>
      <vt:lpstr>Характеристики типов телосложения и темперамента по У. Шелдону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Телосложение и характер</dc:title>
  <dc:creator>Виктор</dc:creator>
  <cp:lastModifiedBy>Виктор</cp:lastModifiedBy>
  <cp:revision>63</cp:revision>
  <dcterms:created xsi:type="dcterms:W3CDTF">2017-08-18T04:43:00Z</dcterms:created>
  <dcterms:modified xsi:type="dcterms:W3CDTF">2023-12-17T11:58:29Z</dcterms:modified>
</cp:coreProperties>
</file>