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7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-1734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3048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25146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2819400"/>
            <a:ext cx="6400800" cy="1752600"/>
          </a:xfrm>
        </p:spPr>
        <p:txBody>
          <a:bodyPr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AF10-ACB4-4BCD-9684-220A9CAEC2E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155448" y="2420112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Овал 12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F61E26-8AB8-471E-B255-349BB1118A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685800" y="381000"/>
            <a:ext cx="7772400" cy="1752600"/>
          </a:xfrm>
        </p:spPr>
        <p:txBody>
          <a:bodyPr anchor="b"/>
          <a:lstStyle>
            <a:lvl1pPr>
              <a:defRPr sz="4200">
                <a:solidFill>
                  <a:schemeClr val="accent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AF10-ACB4-4BCD-9684-220A9CAEC2E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1E26-8AB8-471E-B255-349BB1118A47}" type="slidenum">
              <a:rPr lang="ru-RU" smtClean="0"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7010400" y="0"/>
            <a:ext cx="21336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 rot="5400000">
            <a:off x="4021836" y="3278124"/>
            <a:ext cx="6245352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6839712" y="2925763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6934200" y="3020251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915912" y="3009901"/>
            <a:ext cx="457200" cy="441325"/>
          </a:xfrm>
        </p:spPr>
        <p:txBody>
          <a:bodyPr/>
          <a:lstStyle/>
          <a:p>
            <a:fld id="{AEF61E26-8AB8-471E-B255-349BB1118A47}" type="slidenum">
              <a:rPr lang="ru-RU" smtClean="0"/>
              <a:t>‹#›</a:t>
            </a:fld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304800" y="304800"/>
            <a:ext cx="6553200" cy="5821366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AF10-ACB4-4BCD-9684-220A9CAEC2E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7391400" y="304801"/>
            <a:ext cx="1447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AF10-ACB4-4BCD-9684-220A9CAEC2E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61688" y="1026372"/>
            <a:ext cx="457200" cy="441325"/>
          </a:xfrm>
        </p:spPr>
        <p:txBody>
          <a:bodyPr/>
          <a:lstStyle/>
          <a:p>
            <a:fld id="{AEF61E26-8AB8-471E-B255-349BB1118A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бъект 7"/>
          <p:cNvSpPr>
            <a:spLocks noGrp="1"/>
          </p:cNvSpPr>
          <p:nvPr>
            <p:ph sz="quarter" idx="1"/>
          </p:nvPr>
        </p:nvSpPr>
        <p:spPr>
          <a:xfrm>
            <a:off x="301752" y="1527048"/>
            <a:ext cx="850392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1905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152400" y="2286000"/>
            <a:ext cx="8833104" cy="304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>
            <a:spLocks noChangeArrowheads="1"/>
          </p:cNvSpPr>
          <p:nvPr/>
        </p:nvSpPr>
        <p:spPr bwMode="auto">
          <a:xfrm>
            <a:off x="155448" y="142352"/>
            <a:ext cx="8833104" cy="2139696"/>
          </a:xfrm>
          <a:prstGeom prst="rect">
            <a:avLst/>
          </a:prstGeom>
          <a:solidFill>
            <a:schemeClr val="accent1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8426" y="2743200"/>
            <a:ext cx="6480174" cy="1673225"/>
          </a:xfrm>
        </p:spPr>
        <p:txBody>
          <a:bodyPr anchor="t"/>
          <a:lstStyle>
            <a:lvl1pPr marL="0" indent="0" algn="ctr">
              <a:buNone/>
              <a:defRPr sz="1600" b="1" cap="all" spc="25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Прямоугольник 13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AF10-ACB4-4BCD-9684-220A9CAEC2E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152400" y="2438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4267200" y="2115312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4361688" y="2209800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4343400" y="2199450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F61E26-8AB8-471E-B255-349BB1118A4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533400"/>
            <a:ext cx="7772400" cy="1524000"/>
          </a:xfrm>
        </p:spPr>
        <p:txBody>
          <a:bodyPr anchor="b"/>
          <a:lstStyle>
            <a:lvl1pPr algn="ctr">
              <a:buNone/>
              <a:defRPr sz="4200" b="0" cap="none" baseline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91200" y="6409944"/>
            <a:ext cx="3044952" cy="365760"/>
          </a:xfrm>
        </p:spPr>
        <p:txBody>
          <a:bodyPr/>
          <a:lstStyle/>
          <a:p>
            <a:fld id="{A71AAF10-ACB4-4BCD-9684-220A9CAEC2E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F61E26-8AB8-471E-B255-349BB1118A47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 flipV="1">
            <a:off x="4563080" y="1575652"/>
            <a:ext cx="8921" cy="4819557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Объект 9"/>
          <p:cNvSpPr>
            <a:spLocks noGrp="1"/>
          </p:cNvSpPr>
          <p:nvPr>
            <p:ph sz="half" idx="1"/>
          </p:nvPr>
        </p:nvSpPr>
        <p:spPr>
          <a:xfrm>
            <a:off x="301752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Объект 11"/>
          <p:cNvSpPr>
            <a:spLocks noGrp="1"/>
          </p:cNvSpPr>
          <p:nvPr>
            <p:ph sz="half" idx="2"/>
          </p:nvPr>
        </p:nvSpPr>
        <p:spPr>
          <a:xfrm>
            <a:off x="4800600" y="1371600"/>
            <a:ext cx="4038600" cy="4681728"/>
          </a:xfrm>
        </p:spPr>
        <p:txBody>
          <a:bodyPr/>
          <a:lstStyle>
            <a:lvl1pPr>
              <a:defRPr sz="2500"/>
            </a:lvl1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 flipV="1">
            <a:off x="4572000" y="2200275"/>
            <a:ext cx="0" cy="4187952"/>
          </a:xfrm>
          <a:prstGeom prst="line">
            <a:avLst/>
          </a:prstGeom>
          <a:noFill/>
          <a:ln w="9525" cap="flat" cmpd="sng" algn="ctr">
            <a:solidFill>
              <a:schemeClr val="tx2"/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white">
          <a:xfrm>
            <a:off x="0" y="0"/>
            <a:ext cx="9144000" cy="14478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152400" y="1371600"/>
            <a:ext cx="8833104" cy="914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оугольник 12"/>
          <p:cNvSpPr>
            <a:spLocks noChangeArrowheads="1"/>
          </p:cNvSpPr>
          <p:nvPr/>
        </p:nvSpPr>
        <p:spPr bwMode="auto">
          <a:xfrm>
            <a:off x="145923" y="6391656"/>
            <a:ext cx="8833104" cy="310896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4040188" cy="732974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lang="en-US" sz="2200" b="1" dirty="0" smtClean="0">
                <a:solidFill>
                  <a:srgbClr val="FFFFFF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791330" y="1524000"/>
            <a:ext cx="4041775" cy="731520"/>
          </a:xfrm>
          <a:noFill/>
          <a:ln w="15875" cap="rnd" cmpd="sng" algn="ctr">
            <a:noFill/>
            <a:prstDash val="solid"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lvl1pPr marL="0" indent="0">
              <a:buNone/>
              <a:defRPr sz="2200" b="1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AF10-ACB4-4BCD-9684-220A9CAEC2E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04800" y="6409944"/>
            <a:ext cx="3581400" cy="365760"/>
          </a:xfrm>
        </p:spPr>
        <p:txBody>
          <a:bodyPr/>
          <a:lstStyle/>
          <a:p>
            <a:endParaRPr lang="ru-RU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52400" y="128016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4" name="Объект 23"/>
          <p:cNvSpPr>
            <a:spLocks noGrp="1"/>
          </p:cNvSpPr>
          <p:nvPr>
            <p:ph sz="quarter" idx="2"/>
          </p:nvPr>
        </p:nvSpPr>
        <p:spPr>
          <a:xfrm>
            <a:off x="301752" y="2471383"/>
            <a:ext cx="4041648" cy="3818404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6" name="Объект 25"/>
          <p:cNvSpPr>
            <a:spLocks noGrp="1"/>
          </p:cNvSpPr>
          <p:nvPr>
            <p:ph sz="quarter" idx="4"/>
          </p:nvPr>
        </p:nvSpPr>
        <p:spPr>
          <a:xfrm>
            <a:off x="4800600" y="2471383"/>
            <a:ext cx="4038600" cy="382219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Овал 24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Овал 26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4343400" y="1042416"/>
            <a:ext cx="457200" cy="441325"/>
          </a:xfrm>
        </p:spPr>
        <p:txBody>
          <a:bodyPr/>
          <a:lstStyle>
            <a:lvl1pPr algn="ctr">
              <a:defRPr/>
            </a:lvl1pPr>
          </a:lstStyle>
          <a:p>
            <a:fld id="{AEF61E26-8AB8-471E-B255-349BB1118A47}" type="slidenum">
              <a:rPr lang="ru-RU" smtClean="0"/>
              <a:t>‹#›</a:t>
            </a:fld>
            <a:endParaRPr lang="ru-RU"/>
          </a:p>
        </p:txBody>
      </p:sp>
      <p:sp>
        <p:nvSpPr>
          <p:cNvPr id="23" name="Заголовок 22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AF10-ACB4-4BCD-9684-220A9CAEC2E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4343400" y="1036020"/>
            <a:ext cx="457200" cy="441325"/>
          </a:xfrm>
        </p:spPr>
        <p:txBody>
          <a:bodyPr/>
          <a:lstStyle/>
          <a:p>
            <a:fld id="{AEF61E26-8AB8-471E-B255-349BB1118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white">
          <a:xfrm>
            <a:off x="0" y="0"/>
            <a:ext cx="9144000" cy="155448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Прямоугольник 4"/>
          <p:cNvSpPr>
            <a:spLocks noChangeArrowheads="1"/>
          </p:cNvSpPr>
          <p:nvPr/>
        </p:nvSpPr>
        <p:spPr bwMode="auto">
          <a:xfrm>
            <a:off x="146304" y="6391656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6" name="Прямоугольник 5"/>
          <p:cNvSpPr>
            <a:spLocks noChangeArrowheads="1"/>
          </p:cNvSpPr>
          <p:nvPr/>
        </p:nvSpPr>
        <p:spPr bwMode="auto">
          <a:xfrm>
            <a:off x="152400" y="158496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AF10-ACB4-4BCD-9684-220A9CAEC2E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4267200" y="6324600"/>
            <a:ext cx="609600" cy="441324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AEF61E26-8AB8-471E-B255-349BB1118A4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Прямоугольник 18"/>
          <p:cNvSpPr>
            <a:spLocks noChangeArrowheads="1"/>
          </p:cNvSpPr>
          <p:nvPr/>
        </p:nvSpPr>
        <p:spPr bwMode="auto">
          <a:xfrm>
            <a:off x="152400" y="152400"/>
            <a:ext cx="8833104" cy="304800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18872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3" name="Прямоугольник 12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914400"/>
            <a:ext cx="2362200" cy="990600"/>
          </a:xfrm>
        </p:spPr>
        <p:txBody>
          <a:bodyPr anchor="b">
            <a:noAutofit/>
          </a:bodyPr>
          <a:lstStyle>
            <a:lvl1pPr algn="l">
              <a:buNone/>
              <a:defRPr sz="2200" b="1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381000" y="1981200"/>
            <a:ext cx="2362200" cy="4144963"/>
          </a:xfrm>
        </p:spPr>
        <p:txBody>
          <a:bodyPr/>
          <a:lstStyle>
            <a:lvl1pPr marL="0" indent="0">
              <a:spcAft>
                <a:spcPts val="1000"/>
              </a:spcAft>
              <a:buNone/>
              <a:defRPr sz="1600">
                <a:solidFill>
                  <a:srgbClr val="FFFFFF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2400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20" name="Объект 19"/>
          <p:cNvSpPr>
            <a:spLocks noGrp="1"/>
          </p:cNvSpPr>
          <p:nvPr>
            <p:ph sz="quarter" idx="1"/>
          </p:nvPr>
        </p:nvSpPr>
        <p:spPr>
          <a:xfrm>
            <a:off x="3124200" y="685800"/>
            <a:ext cx="5638800" cy="5410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Овал 9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Овал 10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>
            <a:lvl1pPr>
              <a:defRPr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F61E26-8AB8-471E-B255-349BB1118A47}" type="slidenum">
              <a:rPr lang="ru-RU" smtClean="0"/>
              <a:t>‹#›</a:t>
            </a:fld>
            <a:endParaRPr lang="ru-RU"/>
          </a:p>
        </p:txBody>
      </p:sp>
      <p:sp>
        <p:nvSpPr>
          <p:cNvPr id="21" name="Прямоугольник 20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AAF10-ACB4-4BCD-9684-220A9CAEC2E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383280" cy="365760"/>
          </a:xfrm>
        </p:spPr>
        <p:txBody>
          <a:bodyPr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Прямая соединительная линия 20"/>
          <p:cNvSpPr>
            <a:spLocks noChangeShapeType="1"/>
          </p:cNvSpPr>
          <p:nvPr/>
        </p:nvSpPr>
        <p:spPr bwMode="auto">
          <a:xfrm>
            <a:off x="152400" y="533400"/>
            <a:ext cx="8833104" cy="0"/>
          </a:xfrm>
          <a:prstGeom prst="line">
            <a:avLst/>
          </a:prstGeom>
          <a:noFill/>
          <a:ln w="11430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20" name="Прямоугольник 19"/>
          <p:cNvSpPr>
            <a:spLocks noChangeArrowheads="1"/>
          </p:cNvSpPr>
          <p:nvPr/>
        </p:nvSpPr>
        <p:spPr bwMode="auto">
          <a:xfrm>
            <a:off x="152400" y="152400"/>
            <a:ext cx="8833104" cy="301752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152400" y="609600"/>
            <a:ext cx="2743200" cy="5867400"/>
          </a:xfrm>
          <a:prstGeom prst="rect">
            <a:avLst/>
          </a:prstGeom>
          <a:solidFill>
            <a:schemeClr val="accent1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Прямоугольник 14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2" name="Овал 11"/>
          <p:cNvSpPr/>
          <p:nvPr/>
        </p:nvSpPr>
        <p:spPr>
          <a:xfrm>
            <a:off x="1295400" y="228600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1389888" y="323088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1371600" y="312738"/>
            <a:ext cx="457200" cy="441325"/>
          </a:xfrm>
        </p:spPr>
        <p:txBody>
          <a:bodyPr/>
          <a:lstStyle/>
          <a:p>
            <a:fld id="{AEF61E26-8AB8-471E-B255-349BB1118A47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00375" y="5029200"/>
            <a:ext cx="5867400" cy="1219200"/>
          </a:xfrm>
        </p:spPr>
        <p:txBody>
          <a:bodyPr anchor="t">
            <a:noAutofit/>
          </a:bodyPr>
          <a:lstStyle>
            <a:lvl1pPr algn="l">
              <a:buNone/>
              <a:defRPr sz="24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000375" y="609600"/>
            <a:ext cx="5867400" cy="4267200"/>
          </a:xfrm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81000" y="990600"/>
            <a:ext cx="2438400" cy="5257800"/>
          </a:xfrm>
        </p:spPr>
        <p:txBody>
          <a:bodyPr/>
          <a:lstStyle>
            <a:lvl1pPr marL="0" indent="0">
              <a:spcAft>
                <a:spcPts val="1000"/>
              </a:spcAft>
              <a:buFontTx/>
              <a:buNone/>
              <a:defRPr sz="1600">
                <a:solidFill>
                  <a:srgbClr val="FFFFFF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2" name="Прямоугольник 21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5788152" y="6404984"/>
            <a:ext cx="3044952" cy="365760"/>
          </a:xfrm>
        </p:spPr>
        <p:txBody>
          <a:bodyPr/>
          <a:lstStyle/>
          <a:p>
            <a:fld id="{A71AAF10-ACB4-4BCD-9684-220A9CAEC2E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01752" y="6410848"/>
            <a:ext cx="3584448" cy="365760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Прямоугольник 16"/>
          <p:cNvSpPr>
            <a:spLocks noChangeArrowheads="1"/>
          </p:cNvSpPr>
          <p:nvPr/>
        </p:nvSpPr>
        <p:spPr bwMode="white">
          <a:xfrm>
            <a:off x="0" y="6705600"/>
            <a:ext cx="9144000" cy="1524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6" name="Прямоугольник 15"/>
          <p:cNvSpPr>
            <a:spLocks noChangeArrowheads="1"/>
          </p:cNvSpPr>
          <p:nvPr/>
        </p:nvSpPr>
        <p:spPr bwMode="white">
          <a:xfrm>
            <a:off x="0" y="0"/>
            <a:ext cx="9144000" cy="1393371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>
            <a:spLocks noChangeArrowheads="1"/>
          </p:cNvSpPr>
          <p:nvPr/>
        </p:nvSpPr>
        <p:spPr bwMode="white">
          <a:xfrm>
            <a:off x="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9" name="Прямоугольник 18"/>
          <p:cNvSpPr>
            <a:spLocks noChangeArrowheads="1"/>
          </p:cNvSpPr>
          <p:nvPr/>
        </p:nvSpPr>
        <p:spPr bwMode="white">
          <a:xfrm>
            <a:off x="8991600" y="0"/>
            <a:ext cx="152400" cy="6858000"/>
          </a:xfrm>
          <a:prstGeom prst="rect">
            <a:avLst/>
          </a:prstGeom>
          <a:solidFill>
            <a:srgbClr val="FFFFFF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9" name="Прямоугольник 8"/>
          <p:cNvSpPr>
            <a:spLocks noChangeArrowheads="1"/>
          </p:cNvSpPr>
          <p:nvPr/>
        </p:nvSpPr>
        <p:spPr bwMode="auto">
          <a:xfrm>
            <a:off x="149352" y="6388385"/>
            <a:ext cx="8833104" cy="309563"/>
          </a:xfrm>
          <a:prstGeom prst="rect">
            <a:avLst/>
          </a:prstGeom>
          <a:solidFill>
            <a:schemeClr val="accent3"/>
          </a:solidFill>
          <a:ln w="9525" cap="flat" cmpd="sng" algn="ctr">
            <a:noFill/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791200" y="6404984"/>
            <a:ext cx="3044952" cy="36576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400">
                <a:solidFill>
                  <a:srgbClr val="FFFFFF"/>
                </a:solidFill>
              </a:defRPr>
            </a:lvl1pPr>
          </a:lstStyle>
          <a:p>
            <a:fld id="{A71AAF10-ACB4-4BCD-9684-220A9CAEC2E1}" type="datetimeFigureOut">
              <a:rPr lang="ru-RU" smtClean="0"/>
              <a:t>15.10.2023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04800" y="6410848"/>
            <a:ext cx="3581400" cy="36576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rgbClr val="FFFFFF"/>
                </a:solidFill>
              </a:defRPr>
            </a:lvl1pPr>
          </a:lstStyle>
          <a:p>
            <a:endParaRPr lang="ru-RU"/>
          </a:p>
        </p:txBody>
      </p:sp>
      <p:sp>
        <p:nvSpPr>
          <p:cNvPr id="8" name="Прямоугольник 7"/>
          <p:cNvSpPr>
            <a:spLocks noChangeArrowheads="1"/>
          </p:cNvSpPr>
          <p:nvPr/>
        </p:nvSpPr>
        <p:spPr bwMode="auto">
          <a:xfrm>
            <a:off x="152400" y="155448"/>
            <a:ext cx="8833104" cy="6547104"/>
          </a:xfrm>
          <a:prstGeom prst="rect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 dirty="0"/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152400" y="1276743"/>
            <a:ext cx="8833104" cy="0"/>
          </a:xfrm>
          <a:prstGeom prst="line">
            <a:avLst/>
          </a:prstGeom>
          <a:noFill/>
          <a:ln w="9525" cap="flat" cmpd="sng" algn="ctr">
            <a:solidFill>
              <a:schemeClr val="accent3">
                <a:shade val="75000"/>
              </a:schemeClr>
            </a:solidFill>
            <a:prstDash val="sysDash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anchor="ctr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4267200" y="956036"/>
            <a:ext cx="609600" cy="609600"/>
          </a:xfrm>
          <a:prstGeom prst="ellipse">
            <a:avLst/>
          </a:prstGeom>
          <a:solidFill>
            <a:srgbClr val="FFFFFF"/>
          </a:solidFill>
          <a:ln w="158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Овал 14"/>
          <p:cNvSpPr/>
          <p:nvPr/>
        </p:nvSpPr>
        <p:spPr>
          <a:xfrm>
            <a:off x="4361688" y="1050524"/>
            <a:ext cx="420624" cy="420624"/>
          </a:xfrm>
          <a:prstGeom prst="ellipse">
            <a:avLst/>
          </a:prstGeom>
          <a:solidFill>
            <a:srgbClr val="FFFFFF"/>
          </a:solidFill>
          <a:ln w="50800" cap="rnd" cmpd="dbl" algn="ctr">
            <a:solidFill>
              <a:schemeClr val="accent3">
                <a:shade val="75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4343400" y="1040174"/>
            <a:ext cx="457200" cy="441325"/>
          </a:xfrm>
          <a:prstGeom prst="rect">
            <a:avLst/>
          </a:prstGeom>
        </p:spPr>
        <p:txBody>
          <a:bodyPr vert="horz" lIns="45720" rIns="45720" anchor="ctr">
            <a:normAutofit/>
          </a:bodyPr>
          <a:lstStyle>
            <a:lvl1pPr algn="ctr" eaLnBrk="1" latinLnBrk="0" hangingPunct="1">
              <a:defRPr kumimoji="0" sz="1600">
                <a:solidFill>
                  <a:schemeClr val="accent3">
                    <a:shade val="75000"/>
                  </a:schemeClr>
                </a:solidFill>
              </a:defRPr>
            </a:lvl1pPr>
          </a:lstStyle>
          <a:p>
            <a:fld id="{AEF61E26-8AB8-471E-B255-349BB1118A47}" type="slidenum">
              <a:rPr lang="ru-RU" smtClean="0"/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301752" y="228600"/>
            <a:ext cx="8534400" cy="758952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301752" y="1524000"/>
            <a:ext cx="8534400" cy="459943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3300" kern="1200">
          <a:solidFill>
            <a:schemeClr val="accent3">
              <a:shade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548640" indent="-274320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"/>
        <a:buChar char=""/>
        <a:defRPr kumimoji="0"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228600" algn="l" rtl="0" eaLnBrk="1" latinLnBrk="0" hangingPunct="1">
        <a:spcBef>
          <a:spcPct val="20000"/>
        </a:spcBef>
        <a:buClr>
          <a:schemeClr val="accent3"/>
        </a:buClr>
        <a:buSzPct val="75000"/>
        <a:buFont typeface="Wingdings 2"/>
        <a:buChar char="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228600" algn="l" rtl="0" eaLnBrk="1" latinLnBrk="0" hangingPunct="1">
        <a:spcBef>
          <a:spcPct val="20000"/>
        </a:spcBef>
        <a:buClr>
          <a:schemeClr val="accent4"/>
        </a:buClr>
        <a:buSzPct val="70000"/>
        <a:buFont typeface="Wingdings"/>
        <a:buChar char="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ct val="20000"/>
        </a:spcBef>
        <a:buClr>
          <a:schemeClr val="accent5"/>
        </a:buClr>
        <a:buFontTx/>
        <a:buChar char="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4592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90000"/>
        <a:buChar char="•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03120" indent="-182880" algn="l" rtl="0" eaLnBrk="1" latinLnBrk="0" hangingPunct="1">
        <a:spcBef>
          <a:spcPct val="20000"/>
        </a:spcBef>
        <a:buClr>
          <a:schemeClr val="accent4">
            <a:shade val="75000"/>
          </a:schemeClr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377440" indent="-182880" algn="l" rtl="0" eaLnBrk="1" latinLnBrk="0" hangingPunct="1">
        <a:spcBef>
          <a:spcPct val="20000"/>
        </a:spcBef>
        <a:buClr>
          <a:schemeClr val="accent2">
            <a:shade val="75000"/>
          </a:schemeClr>
        </a:buClr>
        <a:buSzPct val="90000"/>
        <a:buChar char="•"/>
        <a:defRPr kumimoji="0" sz="1400" kern="1200" cap="all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708920"/>
            <a:ext cx="7772400" cy="504056"/>
          </a:xfrm>
          <a:solidFill>
            <a:schemeClr val="bg2"/>
          </a:solidFill>
        </p:spPr>
        <p:txBody>
          <a:bodyPr>
            <a:normAutofit fontScale="90000"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Схемы эмоциональных реакций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23528" y="476672"/>
            <a:ext cx="8424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800" dirty="0">
                <a:solidFill>
                  <a:schemeClr val="bg2">
                    <a:lumMod val="50000"/>
                  </a:schemeClr>
                </a:solidFill>
                <a:latin typeface="Arial Black" panose="020B0A04020102020204" pitchFamily="34" charset="0"/>
              </a:rPr>
              <a:t>Код выражения лица</a:t>
            </a:r>
            <a:endParaRPr lang="ru-RU" sz="4800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Picture 2" descr="E:\0-Новая структура\1-Документы\Физиогномика\5-Эмоциональное лицо\Эмоциональное\Untitled4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783" y="3252276"/>
            <a:ext cx="3811135" cy="31290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38388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Стыд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938397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indent="457200" algn="just">
              <a:buNone/>
            </a:pPr>
            <a:endParaRPr lang="ru-RU" b="1" dirty="0" smtClean="0"/>
          </a:p>
          <a:p>
            <a:pPr marL="0" indent="457200" algn="just">
              <a:buNone/>
            </a:pPr>
            <a:r>
              <a:rPr lang="ru-RU" b="1" dirty="0" smtClean="0"/>
              <a:t>Стыд </a:t>
            </a:r>
            <a:r>
              <a:rPr lang="ru-RU" dirty="0"/>
              <a:t>— отрицательно окрашенное чувство, объектом которого является какой-либо поступок или качество субъекта.</a:t>
            </a:r>
          </a:p>
          <a:p>
            <a:pPr marL="0" indent="457200" algn="just">
              <a:buNone/>
            </a:pPr>
            <a:r>
              <a:rPr lang="ru-RU" dirty="0"/>
              <a:t>Стыд связан с ощущением социальной неприемлемости того, за что стыдно.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0129349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347864" y="2996952"/>
            <a:ext cx="1944216" cy="1512168"/>
          </a:xfrm>
        </p:spPr>
        <p:txBody>
          <a:bodyPr/>
          <a:lstStyle/>
          <a:p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620688"/>
            <a:ext cx="7772400" cy="1080120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Мастер-класс от Лайтмана</a:t>
            </a:r>
            <a:endParaRPr lang="ru-RU" b="1" dirty="0">
              <a:solidFill>
                <a:srgbClr val="7030A0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1772816"/>
            <a:ext cx="4359119" cy="4732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020272" y="188640"/>
            <a:ext cx="165618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dirty="0" smtClean="0"/>
              <a:t>«Менталист»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28612324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7030A0"/>
                </a:solidFill>
              </a:rPr>
              <a:t>Мастер-класс от Лайтмана</a:t>
            </a:r>
            <a:endParaRPr lang="ru-RU" sz="1800" dirty="0"/>
          </a:p>
        </p:txBody>
      </p:sp>
      <p:pic>
        <p:nvPicPr>
          <p:cNvPr id="921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764704"/>
            <a:ext cx="7920880" cy="586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88508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7030A0"/>
                </a:solidFill>
              </a:rPr>
              <a:t>Мастер-класс от Лайтмана</a:t>
            </a:r>
            <a:endParaRPr lang="ru-RU" sz="1800" dirty="0"/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867076"/>
            <a:ext cx="8280920" cy="57389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71045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7030A0"/>
                </a:solidFill>
              </a:rPr>
              <a:t>Мастер-класс от Лайтмана</a:t>
            </a:r>
            <a:endParaRPr lang="ru-RU" sz="1800" dirty="0"/>
          </a:p>
        </p:txBody>
      </p:sp>
      <p:pic>
        <p:nvPicPr>
          <p:cNvPr id="12290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152" y="890580"/>
            <a:ext cx="8448572" cy="57067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823191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/>
          <a:lstStyle/>
          <a:p>
            <a:pPr algn="r"/>
            <a:r>
              <a:rPr lang="ru-RU" sz="1800" b="1" dirty="0" smtClean="0">
                <a:solidFill>
                  <a:srgbClr val="7030A0"/>
                </a:solidFill>
              </a:rPr>
              <a:t>Мастер-класс от Лайтмана</a:t>
            </a:r>
            <a:endParaRPr lang="ru-RU" sz="1800" dirty="0"/>
          </a:p>
        </p:txBody>
      </p:sp>
      <p:pic>
        <p:nvPicPr>
          <p:cNvPr id="13314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313" y="764662"/>
            <a:ext cx="8555159" cy="57606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952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7030A0"/>
                </a:solidFill>
              </a:rPr>
              <a:t>Мастер-класс от Лайтмана</a:t>
            </a:r>
            <a:endParaRPr lang="ru-RU" sz="1800" dirty="0"/>
          </a:p>
        </p:txBody>
      </p:sp>
      <p:pic>
        <p:nvPicPr>
          <p:cNvPr id="14338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735356"/>
            <a:ext cx="8511911" cy="5789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2751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7030A0"/>
                </a:solidFill>
              </a:rPr>
              <a:t>Мастер-класс от Лайтмана</a:t>
            </a:r>
            <a:endParaRPr lang="ru-RU" sz="1800" dirty="0"/>
          </a:p>
        </p:txBody>
      </p:sp>
      <p:pic>
        <p:nvPicPr>
          <p:cNvPr id="1536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16" y="904951"/>
            <a:ext cx="8599134" cy="551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75272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/>
          </a:bodyPr>
          <a:lstStyle/>
          <a:p>
            <a:pPr algn="r"/>
            <a:r>
              <a:rPr lang="ru-RU" sz="1800" b="1" dirty="0" smtClean="0">
                <a:solidFill>
                  <a:srgbClr val="7030A0"/>
                </a:solidFill>
              </a:rPr>
              <a:t>Мастер-класс от Лайтмана</a:t>
            </a:r>
            <a:endParaRPr lang="ru-RU" sz="1800" dirty="0"/>
          </a:p>
        </p:txBody>
      </p:sp>
      <p:pic>
        <p:nvPicPr>
          <p:cNvPr id="16386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764704"/>
            <a:ext cx="8534951" cy="57524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68198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3528" y="404664"/>
            <a:ext cx="8496944" cy="646331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ru-RU" sz="3600" dirty="0">
                <a:solidFill>
                  <a:srgbClr val="7030A0"/>
                </a:solidFill>
              </a:rPr>
              <a:t>Базовые эмоции</a:t>
            </a:r>
            <a:endParaRPr lang="ru-RU" sz="3600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323528" y="1916832"/>
            <a:ext cx="8496944" cy="440120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>
            <a:spAutoFit/>
          </a:bodyPr>
          <a:lstStyle/>
          <a:p>
            <a:endParaRPr lang="ru-RU" sz="2000" dirty="0" smtClean="0"/>
          </a:p>
          <a:p>
            <a:r>
              <a:rPr lang="ru-RU" sz="2000" b="1" dirty="0" smtClean="0"/>
              <a:t>К</a:t>
            </a:r>
            <a:r>
              <a:rPr lang="ru-RU" sz="2000" b="1" dirty="0"/>
              <a:t>. Э. Изард </a:t>
            </a:r>
            <a:r>
              <a:rPr lang="ru-RU" sz="2000" dirty="0"/>
              <a:t>предлагает следующий список базовых эмоций:</a:t>
            </a:r>
          </a:p>
          <a:p>
            <a:endParaRPr lang="ru-RU" sz="2000" dirty="0"/>
          </a:p>
          <a:p>
            <a:pPr lvl="0"/>
            <a:r>
              <a:rPr lang="ru-RU" sz="2000" dirty="0"/>
              <a:t>(1) интерес — возбуждение;</a:t>
            </a:r>
          </a:p>
          <a:p>
            <a:pPr lvl="0"/>
            <a:r>
              <a:rPr lang="ru-RU" sz="2000" dirty="0"/>
              <a:t>(2) удовольствие — радость;</a:t>
            </a:r>
          </a:p>
          <a:p>
            <a:pPr lvl="0"/>
            <a:r>
              <a:rPr lang="ru-RU" sz="2000" dirty="0"/>
              <a:t>(3) удивление — изумление;</a:t>
            </a:r>
          </a:p>
          <a:p>
            <a:pPr lvl="0"/>
            <a:r>
              <a:rPr lang="ru-RU" sz="2000" dirty="0"/>
              <a:t>(4) горе — страдание;</a:t>
            </a:r>
          </a:p>
          <a:p>
            <a:pPr lvl="0"/>
            <a:r>
              <a:rPr lang="ru-RU" sz="2000" dirty="0"/>
              <a:t>(5) гнев — ярость;</a:t>
            </a:r>
          </a:p>
          <a:p>
            <a:pPr lvl="0"/>
            <a:r>
              <a:rPr lang="ru-RU" sz="2000" dirty="0"/>
              <a:t>(6) отвращение — омерзение;</a:t>
            </a:r>
          </a:p>
          <a:p>
            <a:pPr lvl="0"/>
            <a:r>
              <a:rPr lang="ru-RU" sz="2000" dirty="0"/>
              <a:t>(7) презрение — пренебрежение;</a:t>
            </a:r>
          </a:p>
          <a:p>
            <a:pPr lvl="0"/>
            <a:r>
              <a:rPr lang="ru-RU" sz="2000" dirty="0"/>
              <a:t>(8) страх — ужас;</a:t>
            </a:r>
          </a:p>
          <a:p>
            <a:pPr lvl="0"/>
            <a:r>
              <a:rPr lang="ru-RU" sz="2000" dirty="0"/>
              <a:t>(9) стыд — застенчивость;</a:t>
            </a:r>
          </a:p>
          <a:p>
            <a:r>
              <a:rPr lang="ru-RU" sz="2000" dirty="0"/>
              <a:t>(10) вина — раскаяние</a:t>
            </a:r>
            <a:r>
              <a:rPr lang="ru-RU" sz="2000" dirty="0" smtClean="0"/>
              <a:t>.</a:t>
            </a:r>
          </a:p>
          <a:p>
            <a:endParaRPr lang="ru-RU" sz="2000" dirty="0"/>
          </a:p>
        </p:txBody>
      </p:sp>
      <p:pic>
        <p:nvPicPr>
          <p:cNvPr id="1026" name="Picture 2" descr="E:\0-Новая структура\1-Документы\Физиогномика\5-Эмоциональное лицо\Заставки\0_b4438_51839fd1_XL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2975" y="3861048"/>
            <a:ext cx="4349606" cy="2420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279" y="937899"/>
            <a:ext cx="8470301" cy="1075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60604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Гнев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340768"/>
            <a:ext cx="3656876" cy="50405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u="sng" dirty="0" smtClean="0"/>
              <a:t>Определение</a:t>
            </a:r>
            <a:r>
              <a:rPr lang="ru-RU" dirty="0"/>
              <a:t>: Чувство крайнего недовольства, обычно перетекающего в </a:t>
            </a:r>
            <a:r>
              <a:rPr lang="ru-RU" dirty="0" smtClean="0"/>
              <a:t>антагонизм.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3090419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Удивление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3822951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788024" y="1340768"/>
            <a:ext cx="4038600" cy="4681728"/>
          </a:xfrm>
        </p:spPr>
        <p:txBody>
          <a:bodyPr/>
          <a:lstStyle/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u="sng" dirty="0" smtClean="0"/>
              <a:t>Определение</a:t>
            </a:r>
            <a:r>
              <a:rPr lang="ru-RU" dirty="0"/>
              <a:t>: Чувство, вызванное неожиданностью </a:t>
            </a:r>
            <a:r>
              <a:rPr lang="ru-RU" dirty="0" smtClean="0"/>
              <a:t>происходящего.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45805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Отвращение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3426076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u="sng" dirty="0" smtClean="0"/>
              <a:t>Определение</a:t>
            </a:r>
            <a:r>
              <a:rPr lang="ru-RU" dirty="0"/>
              <a:t>: Проявление крайней </a:t>
            </a:r>
            <a:r>
              <a:rPr lang="ru-RU" dirty="0" smtClean="0"/>
              <a:t>неприязни.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3591956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Презрение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340768"/>
            <a:ext cx="3363543" cy="4968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u="sng" dirty="0" smtClean="0"/>
              <a:t>Определение</a:t>
            </a:r>
            <a:r>
              <a:rPr lang="ru-RU" dirty="0"/>
              <a:t>: Чувство неуважения в крайней </a:t>
            </a:r>
            <a:r>
              <a:rPr lang="ru-RU" dirty="0" smtClean="0"/>
              <a:t>форме.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139283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Страх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4029584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u="sng" dirty="0" smtClean="0"/>
              <a:t>Определение</a:t>
            </a:r>
            <a:r>
              <a:rPr lang="ru-RU" dirty="0"/>
              <a:t>: Неприятное ощущение, связанное с ожиданием или осознанием приближающейся </a:t>
            </a:r>
            <a:r>
              <a:rPr lang="ru-RU" dirty="0" smtClean="0"/>
              <a:t>опасности.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9954248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Печаль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12776"/>
            <a:ext cx="3931429" cy="4896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endParaRPr lang="ru-RU" u="sng" dirty="0" smtClean="0"/>
          </a:p>
          <a:p>
            <a:pPr marL="0" indent="0">
              <a:buNone/>
            </a:pPr>
            <a:r>
              <a:rPr lang="ru-RU" u="sng" dirty="0" smtClean="0"/>
              <a:t>Определение</a:t>
            </a:r>
            <a:r>
              <a:rPr lang="ru-RU" dirty="0"/>
              <a:t>: Чувство, вызванное горем или </a:t>
            </a:r>
            <a:r>
              <a:rPr lang="ru-RU" dirty="0" smtClean="0"/>
              <a:t>несчастьем.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606939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rgbClr val="7030A0"/>
                </a:solidFill>
              </a:rPr>
              <a:t>Радость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1556792"/>
            <a:ext cx="6810789" cy="42639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179512" y="5949280"/>
            <a:ext cx="8640960" cy="50405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300" u="sng" dirty="0" smtClean="0"/>
              <a:t>Определение</a:t>
            </a:r>
            <a:r>
              <a:rPr lang="ru-RU" sz="2300" dirty="0" smtClean="0"/>
              <a:t>: Состояние благополучия и удовлетворённости.</a:t>
            </a:r>
            <a:endParaRPr lang="ru-RU" sz="2300" dirty="0"/>
          </a:p>
        </p:txBody>
      </p:sp>
    </p:spTree>
    <p:extLst>
      <p:ext uri="{BB962C8B-B14F-4D97-AF65-F5344CB8AC3E}">
        <p14:creationId xmlns:p14="http://schemas.microsoft.com/office/powerpoint/2010/main" val="486821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фициальная">
  <a:themeElements>
    <a:clrScheme name="Официальная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Официальная">
      <a:majorFont>
        <a:latin typeface="Georgia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70000"/>
                <a:satMod val="115000"/>
              </a:schemeClr>
              <a:schemeClr val="phClr">
                <a:tint val="85000"/>
              </a:schemeClr>
            </a:duotone>
          </a:blip>
          <a:tile tx="0" ty="0" sx="85000" sy="85000" flip="none" algn="tl"/>
        </a:blipFill>
        <a:blipFill>
          <a:blip xmlns:r="http://schemas.openxmlformats.org/officeDocument/2006/relationships" r:embed="rId2">
            <a:duotone>
              <a:schemeClr val="phClr">
                <a:shade val="65000"/>
                <a:satMod val="115000"/>
              </a:schemeClr>
              <a:schemeClr val="phClr">
                <a:tint val="85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Civic</Template>
  <TotalTime>270</TotalTime>
  <Words>147</Words>
  <Application>Microsoft Office PowerPoint</Application>
  <PresentationFormat>Экран (4:3)</PresentationFormat>
  <Paragraphs>49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Официальная</vt:lpstr>
      <vt:lpstr>Схемы эмоциональных реакций</vt:lpstr>
      <vt:lpstr>Презентация PowerPoint</vt:lpstr>
      <vt:lpstr>Гнев</vt:lpstr>
      <vt:lpstr>Удивление</vt:lpstr>
      <vt:lpstr>Отвращение</vt:lpstr>
      <vt:lpstr>Презрение</vt:lpstr>
      <vt:lpstr>Страх</vt:lpstr>
      <vt:lpstr>Печаль</vt:lpstr>
      <vt:lpstr>Радость</vt:lpstr>
      <vt:lpstr>Стыд</vt:lpstr>
      <vt:lpstr>Мастер-класс от Лайтмана</vt:lpstr>
      <vt:lpstr>Мастер-класс от Лайтмана</vt:lpstr>
      <vt:lpstr>Мастер-класс от Лайтмана</vt:lpstr>
      <vt:lpstr>Мастер-класс от Лайтмана</vt:lpstr>
      <vt:lpstr>Мастер-класс от Лайтмана</vt:lpstr>
      <vt:lpstr>Мастер-класс от Лайтмана</vt:lpstr>
      <vt:lpstr>Мастер-класс от Лайтмана</vt:lpstr>
      <vt:lpstr>Мастер-класс от Лайтмана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Схемы эмоциональных реакций</dc:title>
  <dc:creator>Виктор</dc:creator>
  <cp:lastModifiedBy>Виктор</cp:lastModifiedBy>
  <cp:revision>21</cp:revision>
  <dcterms:created xsi:type="dcterms:W3CDTF">2017-08-26T01:48:28Z</dcterms:created>
  <dcterms:modified xsi:type="dcterms:W3CDTF">2023-10-15T06:46:36Z</dcterms:modified>
</cp:coreProperties>
</file>