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9" r:id="rId3"/>
    <p:sldId id="276" r:id="rId4"/>
    <p:sldId id="271" r:id="rId5"/>
    <p:sldId id="275" r:id="rId6"/>
    <p:sldId id="272" r:id="rId7"/>
    <p:sldId id="277" r:id="rId8"/>
    <p:sldId id="273" r:id="rId9"/>
    <p:sldId id="278" r:id="rId10"/>
    <p:sldId id="274" r:id="rId11"/>
    <p:sldId id="279" r:id="rId12"/>
    <p:sldId id="264" r:id="rId13"/>
    <p:sldId id="265" r:id="rId14"/>
    <p:sldId id="266" r:id="rId15"/>
    <p:sldId id="267" r:id="rId16"/>
    <p:sldId id="268" r:id="rId17"/>
    <p:sldId id="281" r:id="rId18"/>
    <p:sldId id="284" r:id="rId19"/>
    <p:sldId id="285" r:id="rId20"/>
    <p:sldId id="286" r:id="rId21"/>
    <p:sldId id="291" r:id="rId22"/>
    <p:sldId id="292" r:id="rId23"/>
    <p:sldId id="293" r:id="rId24"/>
    <p:sldId id="302" r:id="rId25"/>
    <p:sldId id="298" r:id="rId26"/>
    <p:sldId id="304" r:id="rId27"/>
    <p:sldId id="344" r:id="rId28"/>
    <p:sldId id="345" r:id="rId29"/>
    <p:sldId id="353" r:id="rId30"/>
    <p:sldId id="354" r:id="rId31"/>
    <p:sldId id="346" r:id="rId32"/>
    <p:sldId id="347" r:id="rId33"/>
    <p:sldId id="348" r:id="rId34"/>
    <p:sldId id="351" r:id="rId35"/>
    <p:sldId id="352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23" autoAdjust="0"/>
  </p:normalViewPr>
  <p:slideViewPr>
    <p:cSldViewPr>
      <p:cViewPr>
        <p:scale>
          <a:sx n="61" d="100"/>
          <a:sy n="6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6ABEF-78AC-457A-BCB0-2FF70B739B9B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80A12-FDF1-416E-B216-B08182B381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02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родительском собрании повышается уро</a:t>
            </a:r>
          </a:p>
          <a:p>
            <a:r>
              <a:rPr lang="ru-RU" dirty="0" err="1" smtClean="0"/>
              <a:t>вень</a:t>
            </a:r>
            <a:r>
              <a:rPr lang="ru-RU" dirty="0" smtClean="0"/>
              <a:t> тревожности родителей.</a:t>
            </a:r>
          </a:p>
          <a:p>
            <a:r>
              <a:rPr lang="ru-RU" dirty="0" smtClean="0"/>
              <a:t>В психологической литературе не раз отмечалось,</a:t>
            </a:r>
          </a:p>
          <a:p>
            <a:r>
              <a:rPr lang="ru-RU" dirty="0" smtClean="0"/>
              <a:t>что школа сама по себе актуализирует у родителя</a:t>
            </a:r>
          </a:p>
          <a:p>
            <a:r>
              <a:rPr lang="ru-RU" dirty="0" smtClean="0"/>
              <a:t>детские страхи и вызывает страхи совершенно </a:t>
            </a:r>
            <a:r>
              <a:rPr lang="ru-RU" dirty="0" err="1" smtClean="0"/>
              <a:t>осо</a:t>
            </a:r>
          </a:p>
          <a:p>
            <a:r>
              <a:rPr lang="ru-RU" dirty="0" err="1" smtClean="0"/>
              <a:t>бого</a:t>
            </a:r>
            <a:r>
              <a:rPr lang="ru-RU" dirty="0" smtClean="0"/>
              <a:t> рода, связанные с оценкой состоятельности</a:t>
            </a:r>
          </a:p>
          <a:p>
            <a:r>
              <a:rPr lang="ru-RU" dirty="0" smtClean="0"/>
              <a:t>родителя в связи с успешностью его ребенка. </a:t>
            </a:r>
            <a:r>
              <a:rPr lang="ru-RU" dirty="0" err="1" smtClean="0"/>
              <a:t>Ситуа</a:t>
            </a:r>
          </a:p>
          <a:p>
            <a:r>
              <a:rPr lang="ru-RU" dirty="0" err="1" smtClean="0"/>
              <a:t>ция</a:t>
            </a:r>
            <a:r>
              <a:rPr lang="ru-RU" dirty="0" smtClean="0"/>
              <a:t> родительского собрания усиливает эти страхи у</a:t>
            </a:r>
          </a:p>
          <a:p>
            <a:r>
              <a:rPr lang="ru-RU" dirty="0" smtClean="0"/>
              <a:t>родителей. В.К. Лосева и А.В. </a:t>
            </a:r>
            <a:r>
              <a:rPr lang="ru-RU" dirty="0" err="1" smtClean="0"/>
              <a:t>Луньков</a:t>
            </a:r>
            <a:r>
              <a:rPr lang="ru-RU" dirty="0" smtClean="0"/>
              <a:t> пишут: «На</a:t>
            </a:r>
          </a:p>
          <a:p>
            <a:r>
              <a:rPr lang="ru-RU" dirty="0" smtClean="0"/>
              <a:t>родительском собрании … вполне уверенные в себе</a:t>
            </a:r>
          </a:p>
          <a:p>
            <a:r>
              <a:rPr lang="ru-RU" dirty="0" smtClean="0"/>
              <a:t>взрослые люди превращаются на глазах в </a:t>
            </a:r>
            <a:r>
              <a:rPr lang="ru-RU" dirty="0" err="1" smtClean="0"/>
              <a:t>притаив</a:t>
            </a:r>
          </a:p>
          <a:p>
            <a:r>
              <a:rPr lang="ru-RU" dirty="0" err="1" smtClean="0"/>
              <a:t>шихся</a:t>
            </a:r>
            <a:r>
              <a:rPr lang="ru-RU" dirty="0" smtClean="0"/>
              <a:t> подростков, со страхом ожидающих, когда</a:t>
            </a:r>
          </a:p>
          <a:p>
            <a:r>
              <a:rPr lang="ru-RU" dirty="0" smtClean="0"/>
              <a:t>прозвучит их фамилия… Родители отмечали, что на</a:t>
            </a:r>
          </a:p>
          <a:p>
            <a:r>
              <a:rPr lang="ru-RU" dirty="0" smtClean="0"/>
              <a:t>собрании им было стыдно, тревожно и вообще “</a:t>
            </a:r>
            <a:r>
              <a:rPr lang="ru-RU" dirty="0" err="1" smtClean="0"/>
              <a:t>пло</a:t>
            </a:r>
          </a:p>
          <a:p>
            <a:r>
              <a:rPr lang="ru-RU" dirty="0" smtClean="0"/>
              <a:t>хо”» (Лосева В.К., </a:t>
            </a:r>
            <a:r>
              <a:rPr lang="ru-RU" dirty="0" err="1" smtClean="0"/>
              <a:t>Луньков</a:t>
            </a:r>
            <a:r>
              <a:rPr lang="ru-RU" dirty="0" smtClean="0"/>
              <a:t> А.В., 1995, с. 56—57) . При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выборе форм работы необходимо также помнить, что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уровень открытости родителей на собрании мини</a:t>
            </a: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мален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это связано не столько с самими родителя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ми, сколько с обстановкой.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Понятно, что подобная ситуация во многом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ослож</a:t>
            </a: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няет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взаимодействие с родителями. Поэтому так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 создание атмосферы безопасности и особая,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неучительская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позиция психолога.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80A12-FDF1-416E-B216-B08182B381D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209799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>
                <a:solidFill>
                  <a:srgbClr val="FF0000"/>
                </a:solidFill>
              </a:rPr>
              <a:t> </a:t>
            </a:r>
            <a:r>
              <a:rPr lang="ru-RU" sz="3600" i="1" dirty="0">
                <a:solidFill>
                  <a:srgbClr val="FF0000"/>
                </a:solidFill>
              </a:rPr>
              <a:t>Содержание, методы и формы взаимодействия психолога с родителями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115714" name="Picture 2" descr="На базе гимназии г. Ганцевичи прошла научно-практическая кон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4657725" cy="2713359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Специфика родительского собрания</a:t>
            </a:r>
            <a:br>
              <a:rPr lang="ru-RU" sz="3200" dirty="0" smtClean="0"/>
            </a:br>
            <a:r>
              <a:rPr lang="ru-RU" sz="3200" dirty="0" smtClean="0"/>
              <a:t>как формы работы школьного психолога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/>
              <a:t>5. </a:t>
            </a:r>
            <a:r>
              <a:rPr lang="ru-RU" sz="2800" i="1" dirty="0" smtClean="0"/>
              <a:t>Поскольку на собрании психолог выступает как сотрудник школы, родители могут воспринимать его как учителя, который обычно занимает оценочную позицию, а это затрудняет обращение к нему.</a:t>
            </a:r>
            <a:endParaRPr lang="ru-RU" sz="2800" dirty="0"/>
          </a:p>
        </p:txBody>
      </p:sp>
      <p:pic>
        <p:nvPicPr>
          <p:cNvPr id="90114" name="Picture 2" descr="Статьи - Сайт psyholog-online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38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Специфика родительского собрания</a:t>
            </a:r>
            <a:br>
              <a:rPr lang="ru-RU" sz="3200" dirty="0" smtClean="0"/>
            </a:br>
            <a:r>
              <a:rPr lang="ru-RU" sz="3200" dirty="0" smtClean="0"/>
              <a:t>как формы работы школьного психолога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i="1" dirty="0" smtClean="0"/>
              <a:t>5. Поскольку на собрании психолог выступает как сотрудник школы, родители могут воспринимать его как учителя, который обычно занимает оценочную позицию, а это затрудняет обращение к нему.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4038600"/>
            <a:ext cx="8229600" cy="243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Психолог на собрании руководствуется рядом принципов, которые позволяют избежать того, чтобы его воспринимали как одного из учителей: принципы безопасности, учета реальной ситуации, нейтральной позиции, сотрудничества и распределения ответственности.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962400" y="3581400"/>
            <a:ext cx="990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Принципы работы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i="1" dirty="0" smtClean="0">
                <a:solidFill>
                  <a:schemeClr val="tx1"/>
                </a:solidFill>
              </a:rPr>
              <a:t>Обеспечение эмоциональной безопасности родителей</a:t>
            </a:r>
            <a:endParaRPr lang="ru-RU" sz="4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4495800"/>
            <a:ext cx="8229600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800" i="1" dirty="0" smtClean="0">
                <a:solidFill>
                  <a:schemeClr val="tx1"/>
                </a:solidFill>
              </a:rPr>
              <a:t>Вначале работа должна быть организована через знакомые, понятные формы.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14800" y="3429000"/>
            <a:ext cx="1143000" cy="990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Принципы работы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800" i="1" dirty="0" smtClean="0">
                <a:solidFill>
                  <a:schemeClr val="tx1"/>
                </a:solidFill>
              </a:rPr>
              <a:t>Открытость, или конгруэнтность, психолога и умение избегать негативного переноса на родителей</a:t>
            </a:r>
            <a:endParaRPr lang="ru-RU" sz="4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4495800"/>
            <a:ext cx="8229600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800" i="1" dirty="0" smtClean="0">
                <a:solidFill>
                  <a:schemeClr val="tx1"/>
                </a:solidFill>
              </a:rPr>
              <a:t>Психолог дает родителям право скептически относиться к своим советам, возможность иметь и проявлять самые разные эмоции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14800" y="3429000"/>
            <a:ext cx="1143000" cy="990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Принципы работы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Необходимость мотивирования родителей к взаимодействию с психологом различными способами</a:t>
            </a:r>
            <a:endParaRPr lang="ru-RU" sz="4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4495800"/>
            <a:ext cx="8229600" cy="1600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800" dirty="0" smtClean="0">
                <a:solidFill>
                  <a:schemeClr val="tx1"/>
                </a:solidFill>
              </a:rPr>
              <a:t>Мотивация к взаимодействию должна быть сильнее их собственного сопротивления совместной работе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14800" y="3429000"/>
            <a:ext cx="1143000" cy="990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«Лесенка» методов  работы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b="1" i="1" dirty="0" smtClean="0">
                <a:solidFill>
                  <a:srgbClr val="7030A0"/>
                </a:solidFill>
              </a:rPr>
              <a:t>Информационные методы:</a:t>
            </a:r>
          </a:p>
          <a:p>
            <a:r>
              <a:rPr lang="ru-RU" i="1" dirty="0" smtClean="0"/>
              <a:t>информационные тексты, </a:t>
            </a:r>
          </a:p>
          <a:p>
            <a:r>
              <a:rPr lang="ru-RU" i="1" dirty="0" smtClean="0"/>
              <a:t>устные информационные сообщения,</a:t>
            </a:r>
          </a:p>
          <a:p>
            <a:r>
              <a:rPr lang="ru-RU" i="1" dirty="0" smtClean="0"/>
              <a:t> информационные лекции.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4038600"/>
            <a:ext cx="8229600" cy="2438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Проблемные методы: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проблемные лекции,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i="1" dirty="0" smtClean="0">
                <a:solidFill>
                  <a:schemeClr val="tx1"/>
                </a:solidFill>
              </a:rPr>
              <a:t>Робота школьного клуба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детско-родительские мероприятия,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тренинги.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Информационные тексты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Дают родителям возможность не только получить полезные знания, но и осознать собственную родительскую позицию.</a:t>
            </a:r>
            <a:endParaRPr lang="ru-RU" sz="4000" dirty="0"/>
          </a:p>
        </p:txBody>
      </p:sp>
      <p:pic>
        <p:nvPicPr>
          <p:cNvPr id="5" name="Picture 2" descr="Список литературы на лето 11 класс - Сетевая библиот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33800"/>
            <a:ext cx="2278277" cy="224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Устные информационные сообщения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Представляют собой достаточно короткие выступления психолога на родительском собрании — в процессе знакомого и безопасного для родителей школьного мероприятия.</a:t>
            </a:r>
            <a:endParaRPr lang="ru-RU" dirty="0"/>
          </a:p>
        </p:txBody>
      </p:sp>
      <p:pic>
        <p:nvPicPr>
          <p:cNvPr id="73734" name="Picture 6" descr="Как эффективно выступать публич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81400"/>
            <a:ext cx="3149600" cy="2362200"/>
          </a:xfrm>
          <a:prstGeom prst="rect">
            <a:avLst/>
          </a:prstGeom>
          <a:noFill/>
        </p:spPr>
      </p:pic>
      <p:pic>
        <p:nvPicPr>
          <p:cNvPr id="5" name="Picture 2" descr="D:\20150128_171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10000"/>
            <a:ext cx="26670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Информационные лекции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Представляют собой выступления, в которых дается более подробная, чем в устных сообщениях на родительских собраниях, информация.</a:t>
            </a:r>
          </a:p>
          <a:p>
            <a:pPr>
              <a:buNone/>
            </a:pPr>
            <a:r>
              <a:rPr lang="ru-RU" dirty="0" smtClean="0"/>
              <a:t>Они не только расширяют информационное поле родителей, но активно побуждают их к рефлексии собственной родительской позиции.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dirty="0" smtClean="0"/>
              <a:t>Проблемные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Главная их задача — не столько информирование родителей, сколько побуждение к размышлению о закономерностях развития ребенка, к поиску других, новых, непривычных способов воздействия.</a:t>
            </a:r>
            <a:endParaRPr lang="ru-RU" sz="3600" dirty="0"/>
          </a:p>
        </p:txBody>
      </p:sp>
      <p:pic>
        <p:nvPicPr>
          <p:cNvPr id="67586" name="Picture 2" descr="4.2. Современные зарубежные теории научения - Учебное пособие предназначено для студентов общепедагогических и психологических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19600"/>
            <a:ext cx="2226920" cy="15848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Специфика родительского собрания</a:t>
            </a:r>
            <a:br>
              <a:rPr lang="ru-RU" sz="3200" dirty="0" smtClean="0"/>
            </a:br>
            <a:r>
              <a:rPr lang="ru-RU" sz="3200" dirty="0" smtClean="0"/>
              <a:t>как формы работы школьного психолога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9529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1. Родительское собрание обычно воспринимается родителями как  обязательное формальное мероприятие.</a:t>
            </a:r>
            <a:endParaRPr lang="ru-RU" sz="4000" dirty="0"/>
          </a:p>
        </p:txBody>
      </p:sp>
      <p:pic>
        <p:nvPicPr>
          <p:cNvPr id="97282" name="Picture 2" descr="Родителям &quot; МБОУ Ликино-Дулевская СОШ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675616"/>
            <a:ext cx="3733800" cy="273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dirty="0" smtClean="0"/>
              <a:t>Проблемные методы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Проблемной называют такую ситуацию, которая порождает у человека внутреннюю потребность к получению новых знаний, открытию новых способов действия, что является начальным моментом, источником творческого мышления.</a:t>
            </a:r>
            <a:endParaRPr lang="ru-RU" sz="2800" dirty="0"/>
          </a:p>
        </p:txBody>
      </p:sp>
      <p:pic>
        <p:nvPicPr>
          <p:cNvPr id="4" name="Picture 2" descr="D:\фото клуба 1 кл\20150908_113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8862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Круглый стол с «рамкой»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Позволяет не только создать проблемную ситуацию для родителей, но и дает возможность проявить активность тем, кто захочет это сделать. В то же время остальные могут занять позицию слушателей.</a:t>
            </a:r>
            <a:endParaRPr lang="ru-RU" dirty="0"/>
          </a:p>
        </p:txBody>
      </p:sp>
      <p:pic>
        <p:nvPicPr>
          <p:cNvPr id="4" name="Picture 4" descr="МДОУ д/с 8 - Информация для роди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733800"/>
            <a:ext cx="1923278" cy="229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Круглый стол с «рамкой»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Круглый стол — это встреча родителей одного класса, которым для обсуждения предлагается определенная значимая тема. Для стимулирования активности и направления обсуждения в нужное русло предлагается «рамка», то есть ряд заданий и вопросов.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5" name="Picture 2" descr="D:\фото клуба 1 кл\20150908_112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05200"/>
            <a:ext cx="2971800" cy="23923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Круглый стол с «рамкой»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Принципиально важным условием проведения круглого стола является обязательное присутствие классного руководителя, который также становится участником обсуждения, выходит из привычной учительской роли, проявляет простые человеческие качества, знакомится с родителями в новых, более открытых обстоятельствах.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2895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Активными будем называть такие методы, которые обеспечивают не только внутреннее проживание участниками темы встречи, но и предполагают их какие-либо внешние действия.</a:t>
            </a:r>
            <a:endParaRPr lang="ru-RU" dirty="0"/>
          </a:p>
        </p:txBody>
      </p:sp>
      <p:pic>
        <p:nvPicPr>
          <p:cNvPr id="38914" name="Picture 2" descr="Игра Стр. 15-16 &quot;Мозговой штурм&quot; Стр. 17 Написание синквейна и кластера Стр. 17-18 Мультимедийные уроки Стр.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320" y="3733800"/>
            <a:ext cx="4170680" cy="28436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Детско-родительские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Подобные мероприятия необходимы при переходе ребенка в очередную возрастную группу, когда он получает возможность и желание общаться с окружающими иначе, из более взрослой позиции, а родители по разным причинам сохраняют с ним прежний детский стиль взаимодействия.</a:t>
            </a:r>
          </a:p>
          <a:p>
            <a:pPr marL="0" indent="0" algn="just">
              <a:buNone/>
            </a:pPr>
            <a:r>
              <a:rPr lang="ru-RU" sz="2400" dirty="0" smtClean="0"/>
              <a:t>Проводятся в форме игры с элементами тренинга.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4" name="Рисунок 3" descr="D: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962400"/>
            <a:ext cx="2819400" cy="19716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Детско-родительские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/>
              <a:t>Задача детско-родительских мероприятий </a:t>
            </a:r>
            <a:r>
              <a:rPr lang="ru-RU" dirty="0" smtClean="0"/>
              <a:t>— показать взрослым возможности ребят в общении, акцентировать внимание на наиболее значимых в том или ином возрасте проблемах. Не менее важно и то, что появляется возможность увидеть одноклассников своего ребенка и понять его место среди них. А также через сравнение с другими детьми осознать проблемы и ресурсы сына или дочери.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Технология «Незаконченное предложение»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Я благодарен своей семье потому…..желаю ей……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«О насилии </a:t>
            </a:r>
            <a:r>
              <a:rPr lang="ru-RU"/>
              <a:t>говорить </a:t>
            </a:r>
            <a:r>
              <a:rPr lang="ru-RU" smtClean="0"/>
              <a:t>необходимо</a:t>
            </a:r>
            <a:r>
              <a:rPr lang="ru-RU" dirty="0"/>
              <a:t>, так как... И трудно, потому что...».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видео-фрагметов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849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Видео по теме встречи с родителями</a:t>
            </a:r>
            <a:r>
              <a:rPr lang="ru-RU" dirty="0" smtClean="0"/>
              <a:t> также поможет раскрыть проблему, поднимаемую психологом. 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dirty="0" smtClean="0"/>
              <a:t>Чем хороши мультфильмы?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641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2800" dirty="0" smtClean="0"/>
              <a:t>Мультфильмы очень выразительны. </a:t>
            </a:r>
          </a:p>
          <a:p>
            <a:r>
              <a:rPr lang="ru-RU" altLang="ru-RU" sz="2800" dirty="0" smtClean="0"/>
              <a:t>Мультфильмы представляют собой готовые материалы. </a:t>
            </a:r>
          </a:p>
          <a:p>
            <a:r>
              <a:rPr lang="ru-RU" altLang="ru-RU" sz="2800" dirty="0" smtClean="0"/>
              <a:t>Ситуация, представленная в мультфильме, имеет условный характер</a:t>
            </a:r>
          </a:p>
          <a:p>
            <a:r>
              <a:rPr lang="ru-RU" altLang="ru-RU" sz="2800" dirty="0" smtClean="0"/>
              <a:t>Мультфильмы обладают положительной эмоциональной </a:t>
            </a:r>
            <a:r>
              <a:rPr lang="ru-RU" altLang="ru-RU" sz="2800" dirty="0" err="1" smtClean="0"/>
              <a:t>нагруженностью</a:t>
            </a:r>
            <a:r>
              <a:rPr lang="ru-RU" altLang="ru-RU" sz="2800" dirty="0" smtClean="0"/>
              <a:t>. 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Специфика родительского собрания</a:t>
            </a:r>
            <a:br>
              <a:rPr lang="ru-RU" sz="3200" dirty="0" smtClean="0"/>
            </a:br>
            <a:r>
              <a:rPr lang="ru-RU" sz="3200" dirty="0" smtClean="0"/>
              <a:t>как формы работы школьного психолога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1. Родительское собрание обычно воспринимается родителями как  обязательное формальное мероприятие.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4495800"/>
            <a:ext cx="8229600" cy="182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800" dirty="0" smtClean="0"/>
              <a:t>При организации групповой работы с родителями необходимо учитывать родительские стереотипы, связанные с собраниями, и по возможности использовать другие названия мероприятий, избегая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800" dirty="0" smtClean="0"/>
              <a:t>словосочетания «родительское собрание».</a:t>
            </a:r>
          </a:p>
          <a:p>
            <a:pPr marL="342900" lvl="0" indent="-342900">
              <a:spcBef>
                <a:spcPct val="20000"/>
              </a:spcBef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91000" y="3810000"/>
            <a:ext cx="914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684213" y="620713"/>
            <a:ext cx="8154987" cy="9366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sz="3600" dirty="0" smtClean="0">
                <a:solidFill>
                  <a:schemeClr val="bg1"/>
                </a:solidFill>
              </a:rPr>
              <a:t>Этапы работы с мультфильмом </a:t>
            </a:r>
          </a:p>
        </p:txBody>
      </p:sp>
      <p:sp>
        <p:nvSpPr>
          <p:cNvPr id="16387" name="Объект 5"/>
          <p:cNvSpPr>
            <a:spLocks noGrp="1"/>
          </p:cNvSpPr>
          <p:nvPr>
            <p:ph idx="1"/>
          </p:nvPr>
        </p:nvSpPr>
        <p:spPr>
          <a:xfrm>
            <a:off x="685800" y="1981200"/>
            <a:ext cx="7918450" cy="41116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dirty="0" smtClean="0"/>
              <a:t>Формулировка цели и/или задания для просмотра. </a:t>
            </a:r>
          </a:p>
          <a:p>
            <a:r>
              <a:rPr lang="ru-RU" altLang="ru-RU" dirty="0" smtClean="0"/>
              <a:t>Просмотр отрывка не более 5 – 7 минут </a:t>
            </a:r>
          </a:p>
          <a:p>
            <a:r>
              <a:rPr lang="ru-RU" altLang="ru-RU" dirty="0" smtClean="0"/>
              <a:t>Обсуждение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Использование метафоры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Метафоры</a:t>
            </a:r>
            <a:r>
              <a:rPr lang="ru-RU" sz="2400" dirty="0" smtClean="0"/>
              <a:t>  выполняет важные функции:</a:t>
            </a:r>
          </a:p>
          <a:p>
            <a:pPr>
              <a:buNone/>
            </a:pPr>
            <a:r>
              <a:rPr lang="ru-RU" sz="2400" dirty="0" smtClean="0"/>
              <a:t> дают человеку опору в условиях неопределенного эмоционального опыта и подготавливают его к кризисным переживаниям;</a:t>
            </a:r>
          </a:p>
          <a:p>
            <a:pPr>
              <a:buNone/>
            </a:pPr>
            <a:r>
              <a:rPr lang="ru-RU" sz="2400" dirty="0" smtClean="0"/>
              <a:t> актуализирует первичные представления об обсуждаемом явлении, понятии; </a:t>
            </a:r>
          </a:p>
          <a:p>
            <a:pPr>
              <a:buNone/>
            </a:pPr>
            <a:r>
              <a:rPr lang="ru-RU" sz="2400" dirty="0" smtClean="0"/>
              <a:t>налаживает связь семантических полей родителей и психолога;</a:t>
            </a:r>
          </a:p>
          <a:p>
            <a:pPr>
              <a:buNone/>
            </a:pPr>
            <a:r>
              <a:rPr lang="ru-RU" sz="2400" dirty="0" smtClean="0"/>
              <a:t>способствует систематизации донаучных житейских представлений.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Использование притчи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Можно выделить следующие преимущества работы с притчами:</a:t>
            </a:r>
          </a:p>
          <a:p>
            <a:pPr>
              <a:buNone/>
            </a:pPr>
            <a:r>
              <a:rPr lang="ru-RU" sz="2400" dirty="0" smtClean="0"/>
              <a:t>1. Привлекают и удерживают внимание.</a:t>
            </a:r>
          </a:p>
          <a:p>
            <a:pPr>
              <a:buNone/>
            </a:pPr>
            <a:r>
              <a:rPr lang="ru-RU" sz="2400" dirty="0" smtClean="0"/>
              <a:t>2. Иллюстрируют и усиливают устную речь.</a:t>
            </a:r>
          </a:p>
          <a:p>
            <a:pPr>
              <a:buNone/>
            </a:pPr>
            <a:r>
              <a:rPr lang="ru-RU" sz="2400" dirty="0" smtClean="0"/>
              <a:t>3. Сводят к минимуму непонимание.</a:t>
            </a:r>
          </a:p>
          <a:p>
            <a:pPr>
              <a:buNone/>
            </a:pPr>
            <a:r>
              <a:rPr lang="ru-RU" sz="2400" dirty="0" smtClean="0"/>
              <a:t>4. Усиливают запоминание.</a:t>
            </a:r>
          </a:p>
          <a:p>
            <a:pPr>
              <a:buNone/>
            </a:pPr>
            <a:r>
              <a:rPr lang="ru-RU" sz="2400" dirty="0" smtClean="0"/>
              <a:t>5. Помогают пересмотреть жизненные позиции за довольно короткий период времени.</a:t>
            </a:r>
          </a:p>
          <a:p>
            <a:pPr algn="just">
              <a:buNone/>
            </a:pP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Технология «Микрофон»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Задача: задать вопрос по своей теме для другой группы, но такой, который, сегодня еще не звучал.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Родители берут микрофон и спрашивают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Анализ конкретных ситуаций </a:t>
            </a:r>
            <a:br>
              <a:rPr lang="ru-RU" dirty="0" smtClean="0"/>
            </a:br>
            <a:r>
              <a:rPr lang="ru-RU" dirty="0" smtClean="0"/>
              <a:t>(кейс-метод)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Метод кейсов представляет собой изучение, анализ и принятие решений по ситуации, которая возникла в результате происшедших событий, реальных ситуаций или может возникнуть при определенных обстоятельствах в конкретной организации в тот или иной момент времени. Таким образом, различают полевые ситуации, основанные на реальном фактическом материале, и кресельные (вымышленные) кейсы. </a:t>
            </a:r>
          </a:p>
          <a:p>
            <a:pPr>
              <a:buNone/>
            </a:pPr>
            <a:r>
              <a:rPr lang="ru-RU" dirty="0" smtClean="0"/>
              <a:t> Обучающиеся должны проанализировать ситуацию, разобраться в сути проблем, предложить возможные решения и выбрать лучшее из них.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Тренинг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Тренинг - форма интерактивного обучения, целью которого является развитие компетентности межличностного и профессионального поведения в общении.</a:t>
            </a:r>
          </a:p>
          <a:p>
            <a:pPr>
              <a:buNone/>
            </a:pPr>
            <a:r>
              <a:rPr lang="ru-RU" dirty="0" smtClean="0"/>
              <a:t>Достоинством тренинга является то, что он обеспечивает активное вовлечение всех участников в процесс обучения.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Тренинги для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обучение родителей способам оптимизации взаимодействия с детьми.</a:t>
            </a:r>
          </a:p>
          <a:p>
            <a:pPr>
              <a:buNone/>
            </a:pPr>
            <a:r>
              <a:rPr lang="ru-RU" b="1" dirty="0" smtClean="0"/>
              <a:t>Задачи: </a:t>
            </a:r>
          </a:p>
          <a:p>
            <a:pPr marL="514350" indent="-514350">
              <a:buAutoNum type="arabicPeriod"/>
            </a:pPr>
            <a:r>
              <a:rPr lang="ru-RU" dirty="0" smtClean="0"/>
              <a:t>мотивирование родителей и формирование позитивного отношения к тренингу, </a:t>
            </a:r>
          </a:p>
          <a:p>
            <a:pPr marL="514350" indent="-514350">
              <a:buAutoNum type="arabicPeriod"/>
            </a:pPr>
            <a:r>
              <a:rPr lang="ru-RU" dirty="0" smtClean="0"/>
              <a:t> формирование системы представлений участников в сфере общения с детьми</a:t>
            </a:r>
          </a:p>
          <a:p>
            <a:pPr marL="514350" indent="-514350">
              <a:buAutoNum type="arabicPeriod"/>
            </a:pPr>
            <a:r>
              <a:rPr lang="ru-RU" dirty="0" smtClean="0"/>
              <a:t> формирование конкретных умений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Специфика родительского собрания</a:t>
            </a:r>
            <a:br>
              <a:rPr lang="ru-RU" sz="3200" dirty="0" smtClean="0"/>
            </a:br>
            <a:r>
              <a:rPr lang="ru-RU" sz="3200" dirty="0" smtClean="0"/>
              <a:t>как формы работы школьного психолога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/>
              <a:t>2. На родительском собрании повышается уровень тревожности родителей.</a:t>
            </a:r>
            <a:endParaRPr lang="ru-RU" sz="4000" dirty="0"/>
          </a:p>
        </p:txBody>
      </p:sp>
      <p:pic>
        <p:nvPicPr>
          <p:cNvPr id="96258" name="Picture 2" descr="Родительское собрание итоги пробного гиа 2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6372225" cy="31461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Специфика родительского собрания</a:t>
            </a:r>
            <a:br>
              <a:rPr lang="ru-RU" sz="3200" dirty="0" smtClean="0"/>
            </a:br>
            <a:r>
              <a:rPr lang="ru-RU" sz="3200" dirty="0" smtClean="0"/>
              <a:t>как формы работы школьного психолога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i="1" dirty="0" smtClean="0"/>
              <a:t>2. На родительском собрании повышается уровень тревожности родителей.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3886200"/>
            <a:ext cx="8229600" cy="2514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dirty="0" smtClean="0"/>
              <a:t>В.К. Лосева и А.В. </a:t>
            </a:r>
            <a:r>
              <a:rPr lang="ru-RU" sz="4000" dirty="0" err="1" smtClean="0"/>
              <a:t>Луньков</a:t>
            </a:r>
            <a:r>
              <a:rPr lang="ru-RU" sz="4000" dirty="0" smtClean="0"/>
              <a:t> пишут: «На родительском собрании … вполне уверенные в себе взрослые люди превращаются на глазах в притаившихся подростков, со страхом ожидающих, когда прозвучит их фамилия… Родители отмечали, что на собрании им было стыдно, тревожно и вообще “плохо”»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91000" y="3505200"/>
            <a:ext cx="914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Специфика родительского собрания</a:t>
            </a:r>
            <a:br>
              <a:rPr lang="ru-RU" sz="3200" dirty="0" smtClean="0"/>
            </a:br>
            <a:r>
              <a:rPr lang="ru-RU" sz="3200" dirty="0" smtClean="0"/>
              <a:t>как формы работы школьного психолога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3. Родители не настроены на общение с психологом, особенно длительное. У них много других проблем, которые они хотят обсудить или решить во время родительского собрания.</a:t>
            </a:r>
            <a:endParaRPr lang="ru-RU" sz="2800" dirty="0"/>
          </a:p>
        </p:txBody>
      </p:sp>
      <p:pic>
        <p:nvPicPr>
          <p:cNvPr id="94210" name="Picture 2" descr="Выборы прошли, проблемы остались: обзор рынка депозитов в ноябре - Обзоры - Финансы MyB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505200"/>
            <a:ext cx="3867150" cy="29036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Специфика родительского собрания</a:t>
            </a:r>
            <a:br>
              <a:rPr lang="ru-RU" sz="3200" dirty="0" smtClean="0"/>
            </a:br>
            <a:r>
              <a:rPr lang="ru-RU" sz="3200" dirty="0" smtClean="0"/>
              <a:t>как формы работы школьного психолога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i="1" dirty="0" smtClean="0"/>
              <a:t>3. Родители не настроены на общение с психологом, особенно длительное. У них много других проблем, которые они хотят обсудить или решить во время родительского собрания.</a:t>
            </a:r>
            <a:endParaRPr lang="ru-RU" sz="4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4038600"/>
            <a:ext cx="8229600" cy="2057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ru-RU" sz="4000" dirty="0" smtClean="0"/>
              <a:t>О предстоящем выступлении на собрании или организации каких то других мероприятий, требующих времени, следует заранее поставить родителей в известность.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67200" y="3505200"/>
            <a:ext cx="914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Специфика родительского собрания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формы работы школьного психолога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4. Группа родителей, с которой взаимодействует психолог, связана между собой только формально и может сильно различаться по возрасту, социальному статусу и прочим характеристикам.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5" name="Picture 1" descr="C:\Users\Сана\Desktop\Новый рисунок (1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810000"/>
            <a:ext cx="4141788" cy="23341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Специфика родительского собрания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формы работы школьного психолога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4. Группа родителей, с которой взаимодействует психолог, связана между собой только формально и может сильно различаться по возрасту, социальному статусу и прочим характеристикам.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4038600"/>
            <a:ext cx="8229600" cy="2362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Важно сочетать формы работы,  направленные на сплочение группы родителей, поиск точек соприкосновения и выработку некой общей позиции, с методами, помогающими родителям выражать их собственную точку зрения.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14800" y="3581400"/>
            <a:ext cx="1066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1455</Words>
  <Application>Microsoft Office PowerPoint</Application>
  <PresentationFormat>Экран (4:3)</PresentationFormat>
  <Paragraphs>161</Paragraphs>
  <Slides>36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  Содержание, методы и формы взаимодействия психолога с родителями</vt:lpstr>
      <vt:lpstr>Специфика родительского собрания как формы работы школьного психолога</vt:lpstr>
      <vt:lpstr>Специфика родительского собрания как формы работы школьного психолога</vt:lpstr>
      <vt:lpstr>Специфика родительского собрания как формы работы школьного психолога</vt:lpstr>
      <vt:lpstr>Специфика родительского собрания как формы работы школьного психолога</vt:lpstr>
      <vt:lpstr>Специфика родительского собрания как формы работы школьного психолога</vt:lpstr>
      <vt:lpstr>Специфика родительского собрания как формы работы школьного психолога</vt:lpstr>
      <vt:lpstr>Специфика родительского собрания как формы работы школьного психолога</vt:lpstr>
      <vt:lpstr>Специфика родительского собрания как формы работы школьного психолога</vt:lpstr>
      <vt:lpstr>Специфика родительского собрания как формы работы школьного психолога</vt:lpstr>
      <vt:lpstr>Специфика родительского собрания как формы работы школьного психолога</vt:lpstr>
      <vt:lpstr>Принципы работы с родителями</vt:lpstr>
      <vt:lpstr>Принципы работы с родителями</vt:lpstr>
      <vt:lpstr>Принципы работы с родителями</vt:lpstr>
      <vt:lpstr>«Лесенка» методов  работы с родителями</vt:lpstr>
      <vt:lpstr>Информационные тексты</vt:lpstr>
      <vt:lpstr>Устные информационные сообщения</vt:lpstr>
      <vt:lpstr>Информационные лекции </vt:lpstr>
      <vt:lpstr>Проблемные методы</vt:lpstr>
      <vt:lpstr>Проблемные методы</vt:lpstr>
      <vt:lpstr> Круглый стол с «рамкой» </vt:lpstr>
      <vt:lpstr> Круглый стол с «рамкой» </vt:lpstr>
      <vt:lpstr> Круглый стол с «рамкой» </vt:lpstr>
      <vt:lpstr>Презентация PowerPoint</vt:lpstr>
      <vt:lpstr>Детско-родительские мероприятия</vt:lpstr>
      <vt:lpstr>Детско-родительские мероприятия</vt:lpstr>
      <vt:lpstr>Технология «Незаконченное предложение»</vt:lpstr>
      <vt:lpstr>Использование видео-фрагметов</vt:lpstr>
      <vt:lpstr>Чем хороши мультфильмы?</vt:lpstr>
      <vt:lpstr>Этапы работы с мультфильмом </vt:lpstr>
      <vt:lpstr>Использование метафоры</vt:lpstr>
      <vt:lpstr>Использование притчи</vt:lpstr>
      <vt:lpstr>Технология «Микрофон»</vt:lpstr>
      <vt:lpstr>Анализ конкретных ситуаций  (кейс-метод)</vt:lpstr>
      <vt:lpstr>Тренинг</vt:lpstr>
      <vt:lpstr>Тренинги для родителей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работы с родителями</dc:title>
  <dc:creator>Сана</dc:creator>
  <cp:lastModifiedBy>Наталья</cp:lastModifiedBy>
  <cp:revision>57</cp:revision>
  <dcterms:created xsi:type="dcterms:W3CDTF">2015-01-24T07:18:10Z</dcterms:created>
  <dcterms:modified xsi:type="dcterms:W3CDTF">2020-04-20T07:23:37Z</dcterms:modified>
</cp:coreProperties>
</file>