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64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7058645" cy="149755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44.0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.02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Психолого-педагогическое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образование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«Психология и педагогика бизнеса»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Квалификация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Бакалав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800" dirty="0" smtClean="0"/>
              <a:t>Психология развития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0043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44816" cy="5328592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/>
              <a:t>Тема 2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Различные концепции возрастной периодизации личности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68342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Э.Эриксон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Стадии психосоциального развития </a:t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и психосоциальный исход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72816"/>
            <a:ext cx="7776864" cy="4464496"/>
          </a:xfrm>
        </p:spPr>
        <p:txBody>
          <a:bodyPr>
            <a:normAutofit/>
          </a:bodyPr>
          <a:lstStyle/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800" dirty="0" smtClean="0">
                <a:solidFill>
                  <a:prstClr val="black"/>
                </a:solidFill>
              </a:rPr>
              <a:t>1. Орально-сенсорная (от рождения до года):</a:t>
            </a: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800" dirty="0" smtClean="0">
                <a:solidFill>
                  <a:prstClr val="black"/>
                </a:solidFill>
                <a:ea typeface="Calibri"/>
                <a:cs typeface="Times New Roman"/>
              </a:rPr>
              <a:t> доверие или недоверие к окружающему миру</a:t>
            </a: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800" dirty="0" smtClean="0">
                <a:solidFill>
                  <a:prstClr val="black"/>
                </a:solidFill>
                <a:ea typeface="Calibri"/>
                <a:cs typeface="Times New Roman"/>
              </a:rPr>
              <a:t>                                          2. Мышечно-анальная (от 2 до 3 лет):</a:t>
            </a: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800" dirty="0" smtClean="0">
                <a:solidFill>
                  <a:prstClr val="black"/>
                </a:solidFill>
                <a:ea typeface="Calibri"/>
                <a:cs typeface="Times New Roman"/>
              </a:rPr>
              <a:t>                               Автономия или ощущение стыда и сомнение</a:t>
            </a: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800" dirty="0" smtClean="0">
                <a:solidFill>
                  <a:prstClr val="black"/>
                </a:solidFill>
                <a:ea typeface="Calibri"/>
                <a:cs typeface="Times New Roman"/>
              </a:rPr>
              <a:t>3. </a:t>
            </a:r>
            <a:r>
              <a:rPr lang="ru-RU" sz="1800" dirty="0" err="1" smtClean="0">
                <a:solidFill>
                  <a:prstClr val="black"/>
                </a:solidFill>
                <a:ea typeface="Calibri"/>
                <a:cs typeface="Times New Roman"/>
              </a:rPr>
              <a:t>Локомоторно</a:t>
            </a:r>
            <a:r>
              <a:rPr lang="ru-RU" sz="1800" dirty="0" smtClean="0">
                <a:solidFill>
                  <a:prstClr val="black"/>
                </a:solidFill>
                <a:ea typeface="Calibri"/>
                <a:cs typeface="Times New Roman"/>
              </a:rPr>
              <a:t>-генитальная (от 4 до 5 лет):</a:t>
            </a: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800" dirty="0" smtClean="0">
                <a:solidFill>
                  <a:prstClr val="black"/>
                </a:solidFill>
                <a:ea typeface="Calibri"/>
                <a:cs typeface="Times New Roman"/>
              </a:rPr>
              <a:t>Инициативность или чувство вины</a:t>
            </a: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800" dirty="0" smtClean="0">
                <a:solidFill>
                  <a:prstClr val="black"/>
                </a:solidFill>
                <a:ea typeface="Calibri"/>
                <a:cs typeface="Times New Roman"/>
              </a:rPr>
              <a:t>                                                    4. Латентная (от 6 до 11 лет):</a:t>
            </a: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800" dirty="0" smtClean="0">
                <a:solidFill>
                  <a:prstClr val="black"/>
                </a:solidFill>
                <a:ea typeface="Calibri"/>
                <a:cs typeface="Times New Roman"/>
              </a:rPr>
              <a:t>                                  Трудолюбие или чувство неполноценности</a:t>
            </a: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800" dirty="0" smtClean="0">
                <a:solidFill>
                  <a:prstClr val="black"/>
                </a:solidFill>
                <a:ea typeface="Calibri"/>
                <a:cs typeface="Times New Roman"/>
              </a:rPr>
              <a:t>5. Отрочество и юность (от 12 до 18 лет):</a:t>
            </a: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800" dirty="0" smtClean="0">
                <a:solidFill>
                  <a:prstClr val="black"/>
                </a:solidFill>
                <a:ea typeface="Calibri"/>
                <a:cs typeface="Times New Roman"/>
              </a:rPr>
              <a:t>Идентичность или смешение ролей</a:t>
            </a: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800" dirty="0" smtClean="0">
                <a:solidFill>
                  <a:prstClr val="black"/>
                </a:solidFill>
                <a:ea typeface="Calibri"/>
                <a:cs typeface="Times New Roman"/>
              </a:rPr>
              <a:t>                                          6. Молодость: Близость или изоляция</a:t>
            </a: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800" dirty="0" smtClean="0">
                <a:solidFill>
                  <a:prstClr val="black"/>
                </a:solidFill>
                <a:ea typeface="Calibri"/>
                <a:cs typeface="Times New Roman"/>
              </a:rPr>
              <a:t>7. Взрослость: Продуктивность или стагнация</a:t>
            </a: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800" dirty="0" smtClean="0">
                <a:solidFill>
                  <a:prstClr val="black"/>
                </a:solidFill>
                <a:ea typeface="Calibri"/>
                <a:cs typeface="Times New Roman"/>
              </a:rPr>
              <a:t>                                8. Зрелость: Целостность эго или отчаяние</a:t>
            </a: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1800" i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37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Жан Пиаже </a:t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Теория когнитивного развития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72816"/>
            <a:ext cx="7776864" cy="4464496"/>
          </a:xfrm>
        </p:spPr>
        <p:txBody>
          <a:bodyPr>
            <a:noAutofit/>
          </a:bodyPr>
          <a:lstStyle/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умственном развитии человек проходит 4 периода:</a:t>
            </a: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Чувственно-двигательный (сенсомоторный) – (от 0 до 2 лет).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Дооперативный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(от 2 до 7 лет).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 Период конкретного мышления (от 7 до 11 лет).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4. Период формально-логического, абстрактного мышления. </a:t>
            </a:r>
          </a:p>
          <a:p>
            <a:pPr marL="45720" indent="0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980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Абрахам </a:t>
            </a: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Маслоу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Гуманистическая теория</a:t>
            </a:r>
            <a:endParaRPr lang="ru-RU" sz="36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1403648" y="1988840"/>
            <a:ext cx="6400800" cy="4464496"/>
          </a:xfrm>
        </p:spPr>
        <p:txBody>
          <a:bodyPr/>
          <a:lstStyle/>
          <a:p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                         </a:t>
            </a:r>
          </a:p>
          <a:p>
            <a:pPr marL="45720" indent="0">
              <a:buNone/>
            </a:pPr>
            <a:r>
              <a:rPr lang="ru-RU" dirty="0" smtClean="0"/>
              <a:t>                         Потребность 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в самовыражении</a:t>
            </a:r>
          </a:p>
          <a:p>
            <a:pPr marL="45720" indent="0">
              <a:buNone/>
            </a:pPr>
            <a:r>
              <a:rPr lang="ru-RU" dirty="0" smtClean="0"/>
              <a:t>                Потребность в признании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           Потребность в принадлежности</a:t>
            </a:r>
          </a:p>
          <a:p>
            <a:pPr marL="45720" indent="0">
              <a:buNone/>
            </a:pPr>
            <a:r>
              <a:rPr lang="ru-RU" dirty="0" smtClean="0"/>
              <a:t>             Потребность в безопасности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        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        Физиологические потребности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539552" y="2132856"/>
            <a:ext cx="3888432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427985" y="2127239"/>
            <a:ext cx="3744416" cy="381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 flipV="1">
            <a:off x="539552" y="5941730"/>
            <a:ext cx="7704856" cy="151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843808" y="3717032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483768" y="411307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835696" y="4725144"/>
            <a:ext cx="5112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1475656" y="5157192"/>
            <a:ext cx="583264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43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err="1" smtClean="0"/>
              <a:t>Л.Колберг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Теория морального развития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556792"/>
            <a:ext cx="7992888" cy="4680520"/>
          </a:xfrm>
        </p:spPr>
        <p:txBody>
          <a:bodyPr>
            <a:normAutofit fontScale="62500" lnSpcReduction="20000"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900" i="1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Первый </a:t>
            </a:r>
            <a:r>
              <a:rPr lang="ru-RU" sz="2900" i="1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уровень </a:t>
            </a:r>
            <a:r>
              <a:rPr lang="ru-RU" sz="2900" i="1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(4-10 </a:t>
            </a:r>
            <a:r>
              <a:rPr lang="ru-RU" sz="2900" i="1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лет) — </a:t>
            </a:r>
            <a:r>
              <a:rPr lang="ru-RU" sz="2900" i="1" dirty="0" err="1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доморальный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.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900" i="1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Стадия </a:t>
            </a:r>
            <a:r>
              <a:rPr lang="ru-RU" sz="2900" i="1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1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 – ребенок стремится быть послушным, потому что полагает, что только так можно избежать наказания. 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900" i="1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Стадия 2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 – поступки ребенка ориентированы  на получение вознаграждения. 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900" i="1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Второй уровень </a:t>
            </a:r>
            <a:r>
              <a:rPr lang="ru-RU" sz="2900" i="1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(10-13 </a:t>
            </a:r>
            <a:r>
              <a:rPr lang="ru-RU" sz="2900" i="1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лет) – конвенциональной (общепринятой) морали.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900" i="1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Стадия </a:t>
            </a:r>
            <a:r>
              <a:rPr lang="ru-RU" sz="2900" i="1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3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 – ребенок в состоянии оценить свое поведение с точки зрения моральных принципов принятых в его окружении. 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900" i="1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Стадия 4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 – ребенок  осознает существование законов принятых в обществе и понимает, для чего они служат. Однако безнравственные поступки все еще могут совершаться.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900" i="1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Третий уровень (возраст от 13 лет)- автономной морали.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900" i="1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Стадия </a:t>
            </a:r>
            <a:r>
              <a:rPr lang="ru-RU" sz="2900" i="1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5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 – личность осознает противоречия между разными нравственными убеждениями и формирует свои представления о том, что хорошо и что плохо. 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900" i="1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Стадия 6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 – высшая стадия. Человек формирует собственные нравственные принципы, которые соблюдаются независимо от обстоятельств. 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6385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Психологические теории социального развития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132856"/>
            <a:ext cx="7992888" cy="4104456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Теории научения (Б. Скиннер; И.П. Павлов; Дж. Уотсон; Э.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Торндайк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Социогенетические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концепции психического развития (Н. Миллер, Дж. Доллар, Р.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Сирс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, А. Бандура). 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Социогенетическая концепция развития личности по Э. Эриксону.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Теория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конвергенции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двух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факторов (В. Штерн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Культурно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- историческая концепция Л. С. Выготского. 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Гуманистическая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психология и теории «Я» (А.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Маслоу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, К.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Роджерс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, Бернс Р., А.Ф. Лазурский, др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.)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Теория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и периодизация развития морального сознания Л.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Колберга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4572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93180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596</TotalTime>
  <Words>327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Психология развития</vt:lpstr>
      <vt:lpstr>Тема 2  Различные концепции возрастной периодизации личности</vt:lpstr>
      <vt:lpstr>Э.Эриксон Стадии психосоциального развития  и психосоциальный исход </vt:lpstr>
      <vt:lpstr>Жан Пиаже  Теория когнитивного развития </vt:lpstr>
      <vt:lpstr>Абрахам Маслоу Гуманистическая теория</vt:lpstr>
      <vt:lpstr>Л.Колберг  Теория морального развития</vt:lpstr>
      <vt:lpstr>Психологические теории социального развития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психология развития</dc:title>
  <dc:creator>User</dc:creator>
  <cp:lastModifiedBy>User</cp:lastModifiedBy>
  <cp:revision>26</cp:revision>
  <dcterms:created xsi:type="dcterms:W3CDTF">2017-12-07T11:34:40Z</dcterms:created>
  <dcterms:modified xsi:type="dcterms:W3CDTF">2018-01-18T15:43:14Z</dcterms:modified>
</cp:coreProperties>
</file>