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61" r:id="rId3"/>
    <p:sldId id="277" r:id="rId4"/>
    <p:sldId id="278" r:id="rId5"/>
    <p:sldId id="279" r:id="rId6"/>
    <p:sldId id="280" r:id="rId7"/>
    <p:sldId id="281" r:id="rId8"/>
    <p:sldId id="282" r:id="rId9"/>
    <p:sldId id="262" r:id="rId10"/>
    <p:sldId id="267" r:id="rId11"/>
    <p:sldId id="264" r:id="rId12"/>
    <p:sldId id="266" r:id="rId13"/>
    <p:sldId id="265" r:id="rId14"/>
    <p:sldId id="263" r:id="rId15"/>
    <p:sldId id="268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71B887-4198-4BB4-B028-36B039BAC003}" type="datetimeFigureOut">
              <a:rPr lang="ru-RU" smtClean="0"/>
              <a:t>18.01.2018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934C3DB-E6E7-45A9-9685-1D21CEED867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7058645" cy="1497553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en-US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44.0</a:t>
            </a:r>
            <a:r>
              <a:rPr lang="ru-RU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3</a:t>
            </a:r>
            <a:r>
              <a:rPr lang="en-US" sz="2400" b="1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.02</a:t>
            </a:r>
            <a:r>
              <a:rPr lang="en-US" sz="2400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Психолого-педагогическое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 </a:t>
            </a:r>
            <a:r>
              <a:rPr lang="en-US" sz="2400" dirty="0" err="1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образование</a:t>
            </a:r>
            <a:endParaRPr lang="ru-RU" sz="2400" dirty="0" smtClean="0">
              <a:solidFill>
                <a:srgbClr val="000000"/>
              </a:solidFill>
              <a:latin typeface="Times New Roman"/>
              <a:ea typeface="Times New Roman"/>
              <a:cs typeface="Times New Roman"/>
            </a:endParaRP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«Психология и педагогика бизнеса»</a:t>
            </a:r>
          </a:p>
          <a:p>
            <a:pPr algn="ctr">
              <a:lnSpc>
                <a:spcPct val="115000"/>
              </a:lnSpc>
              <a:spcAft>
                <a:spcPts val="0"/>
              </a:spcAft>
            </a:pPr>
            <a:r>
              <a:rPr lang="en-US" sz="2400" dirty="0" err="1">
                <a:solidFill>
                  <a:srgbClr val="000000"/>
                </a:solidFill>
                <a:latin typeface="Times New Roman"/>
                <a:ea typeface="Times New Roman"/>
              </a:rPr>
              <a:t>Квалификация</a:t>
            </a:r>
            <a:r>
              <a:rPr lang="en-US" sz="2400" dirty="0">
                <a:solidFill>
                  <a:srgbClr val="000000"/>
                </a:solidFill>
                <a:latin typeface="Times New Roman"/>
                <a:ea typeface="Times New Roman"/>
              </a:rPr>
              <a:t>: </a:t>
            </a:r>
            <a:r>
              <a:rPr lang="ru-RU" sz="2400" dirty="0" smtClean="0">
                <a:solidFill>
                  <a:srgbClr val="000000"/>
                </a:solidFill>
                <a:latin typeface="Times New Roman"/>
                <a:ea typeface="Times New Roman"/>
              </a:rPr>
              <a:t>Бакалавр</a:t>
            </a:r>
            <a:endParaRPr lang="ru-RU" sz="2400" dirty="0" smtClean="0">
              <a:solidFill>
                <a:srgbClr val="000000"/>
              </a:solidFill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endParaRPr lang="ru-RU" sz="16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340768"/>
            <a:ext cx="7175351" cy="1793167"/>
          </a:xfrm>
        </p:spPr>
        <p:txBody>
          <a:bodyPr/>
          <a:lstStyle/>
          <a:p>
            <a:pPr marL="182880" indent="0" algn="ctr">
              <a:buNone/>
            </a:pPr>
            <a:r>
              <a:rPr lang="ru-RU" sz="4800" dirty="0" smtClean="0"/>
              <a:t>Психология </a:t>
            </a:r>
            <a:r>
              <a:rPr lang="ru-RU" sz="4800" dirty="0" smtClean="0"/>
              <a:t>развития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900432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Возрастные часы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060848"/>
            <a:ext cx="8856984" cy="4464496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      Возрастные 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часы выполняют функцию внутренней временной диаграммы или «расписания жизни»: сверяясь с ними, мы определяем насколько медленно или быстро продвигаемся вперед относительно социальных 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событий. </a:t>
            </a:r>
            <a:endParaRPr lang="ru-RU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0118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41682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Зрелость 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556792"/>
            <a:ext cx="8856984" cy="4536504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        К </a:t>
            </a:r>
            <a:r>
              <a:rPr lang="ru-RU" sz="26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понятию зрелости приводит объединение факторов биологического, социального и психологического возраста. Психологические факторы, такие как материальная и социальная независимость и автономия, способность самостоятельно принимать решения, благоразумность, надежность, умение сострадать, являются важными «ингредиентами» зрелости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.</a:t>
            </a:r>
          </a:p>
          <a:p>
            <a:pPr marL="45720" indent="0" algn="just">
              <a:buNone/>
            </a:pPr>
            <a:r>
              <a:rPr lang="ru-RU" sz="26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6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Таким образом, </a:t>
            </a:r>
            <a:r>
              <a:rPr lang="ru-RU" sz="26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четкой </a:t>
            </a:r>
            <a:r>
              <a:rPr lang="ru-RU" sz="2600" dirty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возрастной границы наступления взрослости не существует.</a:t>
            </a:r>
            <a:endParaRPr lang="ru-RU" sz="2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918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Ранняя взрослость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412776"/>
            <a:ext cx="8856984" cy="5112568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400" dirty="0" smtClean="0">
                <a:latin typeface="Times New Roman"/>
                <a:ea typeface="Calibri"/>
                <a:cs typeface="Times New Roman"/>
              </a:rPr>
              <a:t>       </a:t>
            </a:r>
            <a:r>
              <a:rPr lang="ru-RU" sz="36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Три самостоятельные системы, связанные </a:t>
            </a: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с различными аспектами </a:t>
            </a:r>
            <a:r>
              <a:rPr lang="ru-RU" sz="36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Я, можно выделить в развитии человека во взрослости: 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  Я </a:t>
            </a: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как </a:t>
            </a:r>
            <a:r>
              <a:rPr lang="ru-RU" sz="36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индивидуум,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  Я </a:t>
            </a: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как </a:t>
            </a:r>
            <a:r>
              <a:rPr lang="ru-RU" sz="36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член семьи,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36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   Я </a:t>
            </a:r>
            <a:r>
              <a:rPr lang="ru-RU" sz="3600" dirty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как </a:t>
            </a:r>
            <a:r>
              <a:rPr lang="ru-RU" sz="3600" dirty="0" smtClean="0">
                <a:solidFill>
                  <a:schemeClr val="tx1"/>
                </a:solidFill>
                <a:latin typeface="Times New Roman"/>
                <a:ea typeface="Calibri"/>
                <a:cs typeface="Times New Roman"/>
              </a:rPr>
              <a:t>работник.</a:t>
            </a: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3600" dirty="0">
              <a:solidFill>
                <a:schemeClr val="tx1"/>
              </a:solidFill>
              <a:effectLst/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453474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41682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Пик физической деятельности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556792"/>
            <a:ext cx="8856984" cy="453650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/>
              <a:t>   </a:t>
            </a:r>
            <a:r>
              <a:rPr lang="ru-RU" dirty="0" smtClean="0"/>
              <a:t>  </a:t>
            </a:r>
            <a:endParaRPr lang="ru-RU" dirty="0" smtClean="0"/>
          </a:p>
          <a:p>
            <a:pPr marL="45720" indent="0" algn="just">
              <a:buNone/>
            </a:pPr>
            <a:r>
              <a:rPr lang="ru-RU" sz="3200" dirty="0" smtClean="0">
                <a:latin typeface="Arial" pitchFamily="34" charset="0"/>
                <a:ea typeface="Calibri"/>
                <a:cs typeface="Arial" pitchFamily="34" charset="0"/>
              </a:rPr>
              <a:t>       Большинство </a:t>
            </a:r>
            <a:r>
              <a:rPr lang="ru-RU" sz="3200" dirty="0">
                <a:latin typeface="Arial" pitchFamily="34" charset="0"/>
                <a:ea typeface="Calibri"/>
                <a:cs typeface="Arial" pitchFamily="34" charset="0"/>
              </a:rPr>
              <a:t>молодых взрослых – сильнее, здоровее и выносливее, чем в предыдущие и последующие периоды, в самом расцвете их способность к воспроизведению потомства, они обладают устойчивой половой идентичностью и сложившимися формами половой </a:t>
            </a:r>
            <a:r>
              <a:rPr lang="ru-RU" sz="3200" dirty="0" smtClean="0">
                <a:latin typeface="Arial" pitchFamily="34" charset="0"/>
                <a:ea typeface="Calibri"/>
                <a:cs typeface="Arial" pitchFamily="34" charset="0"/>
              </a:rPr>
              <a:t>активности.</a:t>
            </a:r>
            <a:endParaRPr lang="ru-RU" sz="3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04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77686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Трудовая деятельность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628800"/>
            <a:ext cx="8208912" cy="4608512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2800" i="1" dirty="0" smtClean="0"/>
              <a:t>      </a:t>
            </a:r>
            <a:r>
              <a:rPr lang="ru-RU" sz="32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Трудовая </a:t>
            </a:r>
            <a:r>
              <a:rPr lang="ru-RU" sz="3200" i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деятельность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определяет образ жизни взрослого человека, материальное положение, престиж и ценности, главный объект приложения сил и навыков, сосредоточение его честолюбивых помыслов, и даже манеру одеваться и круг 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общения.</a:t>
            </a:r>
            <a:endParaRPr lang="ru-RU" sz="32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385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77686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err="1" smtClean="0"/>
              <a:t>Э.Эриксон</a:t>
            </a:r>
            <a:r>
              <a:rPr lang="ru-RU" sz="3600" dirty="0" smtClean="0"/>
              <a:t> о ранней зрелости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268760"/>
            <a:ext cx="8208912" cy="4968552"/>
          </a:xfrm>
        </p:spPr>
        <p:txBody>
          <a:bodyPr>
            <a:normAutofit fontScale="85000" lnSpcReduction="20000"/>
          </a:bodyPr>
          <a:lstStyle/>
          <a:p>
            <a:pPr marL="4572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Дилемма, выбор между </a:t>
            </a:r>
            <a:r>
              <a:rPr lang="ru-RU" sz="2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близостью и изоляцией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marL="4572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Человек </a:t>
            </a: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 этом периоде готов смешать свою идентичность с партнером, с которым он будет разделять цикл: «работа-рождение детей-отдых». Установление своей идентичности в близких отношениях с другими людьми является важной задачей возраста. </a:t>
            </a:r>
            <a:endParaRPr lang="ru-RU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Ø"/>
            </a:pP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Добродетель </a:t>
            </a: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возраста -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любовь. </a:t>
            </a: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Любовь принимает много различных форм. Если между взрослыми людьми наступает настоящая близость, то любовь включает в себя разделенную идентичность (без утраты каждым своих неповторимых особенностей) и взаимное уважение. 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Выбор </a:t>
            </a:r>
            <a:r>
              <a:rPr lang="ru-RU" sz="28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изоляции дает «сердцевинную патологию стадии» - исключительность, отвержение.</a:t>
            </a:r>
          </a:p>
        </p:txBody>
      </p:sp>
    </p:spTree>
    <p:extLst>
      <p:ext uri="{BB962C8B-B14F-4D97-AF65-F5344CB8AC3E}">
        <p14:creationId xmlns:p14="http://schemas.microsoft.com/office/powerpoint/2010/main" val="331453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77686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Новообразование взрослости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268760"/>
            <a:ext cx="8208912" cy="4968552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Главным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событием или новообразованием взрослости, с точки зрения, </a:t>
            </a:r>
            <a:r>
              <a:rPr lang="ru-RU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Э.Эриксона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является </a:t>
            </a:r>
            <a:r>
              <a:rPr lang="ru-RU" sz="24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достижение </a:t>
            </a:r>
            <a:r>
              <a:rPr lang="ru-RU" sz="2400" b="1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генеративности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Это главная задача развития взрослых, которую они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стремятся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выполнить путем создания семьи и воспитания детей, посредством профессиональной деятельности и продуктивности в работе или посредством художественного творчества. </a:t>
            </a:r>
            <a:endParaRPr lang="ru-RU" sz="24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 algn="just">
              <a:buNone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</a:t>
            </a:r>
            <a:r>
              <a:rPr lang="ru-RU" sz="2400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Э.Эриксон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рассматривает </a:t>
            </a:r>
            <a:r>
              <a:rPr lang="ru-RU" sz="2400" dirty="0" err="1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генеративность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как попытку увековечить себя путем внесения долговременного и значимого вклада в окружающий мир. Еще одним способом такого вклада является наставничество.</a:t>
            </a:r>
          </a:p>
        </p:txBody>
      </p:sp>
    </p:spTree>
    <p:extLst>
      <p:ext uri="{BB962C8B-B14F-4D97-AF65-F5344CB8AC3E}">
        <p14:creationId xmlns:p14="http://schemas.microsoft.com/office/powerpoint/2010/main" val="1246846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77686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Кризис середины жизни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772816"/>
            <a:ext cx="8208912" cy="4464496"/>
          </a:xfrm>
        </p:spPr>
        <p:txBody>
          <a:bodyPr>
            <a:normAutofit lnSpcReduction="10000"/>
          </a:bodyPr>
          <a:lstStyle/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       В </a:t>
            </a:r>
            <a:r>
              <a:rPr lang="ru-RU" sz="28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возрасте 40—45 лет человек переживает некий </a:t>
            </a:r>
            <a:r>
              <a:rPr lang="ru-RU" sz="2800" i="1" dirty="0" err="1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психо</a:t>
            </a:r>
            <a:r>
              <a:rPr lang="ru-RU" sz="2800" i="1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-социальный </a:t>
            </a:r>
            <a:r>
              <a:rPr lang="ru-RU" sz="2800" i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рубеж</a:t>
            </a:r>
            <a:r>
              <a:rPr lang="ru-RU" sz="28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, психологический водораздел, означающий, что человек прожил половину жизни, достиг вершины своего развития, а далее в его жизни начинается </a:t>
            </a:r>
            <a:r>
              <a:rPr lang="ru-RU" sz="28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спад</a:t>
            </a:r>
            <a:r>
              <a:rPr lang="ru-RU" sz="28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. Принять этот спад - значит сделать переоценку ценностей, в этом и заключается суть кризиса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. Это экзистенциальный кризис.</a:t>
            </a:r>
            <a:endParaRPr lang="ru-RU" sz="2800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45720" indent="0" algn="just">
              <a:buNone/>
            </a:pP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719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77686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Р. </a:t>
            </a:r>
            <a:r>
              <a:rPr lang="ru-RU" sz="3600" dirty="0" err="1" smtClean="0"/>
              <a:t>Пекк</a:t>
            </a:r>
            <a:r>
              <a:rPr lang="ru-RU" sz="3600" dirty="0" smtClean="0"/>
              <a:t>. Выход из кризиса середины жизни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772816"/>
            <a:ext cx="8208912" cy="4464496"/>
          </a:xfrm>
        </p:spPr>
        <p:txBody>
          <a:bodyPr>
            <a:norm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endParaRPr lang="ru-RU" sz="2800" dirty="0" smtClean="0">
              <a:latin typeface="Times New Roman"/>
              <a:ea typeface="Calibri"/>
              <a:cs typeface="Times New Roman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800" dirty="0" smtClean="0">
                <a:latin typeface="Times New Roman"/>
                <a:ea typeface="Calibri"/>
                <a:cs typeface="Times New Roman"/>
              </a:rPr>
              <a:t>   </a:t>
            </a:r>
            <a:r>
              <a:rPr lang="ru-RU" sz="3200" dirty="0" smtClean="0">
                <a:latin typeface="Arial" pitchFamily="34" charset="0"/>
                <a:ea typeface="Calibri"/>
                <a:cs typeface="Arial" pitchFamily="34" charset="0"/>
              </a:rPr>
              <a:t>Развитие </a:t>
            </a:r>
            <a:r>
              <a:rPr lang="ru-RU" sz="3200" dirty="0">
                <a:latin typeface="Arial" pitchFamily="34" charset="0"/>
                <a:ea typeface="Calibri"/>
                <a:cs typeface="Arial" pitchFamily="34" charset="0"/>
              </a:rPr>
              <a:t>уважения к </a:t>
            </a:r>
            <a:r>
              <a:rPr lang="ru-RU" sz="3200" dirty="0" smtClean="0">
                <a:latin typeface="Arial" pitchFamily="34" charset="0"/>
                <a:ea typeface="Calibri"/>
                <a:cs typeface="Arial" pitchFamily="34" charset="0"/>
              </a:rPr>
              <a:t>мудрости; </a:t>
            </a:r>
            <a:endParaRPr lang="ru-RU" sz="32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3200" dirty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ea typeface="Calibri"/>
                <a:cs typeface="Arial" pitchFamily="34" charset="0"/>
              </a:rPr>
              <a:t>  Социализация отношений;</a:t>
            </a:r>
            <a:endParaRPr lang="ru-RU" sz="32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3200" dirty="0" smtClean="0">
                <a:latin typeface="Arial" pitchFamily="34" charset="0"/>
                <a:ea typeface="Calibri"/>
                <a:cs typeface="Arial" pitchFamily="34" charset="0"/>
              </a:rPr>
              <a:t>   Сохранение эмоциональной гибкости;</a:t>
            </a:r>
            <a:endParaRPr lang="ru-RU" sz="3200" dirty="0"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3200" dirty="0" smtClean="0">
                <a:latin typeface="Arial" pitchFamily="34" charset="0"/>
                <a:ea typeface="Calibri"/>
                <a:cs typeface="Arial" pitchFamily="34" charset="0"/>
              </a:rPr>
              <a:t>   Сохранение душевной гибкости</a:t>
            </a:r>
            <a:r>
              <a:rPr lang="ru-RU" sz="3200" i="1" dirty="0" smtClean="0"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3200" dirty="0" smtClean="0">
                <a:latin typeface="Arial" pitchFamily="34" charset="0"/>
                <a:ea typeface="Calibri"/>
                <a:cs typeface="Arial" pitchFamily="34" charset="0"/>
              </a:rPr>
              <a:t>и </a:t>
            </a:r>
            <a:r>
              <a:rPr lang="ru-RU" sz="3200" dirty="0">
                <a:latin typeface="Arial" pitchFamily="34" charset="0"/>
                <a:ea typeface="Calibri"/>
                <a:cs typeface="Arial" pitchFamily="34" charset="0"/>
              </a:rPr>
              <a:t>поиск новых форм </a:t>
            </a:r>
            <a:r>
              <a:rPr lang="ru-RU" sz="3200" dirty="0" smtClean="0">
                <a:latin typeface="Arial" pitchFamily="34" charset="0"/>
                <a:ea typeface="Calibri"/>
                <a:cs typeface="Arial" pitchFamily="34" charset="0"/>
              </a:rPr>
              <a:t>поведения. </a:t>
            </a:r>
            <a:endParaRPr lang="ru-RU" sz="3200" dirty="0">
              <a:latin typeface="Arial" pitchFamily="34" charset="0"/>
              <a:ea typeface="Calibri"/>
              <a:cs typeface="Arial" pitchFamily="34" charset="0"/>
            </a:endParaRPr>
          </a:p>
          <a:p>
            <a:pPr marL="45720" indent="0" algn="just">
              <a:buNone/>
            </a:pPr>
            <a:endParaRPr lang="ru-RU" sz="36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737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77686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Средняя взрослость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340768"/>
            <a:ext cx="8208912" cy="4896544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 Первые 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признаки физического спада, появляются морщины, седина, увеличиваются залысины, наступает менопауза, у мужчин могут начаться проблемы с эрекцией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 Наблюдается 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постепенное снижение зрения и слуха, может снижаться обонятельная и болевая чувствительность. </a:t>
            </a:r>
            <a:endParaRPr lang="ru-RU" sz="1800" dirty="0" smtClean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Становится 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сложнее осваивать новые навыки.  Замедляется функционирование нервной системы, 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кожа 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и мышцы начинают терять эластичность, скелет несколько сжимается, снижается объем легких</a:t>
            </a: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.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Происходит 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ухудшение физического здоровья и начало тех или иных заболеваний. Среди болезней среднего возраста чаще всего встречаются сердечно-сосудистые заболевания (болезни сердца, атеросклероз, гипертония), онкологические заболевания, диабет, болезни органов дыхания. </a:t>
            </a:r>
            <a:endParaRPr lang="ru-RU" sz="1800" dirty="0" smtClean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18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Ухудшение </a:t>
            </a:r>
            <a:r>
              <a:rPr lang="ru-RU" sz="18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здоровья очень индивидуально и во многом зависит от образа жизни человека и его жизненных привычек.</a:t>
            </a: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1800" dirty="0" smtClean="0"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6411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556792"/>
            <a:ext cx="7776864" cy="3672408"/>
          </a:xfrm>
        </p:spPr>
        <p:txBody>
          <a:bodyPr/>
          <a:lstStyle/>
          <a:p>
            <a:pPr marL="0" indent="0" algn="ctr">
              <a:buNone/>
            </a:pPr>
            <a:r>
              <a:rPr lang="ru-RU" sz="4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Тема </a:t>
            </a:r>
            <a:r>
              <a:rPr lang="ru-RU" sz="4400" dirty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4</a:t>
            </a:r>
            <a:r>
              <a:rPr lang="ru-RU" sz="4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ru-RU" sz="4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ru-RU" sz="4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/>
            </a:r>
            <a:br>
              <a:rPr lang="ru-RU" sz="4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</a:br>
            <a:r>
              <a:rPr lang="ru-RU" sz="4400" dirty="0" smtClean="0">
                <a:gradFill>
                  <a:gsLst>
                    <a:gs pos="0">
                      <a:prstClr val="black"/>
                    </a:gs>
                    <a:gs pos="40000">
                      <a:prstClr val="black">
                        <a:lumMod val="75000"/>
                        <a:lumOff val="25000"/>
                      </a:prstClr>
                    </a:gs>
                    <a:gs pos="100000">
                      <a:srgbClr val="212745">
                        <a:alpha val="65000"/>
                      </a:srgbClr>
                    </a:gs>
                  </a:gsLst>
                  <a:lin ang="5400000" scaled="0"/>
                </a:gradFill>
              </a:rPr>
              <a:t>Юность. Взрослость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14376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77686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Когнитивные возможности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628800"/>
            <a:ext cx="8208912" cy="4608512"/>
          </a:xfrm>
        </p:spPr>
        <p:txBody>
          <a:bodyPr>
            <a:no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Когнитивная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функция снижается, однако это происходит довольно медленно и начинается в более позднем возрасте. 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Некоторые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умственные способности даже повышаются, особенно у лиц с высшим образованием, которые продолжают вести активную жизнь и плодотворно трудиться. 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Высокий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уровень различных интеллектуальных способностей в среднем возрасте сохраняется. 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Навыки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, требующие скорости, могут даваться человеку труднее в силу замедления психомоторных процессов. </a:t>
            </a:r>
            <a:endParaRPr lang="ru-RU" sz="2000" dirty="0" smtClean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0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Работа </a:t>
            </a:r>
            <a:r>
              <a:rPr lang="ru-RU" sz="20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является для людей среднего возраста той средой, в которой происходит дальнейшее развитие когнитивных навыков.</a:t>
            </a:r>
            <a:endParaRPr lang="ru-RU" sz="2000" dirty="0">
              <a:solidFill>
                <a:schemeClr val="tx1"/>
              </a:solidFill>
              <a:effectLst/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7839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77686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Психосоциальное развитие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340768"/>
            <a:ext cx="8208912" cy="5040560"/>
          </a:xfrm>
        </p:spPr>
        <p:txBody>
          <a:bodyPr>
            <a:noAutofit/>
          </a:bodyPr>
          <a:lstStyle/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Н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аблюдается </a:t>
            </a:r>
            <a:r>
              <a:rPr lang="ru-RU" sz="28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относительное постоянство и преемственность в развитии личности, хотя внешние изменения довольно интенсивные (изменяются требования, предъявляемые к людям среднего возраста, как к родителям, меняются роли близких отношениях, перемены в профессиональном мире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).</a:t>
            </a: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chemeClr val="tx1"/>
                </a:solidFill>
                <a:effectLst/>
                <a:latin typeface="Arial" pitchFamily="34" charset="0"/>
                <a:ea typeface="Calibri"/>
                <a:cs typeface="Arial" pitchFamily="34" charset="0"/>
              </a:rPr>
              <a:t>Важная роль в среднем возрасте играет дружба. Дружеские отношения становятся все более многогранными и многосторонними.</a:t>
            </a:r>
            <a:endParaRPr lang="ru-RU" sz="2800" dirty="0">
              <a:solidFill>
                <a:schemeClr val="tx1"/>
              </a:solidFill>
              <a:effectLst/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7917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77686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Э. Эриксон о средней взрослости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340768"/>
            <a:ext cx="8208912" cy="5040560"/>
          </a:xfrm>
        </p:spPr>
        <p:txBody>
          <a:bodyPr>
            <a:noAutofit/>
          </a:bodyPr>
          <a:lstStyle/>
          <a:p>
            <a:pPr marL="45720" lvl="0" indent="0" algn="just">
              <a:buClr>
                <a:srgbClr val="F14124">
                  <a:lumMod val="75000"/>
                </a:srgbClr>
              </a:buClr>
              <a:buNone/>
            </a:pPr>
            <a:r>
              <a:rPr lang="ru-RU" sz="24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       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Дилемма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выбор между </a:t>
            </a:r>
            <a:r>
              <a:rPr lang="ru-RU" sz="2400" i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генеративностью</a:t>
            </a:r>
            <a:r>
              <a:rPr lang="ru-RU" sz="24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и стагнацией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</a:t>
            </a:r>
          </a:p>
          <a:p>
            <a:pPr lvl="0" algn="just">
              <a:buClr>
                <a:srgbClr val="F14124">
                  <a:lumMod val="75000"/>
                </a:srgbClr>
              </a:buClr>
              <a:buFont typeface="Wingdings" pitchFamily="2" charset="2"/>
              <a:buChar char="Ø"/>
            </a:pP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Добродетель возраста – забота. З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абота о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воспитании и поддержке следующего поколения.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А также, забота обо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всем, что создается человеком в этой стадии, о «порождениях ума и сердца»: идеях, идеалах, творениях, продуктах и самих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себе.</a:t>
            </a:r>
          </a:p>
          <a:p>
            <a:pPr lvl="0" algn="just">
              <a:buClr>
                <a:srgbClr val="F14124">
                  <a:lumMod val="75000"/>
                </a:srgbClr>
              </a:buClr>
              <a:buFont typeface="Wingdings" pitchFamily="2" charset="2"/>
              <a:buChar char="Ø"/>
            </a:pPr>
            <a:r>
              <a:rPr lang="ru-RU" sz="24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С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ердцевинная патология возраста называется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погруженностью в себя, </a:t>
            </a:r>
            <a:r>
              <a:rPr lang="ru-RU" sz="24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отвержением. </a:t>
            </a:r>
            <a:r>
              <a:rPr lang="ru-RU" sz="24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Если сфера продуктивности человека не расширяется, он может стать жертвой скуки и стагнации. Если человек не востребован, он будет страдать от нарциссизма и погруженности в себя. </a:t>
            </a: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1955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8352928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200" dirty="0" smtClean="0"/>
              <a:t>   Задачи развития в средней взрослости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340768"/>
            <a:ext cx="8208912" cy="5040560"/>
          </a:xfrm>
        </p:spPr>
        <p:txBody>
          <a:bodyPr>
            <a:noAutofit/>
          </a:bodyPr>
          <a:lstStyle/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100" dirty="0">
                <a:latin typeface="Arial" pitchFamily="34" charset="0"/>
                <a:ea typeface="Calibri"/>
                <a:cs typeface="Arial" pitchFamily="34" charset="0"/>
              </a:rPr>
              <a:t>Достижение зрелой гражданской и социальной ответственности.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100" dirty="0">
                <a:latin typeface="Arial" pitchFamily="34" charset="0"/>
                <a:ea typeface="Calibri"/>
                <a:cs typeface="Arial" pitchFamily="34" charset="0"/>
              </a:rPr>
              <a:t>Достижение и поддержание целесообразного жизненного уровня.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100" dirty="0">
                <a:latin typeface="Arial" pitchFamily="34" charset="0"/>
                <a:ea typeface="Calibri"/>
                <a:cs typeface="Arial" pitchFamily="34" charset="0"/>
              </a:rPr>
              <a:t>Выбор подходящих способов проведения досуга.</a:t>
            </a:r>
          </a:p>
          <a:p>
            <a:pPr marL="34290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100" dirty="0">
                <a:latin typeface="Arial" pitchFamily="34" charset="0"/>
                <a:ea typeface="Calibri"/>
                <a:cs typeface="Arial" pitchFamily="34" charset="0"/>
              </a:rPr>
              <a:t>Помощь детям стать ответственными и счастливыми взрослыми.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100" dirty="0">
                <a:latin typeface="Arial" pitchFamily="34" charset="0"/>
                <a:ea typeface="Calibri"/>
                <a:cs typeface="Arial" pitchFamily="34" charset="0"/>
              </a:rPr>
              <a:t>Усиление личностного аспекта супружеских отношений.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100" dirty="0">
                <a:latin typeface="Arial" pitchFamily="34" charset="0"/>
                <a:ea typeface="Calibri"/>
                <a:cs typeface="Arial" pitchFamily="34" charset="0"/>
              </a:rPr>
              <a:t>Принятие физиологических перемен середины жизни и приспособление к ним.</a:t>
            </a:r>
          </a:p>
          <a:p>
            <a:pPr marL="342900" lvl="0" indent="-342900"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2100" dirty="0">
                <a:latin typeface="Arial" pitchFamily="34" charset="0"/>
                <a:ea typeface="Calibri"/>
                <a:cs typeface="Arial" pitchFamily="34" charset="0"/>
              </a:rPr>
              <a:t>Приспособление к взаимодействию со стареющими родителями. </a:t>
            </a:r>
          </a:p>
          <a:p>
            <a:pPr marL="45720" lvl="0" indent="0" algn="just">
              <a:buClr>
                <a:srgbClr val="F14124">
                  <a:lumMod val="75000"/>
                </a:srgbClr>
              </a:buClr>
              <a:buNone/>
            </a:pPr>
            <a:endParaRPr lang="ru-RU" sz="240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445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Кризис юношеского возраста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2276872"/>
            <a:ext cx="8856984" cy="4248472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Критический период.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Это кризис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саморегуляции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. Происходит ценностно-смысловая регуляция поведения. Называют еще: Кризис идентичности. </a:t>
            </a:r>
            <a:endParaRPr lang="ru-RU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Симптомы кризиса: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философская интоксикация сознания </a:t>
            </a:r>
          </a:p>
          <a:p>
            <a:pPr algn="just">
              <a:buFont typeface="Wingdings" pitchFamily="2" charset="2"/>
              <a:buChar char="Ø"/>
            </a:pPr>
            <a:r>
              <a:rPr lang="ru-RU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поверженность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 сомнения, раздумья, мешающие активной деятельности.</a:t>
            </a:r>
          </a:p>
          <a:p>
            <a:pPr marL="45720" indent="0" algn="just">
              <a:buNone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Новообразования кризиса юношеского возраста:</a:t>
            </a:r>
          </a:p>
          <a:p>
            <a:pPr algn="just">
              <a:buFont typeface="Wingdings" pitchFamily="2" charset="2"/>
              <a:buChar char="Ø"/>
            </a:pPr>
            <a:r>
              <a:rPr lang="ru-R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Обретение идентичности, ценностей, смыслов</a:t>
            </a:r>
            <a:r>
              <a:rPr lang="ru-RU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, самоопределение.</a:t>
            </a:r>
            <a:endParaRPr lang="ru-RU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274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208912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Юношеский возраст (18-23 года)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556792"/>
            <a:ext cx="8856984" cy="4536504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ru-RU" dirty="0" smtClean="0"/>
              <a:t>   18        23  </a:t>
            </a:r>
          </a:p>
          <a:p>
            <a:pPr marL="45720" indent="0">
              <a:buNone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       Стабильный период.</a:t>
            </a:r>
          </a:p>
          <a:p>
            <a:pPr marL="45720" indent="0" algn="just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Социальная ситуация развития 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«порог» самостоятельной жизни</a:t>
            </a:r>
            <a:r>
              <a:rPr lang="ru-RU" sz="3200" dirty="0" smtClean="0">
                <a:solidFill>
                  <a:srgbClr val="000000"/>
                </a:solidFill>
                <a:latin typeface="Arial" pitchFamily="34" charset="0"/>
                <a:ea typeface="Calibri"/>
                <a:cs typeface="Arial" pitchFamily="34" charset="0"/>
              </a:rPr>
              <a:t>.</a:t>
            </a:r>
            <a:endParaRPr lang="ru-RU" sz="32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 algn="just">
              <a:buNone/>
            </a:pPr>
            <a:r>
              <a:rPr lang="ru-RU" sz="3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Ведущая деятельность 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– учебно-профессиональная деятельность. </a:t>
            </a:r>
          </a:p>
        </p:txBody>
      </p:sp>
      <p:cxnSp>
        <p:nvCxnSpPr>
          <p:cNvPr id="18" name="Прямая со стрелкой 17"/>
          <p:cNvCxnSpPr/>
          <p:nvPr/>
        </p:nvCxnSpPr>
        <p:spPr>
          <a:xfrm>
            <a:off x="683568" y="2132856"/>
            <a:ext cx="864096" cy="0"/>
          </a:xfrm>
          <a:prstGeom prst="straightConnector1">
            <a:avLst/>
          </a:prstGeom>
          <a:ln w="88900">
            <a:solidFill>
              <a:schemeClr val="tx1"/>
            </a:solidFill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47063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77686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Социальная ситуация развития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628800"/>
            <a:ext cx="8208912" cy="4608512"/>
          </a:xfrm>
        </p:spPr>
        <p:txBody>
          <a:bodyPr>
            <a:normAutofit fontScale="85000" lnSpcReduction="10000"/>
          </a:bodyPr>
          <a:lstStyle/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Тяготение к самостоятельности, не исключает потребности в общении со взрослыми. Такая потребность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в юности выше</a:t>
            </a:r>
            <a:r>
              <a:rPr lang="ru-RU" sz="28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, чем у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подростка. </a:t>
            </a:r>
            <a:r>
              <a:rPr lang="ru-RU" sz="28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Но эффективное взаимодействие взрослых с молодыми людьми возможно только в условиях сотрудничества на основе взаимопонимания и </a:t>
            </a:r>
            <a:r>
              <a:rPr lang="ru-RU" sz="2800" dirty="0" err="1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взаимоподдержки</a:t>
            </a:r>
            <a:r>
              <a:rPr lang="ru-RU" sz="28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. </a:t>
            </a:r>
            <a:endParaRPr lang="ru-RU" sz="2800" dirty="0" smtClean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Большое </a:t>
            </a:r>
            <a:r>
              <a:rPr lang="ru-RU" sz="28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значение </a:t>
            </a: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в юности имеет </a:t>
            </a:r>
            <a:r>
              <a:rPr lang="ru-RU" sz="28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и потребность в общении со сверстниками. В отличие от подростковой дружбы, юношеская дружба интимнее и стабильнее. Юношеская дружба характеризуется верностью, близостью и устойчивостью</a:t>
            </a:r>
            <a:r>
              <a:rPr lang="ru-RU" sz="2800" dirty="0">
                <a:latin typeface="Arial" pitchFamily="34" charset="0"/>
                <a:ea typeface="Calibri"/>
                <a:cs typeface="Arial" pitchFamily="34" charset="0"/>
              </a:rPr>
              <a:t>.</a:t>
            </a:r>
            <a:endParaRPr lang="ru-RU" sz="2000" dirty="0">
              <a:effectLst/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1259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77686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Самосознание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628800"/>
            <a:ext cx="8208912" cy="4608512"/>
          </a:xfrm>
        </p:spPr>
        <p:txBody>
          <a:bodyPr>
            <a:normAutofit fontScale="92500" lnSpcReduction="10000"/>
          </a:bodyPr>
          <a:lstStyle/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28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Характерной </a:t>
            </a:r>
            <a:r>
              <a:rPr lang="ru-RU" sz="28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особенностью личности юноши является рост его самосознания.</a:t>
            </a:r>
            <a:r>
              <a:rPr lang="ru-RU" sz="2800" b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</a:t>
            </a:r>
            <a:r>
              <a:rPr lang="ru-RU" sz="28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Уровень самосознания определяет и уровень требований старшеклассников к окружающим людям и самим себе. Они становятся более критичными и самокритичными. Стремление познать самого себя как личность приводит к развитию </a:t>
            </a:r>
            <a:r>
              <a:rPr lang="ru-RU" sz="2800" i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рефлексии, углубленному самоанализу, </a:t>
            </a:r>
            <a:r>
              <a:rPr lang="ru-RU" sz="28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которые в свою очередь приводит к самовоспитанию, самоорганизации, к работе над самим собой.</a:t>
            </a:r>
            <a:endParaRPr lang="ru-RU" sz="2000" dirty="0">
              <a:solidFill>
                <a:schemeClr val="tx1"/>
              </a:solidFill>
              <a:effectLst/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833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77686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/>
              <a:t>Ц</a:t>
            </a:r>
            <a:r>
              <a:rPr lang="ru-RU" sz="3600" dirty="0" smtClean="0"/>
              <a:t>енностные ориентации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628800"/>
            <a:ext cx="8208912" cy="4608512"/>
          </a:xfrm>
        </p:spPr>
        <p:txBody>
          <a:bodyPr>
            <a:normAutofit/>
          </a:bodyPr>
          <a:lstStyle/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r>
              <a:rPr lang="ru-RU" sz="32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Юношеский возраст является периодом интенсивного формирования </a:t>
            </a:r>
            <a:r>
              <a:rPr lang="ru-RU" sz="3200" i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системы ценностных ориентаций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, складывается мировоззрение как система обобщенных представлений о мире в целом</a:t>
            </a:r>
            <a:r>
              <a:rPr lang="ru-RU" sz="3200" i="1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, 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об окружающей действительности.</a:t>
            </a:r>
            <a:endParaRPr lang="ru-RU" sz="2400" dirty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marL="45720" indent="0" algn="just">
              <a:lnSpc>
                <a:spcPct val="115000"/>
              </a:lnSpc>
              <a:spcAft>
                <a:spcPts val="0"/>
              </a:spcAft>
              <a:buNone/>
            </a:pPr>
            <a:endParaRPr lang="ru-RU" sz="3200" dirty="0">
              <a:effectLst/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944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7776864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Отрыв от родительских корней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1628800"/>
            <a:ext cx="8208912" cy="4608512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 уточнение 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жизненных планов и 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начало 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их осуществления; </a:t>
            </a:r>
            <a:endParaRPr lang="ru-RU" sz="3200" dirty="0" smtClean="0">
              <a:solidFill>
                <a:schemeClr val="tx1"/>
              </a:solidFill>
              <a:latin typeface="Arial" pitchFamily="34" charset="0"/>
              <a:ea typeface="Calibri"/>
              <a:cs typeface="Arial" pitchFamily="34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 поиск 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себя, 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выработка 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индивидуальности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 окончательное осознание 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себя как взрослого человека со своими правами и 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обязанностями;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 выбор 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супруга и 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создание 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собственной семьи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;</a:t>
            </a:r>
          </a:p>
          <a:p>
            <a:pPr algn="just">
              <a:lnSpc>
                <a:spcPct val="115000"/>
              </a:lnSpc>
              <a:spcAft>
                <a:spcPts val="0"/>
              </a:spcAft>
              <a:buFont typeface="Wingdings" pitchFamily="2" charset="2"/>
              <a:buChar char="Ø"/>
            </a:pP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  специализация 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и </a:t>
            </a:r>
            <a:r>
              <a:rPr lang="ru-RU" sz="3200" dirty="0" smtClean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приобретение </a:t>
            </a:r>
            <a:r>
              <a:rPr lang="ru-RU" sz="3200" dirty="0">
                <a:solidFill>
                  <a:schemeClr val="tx1"/>
                </a:solidFill>
                <a:latin typeface="Arial" pitchFamily="34" charset="0"/>
                <a:ea typeface="Calibri"/>
                <a:cs typeface="Arial" pitchFamily="34" charset="0"/>
              </a:rPr>
              <a:t>мастерства в профессиональной деятельности.</a:t>
            </a:r>
            <a:endParaRPr lang="ru-RU" sz="2400" dirty="0">
              <a:solidFill>
                <a:schemeClr val="tx1"/>
              </a:solidFill>
              <a:effectLst/>
              <a:latin typeface="Arial" pitchFamily="34" charset="0"/>
              <a:ea typeface="Calibri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867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548680"/>
            <a:ext cx="6512511" cy="1143000"/>
          </a:xfrm>
        </p:spPr>
        <p:txBody>
          <a:bodyPr/>
          <a:lstStyle/>
          <a:p>
            <a:pPr marL="0" indent="0" algn="ctr">
              <a:buNone/>
            </a:pPr>
            <a:r>
              <a:rPr lang="ru-RU" sz="3600" dirty="0" smtClean="0"/>
              <a:t>Взрослость и ее кризисы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556792"/>
            <a:ext cx="8856984" cy="4968552"/>
          </a:xfrm>
        </p:spPr>
        <p:txBody>
          <a:bodyPr>
            <a:normAutofit/>
          </a:bodyPr>
          <a:lstStyle/>
          <a:p>
            <a:pPr marL="45720" indent="0" algn="just">
              <a:buNone/>
            </a:pPr>
            <a:r>
              <a:rPr lang="ru-RU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Акмеология</a:t>
            </a:r>
            <a:r>
              <a:rPr lang="ru-RU" sz="3600" b="1" dirty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</a:t>
            </a:r>
            <a:endParaRPr lang="ru-RU" sz="36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 algn="ct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</a:t>
            </a:r>
            <a:r>
              <a:rPr lang="ru-RU" sz="3600" b="1" dirty="0" err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Ранная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взрослость (от 20 до 40 лет).</a:t>
            </a:r>
          </a:p>
          <a:p>
            <a:pPr marL="45720" indent="0" algn="ctr">
              <a:buNone/>
            </a:pP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Кризис середины жизни.</a:t>
            </a:r>
          </a:p>
          <a:p>
            <a:pPr marL="45720" indent="0" algn="ctr">
              <a:buNone/>
            </a:pPr>
            <a:r>
              <a:rPr lang="ru-RU" sz="3600" b="1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Средняя </a:t>
            </a:r>
            <a:r>
              <a:rPr lang="ru-RU" sz="3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взрослость (от 40 до 60).</a:t>
            </a:r>
          </a:p>
          <a:p>
            <a:pPr marL="45720" indent="0" algn="just">
              <a:buNone/>
            </a:pPr>
            <a:endParaRPr lang="ru-RU" sz="3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marL="45720" indent="0" algn="just">
              <a:buNone/>
            </a:pPr>
            <a:endParaRPr lang="ru-RU" sz="3600" dirty="0" smtClean="0"/>
          </a:p>
        </p:txBody>
      </p:sp>
    </p:spTree>
    <p:extLst>
      <p:ext uri="{BB962C8B-B14F-4D97-AF65-F5344CB8AC3E}">
        <p14:creationId xmlns:p14="http://schemas.microsoft.com/office/powerpoint/2010/main" val="1172436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722</TotalTime>
  <Words>1244</Words>
  <Application>Microsoft Office PowerPoint</Application>
  <PresentationFormat>Экран (4:3)</PresentationFormat>
  <Paragraphs>93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Воздушный поток</vt:lpstr>
      <vt:lpstr>Психология развития</vt:lpstr>
      <vt:lpstr>Тема 4  Юность. Взрослость</vt:lpstr>
      <vt:lpstr>Кризис юношеского возраста</vt:lpstr>
      <vt:lpstr>Юношеский возраст (18-23 года)</vt:lpstr>
      <vt:lpstr>Социальная ситуация развития</vt:lpstr>
      <vt:lpstr>Самосознание</vt:lpstr>
      <vt:lpstr>Ценностные ориентации</vt:lpstr>
      <vt:lpstr>Отрыв от родительских корней</vt:lpstr>
      <vt:lpstr>Взрослость и ее кризисы</vt:lpstr>
      <vt:lpstr>Возрастные часы</vt:lpstr>
      <vt:lpstr>Зрелость </vt:lpstr>
      <vt:lpstr>Ранняя взрослость</vt:lpstr>
      <vt:lpstr>Пик физической деятельности</vt:lpstr>
      <vt:lpstr>Трудовая деятельность</vt:lpstr>
      <vt:lpstr>Э.Эриксон о ранней зрелости</vt:lpstr>
      <vt:lpstr>Новообразование взрослости</vt:lpstr>
      <vt:lpstr>Кризис середины жизни</vt:lpstr>
      <vt:lpstr>Р. Пекк. Выход из кризиса середины жизни</vt:lpstr>
      <vt:lpstr>Средняя взрослость</vt:lpstr>
      <vt:lpstr>Когнитивные возможности</vt:lpstr>
      <vt:lpstr>Психосоциальное развитие</vt:lpstr>
      <vt:lpstr>Э. Эриксон о средней взрослости</vt:lpstr>
      <vt:lpstr>   Задачи развития в средней взрослости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Социальная психология развития</dc:title>
  <dc:creator>User</dc:creator>
  <cp:lastModifiedBy>User</cp:lastModifiedBy>
  <cp:revision>78</cp:revision>
  <dcterms:created xsi:type="dcterms:W3CDTF">2017-12-07T11:34:40Z</dcterms:created>
  <dcterms:modified xsi:type="dcterms:W3CDTF">2018-01-18T10:03:47Z</dcterms:modified>
</cp:coreProperties>
</file>