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84" r:id="rId20"/>
    <p:sldId id="272" r:id="rId21"/>
    <p:sldId id="273" r:id="rId22"/>
    <p:sldId id="274" r:id="rId23"/>
    <p:sldId id="275" r:id="rId24"/>
    <p:sldId id="282" r:id="rId25"/>
    <p:sldId id="276" r:id="rId26"/>
    <p:sldId id="277" r:id="rId27"/>
    <p:sldId id="278" r:id="rId28"/>
    <p:sldId id="279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94F058-5BB8-410E-B164-30A6ABF13969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0B82EF-3CE0-44F7-9014-484296C634F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Характер человека = это его жесты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05800" cy="1981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Открытые и закрытые жесты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Проявление властности, авторитарности.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Я выше тебя по статусу, по значимости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Доминирующее рукопожатие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256584" cy="34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Покорность, уступчивость.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Инициатива отдается собеседнику.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Покорное рукопожатие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218" name="Picture 2" descr="C:\Users\Виктор\Desktop\Информация\1-16-17 УчГод\УМК ДО\Презентации\f=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Неэмоциональное.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Ощущение, что вы прикасаетесь к мертвой рыбе.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Вялое рукопожатие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42" name="Picture 2" descr="C:\Users\Виктор\Desktop\Информация\1-16-17 УчГод\УМК ДО\Презентации\dead-fish-handsha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10" y="2636912"/>
            <a:ext cx="55922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Отличительная черта агрессивного,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жесткого человека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Рукопожатие с хрустом пальцев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266" name="Picture 2" descr="C:\Users\Виктор\Desktop\Информация\1-16-17 УчГод\УМК ДО\Презентации\rukopozh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38" y="2636912"/>
            <a:ext cx="4489102" cy="33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Цель – держать партнера на расстоянии.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/неуверенность в себе/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Пожатие кончиков пальцев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2290" name="Picture 2" descr="C:\Users\Виктор\Desktop\Информация\1-16-17 УчГод\УМК ДО\Презентации\1035048-image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9" y="2852936"/>
            <a:ext cx="551371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Признак агрессивного человека.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Цель – защита личной территории.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Пожатие прямой, несогнутой рукой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314" name="Picture 2" descr="C:\Users\Виктор\Desktop\Информация\1-16-17 УчГод\УМК ДО\Презентации\5352_html_b8bc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7915632" cy="20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285" y="1628800"/>
            <a:ext cx="8229600" cy="4857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Это либо неуверенный в себе человек, который чувствует себя в безопасности только на своей территории,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либо у него узкая интимная дистанция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Рукопожатие </a:t>
            </a:r>
            <a:b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 потягиванием руки на себя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4338" name="Picture 2" descr="C:\Users\Виктор\Desktop\Информация\1-16-17 УчГод\УМК ДО\Презентации\m36425b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2" y="3068960"/>
            <a:ext cx="7085146" cy="28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Выражает искренность и глубину чувств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по отношению к партнеру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Рукопожатие двумя руками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5362" name="Picture 2" descr="C:\Users\Виктор\Desktop\Информация\1-16-17 УчГод\УМК ДО\Презентации\dou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57" y="249289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Пожатие запястья                          Пожатие локтя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Пожатие предплечья                     Пожатие плеча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Положение левой руки 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при рукопожатии двумя руками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7" name="Picture 3" descr="C:\Users\Виктор\Pictures\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74" y="1584701"/>
            <a:ext cx="19924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\Pictures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05" y="1584701"/>
            <a:ext cx="153797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тор\Pictures\рр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6" y="3863665"/>
            <a:ext cx="153765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ктор\Pictures\ррр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53" y="3861048"/>
            <a:ext cx="177764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sym typeface="Symbol"/>
              </a:rPr>
              <a:t>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sym typeface="Symbol"/>
              </a:rPr>
              <a:t> Чем выше поднимается рука (от запястья к плечу), тем больше переполненность чувств по отношению к реципиенту;</a:t>
            </a:r>
          </a:p>
          <a:p>
            <a:pPr marL="0" indent="457200" algn="just">
              <a:buNone/>
            </a:pPr>
            <a:endParaRPr lang="ru-RU" b="1" dirty="0" smtClean="0">
              <a:solidFill>
                <a:schemeClr val="tx2">
                  <a:lumMod val="25000"/>
                </a:schemeClr>
              </a:solidFill>
              <a:sym typeface="Symbol"/>
            </a:endParaRPr>
          </a:p>
          <a:p>
            <a:pPr marL="0" indent="457200" algn="just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sym typeface="Symbol"/>
              </a:rPr>
              <a:t>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sym typeface="Symbol"/>
              </a:rPr>
              <a:t>Поведение левой руки инициатора означает нарушение интимной зоны реципиента. Чем выше поднимается рука, тем более близкими должны быть отношения (знакомый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→ приятель → друг → родственник). Иначе может быть отторжение со стороны реципиента.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Особенности 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рукопожатия двумя руками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75000"/>
                  </a:schemeClr>
                </a:solidFill>
              </a:rPr>
              <a:t>Открытые </a:t>
            </a: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</a:rPr>
              <a:t>позиции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18838" y="1556792"/>
            <a:ext cx="8085609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= свидетельство психологической открытости, желания общения и продуктивных контактов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3" y="3717032"/>
            <a:ext cx="3384376" cy="257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54" y="3748846"/>
            <a:ext cx="454916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5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= говорят о психологической закрытости,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тенденции к отгороженности от ситуации.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</a:rPr>
              <a:t>Закрытые позиции</a:t>
            </a:r>
            <a:endParaRPr lang="ru-RU" sz="4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67" y="2636912"/>
            <a:ext cx="2780705" cy="377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1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Разочарование и желание скрыть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свое отрицательное отношение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Сцепленные пальцы рук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7410" name="Picture 2" descr="C:\Users\Виктор\Desktop\Информация\1-16-17 УчГод\УМК ДО\Презентации\860891_blogrec-3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459949" cy="37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2">
                    <a:lumMod val="25000"/>
                  </a:schemeClr>
                </a:solidFill>
              </a:rPr>
              <a:t>Человек расстроен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2">
                    <a:lumMod val="25000"/>
                  </a:schemeClr>
                </a:solidFill>
              </a:rPr>
              <a:t>и пытается взять себя в руки</a:t>
            </a:r>
          </a:p>
          <a:p>
            <a:pPr marL="0" indent="0">
              <a:buNone/>
            </a:pPr>
            <a:endParaRPr lang="ru-RU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Жест «закладывание» рук за спину с захватом запястья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44779"/>
            <a:ext cx="4248472" cy="368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Оборонное негативное состояние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Руки в замок на груди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9458" name="Picture 2" descr="C:\Users\Виктор\Desktop\Информация\1-16-17 УчГод\УМК ДО\Презентации\x_01c53e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894151" cy="43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ото №1: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Поза Наполеона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Враждебная, наступательная позиция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Скрещивание рук, усиленное сжатием пальцев в кулак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482" name="Picture 2" descr="C:\Users\Виктор\Desktop\Информация\1-16-17 УчГод\УМК ДО\Презентации\201960_html_m63b408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2941166" cy="43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Сдерживание негативных ощущений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Кисти скрещенных рук впиваются в плечо противоположной руки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1506" name="Picture 2" descr="C:\Users\Виктор\Desktop\Информация\1-16-17 УчГод\УМК ДО\Презентаци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953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Уверенность, самообладание, превосходство.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Чувство защищенности.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Руки на груди, </a:t>
            </a:r>
            <a:b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большие пальцы вверх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2530" name="Picture 2" descr="C:\Users\Виктор\Desktop\Информация\1-16-17 УчГод\УМК ДО\Презентации\64804_html_7aeb1a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68" y="2780928"/>
            <a:ext cx="2486562" cy="35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22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Отсутствие уверенности в себе,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восстановление чувства эмоциональной безопасности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Неполный барьер, </a:t>
            </a:r>
            <a:b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образуемый руками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3554" name="Picture 2" descr="C:\Users\Виктор\Desktop\Информация\1-16-17 УчГод\УМК ДО\Презентации\20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47" y="2564904"/>
            <a:ext cx="1872208" cy="40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иктор\Pictures\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02238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1825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Маскировка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взволнованности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нервозности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Замаскированные жесты,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связанные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со скрещиванием рук</a:t>
            </a:r>
          </a:p>
        </p:txBody>
      </p:sp>
      <p:pic>
        <p:nvPicPr>
          <p:cNvPr id="3074" name="Picture 2" descr="E:\0-Новая структура\1-Документы\Кинесика\3-Обработать\0000-Обработать\П-3\Пособие\396258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400599" cy="43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198000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Испокон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веков открытая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ладонь  </a:t>
            </a:r>
          </a:p>
          <a:p>
            <a:pPr marL="0" indent="198000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ассоциировалась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 искренностью,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198000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честностью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преданностью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  </a:t>
            </a:r>
          </a:p>
          <a:p>
            <a:pPr marL="0" indent="198000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доверчивостью.</a:t>
            </a:r>
          </a:p>
          <a:p>
            <a:pPr marL="0" indent="1980000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Клятвы обычно даются с ладонью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198000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 сердце.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Искренние ладони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Виктор\Desktop\Информация\1-16-17 УчГод\УМК ДО\Презентации\im_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1562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Защитный барьер с помощью ног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Picture 2" descr="C:\Users\Виктор\Desktop\Информация\1-16-17 УчГод\УМК ДО\Презентации\_MG_43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13982"/>
            <a:ext cx="3973484" cy="49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186808" cy="48965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Стандартное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(классическое) заложение ноги на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ногу.</a:t>
            </a:r>
          </a:p>
          <a:p>
            <a:pPr marL="0" indent="457200" algn="just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Может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использоваться для выражения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взволнованного состояния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сдержанной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или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защитной позиции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7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Нога на ногу + скрещенные руки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398792" cy="52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266928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endParaRPr lang="ru-RU" dirty="0"/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Когда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закинутая нога на ногу сопровождается еще и скрещиванием рук на груди, это означает, что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человек «отключился» от разговора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0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Закидывание ноги на ногу 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 образованием угла</a:t>
            </a:r>
          </a:p>
        </p:txBody>
      </p:sp>
      <p:pic>
        <p:nvPicPr>
          <p:cNvPr id="5" name="Picture 3" descr="C:\Users\Виктор\Desktop\Информация\1-16-17 УчГод\УМК ДО\Презентации\79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4312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888432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Поза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аргументативно -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оппонирующая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marL="0" indent="457200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Этот способ закидывания ноги на ногу свидетельствует о том, что здесь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присутствует дух соперничества и противоречия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7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Закладывание ноги на ногу с фиксацией ноги руками</a:t>
            </a:r>
          </a:p>
        </p:txBody>
      </p:sp>
      <p:pic>
        <p:nvPicPr>
          <p:cNvPr id="5122" name="Picture 2" descr="C:\Users\Виктор\Pictures\и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960440" cy="41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Это признак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твердого, упрямого человека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к которому нужен специальный подход для достижения общего языка.</a:t>
            </a:r>
            <a:endParaRPr lang="ru-RU" u="dbl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u="dbl" dirty="0" smtClean="0">
                <a:solidFill>
                  <a:schemeClr val="tx2">
                    <a:lumMod val="25000"/>
                  </a:schemeClr>
                </a:solidFill>
              </a:rPr>
              <a:t>Человек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с быстрой реакцией, которого очень трудно переубедить в </a:t>
            </a:r>
            <a:r>
              <a:rPr lang="ru-RU" u="dbl" dirty="0" smtClean="0">
                <a:solidFill>
                  <a:schemeClr val="tx2">
                    <a:lumMod val="25000"/>
                  </a:schemeClr>
                </a:solidFill>
              </a:rPr>
              <a:t>споре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ктор\Pictures\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586873" cy="49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Перекрещенные ноги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положении стоя</a:t>
            </a:r>
          </a:p>
        </p:txBody>
      </p:sp>
      <p:pic>
        <p:nvPicPr>
          <p:cNvPr id="6147" name="Picture 3" descr="C:\Users\Виктор\Pictures\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8129"/>
            <a:ext cx="3394294" cy="51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Прижатые друг к другу лодыжки</a:t>
            </a:r>
          </a:p>
        </p:txBody>
      </p:sp>
      <p:pic>
        <p:nvPicPr>
          <p:cNvPr id="7170" name="Picture 2" descr="C:\Users\Виктор\Pictures\ь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520280" cy="49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194920" cy="4853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Сведенные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вместе лодыжки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человек находится в оборонном или негативном состоянии</a:t>
            </a:r>
            <a:r>
              <a:rPr lang="ru-RU" u="dbl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tx2">
                    <a:lumMod val="25000"/>
                  </a:schemeClr>
                </a:solidFill>
              </a:rPr>
              <a:t>У </a:t>
            </a:r>
            <a:r>
              <a:rPr lang="ru-RU" u="sng" dirty="0">
                <a:solidFill>
                  <a:schemeClr val="tx2">
                    <a:lumMod val="25000"/>
                  </a:schemeClr>
                </a:solidFill>
              </a:rPr>
              <a:t>мужчин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→ прижатые лодыжки обычно сочетаются с крепко стиснутыми кулаками, лежащими на коленях, или руки могут впиваться в подлокотники стула.</a:t>
            </a:r>
          </a:p>
        </p:txBody>
      </p:sp>
    </p:spTree>
    <p:extLst>
      <p:ext uri="{BB962C8B-B14F-4D97-AF65-F5344CB8AC3E}">
        <p14:creationId xmlns:p14="http://schemas.microsoft.com/office/powerpoint/2010/main" val="4239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Прижатые друг к другу лодыжки</a:t>
            </a:r>
          </a:p>
        </p:txBody>
      </p:sp>
      <p:pic>
        <p:nvPicPr>
          <p:cNvPr id="8194" name="Picture 2" descr="C:\Users\Виктор\Pictures\в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728192" cy="53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600200"/>
            <a:ext cx="6059016" cy="4781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помощью этого жеста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сдерживается негативное отношение, неприятные эмоции, страх или взволнованность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 </a:t>
            </a: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457200" algn="just">
              <a:buNone/>
            </a:pPr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u="sng" dirty="0">
                <a:solidFill>
                  <a:schemeClr val="tx2">
                    <a:lumMod val="25000"/>
                  </a:schemeClr>
                </a:solidFill>
              </a:rPr>
              <a:t>Женский вариант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→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колени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сведены вместе, ноги могут быть наклонно отведены в одну сторону, руки лежат или параллельно друг другу на коленях, или одна рука поверх другой.</a:t>
            </a:r>
          </a:p>
        </p:txBody>
      </p:sp>
    </p:spTree>
    <p:extLst>
      <p:ext uri="{BB962C8B-B14F-4D97-AF65-F5344CB8AC3E}">
        <p14:creationId xmlns:p14="http://schemas.microsoft.com/office/powerpoint/2010/main" val="36353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Фиксирование ступни одной ноги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на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голени другой</a:t>
            </a:r>
          </a:p>
        </p:txBody>
      </p:sp>
      <p:pic>
        <p:nvPicPr>
          <p:cNvPr id="9218" name="Picture 2" descr="C:\Users\Виктор\Pictures\о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8" y="1920820"/>
            <a:ext cx="3125183" cy="44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9251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Этот жест используется почти исключительно только женщинами. </a:t>
            </a:r>
          </a:p>
          <a:p>
            <a:pPr marL="0" indent="457200" algn="just">
              <a:buNone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Ступня одной ноги обвивается вокруг другой ноги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чтобы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усилить оборонную позицию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 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И когда появится этот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жест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вы можете быть уверены, что = </a:t>
            </a:r>
            <a:r>
              <a:rPr lang="ru-RU" u="dbl" dirty="0">
                <a:solidFill>
                  <a:schemeClr val="tx2">
                    <a:lumMod val="25000"/>
                  </a:schemeClr>
                </a:solidFill>
              </a:rPr>
              <a:t>женщина внутренне сжалась и ушла в себя, как черепаха под панцирь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9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Человек доминирующего типа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Верхом на стуле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5602" name="Picture 2" descr="C:\Users\Виктор\Desktop\Информация\1-16-17 УчГод\УМК ДО\Презентации\Ochevid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3"/>
            <a:ext cx="2775029" cy="40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Откровенность, искренность. Просьба.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Положение ладони вверх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87" y="2636912"/>
            <a:ext cx="67325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2">
                    <a:lumMod val="25000"/>
                  </a:schemeClr>
                </a:solidFill>
              </a:rPr>
              <a:t>Сдерживающий, успокаивающий, осаживающий жест. Властный.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Доминирующее положение ладони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Виктор\Desktop\Информация\1-16-17 УчГод\УМК ДО\Презентации\istock_000044766164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88" y="2492896"/>
            <a:ext cx="6358264" cy="34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Авторитарный, властный жест.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Перстоуказующий жест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Виктор\Desktop\Информация\1-16-17 УчГод\УМК ДО\Презентации\Наполнение\иииии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05063"/>
            <a:ext cx="4968551" cy="372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Авторитарная поза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Руки за спиной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961781" cy="3775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160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3306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 моих руках нет оружия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Рукопожатия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971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Уважение и отношение к собеседнику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как к равному по положению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Равноправное рукопожатие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Виктор\Desktop\Информация\1-16-17 УчГод\УМК ДО\Презентации\rukopozhatie-smert-768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4" y="2420888"/>
            <a:ext cx="542116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653</TotalTime>
  <Words>667</Words>
  <Application>Microsoft Office PowerPoint</Application>
  <PresentationFormat>Экран (4:3)</PresentationFormat>
  <Paragraphs>125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Открытые и закрытые жесты</vt:lpstr>
      <vt:lpstr>Презентация PowerPoint</vt:lpstr>
      <vt:lpstr>Искренние ладони</vt:lpstr>
      <vt:lpstr>Положение ладони вверх</vt:lpstr>
      <vt:lpstr>Доминирующее положение ладони</vt:lpstr>
      <vt:lpstr>Перстоуказующий жест</vt:lpstr>
      <vt:lpstr>Руки за спиной</vt:lpstr>
      <vt:lpstr>Рукопожатия</vt:lpstr>
      <vt:lpstr>Равноправное рукопожатие</vt:lpstr>
      <vt:lpstr>Доминирующее рукопожатие</vt:lpstr>
      <vt:lpstr>Покорное рукопожатие</vt:lpstr>
      <vt:lpstr>Вялое рукопожатие</vt:lpstr>
      <vt:lpstr>Рукопожатие с хрустом пальцев</vt:lpstr>
      <vt:lpstr>Пожатие кончиков пальцев</vt:lpstr>
      <vt:lpstr>Пожатие прямой, несогнутой рукой</vt:lpstr>
      <vt:lpstr>Рукопожатие  с потягиванием руки на себя</vt:lpstr>
      <vt:lpstr>Рукопожатие двумя руками</vt:lpstr>
      <vt:lpstr>Положение левой руки  при рукопожатии двумя руками</vt:lpstr>
      <vt:lpstr>Особенности  рукопожатия двумя руками</vt:lpstr>
      <vt:lpstr>Закрытые позиции</vt:lpstr>
      <vt:lpstr>Сцепленные пальцы рук</vt:lpstr>
      <vt:lpstr>Жест «закладывание» рук за спину с захватом запястья</vt:lpstr>
      <vt:lpstr>Руки в замок на груди</vt:lpstr>
      <vt:lpstr>Поза Наполеона</vt:lpstr>
      <vt:lpstr>Скрещивание рук, усиленное сжатием пальцев в кулак</vt:lpstr>
      <vt:lpstr>Кисти скрещенных рук впиваются в плечо противоположной руки</vt:lpstr>
      <vt:lpstr>Руки на груди,  большие пальцы вверх</vt:lpstr>
      <vt:lpstr>Неполный барьер,  образуемый руками</vt:lpstr>
      <vt:lpstr>Замаскированные жесты,  связанные со скрещиванием рук</vt:lpstr>
      <vt:lpstr>Защитный барьер с помощью ног</vt:lpstr>
      <vt:lpstr>Нога на ногу + скрещенные руки</vt:lpstr>
      <vt:lpstr>Закидывание ноги на ногу  с образованием угла</vt:lpstr>
      <vt:lpstr>Закладывание ноги на ногу с фиксацией ноги руками</vt:lpstr>
      <vt:lpstr>Перекрещенные ноги  в положении стоя</vt:lpstr>
      <vt:lpstr>Прижатые друг к другу лодыжки</vt:lpstr>
      <vt:lpstr>Прижатые друг к другу лодыжки</vt:lpstr>
      <vt:lpstr>Фиксирование ступни одной ноги  на голени другой</vt:lpstr>
      <vt:lpstr>Верхом на стуле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и закрытые жесты</dc:title>
  <dc:creator>Виктор</dc:creator>
  <cp:lastModifiedBy>Виктор</cp:lastModifiedBy>
  <cp:revision>47</cp:revision>
  <dcterms:created xsi:type="dcterms:W3CDTF">2017-03-27T11:29:52Z</dcterms:created>
  <dcterms:modified xsi:type="dcterms:W3CDTF">2023-10-14T12:48:26Z</dcterms:modified>
</cp:coreProperties>
</file>