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5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83" r:id="rId19"/>
    <p:sldId id="284" r:id="rId20"/>
    <p:sldId id="272" r:id="rId21"/>
    <p:sldId id="273" r:id="rId22"/>
    <p:sldId id="274" r:id="rId23"/>
    <p:sldId id="275" r:id="rId24"/>
    <p:sldId id="282" r:id="rId25"/>
    <p:sldId id="276" r:id="rId26"/>
    <p:sldId id="277" r:id="rId27"/>
    <p:sldId id="278" r:id="rId28"/>
    <p:sldId id="279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81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494F058-5BB8-410E-B164-30A6ABF13969}" type="datetimeFigureOut">
              <a:rPr lang="ru-RU" smtClean="0"/>
              <a:t>14.10.2023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E40B82EF-3CE0-44F7-9014-484296C634F3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13508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endParaRPr lang="ru-RU" b="1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Характер человека = это его жесты</a:t>
            </a:r>
            <a:endParaRPr lang="ru-RU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548680"/>
            <a:ext cx="8305800" cy="19812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Arial Black" panose="020B0A04020102020204" pitchFamily="34" charset="0"/>
              </a:rPr>
              <a:t>Открытые и закрытые жесты</a:t>
            </a:r>
            <a:endParaRPr lang="ru-RU" dirty="0">
              <a:solidFill>
                <a:schemeClr val="bg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206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5732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Проявление властности, авторитарности.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Я выше тебя по статусу, по значимости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Доминирующее рукопожатие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36912"/>
            <a:ext cx="5256584" cy="34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58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2933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Покорность, уступчивость.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Инициатива отдается собеседнику.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Покорное рукопожатие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9218" name="Picture 2" descr="C:\Users\Виктор\Desktop\Информация\1-16-17 УчГод\УМК ДО\Презентации\f=JPE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4"/>
            <a:ext cx="54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84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2933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Неэмоциональное.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Ощущение, что вы прикасаетесь к мертвой рыбе.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Вялое рукопожатие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0242" name="Picture 2" descr="C:\Users\Виктор\Desktop\Информация\1-16-17 УчГод\УМК ДО\Презентации\dead-fish-handshak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310" y="2636912"/>
            <a:ext cx="559225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242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2933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Отличительная черта агрессивного,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жесткого человека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Рукопожатие с хрустом пальцев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1266" name="Picture 2" descr="C:\Users\Виктор\Desktop\Информация\1-16-17 УчГод\УМК ДО\Презентации\rukopozhat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038" y="2636912"/>
            <a:ext cx="4489102" cy="335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217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2933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Цель – держать партнера на расстоянии.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/неуверенность в себе/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Пожатие кончиков пальцев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2290" name="Picture 2" descr="C:\Users\Виктор\Desktop\Информация\1-16-17 УчГод\УМК ДО\Презентации\1035048-image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269" y="2852936"/>
            <a:ext cx="551371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15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Признак агрессивного человека.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Цель – защита личной территории.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363272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Пожатие прямой, несогнутой рукой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3314" name="Picture 2" descr="C:\Users\Виктор\Desktop\Информация\1-16-17 УчГод\УМК ДО\Презентации\5352_html_b8bc1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4984"/>
            <a:ext cx="7915632" cy="207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7943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285" y="1628800"/>
            <a:ext cx="8229600" cy="4857328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Это либо неуверенный в себе человек, который чувствует себя в безопасности только на своей территории,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2">
                    <a:lumMod val="25000"/>
                  </a:schemeClr>
                </a:solidFill>
              </a:rPr>
              <a:t>либо у него узкая интимная дистанция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Рукопожатие </a:t>
            </a:r>
            <a:b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с потягиванием руки на себя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4338" name="Picture 2" descr="C:\Users\Виктор\Desktop\Информация\1-16-17 УчГод\УМК ДО\Презентации\m36425b0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512" y="3068960"/>
            <a:ext cx="7085146" cy="286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192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29336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Выражает искренность и глубину чувств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по отношению к партнеру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Рукопожатие двумя руками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5362" name="Picture 2" descr="C:\Users\Виктор\Desktop\Информация\1-16-17 УчГод\УМК ДО\Презентации\doub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957" y="2492896"/>
            <a:ext cx="48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287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sz="2800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</a:rPr>
              <a:t>Пожатие запястья                          Пожатие локтя</a:t>
            </a:r>
          </a:p>
          <a:p>
            <a:pPr marL="0" indent="0">
              <a:buNone/>
            </a:pPr>
            <a:endParaRPr lang="ru-RU" sz="2800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0" indent="0">
              <a:buNone/>
            </a:pPr>
            <a:endParaRPr lang="ru-RU" sz="2800" dirty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>
                <a:solidFill>
                  <a:schemeClr val="tx2">
                    <a:lumMod val="25000"/>
                  </a:schemeClr>
                </a:solidFill>
              </a:rPr>
              <a:t>Пожатие предплечья                     Пожатие плеча</a:t>
            </a:r>
            <a:endParaRPr lang="ru-RU" sz="2800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Положение левой руки </a:t>
            </a:r>
            <a:br>
              <a:rPr lang="ru-RU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при рукопожатии двумя руками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027" name="Picture 3" descr="C:\Users\Виктор\Pictures\р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074" y="1584701"/>
            <a:ext cx="199245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Виктор\Pictures\рр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7805" y="1584701"/>
            <a:ext cx="1537974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Виктор\Pictures\ррр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156" y="3863665"/>
            <a:ext cx="1537650" cy="18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Виктор\Pictures\рррр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553" y="3861048"/>
            <a:ext cx="1777641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444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b="1" dirty="0" smtClean="0">
                <a:solidFill>
                  <a:schemeClr val="tx2">
                    <a:lumMod val="25000"/>
                  </a:schemeClr>
                </a:solidFill>
                <a:sym typeface="Symbol"/>
              </a:rPr>
              <a:t>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sym typeface="Symbol"/>
              </a:rPr>
              <a:t> Чем выше поднимается рука (от запястья к плечу), тем больше переполненность чувств по отношению к реципиенту;</a:t>
            </a:r>
          </a:p>
          <a:p>
            <a:pPr marL="0" indent="457200" algn="just">
              <a:buNone/>
            </a:pPr>
            <a:endParaRPr lang="ru-RU" b="1" dirty="0" smtClean="0">
              <a:solidFill>
                <a:schemeClr val="tx2">
                  <a:lumMod val="25000"/>
                </a:schemeClr>
              </a:solidFill>
              <a:sym typeface="Symbol"/>
            </a:endParaRPr>
          </a:p>
          <a:p>
            <a:pPr marL="0" indent="457200" algn="just">
              <a:buNone/>
            </a:pPr>
            <a:r>
              <a:rPr lang="ru-RU" b="1" dirty="0" smtClean="0">
                <a:solidFill>
                  <a:schemeClr val="tx2">
                    <a:lumMod val="25000"/>
                  </a:schemeClr>
                </a:solidFill>
                <a:sym typeface="Symbol"/>
              </a:rPr>
              <a:t>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  <a:sym typeface="Symbol"/>
              </a:rPr>
              <a:t>Поведение левой руки инициатора означает нарушение интимной зоны реципиента. Чем выше поднимается рука, тем более близкими должны быть отношения (знакомый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→ приятель → друг → родственник). Иначе может быть отторжение со стороны реципиента.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Особенности </a:t>
            </a:r>
            <a:br>
              <a:rPr lang="ru-RU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рукопожатия двумя руками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76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476672"/>
            <a:ext cx="8064896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2">
                    <a:lumMod val="75000"/>
                  </a:schemeClr>
                </a:solidFill>
              </a:rPr>
              <a:t>Открытые </a:t>
            </a:r>
            <a:r>
              <a:rPr lang="ru-RU" sz="4800" b="1" dirty="0" smtClean="0">
                <a:solidFill>
                  <a:schemeClr val="bg2">
                    <a:lumMod val="75000"/>
                  </a:schemeClr>
                </a:solidFill>
              </a:rPr>
              <a:t>позиции</a:t>
            </a:r>
            <a:endParaRPr lang="ru-RU" sz="4800" dirty="0"/>
          </a:p>
        </p:txBody>
      </p:sp>
      <p:sp>
        <p:nvSpPr>
          <p:cNvPr id="4" name="TextBox 3"/>
          <p:cNvSpPr txBox="1"/>
          <p:nvPr/>
        </p:nvSpPr>
        <p:spPr>
          <a:xfrm>
            <a:off x="518838" y="1556792"/>
            <a:ext cx="8085609" cy="16619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= свидетельство психологической открытости, желания общения и продуктивных контактов</a:t>
            </a:r>
            <a:endParaRPr lang="ru-RU" sz="2800" dirty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163" y="3717032"/>
            <a:ext cx="3384376" cy="2573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954" y="3748846"/>
            <a:ext cx="4549162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153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= говорят о психологической закрытости,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тенденции к отгороженности от ситуации.</a:t>
            </a: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chemeClr val="tx2">
                    <a:lumMod val="25000"/>
                  </a:schemeClr>
                </a:solidFill>
              </a:rPr>
              <a:t>Закрытые позиции</a:t>
            </a:r>
            <a:endParaRPr lang="ru-RU" sz="4800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467" y="2636912"/>
            <a:ext cx="2780705" cy="3770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211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Разочарование и желание скрыть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свое отрицательное отношение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Сцепленные пальцы рук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7410" name="Picture 2" descr="C:\Users\Виктор\Desktop\Информация\1-16-17 УчГод\УМК ДО\Презентации\860891_blogrec-367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64904"/>
            <a:ext cx="3459949" cy="37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820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tx2">
                    <a:lumMod val="25000"/>
                  </a:schemeClr>
                </a:solidFill>
              </a:rPr>
              <a:t>Человек расстроен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000" dirty="0" smtClean="0">
                <a:solidFill>
                  <a:schemeClr val="tx2">
                    <a:lumMod val="25000"/>
                  </a:schemeClr>
                </a:solidFill>
              </a:rPr>
              <a:t>и пытается взять себя в руки</a:t>
            </a:r>
          </a:p>
          <a:p>
            <a:pPr marL="0" indent="0">
              <a:buNone/>
            </a:pPr>
            <a:endParaRPr lang="ru-RU" sz="3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Жест «закладывание» рук за спину с захватом запястья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44779"/>
            <a:ext cx="4248472" cy="36831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104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7335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Оборонное негативное состояние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Руки в замок на груди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9458" name="Picture 2" descr="C:\Users\Виктор\Desktop\Информация\1-16-17 УчГод\УМК ДО\Презентации\x_01c53e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04864"/>
            <a:ext cx="2894151" cy="432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91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Фото №1: 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2776"/>
            <a:ext cx="7632848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Поза Наполеона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9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453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Враждебная, наступательная позиция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Скрещивание рук, усиленное сжатием пальцев в кулак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20482" name="Picture 2" descr="C:\Users\Виктор\Desktop\Информация\1-16-17 УчГод\УМК ДО\Презентации\201960_html_m63b408d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132856"/>
            <a:ext cx="2941166" cy="436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Сдерживание негативных ощущений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Кисти скрещенных рук впиваются в плечо противоположной руки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21506" name="Picture 2" descr="C:\Users\Виктор\Desktop\Информация\1-16-17 УчГод\УМК ДО\Презентации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564904"/>
            <a:ext cx="4953000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910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504056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Уверенность, самообладание, превосходство.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Чувство защищенности.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Руки на груди, </a:t>
            </a:r>
            <a:b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большие пальцы вверх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22530" name="Picture 2" descr="C:\Users\Виктор\Desktop\Информация\1-16-17 УчГод\УМК ДО\Презентации\64804_html_7aeb1aa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468" y="2780928"/>
            <a:ext cx="2486562" cy="3529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3487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8229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Отсутствие уверенности в себе, 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восстановление чувства эмоциональной безопасности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Неполный барьер, </a:t>
            </a:r>
            <a:b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образуемый руками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23554" name="Picture 2" descr="C:\Users\Виктор\Desktop\Информация\1-16-17 УчГод\УМК ДО\Презентации\208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4347" y="2564904"/>
            <a:ext cx="1872208" cy="4069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Виктор\Pictures\и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636912"/>
            <a:ext cx="2022385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51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3999"/>
            <a:ext cx="8229600" cy="51825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Маскировка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взволнованности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нервозности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Замаскированные жесты,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связанные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со скрещиванием рук</a:t>
            </a:r>
          </a:p>
        </p:txBody>
      </p:sp>
      <p:pic>
        <p:nvPicPr>
          <p:cNvPr id="3074" name="Picture 2" descr="E:\0-Новая структура\1-Документы\Кинесика\3-Обработать\0000-Обработать\П-3\Пособие\3962589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60848"/>
            <a:ext cx="5400599" cy="435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94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198000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Испокон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веков открытая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ладонь  </a:t>
            </a:r>
          </a:p>
          <a:p>
            <a:pPr marL="0" indent="198000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ассоциировалась 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с искренностью,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marL="0" indent="198000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честностью</a:t>
            </a: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, преданностью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  </a:t>
            </a:r>
          </a:p>
          <a:p>
            <a:pPr marL="0" indent="198000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доверчивостью.</a:t>
            </a:r>
          </a:p>
          <a:p>
            <a:pPr marL="0" indent="1980000">
              <a:buNone/>
            </a:pPr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Клятвы обычно даются с ладонью 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pPr marL="0" indent="1980000">
              <a:buNone/>
            </a:pP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на сердце.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Искренние ладони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1026" name="Picture 2" descr="C:\Users\Виктор\Desktop\Информация\1-16-17 УчГод\УМК ДО\Презентации\im_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15621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041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2">
                    <a:lumMod val="25000"/>
                  </a:schemeClr>
                </a:solidFill>
              </a:rPr>
              <a:t>Защитный барьер с помощью ног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5" name="Picture 2" descr="C:\Users\Виктор\Desktop\Информация\1-16-17 УчГод\УМК ДО\Презентации\_MG_43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613982"/>
            <a:ext cx="3973484" cy="4984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1628800"/>
            <a:ext cx="4186808" cy="489654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Стандартное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(классическое) заложение ноги на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ногу.</a:t>
            </a:r>
          </a:p>
          <a:p>
            <a:pPr marL="0" indent="457200" algn="just">
              <a:buNone/>
            </a:pPr>
            <a:endParaRPr lang="ru-RU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Может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использоваться для выражения =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взволнованного состояния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,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сдержанной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 или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защитной позиции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679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Нога на ногу + скрещенные руки</a:t>
            </a:r>
            <a:endParaRPr lang="ru-RU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84784"/>
            <a:ext cx="2398792" cy="52301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19872" y="1600200"/>
            <a:ext cx="5266928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457200" algn="just">
              <a:buNone/>
            </a:pPr>
            <a:endParaRPr lang="ru-RU" dirty="0" smtClean="0"/>
          </a:p>
          <a:p>
            <a:pPr marL="0" indent="457200" algn="just">
              <a:buNone/>
            </a:pPr>
            <a:endParaRPr lang="ru-RU" dirty="0"/>
          </a:p>
          <a:p>
            <a:pPr marL="0" indent="457200" algn="just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Когда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закинутая нога на ногу сопровождается еще и скрещиванием рук на груди, это означает, что =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человек «отключился» от разговора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207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52400"/>
            <a:ext cx="8363272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Закидывание ноги на ногу </a:t>
            </a:r>
            <a:br>
              <a:rPr lang="ru-RU" dirty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с образованием угла</a:t>
            </a:r>
          </a:p>
        </p:txBody>
      </p:sp>
      <p:pic>
        <p:nvPicPr>
          <p:cNvPr id="5" name="Picture 3" descr="C:\Users\Виктор\Desktop\Информация\1-16-17 УчГод\УМК ДО\Презентации\791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443126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1600200"/>
            <a:ext cx="3888432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7200">
              <a:buNone/>
            </a:pP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Поза </a:t>
            </a: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аргументативно -</a:t>
            </a:r>
            <a:r>
              <a:rPr lang="ru-RU" b="1" dirty="0">
                <a:solidFill>
                  <a:schemeClr val="tx2">
                    <a:lumMod val="25000"/>
                  </a:schemeClr>
                </a:solidFill>
              </a:rPr>
              <a:t>оппонирующая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.</a:t>
            </a:r>
          </a:p>
          <a:p>
            <a:pPr marL="0" indent="457200">
              <a:buNone/>
            </a:pP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Этот способ закидывания ноги на ногу свидетельствует о том, что здесь =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присутствует дух соперничества и противоречия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747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Закладывание ноги на ногу с фиксацией ноги руками</a:t>
            </a:r>
          </a:p>
        </p:txBody>
      </p:sp>
      <p:pic>
        <p:nvPicPr>
          <p:cNvPr id="5122" name="Picture 2" descr="C:\Users\Виктор\Pictures\и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04864"/>
            <a:ext cx="3960440" cy="4180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402832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Это признак =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твердого, упрямого человека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, к которому нужен специальный подход для достижения общего языка.</a:t>
            </a:r>
            <a:endParaRPr lang="ru-RU" u="dbl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u="dbl" dirty="0" smtClean="0">
                <a:solidFill>
                  <a:schemeClr val="tx2">
                    <a:lumMod val="25000"/>
                  </a:schemeClr>
                </a:solidFill>
              </a:rPr>
              <a:t>Человек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с быстрой реакцией, которого очень трудно переубедить в </a:t>
            </a:r>
            <a:r>
              <a:rPr lang="ru-RU" u="dbl" dirty="0" smtClean="0">
                <a:solidFill>
                  <a:schemeClr val="tx2">
                    <a:lumMod val="25000"/>
                  </a:schemeClr>
                </a:solidFill>
              </a:rPr>
              <a:t>споре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.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096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Виктор\Pictures\р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1586873" cy="4968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Перекрещенные ноги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в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положении стоя</a:t>
            </a:r>
          </a:p>
        </p:txBody>
      </p:sp>
      <p:pic>
        <p:nvPicPr>
          <p:cNvPr id="6147" name="Picture 3" descr="C:\Users\Виктор\Pictures\т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68129"/>
            <a:ext cx="3394294" cy="5125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09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Прижатые друг к другу лодыжки</a:t>
            </a:r>
          </a:p>
        </p:txBody>
      </p:sp>
      <p:pic>
        <p:nvPicPr>
          <p:cNvPr id="7170" name="Picture 2" descr="C:\Users\Виктор\Pictures\ь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2520280" cy="4960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91880" y="1600200"/>
            <a:ext cx="5194920" cy="485313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Сведенные </a:t>
            </a:r>
            <a:r>
              <a:rPr lang="ru-RU" b="1" dirty="0">
                <a:solidFill>
                  <a:schemeClr val="tx2">
                    <a:lumMod val="25000"/>
                  </a:schemeClr>
                </a:solidFill>
              </a:rPr>
              <a:t>вместе лодыжки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 =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человек находится в оборонном или негативном состоянии</a:t>
            </a:r>
            <a:r>
              <a:rPr lang="ru-RU" u="dbl" dirty="0" smtClean="0">
                <a:solidFill>
                  <a:schemeClr val="tx2">
                    <a:lumMod val="25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endParaRPr lang="ru-RU" u="sng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u="sng" dirty="0" smtClean="0">
                <a:solidFill>
                  <a:schemeClr val="tx2">
                    <a:lumMod val="25000"/>
                  </a:schemeClr>
                </a:solidFill>
              </a:rPr>
              <a:t>У </a:t>
            </a:r>
            <a:r>
              <a:rPr lang="ru-RU" u="sng" dirty="0">
                <a:solidFill>
                  <a:schemeClr val="tx2">
                    <a:lumMod val="25000"/>
                  </a:schemeClr>
                </a:solidFill>
              </a:rPr>
              <a:t>мужчин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 → прижатые лодыжки обычно сочетаются с крепко стиснутыми кулаками, лежащими на коленях, или руки могут впиваться в подлокотники стула.</a:t>
            </a:r>
          </a:p>
        </p:txBody>
      </p:sp>
    </p:spTree>
    <p:extLst>
      <p:ext uri="{BB962C8B-B14F-4D97-AF65-F5344CB8AC3E}">
        <p14:creationId xmlns:p14="http://schemas.microsoft.com/office/powerpoint/2010/main" val="423983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Прижатые друг к другу лодыжки</a:t>
            </a:r>
          </a:p>
        </p:txBody>
      </p:sp>
      <p:pic>
        <p:nvPicPr>
          <p:cNvPr id="8194" name="Picture 2" descr="C:\Users\Виктор\Pictures\в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1728192" cy="5334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7784" y="1600200"/>
            <a:ext cx="6059016" cy="478112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457200" algn="just">
              <a:buNone/>
            </a:pP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С </a:t>
            </a:r>
            <a:r>
              <a:rPr lang="ru-RU" b="1" dirty="0">
                <a:solidFill>
                  <a:schemeClr val="tx2">
                    <a:lumMod val="25000"/>
                  </a:schemeClr>
                </a:solidFill>
              </a:rPr>
              <a:t>помощью этого жеста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 =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сдерживается негативное отношение, неприятные эмоции, страх или взволнованность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. </a:t>
            </a:r>
            <a:endParaRPr lang="ru-RU" dirty="0" smtClean="0">
              <a:solidFill>
                <a:schemeClr val="tx2">
                  <a:lumMod val="25000"/>
                </a:schemeClr>
              </a:solidFill>
            </a:endParaRPr>
          </a:p>
          <a:p>
            <a:pPr marL="0" indent="457200" algn="just">
              <a:buNone/>
            </a:pPr>
            <a:endParaRPr lang="ru-RU" dirty="0">
              <a:solidFill>
                <a:schemeClr val="tx2">
                  <a:lumMod val="25000"/>
                </a:schemeClr>
              </a:solidFill>
            </a:endParaRPr>
          </a:p>
          <a:p>
            <a:pPr marL="0" indent="457200" algn="just">
              <a:buNone/>
            </a:pPr>
            <a:r>
              <a:rPr lang="ru-RU" u="sng" dirty="0">
                <a:solidFill>
                  <a:schemeClr val="tx2">
                    <a:lumMod val="25000"/>
                  </a:schemeClr>
                </a:solidFill>
              </a:rPr>
              <a:t>Женский вариант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 →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колени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сведены вместе, ноги могут быть наклонно отведены в одну сторону, руки лежат или параллельно друг другу на коленях, или одна рука поверх другой.</a:t>
            </a:r>
          </a:p>
        </p:txBody>
      </p:sp>
    </p:spTree>
    <p:extLst>
      <p:ext uri="{BB962C8B-B14F-4D97-AF65-F5344CB8AC3E}">
        <p14:creationId xmlns:p14="http://schemas.microsoft.com/office/powerpoint/2010/main" val="363535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Фиксирование ступни одной ноги </a:t>
            </a: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2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на 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голени другой</a:t>
            </a:r>
          </a:p>
        </p:txBody>
      </p:sp>
      <p:pic>
        <p:nvPicPr>
          <p:cNvPr id="9218" name="Picture 2" descr="C:\Users\Виктор\Pictures\о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818" y="1920820"/>
            <a:ext cx="3125183" cy="4460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762872" cy="492514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457200" algn="just">
              <a:buNone/>
            </a:pP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Этот жест используется почти исключительно только женщинами. </a:t>
            </a:r>
          </a:p>
          <a:p>
            <a:pPr marL="0" indent="457200" algn="just">
              <a:buNone/>
            </a:pPr>
            <a:r>
              <a:rPr lang="ru-RU" b="1" dirty="0">
                <a:solidFill>
                  <a:schemeClr val="tx2">
                    <a:lumMod val="25000"/>
                  </a:schemeClr>
                </a:solidFill>
              </a:rPr>
              <a:t>Ступня одной ноги обвивается вокруг другой ноги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, чтобы =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усилить оборонную позицию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. </a:t>
            </a:r>
          </a:p>
          <a:p>
            <a:pPr marL="0" indent="457200" algn="just">
              <a:buNone/>
            </a:pP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И когда появится этот </a:t>
            </a:r>
            <a:r>
              <a:rPr lang="ru-RU" b="1" dirty="0">
                <a:solidFill>
                  <a:schemeClr val="tx2">
                    <a:lumMod val="25000"/>
                  </a:schemeClr>
                </a:solidFill>
              </a:rPr>
              <a:t>жест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, вы можете быть уверены, что = </a:t>
            </a:r>
            <a:r>
              <a:rPr lang="ru-RU" u="dbl" dirty="0">
                <a:solidFill>
                  <a:schemeClr val="tx2">
                    <a:lumMod val="25000"/>
                  </a:schemeClr>
                </a:solidFill>
              </a:rPr>
              <a:t>женщина внутренне сжалась и ушла в себя, как черепаха под панцирь</a:t>
            </a:r>
            <a:r>
              <a:rPr lang="ru-RU" dirty="0">
                <a:solidFill>
                  <a:schemeClr val="tx2">
                    <a:lumMod val="2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790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0134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Человек доминирующего типа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Верхом на стуле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25602" name="Picture 2" descr="C:\Users\Виктор\Desktop\Информация\1-16-17 УчГод\УМК ДО\Презентации\Ochevid2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204863"/>
            <a:ext cx="2775029" cy="401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76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Откровенность, искренность. Просьба.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Положение ладони вверх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187" y="2636912"/>
            <a:ext cx="6732587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215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556792"/>
            <a:ext cx="8363272" cy="4572000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sz="2500" dirty="0" smtClean="0">
                <a:solidFill>
                  <a:schemeClr val="tx2">
                    <a:lumMod val="25000"/>
                  </a:schemeClr>
                </a:solidFill>
              </a:rPr>
              <a:t>Сдерживающий, успокаивающий, осаживающий жест. Властный.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21920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Доминирующее положение ладони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3074" name="Picture 2" descr="C:\Users\Виктор\Desktop\Информация\1-16-17 УчГод\УМК ДО\Презентации\istock_000044766164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088" y="2492896"/>
            <a:ext cx="6358264" cy="3446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52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Авторитарный, властный жест. 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Перстоуказующий жест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4098" name="Picture 2" descr="C:\Users\Виктор\Desktop\Информация\1-16-17 УчГод\УМК ДО\Презентации\Наполнение\ииииии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05063"/>
            <a:ext cx="4968551" cy="3722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53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 algn="ctr">
              <a:buNone/>
            </a:pPr>
            <a:r>
              <a:rPr lang="ru-RU" dirty="0" smtClean="0">
                <a:solidFill>
                  <a:srgbClr val="FF0000"/>
                </a:solidFill>
              </a:rPr>
              <a:t>Авторитарная поза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Руки за спиной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16832"/>
            <a:ext cx="4961781" cy="37756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01607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23306"/>
            <a:ext cx="8229600" cy="452596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В моих руках нет оружия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Рукопожатия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20888"/>
            <a:ext cx="5797150" cy="360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52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Уважение и отношение к собеседнику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как к равному по положению</a:t>
            </a: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25000"/>
                  </a:schemeClr>
                </a:solidFill>
              </a:rPr>
              <a:t>Равноправное рукопожатие</a:t>
            </a:r>
            <a:endParaRPr lang="ru-RU" b="1" dirty="0">
              <a:solidFill>
                <a:schemeClr val="tx2">
                  <a:lumMod val="25000"/>
                </a:schemeClr>
              </a:solidFill>
            </a:endParaRPr>
          </a:p>
        </p:txBody>
      </p:sp>
      <p:pic>
        <p:nvPicPr>
          <p:cNvPr id="7170" name="Picture 2" descr="C:\Users\Виктор\Desktop\Информация\1-16-17 УчГод\УМК ДО\Презентации\rukopozhatie-smert-768x5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94" y="2420888"/>
            <a:ext cx="542116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878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653</TotalTime>
  <Words>667</Words>
  <Application>Microsoft Office PowerPoint</Application>
  <PresentationFormat>Экран (4:3)</PresentationFormat>
  <Paragraphs>125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Бумажная</vt:lpstr>
      <vt:lpstr>Открытые и закрытые жесты</vt:lpstr>
      <vt:lpstr>Презентация PowerPoint</vt:lpstr>
      <vt:lpstr>Искренние ладони</vt:lpstr>
      <vt:lpstr>Положение ладони вверх</vt:lpstr>
      <vt:lpstr>Доминирующее положение ладони</vt:lpstr>
      <vt:lpstr>Перстоуказующий жест</vt:lpstr>
      <vt:lpstr>Руки за спиной</vt:lpstr>
      <vt:lpstr>Рукопожатия</vt:lpstr>
      <vt:lpstr>Равноправное рукопожатие</vt:lpstr>
      <vt:lpstr>Доминирующее рукопожатие</vt:lpstr>
      <vt:lpstr>Покорное рукопожатие</vt:lpstr>
      <vt:lpstr>Вялое рукопожатие</vt:lpstr>
      <vt:lpstr>Рукопожатие с хрустом пальцев</vt:lpstr>
      <vt:lpstr>Пожатие кончиков пальцев</vt:lpstr>
      <vt:lpstr>Пожатие прямой, несогнутой рукой</vt:lpstr>
      <vt:lpstr>Рукопожатие  с потягиванием руки на себя</vt:lpstr>
      <vt:lpstr>Рукопожатие двумя руками</vt:lpstr>
      <vt:lpstr>Положение левой руки  при рукопожатии двумя руками</vt:lpstr>
      <vt:lpstr>Особенности  рукопожатия двумя руками</vt:lpstr>
      <vt:lpstr>Закрытые позиции</vt:lpstr>
      <vt:lpstr>Сцепленные пальцы рук</vt:lpstr>
      <vt:lpstr>Жест «закладывание» рук за спину с захватом запястья</vt:lpstr>
      <vt:lpstr>Руки в замок на груди</vt:lpstr>
      <vt:lpstr>Поза Наполеона</vt:lpstr>
      <vt:lpstr>Скрещивание рук, усиленное сжатием пальцев в кулак</vt:lpstr>
      <vt:lpstr>Кисти скрещенных рук впиваются в плечо противоположной руки</vt:lpstr>
      <vt:lpstr>Руки на груди,  большие пальцы вверх</vt:lpstr>
      <vt:lpstr>Неполный барьер,  образуемый руками</vt:lpstr>
      <vt:lpstr>Замаскированные жесты,  связанные со скрещиванием рук</vt:lpstr>
      <vt:lpstr>Защитный барьер с помощью ног</vt:lpstr>
      <vt:lpstr>Нога на ногу + скрещенные руки</vt:lpstr>
      <vt:lpstr>Закидывание ноги на ногу  с образованием угла</vt:lpstr>
      <vt:lpstr>Закладывание ноги на ногу с фиксацией ноги руками</vt:lpstr>
      <vt:lpstr>Перекрещенные ноги  в положении стоя</vt:lpstr>
      <vt:lpstr>Прижатые друг к другу лодыжки</vt:lpstr>
      <vt:lpstr>Прижатые друг к другу лодыжки</vt:lpstr>
      <vt:lpstr>Фиксирование ступни одной ноги  на голени другой</vt:lpstr>
      <vt:lpstr>Верхом на стуле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Открытые и закрытые жесты</dc:title>
  <dc:creator>Виктор</dc:creator>
  <cp:lastModifiedBy>Виктор</cp:lastModifiedBy>
  <cp:revision>47</cp:revision>
  <dcterms:created xsi:type="dcterms:W3CDTF">2017-03-27T11:29:52Z</dcterms:created>
  <dcterms:modified xsi:type="dcterms:W3CDTF">2023-10-14T12:48:26Z</dcterms:modified>
</cp:coreProperties>
</file>