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7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8780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29011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3408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9375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64641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15858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45581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2756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6624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527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049220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84098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790519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08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67433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27895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4/20/2020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24847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Тема 3.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Психолого-педагогическое </a:t>
            </a:r>
            <a:r>
              <a:rPr lang="ru-RU" b="1" dirty="0"/>
              <a:t>взаимодействие между  различными категориями субъектов образовательной среды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5F4ED16-5EED-4CEF-9ADC-2215378B74DC}"/>
              </a:ext>
            </a:extLst>
          </p:cNvPr>
          <p:cNvSpPr/>
          <p:nvPr/>
        </p:nvSpPr>
        <p:spPr>
          <a:xfrm>
            <a:off x="-662680" y="0"/>
            <a:ext cx="85148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150000"/>
              </a:lnSpc>
              <a:spcAft>
                <a:spcPts val="1000"/>
              </a:spcAft>
            </a:pPr>
            <a:r>
              <a:rPr lang="ru-RU" sz="2800" b="1" u="sng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психолого-педагогического сопровождения</a:t>
            </a:r>
            <a:endParaRPr lang="ru-RU" sz="2400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4548389-A5CD-4C96-BD39-CA37FE054DC0}"/>
              </a:ext>
            </a:extLst>
          </p:cNvPr>
          <p:cNvGrpSpPr/>
          <p:nvPr/>
        </p:nvGrpSpPr>
        <p:grpSpPr>
          <a:xfrm>
            <a:off x="401673" y="949351"/>
            <a:ext cx="6386126" cy="1386835"/>
            <a:chOff x="535563" y="949350"/>
            <a:chExt cx="8514834" cy="138683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8C7A6F9D-58F5-490C-9A38-EC80A88F23BE}"/>
                </a:ext>
              </a:extLst>
            </p:cNvPr>
            <p:cNvSpPr/>
            <p:nvPr/>
          </p:nvSpPr>
          <p:spPr>
            <a:xfrm>
              <a:off x="535563" y="949350"/>
              <a:ext cx="8514829" cy="1210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C5429856-B496-4F10-9253-2C632B34C6C2}"/>
                </a:ext>
              </a:extLst>
            </p:cNvPr>
            <p:cNvSpPr/>
            <p:nvPr/>
          </p:nvSpPr>
          <p:spPr>
            <a:xfrm>
              <a:off x="535566" y="1135856"/>
              <a:ext cx="85148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/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 принцип системного подхода к методам психологической диагностики и воздействия на личность, учета как возрастных и индивидуально-личностных особенностей, так и специфики социально-педагогической ситуации развития;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FFDB0CF5-147C-48C0-B911-53A21CD0B2A9}"/>
              </a:ext>
            </a:extLst>
          </p:cNvPr>
          <p:cNvGrpSpPr/>
          <p:nvPr/>
        </p:nvGrpSpPr>
        <p:grpSpPr>
          <a:xfrm>
            <a:off x="401672" y="2255500"/>
            <a:ext cx="6386123" cy="1273304"/>
            <a:chOff x="535561" y="2255500"/>
            <a:chExt cx="8514831" cy="1273304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DD8B5749-288C-45FE-B65F-B702ED68415B}"/>
                </a:ext>
              </a:extLst>
            </p:cNvPr>
            <p:cNvSpPr/>
            <p:nvPr/>
          </p:nvSpPr>
          <p:spPr>
            <a:xfrm>
              <a:off x="535561" y="2255500"/>
              <a:ext cx="8514829" cy="12107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AFB775EE-3D47-4B01-8B85-FF9EA652BFC3}"/>
                </a:ext>
              </a:extLst>
            </p:cNvPr>
            <p:cNvSpPr/>
            <p:nvPr/>
          </p:nvSpPr>
          <p:spPr>
            <a:xfrm>
              <a:off x="535562" y="2328475"/>
              <a:ext cx="85148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Aft>
                  <a:spcPts val="1000"/>
                </a:spcAft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принцип субъектности, предполагающий гуманистический тип взаимоотношений участников образовательного процесса, в котором ребенок выступает как субъект собственной деятельности;</a:t>
              </a:r>
              <a:endPara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D194DDB-7AD2-4581-99BC-663886645BC7}"/>
              </a:ext>
            </a:extLst>
          </p:cNvPr>
          <p:cNvGrpSpPr/>
          <p:nvPr/>
        </p:nvGrpSpPr>
        <p:grpSpPr>
          <a:xfrm>
            <a:off x="401672" y="3515411"/>
            <a:ext cx="6386123" cy="1200329"/>
            <a:chOff x="535561" y="3515410"/>
            <a:chExt cx="8514831" cy="1200329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C7FF3A38-9AC7-4B7D-8742-0DE24931B978}"/>
                </a:ext>
              </a:extLst>
            </p:cNvPr>
            <p:cNvSpPr/>
            <p:nvPr/>
          </p:nvSpPr>
          <p:spPr>
            <a:xfrm>
              <a:off x="535561" y="3569757"/>
              <a:ext cx="8514829" cy="10817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EB9D6B82-D333-4B85-AB02-CC6B1B7E0AB0}"/>
                </a:ext>
              </a:extLst>
            </p:cNvPr>
            <p:cNvSpPr/>
            <p:nvPr/>
          </p:nvSpPr>
          <p:spPr>
            <a:xfrm>
              <a:off x="535562" y="3515410"/>
              <a:ext cx="85148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>
                <a:spcAft>
                  <a:spcPts val="1000"/>
                </a:spcAft>
              </a:pPr>
              <a:r>
                <a:rPr lang="ru-RU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принцип амплификации психического развития ребенка предполагает максимальную реализацию его возможностей, которые формируются и проявляются в специфически детских видах деятельности;</a:t>
              </a:r>
              <a:endPara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ÐÐ°ÑÑÐ¸Ð½ÐºÐ¸ Ð¿Ð¾ Ð·Ð°Ð¿ÑÐ¾ÑÑ Ð²Ð·Ð°Ð¸Ð¼Ð¾Ð´ÐµÐ¹ÑÑÐ²Ð¸Ðµ Ð¿Ð½Ð³">
            <a:extLst>
              <a:ext uri="{FF2B5EF4-FFF2-40B4-BE49-F238E27FC236}">
                <a16:creationId xmlns:a16="http://schemas.microsoft.com/office/drawing/2014/main" xmlns="" id="{1EB1E019-3A2F-4541-9C2B-B49295EF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92" y="4633871"/>
            <a:ext cx="2250281" cy="22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010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703D5AEC-A438-435C-9CB2-08C93832987F}"/>
              </a:ext>
            </a:extLst>
          </p:cNvPr>
          <p:cNvSpPr/>
          <p:nvPr/>
        </p:nvSpPr>
        <p:spPr>
          <a:xfrm>
            <a:off x="384527" y="723388"/>
            <a:ext cx="6386122" cy="1477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BAF7BDB-6745-45EF-942A-D947533E498A}"/>
              </a:ext>
            </a:extLst>
          </p:cNvPr>
          <p:cNvSpPr/>
          <p:nvPr/>
        </p:nvSpPr>
        <p:spPr>
          <a:xfrm>
            <a:off x="384525" y="4487940"/>
            <a:ext cx="6386122" cy="1477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3513AF3-F0A7-4AB3-B399-389972143F4D}"/>
              </a:ext>
            </a:extLst>
          </p:cNvPr>
          <p:cNvSpPr/>
          <p:nvPr/>
        </p:nvSpPr>
        <p:spPr>
          <a:xfrm>
            <a:off x="384525" y="683905"/>
            <a:ext cx="6386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принцип деятельности, который базируется на развития теории психического ребенка.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принцип означает, что ведущим способом процесса развития эмоционального интеллекта школьников является организация взрослым активной деятельности ребенка и создание условий, в которых бы активизировались его проявления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ADECD47-BFA2-462A-B2F5-534BB32075CF}"/>
              </a:ext>
            </a:extLst>
          </p:cNvPr>
          <p:cNvSpPr/>
          <p:nvPr/>
        </p:nvSpPr>
        <p:spPr>
          <a:xfrm>
            <a:off x="384527" y="4764937"/>
            <a:ext cx="6386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принцип активного привлечения ближайшего социального окружения к работе с ребенком определяется ведущей ролью, которую играет семья, педагоги, ближайший круг общения ребенка в его развитии.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Ð²Ð·Ð°Ð¸Ð¼Ð¾Ð´ÐµÐ¹ÑÑÐ²Ð¸Ðµ Ð¿Ð½Ð³">
            <a:extLst>
              <a:ext uri="{FF2B5EF4-FFF2-40B4-BE49-F238E27FC236}">
                <a16:creationId xmlns:a16="http://schemas.microsoft.com/office/drawing/2014/main" xmlns="" id="{4D72DEAA-CE22-424D-9627-70D42029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46" y="2326358"/>
            <a:ext cx="1922480" cy="19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938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78ED75-7A33-4DF8-AE12-3C13D910765B}"/>
              </a:ext>
            </a:extLst>
          </p:cNvPr>
          <p:cNvSpPr/>
          <p:nvPr/>
        </p:nvSpPr>
        <p:spPr>
          <a:xfrm>
            <a:off x="434340" y="200636"/>
            <a:ext cx="6252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взаимодействия участников образовательного процесса:</a:t>
            </a:r>
            <a:endParaRPr lang="ru-RU" sz="2400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EBB2B0E-DEFE-4970-B9AA-15019A812080}"/>
              </a:ext>
            </a:extLst>
          </p:cNvPr>
          <p:cNvSpPr/>
          <p:nvPr/>
        </p:nvSpPr>
        <p:spPr>
          <a:xfrm>
            <a:off x="186452" y="1406203"/>
            <a:ext cx="4137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 Ребенок – ребенок: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D609E1C-EFE2-4070-9028-D1AE17C9F85F}"/>
              </a:ext>
            </a:extLst>
          </p:cNvPr>
          <p:cNvSpPr/>
          <p:nvPr/>
        </p:nvSpPr>
        <p:spPr>
          <a:xfrm>
            <a:off x="434340" y="2533452"/>
            <a:ext cx="676656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свободно общается  со сверстниками;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приобщается к элементарным общепринятым  нормам и правилам взаимоотношения со сверстниками  (в том числе моральным);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 передачу образов с помощью средств невербальной,   интонационной и языковой  выразительности;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самовыражается  через  совместную творческую деятельность;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учится взаимодействовать в коллективе: отказываться от личных желаний ради общих целей;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учится договариваться, конструктивно разрешать  конфликтные ситуации.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ÑÐºÐ¾Ð»Ð° Ð¿Ð½Ð³">
            <a:extLst>
              <a:ext uri="{FF2B5EF4-FFF2-40B4-BE49-F238E27FC236}">
                <a16:creationId xmlns:a16="http://schemas.microsoft.com/office/drawing/2014/main" xmlns="" id="{02B12329-04C3-45E7-B033-1369F66D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19" y="537168"/>
            <a:ext cx="1744676" cy="27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47465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BA8DB10-2A1C-4D74-9DDC-6D5D176077BB}"/>
              </a:ext>
            </a:extLst>
          </p:cNvPr>
          <p:cNvSpPr/>
          <p:nvPr/>
        </p:nvSpPr>
        <p:spPr>
          <a:xfrm>
            <a:off x="26614" y="1404240"/>
            <a:ext cx="43587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Родитель – ребенок: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A12A2D-3228-4FF6-9865-60CA685D7C7F}"/>
              </a:ext>
            </a:extLst>
          </p:cNvPr>
          <p:cNvSpPr/>
          <p:nvPr/>
        </p:nvSpPr>
        <p:spPr>
          <a:xfrm>
            <a:off x="571457" y="27051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 прав и свобод ребенка,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сотрудничество,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сопереживание и поддержка,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ситуации через диалог,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гибкое введение ограничений.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ÐÐ°ÑÑÐ¸Ð½ÐºÐ¸ Ð¿Ð¾ Ð·Ð°Ð¿ÑÐ¾ÑÑ ÑÐ¾Ð´Ð¸ÑÐµÐ»Ñ Ð¸ ÑÐµÐ±ÐµÐ½Ð¾Ðº Ð¿Ð½Ð³">
            <a:extLst>
              <a:ext uri="{FF2B5EF4-FFF2-40B4-BE49-F238E27FC236}">
                <a16:creationId xmlns:a16="http://schemas.microsoft.com/office/drawing/2014/main" xmlns="" id="{A8C5059F-A9C4-4869-9A29-FADF34B4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266282"/>
            <a:ext cx="3242038" cy="32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970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96C4A27-9F0B-4895-8F76-9791E4590520}"/>
              </a:ext>
            </a:extLst>
          </p:cNvPr>
          <p:cNvSpPr/>
          <p:nvPr/>
        </p:nvSpPr>
        <p:spPr>
          <a:xfrm>
            <a:off x="-44789" y="667696"/>
            <a:ext cx="4055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 Педагог - ребенок: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0B91195-1E3C-4354-B57A-DC840A3DB192}"/>
              </a:ext>
            </a:extLst>
          </p:cNvPr>
          <p:cNvSpPr/>
          <p:nvPr/>
        </p:nvSpPr>
        <p:spPr>
          <a:xfrm>
            <a:off x="462184" y="1571929"/>
            <a:ext cx="66701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 ценности личности ребенка;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 уникальности – индивидуальности личности ребенка: выявление и развитие общих и специальных способностей ребёнка;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адекватных возрастным и индивидуальным возможностям содержания, форм и методов воспитания и обучения;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личностного развития, когда   воспитание   и  обучение выступает не как самоцель, а как средство развития личности каждого ребенка;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 на  социализацию – осознание и освоение человеком современных культурных ценностей, знаний, форм бытовой, экономической, социальной, духовной жизни; адаптация к существующим в обществе правилам и нормам жизни;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диалоговое взаимодействие с ребенком;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ÐÐ°ÑÑÐ¸Ð½ÐºÐ¸ Ð¿Ð¾ Ð·Ð°Ð¿ÑÐ¾ÑÑ ÑÑÐ¸ÑÐµÐ»Ñ Ð¿Ð½Ð³">
            <a:extLst>
              <a:ext uri="{FF2B5EF4-FFF2-40B4-BE49-F238E27FC236}">
                <a16:creationId xmlns:a16="http://schemas.microsoft.com/office/drawing/2014/main" xmlns="" id="{C06FD946-4665-4AE2-BA57-91DFCB34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83" y="153810"/>
            <a:ext cx="1592280" cy="17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63960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E34E5B-92F1-459A-9A46-7C9A6932AB3A}"/>
              </a:ext>
            </a:extLst>
          </p:cNvPr>
          <p:cNvSpPr/>
          <p:nvPr/>
        </p:nvSpPr>
        <p:spPr>
          <a:xfrm>
            <a:off x="397688" y="472616"/>
            <a:ext cx="6609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актуализация тенденции ребёнка к личностному росту;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активизация исследовательских и творчески интересов ребёнка;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 условий для совершенствования нравственных поступков, самостоятельного обнаружения и постановки познавательных проблем;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 педагогического  взаимодействия  на  самореализацию ребенка – раскрытие и развитие природных возможностей, задатков, способностей, потребностей и склонностей.    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ÐÐ°ÑÑÐ¸Ð½ÐºÐ¸ Ð¿Ð¾ Ð·Ð°Ð¿ÑÐ¾ÑÑ ÑÑÐ¸ÑÐµÐ»Ñ Ð¿Ð½Ð³">
            <a:extLst>
              <a:ext uri="{FF2B5EF4-FFF2-40B4-BE49-F238E27FC236}">
                <a16:creationId xmlns:a16="http://schemas.microsoft.com/office/drawing/2014/main" xmlns="" id="{38B27080-C34E-4292-98C5-C9E94757F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13" y="3429003"/>
            <a:ext cx="3867410" cy="34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18415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8689D31-42A1-46E3-892A-E8084D4A54C3}"/>
              </a:ext>
            </a:extLst>
          </p:cNvPr>
          <p:cNvSpPr/>
          <p:nvPr/>
        </p:nvSpPr>
        <p:spPr>
          <a:xfrm>
            <a:off x="-506931" y="321583"/>
            <a:ext cx="8488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 Педагог - родитель:      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                             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52E7A1-5A64-40F6-9B06-192641272643}"/>
              </a:ext>
            </a:extLst>
          </p:cNvPr>
          <p:cNvSpPr/>
          <p:nvPr/>
        </p:nvSpPr>
        <p:spPr>
          <a:xfrm>
            <a:off x="554079" y="1073647"/>
            <a:ext cx="65623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добровольность в сотрудничестве.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искренняя заинтересованность педагогов в решении проблем детско-родительских отношений;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уважительное отношение педагогов к убеждениям и взглядам родителей;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признание безусловного права родителей воспитывать в ребенке те качества, которые являются ценными с их точки зрения;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уверенность родителей в доброжелательности и компетентности педагогов (специалистов).  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конфиденциальность индивидуального общения с педагогом (специалистом). 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        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Ð°ÑÑÐ¸Ð½ÐºÐ¸ Ð¿Ð¾ Ð·Ð°Ð¿ÑÐ¾ÑÑ Ð¿ÐµÐ´Ð°Ð³Ð¾Ð³ Ð¸ ÑÐ¾Ð´Ð¸ÑÐµÐ»Ñ Ð¿Ð½Ð³">
            <a:extLst>
              <a:ext uri="{FF2B5EF4-FFF2-40B4-BE49-F238E27FC236}">
                <a16:creationId xmlns:a16="http://schemas.microsoft.com/office/drawing/2014/main" xmlns="" id="{98FB576B-9219-4E10-AFB3-319BBC21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68" y="4974414"/>
            <a:ext cx="1637162" cy="17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64720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22AC3A-B4C5-4C0B-B476-8A42A1127F33}"/>
              </a:ext>
            </a:extLst>
          </p:cNvPr>
          <p:cNvSpPr/>
          <p:nvPr/>
        </p:nvSpPr>
        <p:spPr>
          <a:xfrm>
            <a:off x="-585163" y="96298"/>
            <a:ext cx="7312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 Педагог – педагог - администрация: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750C710-1852-45BE-878E-0BE90E09AE29}"/>
              </a:ext>
            </a:extLst>
          </p:cNvPr>
          <p:cNvSpPr/>
          <p:nvPr/>
        </p:nvSpPr>
        <p:spPr>
          <a:xfrm>
            <a:off x="328926" y="728086"/>
            <a:ext cx="675767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развитая культура общения (доброжелательность, сдержанность);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толерантность (терпимость к иным точкам зрения);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эмпатия и рефлексия - умение выслушать собеседника, признать его правоту, встать на его точку зрения, убедить в своей правоте;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демократичность в общении;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- процесс взаимодействия равноправных, заинтересованных партнеров, на основе взаимоуважения и  взаимообогащения;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Акцентирование внимания на личностные и профессиональные качества участников общения;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проявление  участниками общения гибкости в конфликтных ситуациях.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ÐÐ°ÑÑÐ¸Ð½ÐºÐ¸ Ð¿Ð¾ Ð·Ð°Ð¿ÑÐ¾ÑÑ Ð¿ÐµÐ´ÑÐ¾Ð²ÐµÑ Ð¿Ð½Ð³">
            <a:extLst>
              <a:ext uri="{FF2B5EF4-FFF2-40B4-BE49-F238E27FC236}">
                <a16:creationId xmlns:a16="http://schemas.microsoft.com/office/drawing/2014/main" xmlns="" id="{0C0202F9-6034-4CEC-9C74-EC78F196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31" y="4962167"/>
            <a:ext cx="2156326" cy="1735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13525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375ED8-EB1A-4FA4-8BC8-59D2FF5E0709}"/>
              </a:ext>
            </a:extLst>
          </p:cNvPr>
          <p:cNvSpPr/>
          <p:nvPr/>
        </p:nvSpPr>
        <p:spPr>
          <a:xfrm>
            <a:off x="327991" y="380632"/>
            <a:ext cx="66691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участников образовательного процесса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не самоцель, а важнейшее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необходимый способ успешного решения поставленных задач, и эффективность определяется, прежде всего, развитием личности педагога и ребенка, степенью достижения результатов в соответствии с теми задачами, которые ставились.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ÐÐ°ÑÑÐ¸Ð½ÐºÐ¸ Ð¿Ð¾ Ð·Ð°Ð¿ÑÐ¾ÑÑ Ð²Ð·Ð°Ð¸Ð¼Ð¾Ð´ÐµÐ¹ÑÑÐ²Ð¸Ðµ Ð¿Ð½Ð³">
            <a:extLst>
              <a:ext uri="{FF2B5EF4-FFF2-40B4-BE49-F238E27FC236}">
                <a16:creationId xmlns:a16="http://schemas.microsoft.com/office/drawing/2014/main" xmlns="" id="{B1D2B85A-CCB6-4E3E-9306-2608EA0B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63" y="4096040"/>
            <a:ext cx="3731211" cy="238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65865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82586F2-DB86-4BD7-B37D-A97E945B2CB3}"/>
              </a:ext>
            </a:extLst>
          </p:cNvPr>
          <p:cNvSpPr/>
          <p:nvPr/>
        </p:nvSpPr>
        <p:spPr>
          <a:xfrm>
            <a:off x="198784" y="689791"/>
            <a:ext cx="655982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Непосредственным и специфичным показателем эффективности является развитие основных характеристик взаимодействия участников педагогического процесса:</a:t>
            </a:r>
          </a:p>
          <a:p>
            <a:pPr algn="just" defTabSz="457200"/>
            <a:endParaRPr lang="ru-RU" sz="1600" b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i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взаимопознанию</a:t>
            </a:r>
            <a:r>
              <a:rPr lang="ru-RU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объективность знания личностных особенностей, лучших сторон друг друга, интересов, увлечений; стремление лучше узнать и познать друг друга, обоюдный интерес друг к другу;</a:t>
            </a:r>
          </a:p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взаимопониманию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понимание общей цели взаимодействия, общности и единства задач, стоящих перед педагогами и детьми; принятие трудностей и забот друг друга; понимание мотивов поведения в различных ситуациях; адекватность оценок и самооценок; совпадение установок на совместную деятельность;</a:t>
            </a:r>
          </a:p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взаимоотношениям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проявление такта, внимание к мнению и предложениям друг друга; эмоциональная готовность к совместной деятельности, удовлетворенность ее результатами; уважение позиции друг друга, сопереживание, сочувствие; стремление к официальному и неофициальному общению; творческий характер отношений, стимулирующий инициативу и самостоятельность детей;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02711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0144C0-9948-4C11-93CC-7918E22E5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Модели </a:t>
            </a:r>
            <a:r>
              <a:rPr lang="ru-RU" sz="3600" b="1" dirty="0">
                <a:ln>
                  <a:solidFill>
                    <a:schemeClr val="tx1"/>
                  </a:solidFill>
                </a:ln>
              </a:rPr>
              <a:t>психолого-педагогического взаимодействия участников образовательного процесса и их особенности</a:t>
            </a:r>
            <a:endParaRPr lang="ru-RU" sz="36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35593409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BC52C4-511C-4A53-B33A-F733B0B0CA2D}"/>
              </a:ext>
            </a:extLst>
          </p:cNvPr>
          <p:cNvSpPr/>
          <p:nvPr/>
        </p:nvSpPr>
        <p:spPr>
          <a:xfrm>
            <a:off x="248478" y="288815"/>
            <a:ext cx="660952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взаимным действиям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осуществление постоянных контактов, активность участия в совместной деятельности; инициатива в установлении различных контактов, идущая с обеих сторон;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срабатываемость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(количество, качество, скорость проделанной работы), координация действий на основе взаимного содействия, согласованность; подстраховка, помощь, поддержка друг друга;</a:t>
            </a:r>
          </a:p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взаимовлиянию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способность приходить к согласию по спорным вопросам; учет мнения друг друга при организации работы; действенность обоснованных и корректных по форме обоюдных замечаний, изменение способов поведения и действий после рекомендации в адрес друг друга; восприятие другого в качестве примера для подражания.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18CFE665-31E9-4D43-BB3B-CE2A0974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32" y="3429000"/>
            <a:ext cx="25642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92243"/>
      </p:ext>
    </p:extLst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F5BADA7-A6E6-419E-BAC2-96C9D8B944B3}"/>
              </a:ext>
            </a:extLst>
          </p:cNvPr>
          <p:cNvSpPr/>
          <p:nvPr/>
        </p:nvSpPr>
        <p:spPr>
          <a:xfrm>
            <a:off x="367748" y="134074"/>
            <a:ext cx="659958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4572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Педагоги, родители и учащиеся   являются участниками образовательного процесса.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качество их взаимодействия влияет на качество обучения и благоприятную обстановку в школе, имидж школы.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Содержанием труда учителя является содействие психическому развитию ученика, а главным «инструментом» учителя выступает его психологическое взаимодействие с ребенком, педагогическое общение.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Различного рода нарушения в общении ученика и учителя подавляют творческий саморазвивающийся потенциал ребенка, стимулируют негативные чувства, асоциальные формы поведения учащихся, напряженные аффективные состояния учителей, сопровождаемые в наиболее острых случаях невропатическими реакциями, соматическими и психическими заболеваниями.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ÐÐ°ÑÑÐ¸Ð½ÐºÐ¸ Ð¿Ð¾ Ð·Ð°Ð¿ÑÐ¾ÑÑ ÑÐºÐ¾Ð»Ð° Ð¿Ð½Ð³">
            <a:extLst>
              <a:ext uri="{FF2B5EF4-FFF2-40B4-BE49-F238E27FC236}">
                <a16:creationId xmlns:a16="http://schemas.microsoft.com/office/drawing/2014/main" xmlns="" id="{F8E249D2-1D51-4371-8042-016299C1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42" y="1000149"/>
            <a:ext cx="4216397" cy="29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8184"/>
      </p:ext>
    </p:extLst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70C24E-FC72-4617-85C9-429C8399424B}"/>
              </a:ext>
            </a:extLst>
          </p:cNvPr>
          <p:cNvSpPr/>
          <p:nvPr/>
        </p:nvSpPr>
        <p:spPr>
          <a:xfrm>
            <a:off x="357810" y="324680"/>
            <a:ext cx="6351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Важно, чтобы общение проходило в вежливо – предупредительном тоне, но и слишком серьёзная и официальная манера общения с учащимися не способствует успеху.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педагогического общения не следует стремиться к достижению односторонних преимуществ, подчёркивать высокий статус преподавателя перед учащимися, так как это ранит их самолюбие и снижает эффект общения. Для высокого эффекта педагогического общения важно создать благоприятный психологический климат.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ÐÐ°ÑÑÐ¸Ð½ÐºÐ¸ Ð¿Ð¾ Ð·Ð°Ð¿ÑÐ¾ÑÑ ÑÐºÐ¾Ð»Ð° Ð¿Ð½Ð³">
            <a:extLst>
              <a:ext uri="{FF2B5EF4-FFF2-40B4-BE49-F238E27FC236}">
                <a16:creationId xmlns:a16="http://schemas.microsoft.com/office/drawing/2014/main" xmlns="" id="{5D318B9C-49DF-46BF-AF78-3235C29B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46" y="2633004"/>
            <a:ext cx="3277428" cy="39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00087"/>
      </p:ext>
    </p:extLst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B415D4-21EC-41B9-9ED4-7C362C9DBD84}"/>
              </a:ext>
            </a:extLst>
          </p:cNvPr>
          <p:cNvSpPr/>
          <p:nvPr/>
        </p:nvSpPr>
        <p:spPr>
          <a:xfrm>
            <a:off x="238540" y="120820"/>
            <a:ext cx="681824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педагога умение сочетать решение рабочих задач в процессе профессионального общения и вне формальной обстановки - один из самых эффективных способов достичь успеха.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не всегда выполняют указания преподавателя 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Педагогическое указание по форме может быть директивным, демократическим или даже либеральным.  Для учащегося в принципе любая форма педагогического указания воспринимается не как просьба, а как распоряжение.  Демократическая форма распорядительной информации значительно повышает качество исполнительной    деятельности и дает большую отдачу,  по причине того, что учащийся с  большим желанием выполняет задание.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Отдавая педагогическое указание, важно руководствоваться правилом: "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— залог успеха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6AF2DE0D-0B0A-49D1-ACF3-C3701633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25" y="1480516"/>
            <a:ext cx="21717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51"/>
      </p:ext>
    </p:extLst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CB0501-D1EE-431F-A86F-65FC41B389A4}"/>
              </a:ext>
            </a:extLst>
          </p:cNvPr>
          <p:cNvSpPr/>
          <p:nvPr/>
        </p:nvSpPr>
        <p:spPr>
          <a:xfrm>
            <a:off x="208722" y="178511"/>
            <a:ext cx="6609522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знать, каким мотивом руководствовался учащийся — внешним или внутренним — и на сколько этот мотив им осознавался.  Внешними 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это сделал потому, что так приказал преподаватель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или внутренними 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это сделал потому, что, независимо от преподавателя, у него появилось такое желание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Осознанные человеком мотивы — это и есть желание.</a:t>
            </a:r>
          </a:p>
          <a:p>
            <a:pPr algn="just" defTabSz="457200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причин невыполнения учащимися указаний преподавателя является отсутствие взаимопонимания. 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учащиеся не понимают, чего от них хотят, то они не смогут выполнить дело так, как того требует или просит их преподаватель. 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Важно, чтобы учащийся знал тот профессиональный язык, на котором преподаватель отдает указание.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9AB83421-C372-443B-953D-DF1A714D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84" y="1912869"/>
            <a:ext cx="2134118" cy="19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8782"/>
      </p:ext>
    </p:extLst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FC18A15-4C0D-472D-9E5F-444F86514A81}"/>
              </a:ext>
            </a:extLst>
          </p:cNvPr>
          <p:cNvSpPr/>
          <p:nvPr/>
        </p:nvSpPr>
        <p:spPr>
          <a:xfrm>
            <a:off x="576470" y="2167919"/>
            <a:ext cx="666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Психолого-педагогические приемы достижения  аттракции (расположенности)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65096"/>
      </p:ext>
    </p:extLst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960FE8-6830-443A-9FA1-1DB74EF62266}"/>
              </a:ext>
            </a:extLst>
          </p:cNvPr>
          <p:cNvSpPr/>
          <p:nvPr/>
        </p:nvSpPr>
        <p:spPr>
          <a:xfrm>
            <a:off x="646044" y="1605032"/>
            <a:ext cx="64405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defTabSz="457200"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Психологический механизм приема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имя собственное»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Когда к человеку обращаются и при этом произносят его имя, то таким образом вольно или невольно показывают внимание к данной личности, а это утверждение данной личности. От этого возникает чувство удовлетворения, связанное с положительными эмоциями ,и, как следствие, — притяжение к источнику положительных эмоций и достижение расположенности.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18401"/>
      </p:ext>
    </p:extLst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A768A57-2082-4378-B083-7F6E645DB3C1}"/>
              </a:ext>
            </a:extLst>
          </p:cNvPr>
          <p:cNvSpPr/>
          <p:nvPr/>
        </p:nvSpPr>
        <p:spPr>
          <a:xfrm>
            <a:off x="576470" y="792792"/>
            <a:ext cx="64107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defTabSz="457200"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«зеркало отношений»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или «зеркало души» 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Доброе и приятное лицо человека, легкая улыбка обладают способностью "притягивать" к себе, формировать аттракцию. Действительно, человек чаще по-доброму и приятно улыбается людям, к которым относится с искренней симпатией.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Располагать к себе людей — коллег, родителей и учащихся — это профессиональная обязанность педагога, продиктованная не должностной инструкцией, а характером его труда. Следовательно, использовать приемы формирования аттракции — тоже профессиональная обязанность педагога.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96734"/>
      </p:ext>
    </p:extLst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3A96896-6962-460D-9F21-736BC5265516}"/>
              </a:ext>
            </a:extLst>
          </p:cNvPr>
          <p:cNvSpPr/>
          <p:nvPr/>
        </p:nvSpPr>
        <p:spPr>
          <a:xfrm>
            <a:off x="576470" y="1327561"/>
            <a:ext cx="65896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defTabSz="457200">
              <a:lnSpc>
                <a:spcPct val="150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Психологический прием «золотые слова»</a:t>
            </a: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(комплименты) 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психологического феномена внушения.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Так, если человек много раз услышал, что у него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"золотые"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руки, "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удивительная способность видеть прекрасное там, где его другие не видят", "общаясь с вами, можно многому у вас научиться"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т.п., он поверит в это. В эффекте внушения происходит как бы "заочное" удовлетворение потребности в совершенствовании какой-то своей черты,  возникновение на этой почве положительных эмоций.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67927"/>
      </p:ext>
    </p:extLst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CE82BB-02BE-4164-9BA4-86B6A1C677F8}"/>
              </a:ext>
            </a:extLst>
          </p:cNvPr>
          <p:cNvSpPr/>
          <p:nvPr/>
        </p:nvSpPr>
        <p:spPr>
          <a:xfrm>
            <a:off x="447098" y="249345"/>
            <a:ext cx="842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условия грамотного общения </a:t>
            </a: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 – родитель</a:t>
            </a:r>
            <a:endParaRPr lang="ru-RU" sz="2400" b="1" i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4CB9289-8826-4B1B-B6F0-39F16D9F57B0}"/>
              </a:ext>
            </a:extLst>
          </p:cNvPr>
          <p:cNvSpPr/>
          <p:nvPr/>
        </p:nvSpPr>
        <p:spPr>
          <a:xfrm>
            <a:off x="447097" y="912063"/>
            <a:ext cx="63490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провал или успех встречи лежит на учителе, так как он профессионал.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Организовать встречу надо так, чтобы в ней не было пауз и перерывов. Взаимопонимание наладится быстрее, если учитель не сидит за столом выражая позицию начальства, а будет находиться рядом, показывая готовность к сотрудничеству.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 defTabSz="4572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Непременным условием состоявшегося общения является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взаимное уважение.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Понимание должно предшествовать советам. Если родители настроены агрессивно или пришли с установкой что-то сказать или оправдаться перед учителем, они не способны его слушать, принимать советы и рекомендации.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386" name="Picture 2" descr="ÐÐ°ÑÑÐ¸Ð½ÐºÐ¸ Ð¿Ð¾ Ð·Ð°Ð¿ÑÐ¾ÑÑ Ð²Ð·Ð°Ð¸Ð¼Ð¾Ð´ÐµÐ¹ÑÑÐ²Ð¸Ðµ Ð¿Ð½Ð³">
            <a:extLst>
              <a:ext uri="{FF2B5EF4-FFF2-40B4-BE49-F238E27FC236}">
                <a16:creationId xmlns:a16="http://schemas.microsoft.com/office/drawing/2014/main" xmlns="" id="{424E3BD0-E37B-4D6C-BA7E-54999C43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43" y="3774384"/>
            <a:ext cx="1965872" cy="29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74071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Модель первая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rgbClr val="FFFF00"/>
          </a:solidFill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4200" dirty="0" smtClean="0"/>
              <a:t> 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как бы возвышается над классом. Он парит в мире знаний, науки, увлечен ими, но находится на недосягаемой высоте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Здесь система общения складывается следующим образом: педагог как бы отстранен от учащихся, они для него только воспринимающие знания.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правило, такой учитель мало интересуется личностью ученика и своими взаимоотношениями с ним, сводя педагогические функции к сообщению информации.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Такому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учителю важен только процесс передачи информации, а школьник выступает лишь в качестве «общего контекста» к науке. Такая позиция, как свидетельствуют наблюдения, характеризует некоторых начинающих учителей, увлеченных наукой.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Негативные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последствия - отсутствие психологического контакта между учителем и учащимися. Отсюда – пассивность учащихся в процессе обучения, безынициативность</a:t>
            </a:r>
            <a:r>
              <a:rPr lang="ru-RU" sz="42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ru-RU" sz="3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989DF01-F584-4C66-9412-CF85A229FC4F}"/>
              </a:ext>
            </a:extLst>
          </p:cNvPr>
          <p:cNvSpPr/>
          <p:nvPr/>
        </p:nvSpPr>
        <p:spPr>
          <a:xfrm>
            <a:off x="377688" y="288814"/>
            <a:ext cx="665921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выносить суждений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Педагогу необходимо избегать суждений типа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 слишком мало уделяете времени воспитанию сына (дочери)»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как эти фразы (даже если они абсолютно справедливы) чаще всего порождают протест  со стороны родителей.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проповедовать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Абстрагированные воззвания типа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«Ваш родительский долг обязывает…», «Вы как родители должны…»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воспринимаются родителями как важные, потому что эти призывы не ассоциируются с конкретными педагогическими ситуациями.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поучать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Не подсказывать решения. Нельзя навязывать собеседнику свою собственную точку зрения и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«учить жизни»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родителей, так как фразы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 Вашем месте я бы…»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им подобные ущемляют самолюбие собеседника и не способствуют процессу  общения.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приказывать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Учителю необходимо помнить, что любые слова, которые содержат разного рода обязательства, могут вызвать протест 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ÐÐ°ÑÑÐ¸Ð½ÐºÐ¸ Ð¿Ð¾ Ð·Ð°Ð¿ÑÐ¾ÑÑ Ð»ÑÐ´Ð¸ Ð¿Ð½Ð³">
            <a:extLst>
              <a:ext uri="{FF2B5EF4-FFF2-40B4-BE49-F238E27FC236}">
                <a16:creationId xmlns:a16="http://schemas.microsoft.com/office/drawing/2014/main" xmlns="" id="{47D9275C-D60E-4FBD-8B5B-3643E14B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43" y="5379350"/>
            <a:ext cx="1381539" cy="12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78393"/>
      </p:ext>
    </p:extLst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5D3E29-07EC-453A-B807-92D49E26B855}"/>
              </a:ext>
            </a:extLst>
          </p:cNvPr>
          <p:cNvSpPr/>
          <p:nvPr/>
        </p:nvSpPr>
        <p:spPr>
          <a:xfrm>
            <a:off x="337931" y="704313"/>
            <a:ext cx="67387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угрожать</a:t>
            </a:r>
            <a:endParaRPr lang="ru-RU" sz="16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Педагог не должен забывать, что любая угроза – это признак слабости, а угроза со стороны учителя – это еще и свидетельство педагогической несостоятельности и некомпетентности. Угрозы или ультиматумы со стороны учителя – это провокация конфликта. Фразы, построенные по модели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Вы не сделаете того-то и того-то , то…»,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свидетельством неумения учителя аргументировать свою педагогическую позицию, о непонимании ситуации, об отсутствии дипломатических навыков общения с родителями. 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ставить «диагноз»</a:t>
            </a:r>
            <a:endParaRPr lang="ru-RU" sz="16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помнить, что все фразы педагога должны быть корректны. Категоричные высказывания типа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«Ваш ребенок не умеет себя вести», «Вам нужно обратиться по поводу отклонений в поведении вашего сына (дочери) к психологу»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всегда настораживают родителей  и настраивают против.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ÐÐ°ÑÑÐ¸Ð½ÐºÐ¸ Ð¿Ð¾ Ð·Ð°Ð¿ÑÐ¾ÑÑ Ð»ÑÐ´Ð¸ Ð¿Ð½Ð³">
            <a:extLst>
              <a:ext uri="{FF2B5EF4-FFF2-40B4-BE49-F238E27FC236}">
                <a16:creationId xmlns:a16="http://schemas.microsoft.com/office/drawing/2014/main" xmlns="" id="{ED67F43A-9565-488C-B5C0-13FF255C4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43" y="5379350"/>
            <a:ext cx="1381539" cy="12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96632"/>
      </p:ext>
    </p:extLst>
  </p:cSld>
  <p:clrMapOvr>
    <a:masterClrMapping/>
  </p:clrMapOvr>
  <p:transition spd="med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98E946-F8B3-4085-A1F6-DD793167ACE6}"/>
              </a:ext>
            </a:extLst>
          </p:cNvPr>
          <p:cNvSpPr/>
          <p:nvPr/>
        </p:nvSpPr>
        <p:spPr>
          <a:xfrm>
            <a:off x="417444" y="1074980"/>
            <a:ext cx="6450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разглашать «тайну» 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Учитель обязан сохранять в тайне сведения о семье, доверенные ему родителями, если те не желают, чтобы эти сведения стали достоянием гласности.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оправдывать и не оправдываться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Учитель, выстраивая свои отношения с родителями, должен занимать четко выраженную позицию, не оправдывая отрицательных поступков школьника и не оправдываясь в своих действиях в рамках педагогического процесса, так как соглашательская позиция педагога может сделать существующую педагогическую проблему менее значимой для  родителей.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провоцировать конфликты</a:t>
            </a: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Педагог избежит конфликтных ситуаций в общении с родителями и детьми, если будет соблюдать все вышеперечисленные правила общения.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Ð°ÑÑÐ¸Ð½ÐºÐ¸ Ð¿Ð¾ Ð·Ð°Ð¿ÑÐ¾ÑÑ Ð»ÑÐ´Ð¸ Ð¿Ð½Ð³">
            <a:extLst>
              <a:ext uri="{FF2B5EF4-FFF2-40B4-BE49-F238E27FC236}">
                <a16:creationId xmlns:a16="http://schemas.microsoft.com/office/drawing/2014/main" xmlns="" id="{4D6ED230-ED15-4F74-B272-620B92F3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43" y="5379350"/>
            <a:ext cx="1381539" cy="12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45859"/>
      </p:ext>
    </p:extLst>
  </p:cSld>
  <p:clrMapOvr>
    <a:masterClrMapping/>
  </p:clrMapOvr>
  <p:transition spd="med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6AEDEA9-D1FC-42AF-8485-CF01873CCB67}"/>
              </a:ext>
            </a:extLst>
          </p:cNvPr>
          <p:cNvSpPr/>
          <p:nvPr/>
        </p:nvSpPr>
        <p:spPr>
          <a:xfrm>
            <a:off x="-559573" y="687961"/>
            <a:ext cx="8513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ru-RU" sz="5400" b="1" dirty="0">
                <a:ln w="12700">
                  <a:solidFill>
                    <a:srgbClr val="42D0A2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42D0A2"/>
                  </a:fgClr>
                  <a:bgClr>
                    <a:srgbClr val="42D0A2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42D0A2">
                      <a:lumMod val="50000"/>
                    </a:srgbClr>
                  </a:innerShdw>
                </a:effectLst>
              </a:rPr>
              <a:t>Благодарю за внимание!</a:t>
            </a:r>
          </a:p>
        </p:txBody>
      </p:sp>
      <p:pic>
        <p:nvPicPr>
          <p:cNvPr id="1741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004C66F6-493A-4A40-8F80-22425EA1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67" y="1611291"/>
            <a:ext cx="5227982" cy="43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8341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3813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2800" b="1" i="1" dirty="0" smtClean="0">
                <a:solidFill>
                  <a:srgbClr val="FF0000"/>
                </a:solidFill>
              </a:rPr>
              <a:t>Модель вторая</a:t>
            </a:r>
            <a:endParaRPr lang="ru-RU" sz="12800" b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Смысл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этой довольно распространенной модели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заключается в том, что между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учителем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учеником в качестве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невидимого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ограничителя во взаимоотношении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выступает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дистанция, которую учитель устанавливает между собой и учащимися.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Такими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ограничителями могут служить: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подчеркивание педагогом своего превосходства над учащимися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преобладание стремления сообщить информацию, а не обучить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отсутствие желания к сотрудничеству, утверждение ситуации безусловной ведомости школьников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снисходительно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покровительственное отношение к учащимся, мешающее организовать «взрослое» взаимодействие.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Негативные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последствия - отсутствие межличностного контакта между учителем и учениками, слабая обратная связь, равнодушие школьников к учителю.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1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Модель </a:t>
            </a:r>
            <a:r>
              <a:rPr lang="ru-RU" sz="3600" b="1" i="1" dirty="0" smtClean="0">
                <a:solidFill>
                  <a:srgbClr val="FF0000"/>
                </a:solidFill>
              </a:rPr>
              <a:t>третья</a:t>
            </a:r>
            <a:endParaRPr lang="ru-RU" sz="3600" b="1" dirty="0">
              <a:solidFill>
                <a:srgbClr val="FF0000"/>
              </a:solidFill>
            </a:endParaRPr>
          </a:p>
          <a:p>
            <a:pPr algn="just"/>
            <a:r>
              <a:rPr lang="ru-RU" sz="1800" dirty="0" smtClean="0"/>
              <a:t>Ее </a:t>
            </a:r>
            <a:r>
              <a:rPr lang="ru-RU" sz="1800" dirty="0" smtClean="0"/>
              <a:t>суть в том, что учитель строит взаимоотношения с учениками избирательно. В частности, концентрирует свое внимание на группе учащихся (сильных или, наоборот, слабых), как локатор, улавливает именно этих школьников, оставляя без внимания остальных. </a:t>
            </a:r>
            <a:endParaRPr lang="ru-RU" sz="1800" dirty="0" smtClean="0"/>
          </a:p>
          <a:p>
            <a:pPr algn="just"/>
            <a:r>
              <a:rPr lang="ru-RU" sz="1800" dirty="0" smtClean="0"/>
              <a:t>Причины </a:t>
            </a:r>
            <a:r>
              <a:rPr lang="ru-RU" sz="1800" dirty="0" smtClean="0"/>
              <a:t>такого отношения могут быть различными: - учитель увлечен ребятами, которые интересуются его предметом, дает им специальные задания, вовлекает в кружки и факультативную работу, не проявляя внимания к остальным; - учитель озабочен слабыми учащимися, постоянно занимается с ними, упуская при этом из виду остальных школьников, уповая на то, что они сами со всем справятся; - не умеет сочетать фронтальный подход с индивидуальным. </a:t>
            </a:r>
            <a:endParaRPr lang="ru-RU" sz="1800" dirty="0" smtClean="0"/>
          </a:p>
          <a:p>
            <a:pPr algn="just"/>
            <a:r>
              <a:rPr lang="ru-RU" sz="1800" dirty="0" smtClean="0"/>
              <a:t>Негативные </a:t>
            </a:r>
            <a:r>
              <a:rPr lang="ru-RU" sz="1800" dirty="0" smtClean="0"/>
              <a:t>последствия - на уроке не создается целостной и непрерывной системы общения, она подменяется фрагментарным, ситуативным взаимодействием. </a:t>
            </a:r>
            <a:endParaRPr lang="ru-RU" sz="1800" dirty="0" smtClean="0"/>
          </a:p>
          <a:p>
            <a:pPr algn="just"/>
            <a:r>
              <a:rPr lang="ru-RU" sz="1800" dirty="0" smtClean="0"/>
              <a:t>«</a:t>
            </a:r>
            <a:r>
              <a:rPr lang="ru-RU" sz="1800" dirty="0" smtClean="0"/>
              <a:t>Узор» общения на уроке постоянно рвется, нарушается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его </a:t>
            </a:r>
            <a:r>
              <a:rPr lang="ru-RU" sz="1800" dirty="0" smtClean="0"/>
              <a:t>целостный ритм, возникают перебои в </a:t>
            </a:r>
            <a:r>
              <a:rPr lang="ru-RU" sz="1800" dirty="0" smtClean="0"/>
              <a:t>межличностном</a:t>
            </a:r>
          </a:p>
          <a:p>
            <a:pPr marL="0" indent="0" algn="just">
              <a:buNone/>
            </a:pPr>
            <a:r>
              <a:rPr lang="ru-RU" sz="1800" dirty="0" smtClean="0"/>
              <a:t>взаимодействии</a:t>
            </a:r>
            <a:r>
              <a:rPr lang="ru-RU" sz="1800" dirty="0" smtClean="0"/>
              <a:t>, что ведет к дестабилизации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социально </a:t>
            </a:r>
            <a:r>
              <a:rPr lang="ru-RU" sz="1800" dirty="0" smtClean="0"/>
              <a:t>- психологической основы урока.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38725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b="1" i="1" dirty="0" smtClean="0">
                <a:solidFill>
                  <a:srgbClr val="FF0000"/>
                </a:solidFill>
              </a:rPr>
              <a:t>Модель четвертая</a:t>
            </a:r>
            <a:r>
              <a:rPr lang="ru-RU" sz="3800" b="1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Учитель в процессе взаимодействия с учащимися слышит только себя: при объяснении нового материала, при опросе учащихся, в ходе индивидуальных бесед с учениками. Учитель поглощен своими мыслями, идеями, педагогическими задачами, не чувствует партнеров по общению. Негативные последствия - теряется обратная связь, вокруг учителя на уроке создается своеобразный психологический вакуум, учитель не воспринимает психологическую атмосферу в классе, </a:t>
            </a:r>
            <a:r>
              <a:rPr lang="ru-RU" dirty="0" err="1" smtClean="0"/>
              <a:t>учебно</a:t>
            </a:r>
            <a:r>
              <a:rPr lang="ru-RU" dirty="0" smtClean="0"/>
              <a:t> - воспитательный эффект взаимодействия с учащимися снижается.</a:t>
            </a:r>
          </a:p>
          <a:p>
            <a:pPr algn="just"/>
            <a:r>
              <a:rPr lang="ru-RU" sz="3800" b="1" i="1" dirty="0">
                <a:solidFill>
                  <a:srgbClr val="FF0000"/>
                </a:solidFill>
              </a:rPr>
              <a:t>Модель пятая. </a:t>
            </a:r>
            <a:r>
              <a:rPr lang="ru-RU" dirty="0" smtClean="0"/>
              <a:t>Учитель направленно и последовательно действует на основе спланированной программы, не обращая внимания на изменяющиеся обстоятельства, требующие изменения общения. Негативные последствия - такой педагог как будто бы все делает правильно: у него есть обоснованный план, верно сформулированы педагогические задачи. Но он не учитывает, что педагогическая действительность постоянно меняется, возникают новые и новые обстоятельства, условия, которые должны немедленно улавливаться им и вызывать соответствующие изменения в методической и социально- психологической аранжировке воспитания и обучения. В ходе учебно-воспитательного процесса четко выделяются как бы две линии: первая идеальная, спланированная и вторая – реальная. У такого педагога эти линии не пересекаются.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06083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i="1" dirty="0" smtClean="0">
                <a:solidFill>
                  <a:srgbClr val="FF0000"/>
                </a:solidFill>
              </a:rPr>
              <a:t>Модель </a:t>
            </a:r>
            <a:r>
              <a:rPr lang="ru-RU" sz="4600" b="1" i="1" dirty="0" smtClean="0">
                <a:solidFill>
                  <a:srgbClr val="FF0000"/>
                </a:solidFill>
              </a:rPr>
              <a:t>шестая</a:t>
            </a:r>
            <a:endParaRPr lang="ru-RU" sz="46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Учитель </a:t>
            </a:r>
            <a:r>
              <a:rPr lang="ru-RU" dirty="0" smtClean="0"/>
              <a:t>делает себя главным, а порой и единственным инициатором педагогического процесса, пресекая все другие формы учебной инициативы. Здесь все исходит от учителя: вопросы, задачи, суждения и т. п.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Негативные </a:t>
            </a:r>
            <a:r>
              <a:rPr lang="ru-RU" dirty="0" smtClean="0"/>
              <a:t>последствия - учитель превращается в единственную движущую силу учебно-воспитательного процесса, гасится личная инициатива учащихся, снижается познавательная и общественная активность, а, следовательно, не формируется достаточно насыщенная мотивационно-</a:t>
            </a:r>
            <a:r>
              <a:rPr lang="ru-RU" dirty="0" err="1" smtClean="0"/>
              <a:t>потребностная</a:t>
            </a:r>
            <a:r>
              <a:rPr lang="ru-RU" dirty="0" smtClean="0"/>
              <a:t> сфера обучения и воспитания, теряется психологический смысл взаимодействия педагога и детей, учащиеся ориентируются только на одностороннюю активность педагога и осознают себя лишь в качестве исполнителя, снижаются возможности творческого характера обучения и воспитания, школьники ждут инструкцию, превращаясь в пассивных потребителей информации.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06280"/>
            <a:ext cx="2051720" cy="205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509D14-0471-438D-A470-1023285D0C09}"/>
              </a:ext>
            </a:extLst>
          </p:cNvPr>
          <p:cNvSpPr/>
          <p:nvPr/>
        </p:nvSpPr>
        <p:spPr>
          <a:xfrm>
            <a:off x="331470" y="516654"/>
            <a:ext cx="64922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Aft>
                <a:spcPts val="1000"/>
              </a:spcAft>
            </a:pPr>
            <a:r>
              <a:rPr lang="ru-RU" sz="2800" b="1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</a:t>
            </a:r>
            <a:r>
              <a:rPr lang="ru-RU" sz="2800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800" b="1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педагогическое</a:t>
            </a:r>
            <a:r>
              <a:rPr lang="ru-RU" sz="2800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u="sng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 </a:t>
            </a:r>
            <a:r>
              <a:rPr lang="ru-RU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способ реализации совместной деятельности, который требует разделения и кооперации функций, а потому – взаимного согласования и координации индивидуальных действий.</a:t>
            </a: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²Ð·Ð°Ð¸Ð¼Ð¾Ð´ÐµÐ¹ÑÑÐ²Ð¸Ðµ Ð¿Ð½Ð³">
            <a:extLst>
              <a:ext uri="{FF2B5EF4-FFF2-40B4-BE49-F238E27FC236}">
                <a16:creationId xmlns:a16="http://schemas.microsoft.com/office/drawing/2014/main" xmlns="" id="{2BAB0663-6274-413B-A6DD-68A32669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15" y="2628244"/>
            <a:ext cx="3535070" cy="36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01791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ED398A5-68E0-477B-A36F-E69BFA28F9C6}"/>
              </a:ext>
            </a:extLst>
          </p:cNvPr>
          <p:cNvSpPr/>
          <p:nvPr/>
        </p:nvSpPr>
        <p:spPr>
          <a:xfrm>
            <a:off x="280036" y="1941131"/>
            <a:ext cx="2164649" cy="662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C5FAF4E-A768-4AED-AE9E-D8997D456835}"/>
              </a:ext>
            </a:extLst>
          </p:cNvPr>
          <p:cNvSpPr/>
          <p:nvPr/>
        </p:nvSpPr>
        <p:spPr>
          <a:xfrm>
            <a:off x="280036" y="2865535"/>
            <a:ext cx="2164649" cy="662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2FC3E7F-345B-42F2-BC64-45774A9A2FB8}"/>
              </a:ext>
            </a:extLst>
          </p:cNvPr>
          <p:cNvSpPr/>
          <p:nvPr/>
        </p:nvSpPr>
        <p:spPr>
          <a:xfrm>
            <a:off x="280035" y="3728813"/>
            <a:ext cx="3166110" cy="662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98F5F71-FD92-45CC-A628-6A10F5C2F4DA}"/>
              </a:ext>
            </a:extLst>
          </p:cNvPr>
          <p:cNvSpPr/>
          <p:nvPr/>
        </p:nvSpPr>
        <p:spPr>
          <a:xfrm>
            <a:off x="280035" y="4592091"/>
            <a:ext cx="4671412" cy="662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5D7F1B-5020-40DB-8728-0520BCBA79CE}"/>
              </a:ext>
            </a:extLst>
          </p:cNvPr>
          <p:cNvSpPr/>
          <p:nvPr/>
        </p:nvSpPr>
        <p:spPr>
          <a:xfrm>
            <a:off x="280035" y="616053"/>
            <a:ext cx="6595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участников образовательного процесса базируется на следующих принципах:</a:t>
            </a:r>
          </a:p>
          <a:p>
            <a:pPr algn="just" defTabSz="457200">
              <a:lnSpc>
                <a:spcPct val="150000"/>
              </a:lnSpc>
            </a:pP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Добровольность.</a:t>
            </a: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Сотрудничество.</a:t>
            </a: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Уважение интересов друг друга.</a:t>
            </a: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законов и иных нормативных актов.</a:t>
            </a: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6225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1701</Words>
  <Application>Microsoft Office PowerPoint</Application>
  <PresentationFormat>Экран (4:3)</PresentationFormat>
  <Paragraphs>177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Аспект</vt:lpstr>
      <vt:lpstr>Тема 3.  Психолого-педагогическое взаимодействие между  различными категориями субъектов образовательной среды </vt:lpstr>
      <vt:lpstr>   Модели психолого-педагогического взаимодействия участников образовательного процесса и их особенности</vt:lpstr>
      <vt:lpstr>Модель первая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построения психолого-педагогического взаимодействия участников образовательного процесса</dc:title>
  <dc:creator>Elena</dc:creator>
  <cp:lastModifiedBy>Наталья</cp:lastModifiedBy>
  <cp:revision>7</cp:revision>
  <dcterms:created xsi:type="dcterms:W3CDTF">2017-05-09T18:23:27Z</dcterms:created>
  <dcterms:modified xsi:type="dcterms:W3CDTF">2020-04-20T07:06:35Z</dcterms:modified>
</cp:coreProperties>
</file>