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0"/>
  </p:notesMasterIdLst>
  <p:handoutMasterIdLst>
    <p:handoutMasterId r:id="rId21"/>
  </p:handoutMasterIdLst>
  <p:sldIdLst>
    <p:sldId id="284" r:id="rId5"/>
    <p:sldId id="271" r:id="rId6"/>
    <p:sldId id="296" r:id="rId7"/>
    <p:sldId id="297" r:id="rId8"/>
    <p:sldId id="298" r:id="rId9"/>
    <p:sldId id="305" r:id="rId10"/>
    <p:sldId id="306" r:id="rId11"/>
    <p:sldId id="307" r:id="rId12"/>
    <p:sldId id="308" r:id="rId13"/>
    <p:sldId id="309" r:id="rId14"/>
    <p:sldId id="299" r:id="rId15"/>
    <p:sldId id="301" r:id="rId16"/>
    <p:sldId id="302" r:id="rId17"/>
    <p:sldId id="303" r:id="rId18"/>
    <p:sldId id="304" r:id="rId19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63" d="100"/>
          <a:sy n="63" d="100"/>
        </p:scale>
        <p:origin x="804" y="5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F97492-1357-41FD-AD6D-ABD16BFD5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804" y="1844824"/>
            <a:ext cx="10801199" cy="2803377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тренинговой деятельности в организации.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Девятишаговая модель подготовки к тренингу.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Методологический аппарат.</a:t>
            </a:r>
          </a:p>
        </p:txBody>
      </p:sp>
    </p:spTree>
    <p:extLst>
      <p:ext uri="{BB962C8B-B14F-4D97-AF65-F5344CB8AC3E}">
        <p14:creationId xmlns:p14="http://schemas.microsoft.com/office/powerpoint/2010/main" val="21167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780" y="332656"/>
            <a:ext cx="1144927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/>
              <a:t>Девятишаговая модель подготовки к тренингу И. В. </a:t>
            </a:r>
            <a:r>
              <a:rPr lang="ru-RU" sz="2600" b="1" dirty="0" err="1"/>
              <a:t>Вачкова</a:t>
            </a:r>
            <a:endParaRPr lang="ru-RU" sz="2600" b="1" dirty="0"/>
          </a:p>
          <a:p>
            <a:pPr marL="0" indent="0">
              <a:buNone/>
            </a:pPr>
            <a:r>
              <a:rPr lang="ru-RU" sz="2600" b="1" dirty="0"/>
              <a:t>8. Составление сценарного плана тренинга.</a:t>
            </a:r>
          </a:p>
          <a:p>
            <a:pPr marL="0" indent="0">
              <a:buNone/>
            </a:pPr>
            <a:r>
              <a:rPr lang="ru-RU" sz="2600" dirty="0"/>
              <a:t>- важнейшая решаемая упражнением задача;</a:t>
            </a:r>
          </a:p>
          <a:p>
            <a:pPr marL="0" indent="0">
              <a:buNone/>
            </a:pPr>
            <a:r>
              <a:rPr lang="ru-RU" sz="2600" dirty="0"/>
              <a:t>- время, которое необходимо затратить на упражнение;</a:t>
            </a:r>
          </a:p>
          <a:p>
            <a:pPr marL="0" indent="0">
              <a:buNone/>
            </a:pPr>
            <a:r>
              <a:rPr lang="ru-RU" sz="2600" dirty="0"/>
              <a:t>- совместимость упражнений друг с другом;</a:t>
            </a:r>
          </a:p>
          <a:p>
            <a:pPr marL="0" indent="0">
              <a:buNone/>
            </a:pPr>
            <a:r>
              <a:rPr lang="ru-RU" sz="2600" dirty="0"/>
              <a:t>- стадия групповой динамики, когда будет применено упражнение;</a:t>
            </a:r>
          </a:p>
          <a:p>
            <a:pPr>
              <a:buFontTx/>
              <a:buChar char="-"/>
            </a:pPr>
            <a:r>
              <a:rPr lang="ru-RU" sz="2600" dirty="0"/>
              <a:t>тип и степень активности участников, инициируемые упражнением (физическая подвижность или «сидячая» работа в кругу);</a:t>
            </a:r>
          </a:p>
          <a:p>
            <a:pPr>
              <a:buFontTx/>
              <a:buChar char="-"/>
            </a:pPr>
            <a:r>
              <a:rPr lang="ru-RU" sz="2600" dirty="0"/>
              <a:t>уместность применения упражнения в данный момент, готовность к нему участников.</a:t>
            </a:r>
          </a:p>
          <a:p>
            <a:pPr marL="0" indent="0">
              <a:buNone/>
            </a:pPr>
            <a:r>
              <a:rPr lang="ru-RU" sz="2600" b="1" dirty="0"/>
              <a:t>9. Написание сценария тренинга с указанием цели каждого занятия и всех необходимых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1355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ED239-64AE-5CE2-55D3-F3CFAF885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36" y="431800"/>
            <a:ext cx="10060107" cy="692944"/>
          </a:xfrm>
        </p:spPr>
        <p:txBody>
          <a:bodyPr/>
          <a:lstStyle/>
          <a:p>
            <a:r>
              <a:rPr lang="ru-RU" b="1" dirty="0"/>
              <a:t>Методологический аппарат: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2CCD2-6850-C8FD-6170-3094601B5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268760"/>
            <a:ext cx="10657184" cy="5157440"/>
          </a:xfrm>
        </p:spPr>
        <p:txBody>
          <a:bodyPr>
            <a:normAutofit/>
          </a:bodyPr>
          <a:lstStyle/>
          <a:p>
            <a:r>
              <a:rPr lang="ru-RU" sz="2600" b="1" dirty="0"/>
              <a:t>Актуальность</a:t>
            </a:r>
          </a:p>
          <a:p>
            <a:r>
              <a:rPr lang="ru-RU" sz="2600" b="1" dirty="0"/>
              <a:t>Противоречие и проблема</a:t>
            </a:r>
          </a:p>
          <a:p>
            <a:r>
              <a:rPr lang="ru-RU" sz="2600" b="1" dirty="0"/>
              <a:t>Объект и предмет</a:t>
            </a:r>
          </a:p>
          <a:p>
            <a:r>
              <a:rPr lang="ru-RU" sz="2600" b="1" dirty="0"/>
              <a:t>Гипотеза</a:t>
            </a:r>
          </a:p>
          <a:p>
            <a:r>
              <a:rPr lang="ru-RU" sz="2600" b="1" dirty="0"/>
              <a:t>Цель</a:t>
            </a:r>
          </a:p>
          <a:p>
            <a:r>
              <a:rPr lang="ru-RU" sz="2600" b="1" dirty="0"/>
              <a:t>Задачи</a:t>
            </a:r>
          </a:p>
          <a:p>
            <a:r>
              <a:rPr lang="ru-RU" sz="2600" b="1" dirty="0"/>
              <a:t>Методологические основы / Методологическая база</a:t>
            </a:r>
          </a:p>
          <a:p>
            <a:r>
              <a:rPr lang="ru-RU" sz="2600" b="1" dirty="0"/>
              <a:t>Научная новизна</a:t>
            </a:r>
          </a:p>
          <a:p>
            <a:r>
              <a:rPr lang="ru-RU" sz="2600" b="1" dirty="0"/>
              <a:t>Теоретическая значимость / Практическая значимость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72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62CCD2-6850-C8FD-6170-3094601B5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404664"/>
            <a:ext cx="1152128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Научно обоснованный и корректно изложенный методологический аппарат задает способ организации научного изыскания, способствует сохранению смыслового единства, обеспечивает объективность научного поиска и одновременно субъективно-логический характер научного творчества, во многом предопределяя результаты и требуемый уровень качества научной работы.</a:t>
            </a:r>
          </a:p>
          <a:p>
            <a:pPr marL="0" indent="0">
              <a:buNone/>
            </a:pPr>
            <a:r>
              <a:rPr lang="ru-RU" dirty="0"/>
              <a:t>Методологический аппарат при подготовке тренинговой деятельности, обычно создается в рамках следующих структурных форм:</a:t>
            </a:r>
          </a:p>
          <a:p>
            <a:pPr marL="457200" indent="-457200">
              <a:buAutoNum type="arabicPeriod"/>
            </a:pPr>
            <a:r>
              <a:rPr lang="ru-RU" b="1" dirty="0"/>
              <a:t>Актуальность</a:t>
            </a:r>
          </a:p>
          <a:p>
            <a:pPr marL="0" indent="0">
              <a:buNone/>
            </a:pPr>
            <a:r>
              <a:rPr lang="ru-RU" dirty="0"/>
              <a:t>Содержание и логика обоснования актуальности исследования включают в себя описание научной и социальной значимости работы, ее практической востребованности.</a:t>
            </a:r>
          </a:p>
          <a:p>
            <a:pPr marL="0" indent="0">
              <a:buNone/>
            </a:pPr>
            <a:r>
              <a:rPr lang="ru-RU" dirty="0"/>
              <a:t>В рамках тренерской деятельности мы конечно же делаем акцент на социальную значимость и практическую востребованность.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6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62CCD2-6850-C8FD-6170-3094601B5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476672"/>
            <a:ext cx="1152128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Актуальность опирается на:</a:t>
            </a:r>
          </a:p>
          <a:p>
            <a:pPr marL="0" indent="0">
              <a:buNone/>
            </a:pPr>
            <a:r>
              <a:rPr lang="ru-RU" dirty="0"/>
              <a:t>- нормативно-правовые и/или технические документы (в т.ч. внутренние);</a:t>
            </a:r>
          </a:p>
          <a:p>
            <a:pPr>
              <a:buFontTx/>
              <a:buChar char="-"/>
            </a:pPr>
            <a:r>
              <a:rPr lang="ru-RU" dirty="0"/>
              <a:t>социальный заказ предъявляемый к обществу (нормы морали и нравственности, этические принципы и ценности, устоявшиеся поведенческие проявления и традиции, итд.)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2. Противоречия </a:t>
            </a:r>
          </a:p>
          <a:p>
            <a:pPr marL="0" indent="0">
              <a:buNone/>
            </a:pPr>
            <a:r>
              <a:rPr lang="ru-RU" dirty="0"/>
              <a:t>Исходя из несостыковки между сущем и должным из актуальности работы мы вычленяем противоречия.</a:t>
            </a:r>
          </a:p>
          <a:p>
            <a:pPr marL="0" indent="0">
              <a:buNone/>
            </a:pPr>
            <a:r>
              <a:rPr lang="ru-RU" dirty="0"/>
              <a:t>По большому счету противоречия заключаются и описываются в виде неких несоответствий, парадоксов, рассогласований между тем что специалист имеет перед началом непосредственной деятельности и тем, что он гипотетически должен иметь.</a:t>
            </a:r>
          </a:p>
        </p:txBody>
      </p:sp>
    </p:spTree>
    <p:extLst>
      <p:ext uri="{BB962C8B-B14F-4D97-AF65-F5344CB8AC3E}">
        <p14:creationId xmlns:p14="http://schemas.microsoft.com/office/powerpoint/2010/main" val="24836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62CCD2-6850-C8FD-6170-3094601B5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476672"/>
            <a:ext cx="1152128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3. Проблема </a:t>
            </a:r>
          </a:p>
          <a:p>
            <a:pPr marL="0" indent="0">
              <a:buNone/>
            </a:pPr>
            <a:r>
              <a:rPr lang="ru-RU" b="1" dirty="0"/>
              <a:t>- </a:t>
            </a:r>
            <a:r>
              <a:rPr lang="ru-RU" dirty="0"/>
              <a:t>то, что непосредственно влияет на невозможность на данный момент времени самостоятельного (т.е. без вашего содействия) перехода из уровня сущего к уровню должного.</a:t>
            </a:r>
          </a:p>
          <a:p>
            <a:pPr marL="0" indent="0">
              <a:buNone/>
            </a:pPr>
            <a:r>
              <a:rPr lang="ru-RU" dirty="0"/>
              <a:t>Проблемное поле всегда строго регламентированно объектом и предметом деятельности.</a:t>
            </a:r>
          </a:p>
          <a:p>
            <a:pPr marL="0" indent="0">
              <a:buNone/>
            </a:pPr>
            <a:r>
              <a:rPr lang="ru-RU" b="1" dirty="0"/>
              <a:t>4. Объект </a:t>
            </a:r>
          </a:p>
          <a:p>
            <a:pPr marL="0" indent="0">
              <a:buNone/>
            </a:pPr>
            <a:r>
              <a:rPr lang="ru-RU" dirty="0"/>
              <a:t>– то, на что направлено исследование / деятельность. Иными словами это процесс или явление, порождающее проблемную ситуацию и избранное для изучения</a:t>
            </a:r>
          </a:p>
          <a:p>
            <a:pPr marL="0" indent="0">
              <a:buNone/>
            </a:pPr>
            <a:r>
              <a:rPr lang="ru-RU" b="1" dirty="0"/>
              <a:t>5. Предмет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dirty="0"/>
              <a:t>– то, по средствам чего, в данном исследовании /деятельности раскрывается/характеризуется объект.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16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62CCD2-6850-C8FD-6170-3094601B5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332656"/>
            <a:ext cx="11521280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6. Гипотеза (ведущая идея) </a:t>
            </a:r>
          </a:p>
          <a:p>
            <a:pPr>
              <a:buFontTx/>
              <a:buChar char="-"/>
            </a:pPr>
            <a:r>
              <a:rPr lang="ru-RU" dirty="0"/>
              <a:t>форма, в которой зарождается, развивается и совершенствуется новое научное знание;</a:t>
            </a:r>
          </a:p>
          <a:p>
            <a:pPr marL="0" indent="0">
              <a:buNone/>
            </a:pPr>
            <a:r>
              <a:rPr lang="ru-RU" dirty="0"/>
              <a:t>В рамках тренинговой деятельности гипотеза выступает в роли некоего теоретико-прикладного предположения допускающего возможность перехода от текущего сущего к возможному должному, посредствам применения конкретных социально-психологических и психолого-педагогических стимулов в рамках объекта и предмета деятельности.</a:t>
            </a:r>
          </a:p>
          <a:p>
            <a:pPr marL="0" indent="0">
              <a:buNone/>
            </a:pPr>
            <a:r>
              <a:rPr lang="ru-RU" b="1" dirty="0"/>
              <a:t>7. Цель и задачи </a:t>
            </a:r>
          </a:p>
          <a:p>
            <a:pPr marL="0" indent="0">
              <a:buNone/>
            </a:pPr>
            <a:r>
              <a:rPr lang="ru-RU" dirty="0"/>
              <a:t>основные законы целеполагания:</a:t>
            </a:r>
          </a:p>
          <a:p>
            <a:pPr marL="0" indent="0">
              <a:buNone/>
            </a:pPr>
            <a:r>
              <a:rPr lang="ru-RU" dirty="0"/>
              <a:t>- Цели должны быть реалистичны;</a:t>
            </a:r>
          </a:p>
          <a:p>
            <a:pPr marL="0" indent="0">
              <a:buNone/>
            </a:pPr>
            <a:r>
              <a:rPr lang="ru-RU" dirty="0"/>
              <a:t>- Цели должны быть ранжируемы по этапам работы, т.е. разделены на более мелкие составляющие, согласуемые между собой в зависимости от этапа работы (т.е. задачи);</a:t>
            </a:r>
          </a:p>
          <a:p>
            <a:pPr marL="0" indent="0">
              <a:buNone/>
            </a:pPr>
            <a:r>
              <a:rPr lang="ru-RU" dirty="0"/>
              <a:t>- Цели должны быть диагностируемы, т.е. должны иметь измерители (показатели, критерии) как качественные так и количественные. 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431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788" y="332656"/>
            <a:ext cx="1137726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Анализ потребностей нанимающей организации:</a:t>
            </a:r>
          </a:p>
          <a:p>
            <a:pPr marL="0" indent="0">
              <a:buNone/>
            </a:pPr>
            <a:r>
              <a:rPr lang="ru-RU" sz="2400" b="1" dirty="0"/>
              <a:t>1. Понимание того в чем состоят требования к организации /подразделению / группе сотрудников;</a:t>
            </a:r>
          </a:p>
          <a:p>
            <a:pPr marL="0" indent="0">
              <a:buNone/>
            </a:pPr>
            <a:r>
              <a:rPr lang="ru-RU" sz="2400" b="1" dirty="0"/>
              <a:t>2. Оценка текущего результата деятельности;</a:t>
            </a:r>
          </a:p>
          <a:p>
            <a:pPr marL="0" indent="0">
              <a:buNone/>
            </a:pPr>
            <a:r>
              <a:rPr lang="ru-RU" sz="2400" b="1" dirty="0"/>
              <a:t>3. Определение количественных и качественных расхождений между текущим уровнем и желаемым результатом;</a:t>
            </a:r>
          </a:p>
          <a:p>
            <a:pPr marL="0" indent="0">
              <a:buNone/>
            </a:pPr>
            <a:r>
              <a:rPr lang="ru-RU" sz="2400" b="1" dirty="0"/>
              <a:t>4. Выявление источника или источников этих расхождений, а так же пути их устранения;</a:t>
            </a:r>
          </a:p>
          <a:p>
            <a:pPr marL="0" indent="0">
              <a:buNone/>
            </a:pPr>
            <a:r>
              <a:rPr lang="ru-RU" sz="2400" b="1" dirty="0"/>
              <a:t>Виды решений:</a:t>
            </a:r>
          </a:p>
          <a:p>
            <a:pPr marL="0" indent="0">
              <a:buNone/>
            </a:pPr>
            <a:r>
              <a:rPr lang="ru-RU" sz="2400" b="1" dirty="0"/>
              <a:t>1. Управленческое </a:t>
            </a:r>
            <a:r>
              <a:rPr lang="ru-RU" sz="2400" dirty="0"/>
              <a:t>(штрафы, премии, кадровые перестановки, дополнительные отпуска, сокращение рабочих часов, улучшение рабочего пространства);</a:t>
            </a:r>
          </a:p>
          <a:p>
            <a:pPr marL="0" indent="0">
              <a:buNone/>
            </a:pPr>
            <a:r>
              <a:rPr lang="ru-RU" sz="2400" b="1" dirty="0"/>
              <a:t>2. Обучающее/развивающее, </a:t>
            </a:r>
            <a:r>
              <a:rPr lang="ru-RU" sz="2400" dirty="0"/>
              <a:t>т.е. вся вариативность тренерской и психолого-консультативной деятельности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788" y="332656"/>
            <a:ext cx="1137726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Фаза подготовки к тренингу:</a:t>
            </a:r>
          </a:p>
          <a:p>
            <a:pPr marL="0" indent="0">
              <a:buNone/>
            </a:pPr>
            <a:r>
              <a:rPr lang="ru-RU" sz="2800" b="1" dirty="0"/>
              <a:t>1. Определить состав участников тренинговой группы;</a:t>
            </a:r>
          </a:p>
          <a:p>
            <a:pPr marL="0" indent="0">
              <a:buNone/>
            </a:pPr>
            <a:r>
              <a:rPr lang="ru-RU" sz="2800" b="1" dirty="0"/>
              <a:t>2. Оценить уровень их текущий подготовки в рамках запроса (</a:t>
            </a:r>
            <a:r>
              <a:rPr lang="ru-RU" sz="2800" dirty="0"/>
              <a:t>т.е. диагностика, начинающаяся с наблюдения, интервьюирования, опросников);</a:t>
            </a:r>
          </a:p>
          <a:p>
            <a:pPr marL="0" indent="0">
              <a:buNone/>
            </a:pPr>
            <a:r>
              <a:rPr lang="ru-RU" sz="2800" b="1" dirty="0"/>
              <a:t>3. Составить методологических аппарат предстоящей тренинговой работы уже с учетом состава участников и проведенной диагностики </a:t>
            </a:r>
            <a:r>
              <a:rPr lang="ru-RU" sz="2800" dirty="0"/>
              <a:t>(актуальность, проблема, цель, задачи, гипотеза, методология, итд);</a:t>
            </a:r>
          </a:p>
          <a:p>
            <a:pPr marL="0" indent="0">
              <a:buNone/>
            </a:pPr>
            <a:r>
              <a:rPr lang="ru-RU" sz="2800" b="1" dirty="0"/>
              <a:t>4. Провести инвентаризацию текущих ресурсов и возможностей, а также способ организации тренинга (</a:t>
            </a:r>
            <a:r>
              <a:rPr lang="ru-RU" sz="2800" dirty="0"/>
              <a:t>локационные возможности).</a:t>
            </a:r>
          </a:p>
        </p:txBody>
      </p:sp>
    </p:spTree>
    <p:extLst>
      <p:ext uri="{BB962C8B-B14F-4D97-AF65-F5344CB8AC3E}">
        <p14:creationId xmlns:p14="http://schemas.microsoft.com/office/powerpoint/2010/main" val="28866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788" y="332656"/>
            <a:ext cx="1137726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Документ-план:</a:t>
            </a:r>
          </a:p>
          <a:p>
            <a:pPr marL="0" indent="0">
              <a:buNone/>
            </a:pPr>
            <a:r>
              <a:rPr lang="ru-RU" sz="2800" b="1" dirty="0"/>
              <a:t>- Связано ли обучение с первоочередными задачами организации?</a:t>
            </a:r>
          </a:p>
          <a:p>
            <a:pPr marL="0" indent="0">
              <a:buNone/>
            </a:pPr>
            <a:r>
              <a:rPr lang="ru-RU" sz="2800" b="1" dirty="0"/>
              <a:t>- Соответствует ли обучение корпоративным целям (долгосрочным, текущим, сиюминутным)?</a:t>
            </a:r>
          </a:p>
          <a:p>
            <a:pPr marL="0" indent="0">
              <a:buNone/>
            </a:pPr>
            <a:r>
              <a:rPr lang="ru-RU" sz="2800" b="1" dirty="0"/>
              <a:t>- Четко ли представлены ожидаемые результаты обучения?</a:t>
            </a:r>
          </a:p>
          <a:p>
            <a:pPr>
              <a:buFontTx/>
              <a:buChar char="-"/>
            </a:pPr>
            <a:r>
              <a:rPr lang="ru-RU" sz="2800" b="1" dirty="0"/>
              <a:t>Намечен ли ясный план подготовки и проведения обучения?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Частично ответы на все эти вопросы у вас уже будут отражены в составленном заранее </a:t>
            </a:r>
            <a:r>
              <a:rPr lang="ru-RU" sz="2800" b="1" u="sng" dirty="0"/>
              <a:t>методологическом аппарате!</a:t>
            </a:r>
            <a:endParaRPr lang="ru-RU" sz="2800" b="1" dirty="0"/>
          </a:p>
          <a:p>
            <a:pPr marL="0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606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788" y="332656"/>
            <a:ext cx="11377264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Смета:</a:t>
            </a:r>
          </a:p>
          <a:p>
            <a:pPr marL="0" indent="0">
              <a:buNone/>
            </a:pPr>
            <a:r>
              <a:rPr lang="ru-RU" sz="2400" b="1" dirty="0"/>
              <a:t>1. Гонорар специалиста;</a:t>
            </a:r>
          </a:p>
          <a:p>
            <a:pPr marL="0" indent="0">
              <a:buNone/>
            </a:pPr>
            <a:r>
              <a:rPr lang="ru-RU" sz="2400" b="1" dirty="0"/>
              <a:t>2. Расходы на проведение тренинга </a:t>
            </a:r>
            <a:r>
              <a:rPr lang="ru-RU" sz="2400" dirty="0"/>
              <a:t>(логистика, продукты, канцелярия, аппаратура).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Аналитических отчет:</a:t>
            </a:r>
          </a:p>
          <a:p>
            <a:pPr marL="457200" indent="-457200">
              <a:buAutoNum type="arabicPeriod"/>
            </a:pPr>
            <a:r>
              <a:rPr lang="ru-RU" sz="2400" b="1" dirty="0"/>
              <a:t>Методологический аппарат;</a:t>
            </a:r>
          </a:p>
          <a:p>
            <a:pPr marL="457200" indent="-457200">
              <a:buAutoNum type="arabicPeriod"/>
            </a:pPr>
            <a:r>
              <a:rPr lang="ru-RU" sz="2400" b="1" dirty="0"/>
              <a:t>Описание проделанной работы;</a:t>
            </a:r>
          </a:p>
          <a:p>
            <a:pPr marL="457200" indent="-457200">
              <a:buAutoNum type="arabicPeriod"/>
            </a:pPr>
            <a:r>
              <a:rPr lang="ru-RU" sz="2400" b="1" dirty="0"/>
              <a:t>Возникшие трудности;</a:t>
            </a:r>
          </a:p>
          <a:p>
            <a:pPr marL="457200" indent="-457200">
              <a:buAutoNum type="arabicPeriod"/>
            </a:pPr>
            <a:r>
              <a:rPr lang="ru-RU" sz="2400" b="1" dirty="0"/>
              <a:t>Анализ работы/вовлеченности участников (анонимно!!!);</a:t>
            </a:r>
          </a:p>
          <a:p>
            <a:pPr marL="457200" indent="-457200">
              <a:buAutoNum type="arabicPeriod"/>
            </a:pPr>
            <a:r>
              <a:rPr lang="ru-RU" sz="2400" b="1" dirty="0"/>
              <a:t>Результаты проведенной работы;</a:t>
            </a:r>
          </a:p>
          <a:p>
            <a:pPr marL="457200" indent="-457200">
              <a:buAutoNum type="arabicPeriod"/>
            </a:pPr>
            <a:r>
              <a:rPr lang="ru-RU" sz="2400" b="1" dirty="0"/>
              <a:t>Предложения по дальнейшей работе с участниками, выводы для подразделения или организации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32882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772" y="332656"/>
            <a:ext cx="11521280" cy="6336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dirty="0"/>
              <a:t>Девятишаговая модель подготовки к тренингу И. В. </a:t>
            </a:r>
            <a:r>
              <a:rPr lang="ru-RU" sz="2800" b="1" dirty="0" err="1"/>
              <a:t>Вачкова</a:t>
            </a:r>
            <a:endParaRPr lang="ru-RU" sz="2800" b="1" dirty="0"/>
          </a:p>
          <a:p>
            <a:pPr marL="457200" indent="-457200">
              <a:buAutoNum type="arabicPeriod"/>
            </a:pPr>
            <a:r>
              <a:rPr lang="ru-RU" sz="2800" b="1" dirty="0"/>
              <a:t>Определение темы и цели тренинга как образа будущего результата.</a:t>
            </a:r>
          </a:p>
          <a:p>
            <a:pPr marL="0" indent="0">
              <a:buNone/>
            </a:pPr>
            <a:r>
              <a:rPr lang="ru-RU" sz="2800" dirty="0"/>
              <a:t>- Что хотят получить будущие участники группы?</a:t>
            </a:r>
          </a:p>
          <a:p>
            <a:pPr marL="0" indent="0">
              <a:buNone/>
            </a:pPr>
            <a:r>
              <a:rPr lang="ru-RU" sz="2800" dirty="0"/>
              <a:t>- Чего группа и каждый ее участник реально смогут и должны достичь?</a:t>
            </a:r>
          </a:p>
          <a:p>
            <a:pPr marL="0" indent="0">
              <a:buNone/>
            </a:pPr>
            <a:r>
              <a:rPr lang="ru-RU" sz="2800" dirty="0"/>
              <a:t>- Что я смогу и должен для этого сделать?</a:t>
            </a:r>
          </a:p>
          <a:p>
            <a:pPr>
              <a:buFontTx/>
              <a:buChar char="-"/>
            </a:pPr>
            <a:r>
              <a:rPr lang="ru-RU" sz="2800" dirty="0"/>
              <a:t>Каков будет конечный результат нашей работы?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2. Определение состава тренинговой группы.</a:t>
            </a:r>
          </a:p>
          <a:p>
            <a:pPr marL="0" indent="0">
              <a:buNone/>
            </a:pPr>
            <a:r>
              <a:rPr lang="ru-RU" sz="2800" dirty="0"/>
              <a:t>- Кто будет в группе?</a:t>
            </a:r>
          </a:p>
          <a:p>
            <a:pPr marL="0" indent="0">
              <a:buNone/>
            </a:pPr>
            <a:r>
              <a:rPr lang="ru-RU" sz="2800" dirty="0"/>
              <a:t>- Сколько человек?</a:t>
            </a:r>
          </a:p>
          <a:p>
            <a:pPr marL="0" indent="0">
              <a:buNone/>
            </a:pPr>
            <a:r>
              <a:rPr lang="ru-RU" sz="2800" dirty="0"/>
              <a:t>- Каково будет соотношение мальчиков и девочек?</a:t>
            </a:r>
          </a:p>
          <a:p>
            <a:pPr marL="0" indent="0">
              <a:buNone/>
            </a:pPr>
            <a:r>
              <a:rPr lang="ru-RU" sz="2800" dirty="0"/>
              <a:t>- В чем заключаются психологические особенности участников?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9333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772" y="332656"/>
            <a:ext cx="1152128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/>
              <a:t>Девятишаговая модель подготовки к тренингу И. В. </a:t>
            </a:r>
            <a:r>
              <a:rPr lang="ru-RU" sz="2600" b="1" dirty="0" err="1"/>
              <a:t>Вачкова</a:t>
            </a:r>
            <a:endParaRPr lang="ru-RU" sz="2600" b="1" dirty="0"/>
          </a:p>
          <a:p>
            <a:pPr marL="0" indent="0">
              <a:buNone/>
            </a:pPr>
            <a:r>
              <a:rPr lang="ru-RU" sz="2600" b="1" dirty="0"/>
              <a:t>3. Определение временных ресурсов.</a:t>
            </a:r>
          </a:p>
          <a:p>
            <a:pPr marL="0" indent="0">
              <a:buNone/>
            </a:pPr>
            <a:r>
              <a:rPr lang="ru-RU" sz="2600" dirty="0"/>
              <a:t>- Сколько всего будет проведено тренинговых занятий?</a:t>
            </a:r>
          </a:p>
          <a:p>
            <a:pPr marL="0" indent="0">
              <a:buNone/>
            </a:pPr>
            <a:r>
              <a:rPr lang="ru-RU" sz="2600" dirty="0"/>
              <a:t>- Как часто будут проходить встречи?</a:t>
            </a:r>
          </a:p>
          <a:p>
            <a:pPr marL="0" indent="0">
              <a:buNone/>
            </a:pPr>
            <a:r>
              <a:rPr lang="ru-RU" sz="2600" dirty="0"/>
              <a:t>- Сколько времени будет длиться каждое занятие?</a:t>
            </a:r>
          </a:p>
          <a:p>
            <a:pPr>
              <a:buFontTx/>
              <a:buChar char="-"/>
            </a:pPr>
            <a:r>
              <a:rPr lang="ru-RU" sz="2600" dirty="0"/>
              <a:t>Возможна ли протяженность тренинга несколько месяцев?</a:t>
            </a:r>
            <a:endParaRPr lang="ru-RU" sz="2600" b="1" dirty="0"/>
          </a:p>
          <a:p>
            <a:pPr marL="0" indent="0">
              <a:buNone/>
            </a:pPr>
            <a:r>
              <a:rPr lang="ru-RU" sz="2600" b="1" dirty="0"/>
              <a:t>4. Формулировка проблем.</a:t>
            </a:r>
          </a:p>
          <a:p>
            <a:pPr marL="0" indent="0">
              <a:buNone/>
            </a:pPr>
            <a:r>
              <a:rPr lang="ru-RU" sz="2600" dirty="0"/>
              <a:t>Проблема — вопрос, на который в данный момент не существует однозначного ответа </a:t>
            </a:r>
          </a:p>
          <a:p>
            <a:pPr marL="0" indent="0">
              <a:buNone/>
            </a:pPr>
            <a:r>
              <a:rPr lang="ru-RU" sz="2600" b="1" dirty="0"/>
              <a:t>5. Формулировка задач.</a:t>
            </a:r>
          </a:p>
          <a:p>
            <a:pPr marL="0" indent="0">
              <a:buNone/>
            </a:pPr>
            <a:r>
              <a:rPr lang="ru-RU" sz="2600" dirty="0"/>
              <a:t>Задача — это цель деятельности, данная в определенных условиях. </a:t>
            </a:r>
          </a:p>
        </p:txBody>
      </p:sp>
    </p:spTree>
    <p:extLst>
      <p:ext uri="{BB962C8B-B14F-4D97-AF65-F5344CB8AC3E}">
        <p14:creationId xmlns:p14="http://schemas.microsoft.com/office/powerpoint/2010/main" val="30453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772" y="332656"/>
            <a:ext cx="1152128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/>
              <a:t>Девятишаговая модель подготовки к тренингу И. В. </a:t>
            </a:r>
            <a:r>
              <a:rPr lang="ru-RU" sz="2600" b="1" dirty="0" err="1"/>
              <a:t>Вачкова</a:t>
            </a:r>
            <a:endParaRPr lang="ru-RU" sz="2600" b="1" dirty="0"/>
          </a:p>
          <a:p>
            <a:pPr marL="0" indent="0">
              <a:buNone/>
            </a:pPr>
            <a:r>
              <a:rPr lang="ru-RU" sz="2600" b="1" dirty="0"/>
              <a:t>6. Подбор соответствующих психотехник.</a:t>
            </a:r>
          </a:p>
          <a:p>
            <a:pPr marL="0" indent="0">
              <a:buNone/>
            </a:pPr>
            <a:r>
              <a:rPr lang="ru-RU" sz="2600" dirty="0"/>
              <a:t>- С чем вы хотите работать: характеристиками группы как объекта; индивидуальными особенности участников?</a:t>
            </a:r>
          </a:p>
          <a:p>
            <a:pPr marL="0" indent="0">
              <a:buNone/>
            </a:pPr>
            <a:r>
              <a:rPr lang="ru-RU" sz="2600" dirty="0"/>
              <a:t>- Какие изменения вы хотите произвести?</a:t>
            </a:r>
          </a:p>
          <a:p>
            <a:pPr marL="0" indent="0">
              <a:buNone/>
            </a:pPr>
            <a:r>
              <a:rPr lang="ru-RU" sz="2600" dirty="0"/>
              <a:t>- Используя какие упражнения, вы можете произвести эти изменения?</a:t>
            </a:r>
          </a:p>
          <a:p>
            <a:pPr marL="0" indent="0">
              <a:buNone/>
            </a:pPr>
            <a:r>
              <a:rPr lang="ru-RU" sz="2600" dirty="0"/>
              <a:t>- Насколько группа будет готова к выполнению данного упражнения?</a:t>
            </a:r>
          </a:p>
          <a:p>
            <a:pPr marL="0" indent="0">
              <a:buNone/>
            </a:pPr>
            <a:r>
              <a:rPr lang="ru-RU" sz="2600" dirty="0"/>
              <a:t>- Как можно подготовить группу к выполнению данного упражнения?</a:t>
            </a:r>
          </a:p>
          <a:p>
            <a:pPr marL="0" indent="0">
              <a:buNone/>
            </a:pPr>
            <a:r>
              <a:rPr lang="ru-RU" sz="2600" dirty="0"/>
              <a:t>- Какой будет получен материал (результат) для продвижения группы в содержательном плане после выполнения процедуры?</a:t>
            </a:r>
          </a:p>
          <a:p>
            <a:pPr marL="0" indent="0">
              <a:buNone/>
            </a:pPr>
            <a:r>
              <a:rPr lang="ru-RU" sz="2600" dirty="0"/>
              <a:t>- Что вы будете делать с этим результатом?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783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788" y="332656"/>
            <a:ext cx="11377264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/>
              <a:t>Девятишаговая модель подготовки к тренингу И. В. </a:t>
            </a:r>
            <a:r>
              <a:rPr lang="ru-RU" sz="2600" b="1" dirty="0" err="1"/>
              <a:t>Вачкова</a:t>
            </a:r>
            <a:endParaRPr lang="ru-RU" sz="2600" b="1" dirty="0"/>
          </a:p>
          <a:p>
            <a:pPr marL="0" indent="0">
              <a:buNone/>
            </a:pPr>
            <a:r>
              <a:rPr lang="ru-RU" sz="2600" b="1" dirty="0"/>
              <a:t>7. Выделение модулей тренинга.</a:t>
            </a:r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A4E16F-99F1-CA4A-BF2E-EFBF52AE3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76" y="1484784"/>
            <a:ext cx="871296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580</TotalTime>
  <Words>1130</Words>
  <Application>Microsoft Office PowerPoint</Application>
  <PresentationFormat>Произвольный</PresentationFormat>
  <Paragraphs>114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Constantia</vt:lpstr>
      <vt:lpstr>Times New Roman</vt:lpstr>
      <vt:lpstr>Книга 16 х 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Методологический аппарат: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Никита Сидоров</dc:creator>
  <cp:lastModifiedBy>Алексей Капустин</cp:lastModifiedBy>
  <cp:revision>18</cp:revision>
  <dcterms:created xsi:type="dcterms:W3CDTF">2022-01-16T15:17:35Z</dcterms:created>
  <dcterms:modified xsi:type="dcterms:W3CDTF">2024-09-16T17:31:18Z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