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71B887-4198-4BB4-B028-36B039BAC003}" type="datetimeFigureOut">
              <a:rPr lang="ru-RU" smtClean="0"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34C3DB-E6E7-45A9-9685-1D21CEED86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7058645" cy="149755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44.04.02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Психолого-педагогическое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образование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«Психология и педагогика бизнеса»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Квалификация</a:t>
            </a:r>
            <a:r>
              <a:rPr lang="en-US" sz="2400" dirty="0">
                <a:solidFill>
                  <a:srgbClr val="000000"/>
                </a:solidFill>
                <a:latin typeface="Times New Roman"/>
                <a:ea typeface="Times New Roman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Магистр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34076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800" dirty="0" smtClean="0"/>
              <a:t>Социальная психология развития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00432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344816" cy="5328592"/>
          </a:xfrm>
        </p:spPr>
        <p:txBody>
          <a:bodyPr/>
          <a:lstStyle/>
          <a:p>
            <a:pPr marL="0" indent="0" algn="ctr">
              <a:buNone/>
            </a:pPr>
            <a:r>
              <a:rPr lang="ru-RU" sz="4400" dirty="0" smtClean="0"/>
              <a:t>Тема 2</a:t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4400" dirty="0" smtClean="0"/>
              <a:t>Психологические теории социального развития личности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68342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9361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Э.Эриксон</a:t>
            </a:r>
            <a: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Стадии психосоциального развития </a:t>
            </a:r>
            <a:b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</a:br>
            <a:r>
              <a:rPr lang="ru-RU" sz="24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и психосоциальный исход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772816"/>
            <a:ext cx="7776864" cy="4464496"/>
          </a:xfrm>
        </p:spPr>
        <p:txBody>
          <a:bodyPr>
            <a:normAutofit/>
          </a:bodyPr>
          <a:lstStyle/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</a:rPr>
              <a:t>1. Орально-сенсорная (от рождения до года):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доверие или недоверие к окружающему миру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          2. Мышечно-анальная (от 2 до 3 лет):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Автономия или ощущение стыда и сомнение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3. </a:t>
            </a:r>
            <a:r>
              <a:rPr lang="ru-RU" sz="1800" dirty="0" err="1" smtClean="0">
                <a:solidFill>
                  <a:prstClr val="black"/>
                </a:solidFill>
                <a:ea typeface="Calibri"/>
                <a:cs typeface="Times New Roman"/>
              </a:rPr>
              <a:t>Локомоторно</a:t>
            </a: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-генитальная (от 4 до 5 лет):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Инициативность или чувство вины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                    4. Латентная (от 6 до 11 лет):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  Трудолюбие или чувство неполноценности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5. Отрочество и юность (от 12 до 18 лет):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Идентичность или смешение ролей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          6. Молодость: Близость или изоляция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7. Взрослость: Продуктивность или стагнация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ru-RU" sz="1800" dirty="0" smtClean="0">
                <a:solidFill>
                  <a:prstClr val="black"/>
                </a:solidFill>
                <a:ea typeface="Calibri"/>
                <a:cs typeface="Times New Roman"/>
              </a:rPr>
              <a:t>                                8. Зрелость: Целостность эго или отчаяние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1800" i="1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ru-RU" sz="2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37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Абрахам </a:t>
            </a:r>
            <a:r>
              <a:rPr lang="ru-RU" sz="3600" dirty="0" err="1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Маслоу</a:t>
            </a:r>
            <a:r>
              <a:rPr lang="ru-RU" sz="36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</a:rPr>
              <a:t> Гуманистическая теория</a:t>
            </a:r>
            <a:endParaRPr lang="ru-RU" sz="3600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1403648" y="1988840"/>
            <a:ext cx="6400800" cy="4464496"/>
          </a:xfrm>
        </p:spPr>
        <p:txBody>
          <a:bodyPr/>
          <a:lstStyle/>
          <a:p>
            <a:endParaRPr lang="ru-RU" dirty="0" smtClean="0"/>
          </a:p>
          <a:p>
            <a:pPr marL="45720" indent="0">
              <a:buNone/>
            </a:pPr>
            <a:r>
              <a:rPr lang="ru-RU" dirty="0" smtClean="0"/>
              <a:t>                         </a:t>
            </a:r>
          </a:p>
          <a:p>
            <a:pPr marL="45720" indent="0">
              <a:buNone/>
            </a:pPr>
            <a:r>
              <a:rPr lang="ru-RU" dirty="0" smtClean="0"/>
              <a:t>                         Потребность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в самовыражении</a:t>
            </a:r>
          </a:p>
          <a:p>
            <a:pPr marL="45720" indent="0">
              <a:buNone/>
            </a:pPr>
            <a:r>
              <a:rPr lang="ru-RU" dirty="0" smtClean="0"/>
              <a:t>                Потребность в признании</a:t>
            </a:r>
            <a:endParaRPr lang="ru-RU" dirty="0"/>
          </a:p>
          <a:p>
            <a:pPr marL="45720" indent="0">
              <a:buNone/>
            </a:pPr>
            <a:r>
              <a:rPr lang="ru-RU" dirty="0" smtClean="0"/>
              <a:t>           Потребность в принадлежности</a:t>
            </a:r>
          </a:p>
          <a:p>
            <a:pPr marL="45720" indent="0">
              <a:buNone/>
            </a:pPr>
            <a:r>
              <a:rPr lang="ru-RU" dirty="0" smtClean="0"/>
              <a:t>             Потребность в безопасности</a:t>
            </a:r>
            <a:endParaRPr lang="ru-RU" dirty="0"/>
          </a:p>
          <a:p>
            <a:pPr marL="45720" indent="0">
              <a:buNone/>
            </a:pPr>
            <a:r>
              <a:rPr lang="ru-RU" dirty="0" smtClean="0"/>
              <a:t>        </a:t>
            </a:r>
          </a:p>
          <a:p>
            <a:pPr marL="45720" indent="0">
              <a:buNone/>
            </a:pPr>
            <a:r>
              <a:rPr lang="ru-RU" dirty="0"/>
              <a:t> </a:t>
            </a:r>
            <a:r>
              <a:rPr lang="ru-RU" dirty="0" smtClean="0"/>
              <a:t>           Физиологические потребности</a:t>
            </a:r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H="1">
            <a:off x="539552" y="2132856"/>
            <a:ext cx="3888432" cy="3960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427985" y="2127239"/>
            <a:ext cx="3744416" cy="3814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Прямая соединительная линия 20"/>
          <p:cNvCxnSpPr/>
          <p:nvPr/>
        </p:nvCxnSpPr>
        <p:spPr>
          <a:xfrm flipV="1">
            <a:off x="539552" y="5941730"/>
            <a:ext cx="7704856" cy="1515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843808" y="3717032"/>
            <a:ext cx="31683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2483768" y="4113076"/>
            <a:ext cx="3960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835696" y="4725144"/>
            <a:ext cx="51125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475656" y="5157192"/>
            <a:ext cx="583264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436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err="1" smtClean="0"/>
              <a:t>Л.Колберг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Теория морального развития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1556792"/>
            <a:ext cx="7992888" cy="4680520"/>
          </a:xfrm>
        </p:spPr>
        <p:txBody>
          <a:bodyPr>
            <a:normAutofit fontScale="62500" lnSpcReduction="20000"/>
          </a:bodyPr>
          <a:lstStyle/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Первый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уровень </a:t>
            </a: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(4-10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лет) — </a:t>
            </a:r>
            <a:r>
              <a:rPr lang="ru-RU" sz="2900" i="1" dirty="0" err="1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доморальный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.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1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ребенок стремится быть послушным, потому что полагает, что только так можно избежать наказания.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2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поступки ребенка ориентированы  на получение вознаграждения.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Второй уровень </a:t>
            </a: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(10-13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лет) – конвенциональной (общепринятой) морали.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3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ребенок в состоянии оценить свое поведение с точки зрения моральных принципов принятых в его окружении.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4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ребенок  осознает существование законов принятых в обществе и понимает, для чего они служат. Однако безнравственные поступки все еще могут совершаться.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Третий уровень (возраст от 13 лет)- автономной морали.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 smtClean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</a:t>
            </a: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5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личность осознает противоречия между разными нравственными убеждениями и формирует свои представления о том, что хорошо и что плохо.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900" i="1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Стадия 6</a:t>
            </a:r>
            <a:r>
              <a:rPr lang="ru-RU" sz="2900" dirty="0">
                <a:solidFill>
                  <a:srgbClr val="000000"/>
                </a:solidFill>
                <a:latin typeface="Times New Roman"/>
                <a:ea typeface="Arial Unicode MS"/>
                <a:cs typeface="Times New Roman"/>
              </a:rPr>
              <a:t> – высшая стадия. Человек формирует собственные нравственные принципы, которые соблюдаются независимо от обстоятельств. </a:t>
            </a:r>
            <a:endParaRPr lang="ru-RU" sz="2900" dirty="0">
              <a:latin typeface="Calibri"/>
              <a:ea typeface="Calibri"/>
              <a:cs typeface="Times New Roman"/>
            </a:endParaRPr>
          </a:p>
          <a:p>
            <a:pPr marL="4572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6385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6864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Психологические теории социального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132856"/>
            <a:ext cx="7992888" cy="4104456"/>
          </a:xfrm>
        </p:spPr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Теории научения (Б. Скиннер; И.П. Павлов; Дж. Уотсон; Э.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Торндайк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Социогенетические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концепции психического развития (Н. Миллер, Дж. Доллар, Р.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Сирс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, А. Бандура). 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Социогенетическая концепция развития личности по Э. Эриксону.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Теория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конвергенции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двух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факторов (В. Штерн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Культурно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- историческая концепция Л. С. Выготского. </a:t>
            </a:r>
            <a:endParaRPr lang="ru-RU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Гуманистическая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психология и теории «Я» (А.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Маслоу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, К.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Роджерс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, Бернс Р., А.Ф. Лазурский, др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.)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Теория 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и периодизация развития морального сознания Л.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Колберга</a:t>
            </a:r>
            <a:r>
              <a:rPr lang="ru-RU" sz="2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45720" indent="0">
              <a:buNone/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/>
            </a:r>
            <a:b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93180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399</TotalTime>
  <Words>271</Words>
  <Application>Microsoft Office PowerPoint</Application>
  <PresentationFormat>Экран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Социальная психология развития</vt:lpstr>
      <vt:lpstr>Тема 2  Психологические теории социального развития личности </vt:lpstr>
      <vt:lpstr>Э.Эриксон Стадии психосоциального развития  и психосоциальный исход </vt:lpstr>
      <vt:lpstr>Абрахам Маслоу Гуманистическая теория</vt:lpstr>
      <vt:lpstr>Л.Колберг  Теория морального развития</vt:lpstr>
      <vt:lpstr>Психологические теории социального развития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Социальная психология развития</dc:title>
  <dc:creator>User</dc:creator>
  <cp:lastModifiedBy>User</cp:lastModifiedBy>
  <cp:revision>23</cp:revision>
  <dcterms:created xsi:type="dcterms:W3CDTF">2017-12-07T11:34:40Z</dcterms:created>
  <dcterms:modified xsi:type="dcterms:W3CDTF">2018-01-18T15:42:58Z</dcterms:modified>
</cp:coreProperties>
</file>