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71" r:id="rId3"/>
    <p:sldId id="272" r:id="rId4"/>
    <p:sldId id="258" r:id="rId5"/>
    <p:sldId id="259" r:id="rId6"/>
    <p:sldId id="263" r:id="rId7"/>
    <p:sldId id="265" r:id="rId8"/>
    <p:sldId id="266" r:id="rId9"/>
    <p:sldId id="275" r:id="rId10"/>
    <p:sldId id="293" r:id="rId11"/>
    <p:sldId id="298" r:id="rId12"/>
    <p:sldId id="297" r:id="rId13"/>
    <p:sldId id="294" r:id="rId14"/>
    <p:sldId id="264" r:id="rId15"/>
    <p:sldId id="295" r:id="rId16"/>
    <p:sldId id="299" r:id="rId17"/>
    <p:sldId id="285" r:id="rId18"/>
    <p:sldId id="284" r:id="rId19"/>
    <p:sldId id="303" r:id="rId20"/>
    <p:sldId id="304" r:id="rId21"/>
    <p:sldId id="305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A5DD5-AEC0-411A-AA1C-572B22CD9D0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4F43B-B0BC-48EC-83E2-1FD006267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0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2C3ADC3-7442-4DCA-B80B-7CAF3D717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15D627-C41C-4B1C-AAD7-539E3F5EDCD2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8F5A5CD6-4C8A-4964-8D17-651A158B7E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68EC0C-4BBE-406A-AAF6-72C284CD3188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3AB2AF18-1374-4598-810A-7CFEBAF4A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4AE197DC-52C0-4CD0-BB3A-F1D3288C1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C0EF655-F1A2-4524-A1D1-364FD0906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4303E4-255A-4B7D-A612-5636D6F266FE}" type="slidenum">
              <a:rPr lang="ru-RU" altLang="ru-RU" smtClean="0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22531" name="Образ слайда 1">
            <a:extLst>
              <a:ext uri="{FF2B5EF4-FFF2-40B4-BE49-F238E27FC236}">
                <a16:creationId xmlns:a16="http://schemas.microsoft.com/office/drawing/2014/main" id="{E5529BE9-02B0-46A7-BF87-3ED9EA745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Заметки 2">
            <a:extLst>
              <a:ext uri="{FF2B5EF4-FFF2-40B4-BE49-F238E27FC236}">
                <a16:creationId xmlns:a16="http://schemas.microsoft.com/office/drawing/2014/main" id="{402BE7FC-A56F-460C-AC93-4F7271255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готово</a:t>
            </a:r>
          </a:p>
        </p:txBody>
      </p:sp>
      <p:sp>
        <p:nvSpPr>
          <p:cNvPr id="22533" name="Номер слайда 3">
            <a:extLst>
              <a:ext uri="{FF2B5EF4-FFF2-40B4-BE49-F238E27FC236}">
                <a16:creationId xmlns:a16="http://schemas.microsoft.com/office/drawing/2014/main" id="{9D95927E-ADF9-48FC-8574-952E8422BCE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98041E-28F2-4EB3-A3EC-3ED1E14F7278}" type="slidenum">
              <a:rPr lang="ru-RU" altLang="ru-RU"/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85DB7DE-C290-428F-8A0E-20F150AE3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3A43A7-B9DA-47B4-B629-9476BA3D0A69}" type="slidenum">
              <a:rPr lang="ru-RU" altLang="ru-RU" smtClean="0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  <p:sp>
        <p:nvSpPr>
          <p:cNvPr id="24579" name="Образ слайда 1">
            <a:extLst>
              <a:ext uri="{FF2B5EF4-FFF2-40B4-BE49-F238E27FC236}">
                <a16:creationId xmlns:a16="http://schemas.microsoft.com/office/drawing/2014/main" id="{1432CD81-42FF-44C5-8FD3-5EB95189B2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Заметки 2">
            <a:extLst>
              <a:ext uri="{FF2B5EF4-FFF2-40B4-BE49-F238E27FC236}">
                <a16:creationId xmlns:a16="http://schemas.microsoft.com/office/drawing/2014/main" id="{F5019351-F4D7-4AF2-BC0C-D8B1FEE5B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готово</a:t>
            </a:r>
          </a:p>
        </p:txBody>
      </p:sp>
      <p:sp>
        <p:nvSpPr>
          <p:cNvPr id="24581" name="Номер слайда 3">
            <a:extLst>
              <a:ext uri="{FF2B5EF4-FFF2-40B4-BE49-F238E27FC236}">
                <a16:creationId xmlns:a16="http://schemas.microsoft.com/office/drawing/2014/main" id="{C0BFF297-CB24-4376-9DAE-E7DF8D829C7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07767F-4ECD-4140-89FE-74E507607D94}" type="slidenum">
              <a:rPr lang="ru-RU" altLang="ru-RU"/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1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2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9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0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1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2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0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9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7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75C97-E40D-445D-A4FD-BA6CB05C182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1F70-563E-4750-B5B8-A9FF3756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9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030" y="786809"/>
            <a:ext cx="8229600" cy="5326911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>Предупреждение возможного неблагополучия в психическом и личностном развитии обучающихся. Онтогенетика</a:t>
            </a:r>
            <a:br>
              <a:rPr lang="ru-RU" dirty="0">
                <a:effectLst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C6BF045D-717D-4DB6-B281-65576FBD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692150"/>
            <a:ext cx="8280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Онтогенез – это самовоспроизведение особи, имеющее консервативную и неконсервативную (модульную) компоненту.  Консервативное самовоспроизведение – двухфазный  процесс: образование структуры на основе вложенной в нее информации, и копирование информации с помощью образуемой на ее основе структуры (Дж. Фон Нейман). Идентичность особей поколений </a:t>
            </a:r>
            <a:r>
              <a:rPr lang="en-US" altLang="ru-RU" i="1" dirty="0"/>
              <a:t>n</a:t>
            </a:r>
            <a:r>
              <a:rPr lang="en-US" altLang="ru-RU" dirty="0"/>
              <a:t> </a:t>
            </a:r>
            <a:r>
              <a:rPr lang="ru-RU" altLang="ru-RU" dirty="0"/>
              <a:t>и </a:t>
            </a:r>
            <a:r>
              <a:rPr lang="en-US" altLang="ru-RU" i="1" dirty="0"/>
              <a:t>n+1</a:t>
            </a:r>
            <a:r>
              <a:rPr lang="en-US" altLang="ru-RU" dirty="0"/>
              <a:t> </a:t>
            </a:r>
            <a:r>
              <a:rPr lang="ru-RU" altLang="ru-RU" dirty="0"/>
              <a:t> гарантируется только идентичностью информации и правил ее считывания. При этом устраняется влияние структуры в поколении </a:t>
            </a:r>
            <a:r>
              <a:rPr lang="en-US" altLang="ru-RU" i="1" dirty="0"/>
              <a:t>n</a:t>
            </a:r>
            <a:r>
              <a:rPr lang="ru-RU" altLang="ru-RU" dirty="0"/>
              <a:t> на структуру в поколении </a:t>
            </a:r>
            <a:r>
              <a:rPr lang="en-US" altLang="ru-RU" i="1" dirty="0"/>
              <a:t>n+1</a:t>
            </a:r>
            <a:r>
              <a:rPr lang="ru-RU" altLang="ru-RU" i="1" dirty="0"/>
              <a:t> </a:t>
            </a:r>
            <a:r>
              <a:rPr lang="ru-RU" altLang="ru-RU" dirty="0"/>
              <a:t>(Вейсман).</a:t>
            </a:r>
            <a:r>
              <a:rPr lang="ru-RU" altLang="ru-RU" i="1" dirty="0"/>
              <a:t> </a:t>
            </a:r>
            <a:r>
              <a:rPr lang="ru-RU" altLang="ru-RU" dirty="0"/>
              <a:t>«Самовоспроизведение» превращается в образование другой структуры, которая совпадает с предыдущей только из-за использования одной и той же информации. </a:t>
            </a:r>
            <a:endParaRPr lang="ru-RU" altLang="ru-RU" sz="2400" dirty="0"/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85D90B88-EFEF-4AE7-9E5D-77A3E9A8B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5229225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3E10B12C-C65E-4AAE-83E4-8E6C53E63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5013326"/>
            <a:ext cx="83534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hlink"/>
                </a:solidFill>
              </a:rPr>
              <a:t>Аналог консервативной компоненты – письменная культура, аналог модульной компоненты – бесписьменная культура</a:t>
            </a:r>
            <a:r>
              <a:rPr lang="ru-RU" altLang="ru-RU"/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2193A55E-249D-4B38-B1DC-5FD816BC1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559" y="333376"/>
            <a:ext cx="4601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>
                <a:solidFill>
                  <a:srgbClr val="FF0000"/>
                </a:solidFill>
              </a:rPr>
              <a:t>ОНТОГЕНЕЗ И ЖИЗНЕННЫЙ ЦИКЛ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D853A20C-F8A9-4D1C-8380-865DFC955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052513"/>
            <a:ext cx="85693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Для отбора значение имеет только динамика численности особей, оцениваемая по величине репродуктивной ценности </a:t>
            </a:r>
            <a:r>
              <a:rPr lang="en-US" altLang="ru-RU" i="1" dirty="0"/>
              <a:t>R</a:t>
            </a:r>
            <a:r>
              <a:rPr lang="ru-RU" altLang="ru-RU" dirty="0"/>
              <a:t> (Фишер), то есть, по величине вклада особей поколения </a:t>
            </a:r>
            <a:r>
              <a:rPr lang="en-US" altLang="ru-RU" i="1" dirty="0"/>
              <a:t>n</a:t>
            </a:r>
            <a:r>
              <a:rPr lang="en-US" altLang="ru-RU" dirty="0"/>
              <a:t> </a:t>
            </a:r>
            <a:r>
              <a:rPr lang="ru-RU" altLang="ru-RU" dirty="0"/>
              <a:t>в численность особей поколения </a:t>
            </a:r>
            <a:r>
              <a:rPr lang="en-US" altLang="ru-RU" i="1" dirty="0"/>
              <a:t>n+1</a:t>
            </a:r>
            <a:r>
              <a:rPr lang="ru-RU" altLang="ru-RU" dirty="0"/>
              <a:t>. Один виток цикла – от половозрелых особей, отложивших яйца, до половозрелых особей, развившихся из этих яиц. Это жизненный цикл, а онтогенез – это развитие от яйца до половозрелой особи</a:t>
            </a:r>
            <a:r>
              <a:rPr lang="en-US" altLang="ru-RU" dirty="0"/>
              <a:t> </a:t>
            </a:r>
            <a:endParaRPr lang="ru-RU" altLang="ru-RU" dirty="0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D14E4C1D-FC9A-49CA-A2CB-CF87C449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789363"/>
            <a:ext cx="86423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dirty="0"/>
              <a:t>ЖИЗНЕННЫЙ ЦИКЛ ВЫДЕЛЯЕТ ФУНДАМЕНТАЛЬНЫЕ КОМПОНЕНТЫ ПРИСПОСОБЛЕННОСТИ (ПЛОДОВИТОСТЬ И ВЫЖИВАЕМОСТЬ), И ВОЗНИКАЕТ ИЗМЕНЧИВОСТЬ ИХ СООТНОШЕНИЯ – ОСНОВА ЭВОЛЮЦИИ ПРИ КОНСЕРВАТИВНОМ САМОВОСПРОИЗВЕДЕНИИ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Рисунок129">
            <a:extLst>
              <a:ext uri="{FF2B5EF4-FFF2-40B4-BE49-F238E27FC236}">
                <a16:creationId xmlns:a16="http://schemas.microsoft.com/office/drawing/2014/main" id="{9FBDC0BA-A3FC-4E93-938B-B19EF5C47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052513"/>
            <a:ext cx="74882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295BD114-9275-431C-B165-ECBF43A86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15889"/>
            <a:ext cx="8064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</a:rPr>
              <a:t>Элементарной единицей, способной к консервативному самовоспроизведению, и, как следствие, селекционной эволюции является </a:t>
            </a:r>
            <a:r>
              <a:rPr lang="ru-RU" altLang="ru-RU">
                <a:solidFill>
                  <a:srgbClr val="FF0000"/>
                </a:solidFill>
              </a:rPr>
              <a:t>гиперцикл</a:t>
            </a:r>
            <a:r>
              <a:rPr lang="ru-RU" altLang="ru-RU">
                <a:solidFill>
                  <a:schemeClr val="accent2"/>
                </a:solidFill>
              </a:rPr>
              <a:t>, где </a:t>
            </a:r>
            <a:r>
              <a:rPr lang="en-US" altLang="ru-RU" i="1">
                <a:solidFill>
                  <a:schemeClr val="accent2"/>
                </a:solidFill>
              </a:rPr>
              <a:t>J</a:t>
            </a:r>
            <a:r>
              <a:rPr lang="en-US" altLang="ru-RU">
                <a:solidFill>
                  <a:schemeClr val="accent2"/>
                </a:solidFill>
              </a:rPr>
              <a:t> </a:t>
            </a:r>
            <a:r>
              <a:rPr lang="ru-RU" altLang="ru-RU">
                <a:solidFill>
                  <a:schemeClr val="accent2"/>
                </a:solidFill>
              </a:rPr>
              <a:t>– информация, </a:t>
            </a:r>
            <a:r>
              <a:rPr lang="en-US" altLang="ru-RU" i="1">
                <a:solidFill>
                  <a:schemeClr val="accent2"/>
                </a:solidFill>
              </a:rPr>
              <a:t>E</a:t>
            </a:r>
            <a:r>
              <a:rPr lang="ru-RU" altLang="ru-RU">
                <a:solidFill>
                  <a:schemeClr val="accent2"/>
                </a:solidFill>
              </a:rPr>
              <a:t> – структура 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C84255F4-810B-41F6-B0C1-37389DE86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229226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FF0000"/>
                </a:solidFill>
              </a:rPr>
              <a:t>ОТБОР</a:t>
            </a:r>
            <a:r>
              <a:rPr lang="ru-RU" altLang="ru-RU" sz="1600">
                <a:solidFill>
                  <a:schemeClr val="accent2"/>
                </a:solidFill>
              </a:rPr>
              <a:t>: </a:t>
            </a:r>
            <a:r>
              <a:rPr lang="en-US" altLang="ru-RU" sz="1600" i="1">
                <a:solidFill>
                  <a:schemeClr val="accent2"/>
                </a:solidFill>
              </a:rPr>
              <a:t>dJ/dt = (AQ)J</a:t>
            </a:r>
            <a:r>
              <a:rPr lang="ru-RU" altLang="ru-RU" sz="1600" i="1">
                <a:solidFill>
                  <a:schemeClr val="accent2"/>
                </a:solidFill>
              </a:rPr>
              <a:t>, </a:t>
            </a:r>
            <a:r>
              <a:rPr lang="ru-RU" altLang="ru-RU" sz="1600">
                <a:solidFill>
                  <a:schemeClr val="accent2"/>
                </a:solidFill>
              </a:rPr>
              <a:t>где </a:t>
            </a:r>
            <a:r>
              <a:rPr lang="en-US" altLang="ru-RU" sz="1600" i="1">
                <a:solidFill>
                  <a:schemeClr val="accent2"/>
                </a:solidFill>
              </a:rPr>
              <a:t>A</a:t>
            </a:r>
            <a:r>
              <a:rPr lang="en-US" altLang="ru-RU" sz="1600">
                <a:solidFill>
                  <a:schemeClr val="accent2"/>
                </a:solidFill>
              </a:rPr>
              <a:t> </a:t>
            </a:r>
            <a:r>
              <a:rPr lang="ru-RU" altLang="ru-RU" sz="1600">
                <a:solidFill>
                  <a:schemeClr val="accent2"/>
                </a:solidFill>
              </a:rPr>
              <a:t>– скорость, </a:t>
            </a:r>
            <a:r>
              <a:rPr lang="en-US" altLang="ru-RU" sz="1600" i="1">
                <a:solidFill>
                  <a:schemeClr val="accent2"/>
                </a:solidFill>
              </a:rPr>
              <a:t>Q</a:t>
            </a:r>
            <a:r>
              <a:rPr lang="ru-RU" altLang="ru-RU" sz="1600">
                <a:solidFill>
                  <a:schemeClr val="accent2"/>
                </a:solidFill>
              </a:rPr>
              <a:t> – точность репликации</a:t>
            </a:r>
            <a:r>
              <a:rPr lang="en-US" altLang="ru-RU" sz="1600">
                <a:solidFill>
                  <a:schemeClr val="accent2"/>
                </a:solidFill>
              </a:rPr>
              <a:t> </a:t>
            </a:r>
            <a:r>
              <a:rPr lang="ru-RU" altLang="ru-RU" sz="1600">
                <a:solidFill>
                  <a:schemeClr val="accent2"/>
                </a:solidFill>
              </a:rPr>
              <a:t>информационной матрицы. Приспособленность нельзя отличить от различий в точности репликации. </a:t>
            </a:r>
            <a:r>
              <a:rPr lang="ru-RU" altLang="ru-RU" sz="1600">
                <a:solidFill>
                  <a:srgbClr val="FF0000"/>
                </a:solidFill>
              </a:rPr>
              <a:t>Отбор может идти при равной скорости репликации гиперциклов за счет различий в точности их самовоспроизведения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E9A0C1E3-9E7C-40F0-BB1A-450CD4C4B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88914"/>
            <a:ext cx="8785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</a:rPr>
              <a:t>Модульное воспроизведение основано на действии </a:t>
            </a:r>
            <a:r>
              <a:rPr lang="ru-RU" altLang="ru-RU">
                <a:solidFill>
                  <a:srgbClr val="FF0000"/>
                </a:solidFill>
              </a:rPr>
              <a:t>циклических алгоритмов морфогенеза</a:t>
            </a:r>
            <a:r>
              <a:rPr lang="ru-RU" altLang="ru-RU">
                <a:solidFill>
                  <a:schemeClr val="accent2"/>
                </a:solidFill>
              </a:rPr>
              <a:t>, применяемых к реальным клеткам, или гипотетическим «морфогенам» </a:t>
            </a:r>
          </a:p>
        </p:txBody>
      </p:sp>
      <p:grpSp>
        <p:nvGrpSpPr>
          <p:cNvPr id="44035" name="Group 3">
            <a:extLst>
              <a:ext uri="{FF2B5EF4-FFF2-40B4-BE49-F238E27FC236}">
                <a16:creationId xmlns:a16="http://schemas.microsoft.com/office/drawing/2014/main" id="{AC5E83A5-EC9F-457F-9C65-6C92C3A52556}"/>
              </a:ext>
            </a:extLst>
          </p:cNvPr>
          <p:cNvGrpSpPr>
            <a:grpSpLocks/>
          </p:cNvGrpSpPr>
          <p:nvPr/>
        </p:nvGrpSpPr>
        <p:grpSpPr bwMode="auto">
          <a:xfrm>
            <a:off x="6311900" y="1484313"/>
            <a:ext cx="4229100" cy="2170112"/>
            <a:chOff x="2948" y="942"/>
            <a:chExt cx="2664" cy="1367"/>
          </a:xfrm>
        </p:grpSpPr>
        <p:sp>
          <p:nvSpPr>
            <p:cNvPr id="44036" name="Text Box 4">
              <a:extLst>
                <a:ext uri="{FF2B5EF4-FFF2-40B4-BE49-F238E27FC236}">
                  <a16:creationId xmlns:a16="http://schemas.microsoft.com/office/drawing/2014/main" id="{CB5FC7C0-F517-4EAA-81BC-A685C454E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115"/>
              <a:ext cx="144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400">
                  <a:solidFill>
                    <a:schemeClr val="accent2"/>
                  </a:solidFill>
                </a:rPr>
                <a:t>СОМИТОГЕНЕЗ У МИНОГИ</a:t>
              </a:r>
            </a:p>
          </p:txBody>
        </p:sp>
        <p:grpSp>
          <p:nvGrpSpPr>
            <p:cNvPr id="44037" name="Group 5">
              <a:extLst>
                <a:ext uri="{FF2B5EF4-FFF2-40B4-BE49-F238E27FC236}">
                  <a16:creationId xmlns:a16="http://schemas.microsoft.com/office/drawing/2014/main" id="{1E08ACE8-8D98-4776-ABB6-237B2BDE90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8" y="942"/>
              <a:ext cx="2664" cy="1120"/>
              <a:chOff x="204" y="981"/>
              <a:chExt cx="3004" cy="1299"/>
            </a:xfrm>
          </p:grpSpPr>
          <p:pic>
            <p:nvPicPr>
              <p:cNvPr id="44038" name="Picture 6" descr="Рисунок321">
                <a:extLst>
                  <a:ext uri="{FF2B5EF4-FFF2-40B4-BE49-F238E27FC236}">
                    <a16:creationId xmlns:a16="http://schemas.microsoft.com/office/drawing/2014/main" id="{1FD5451A-9BC6-4823-A770-6C16B8B6AD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981"/>
                <a:ext cx="3004" cy="1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039" name="AutoShape 7">
                <a:extLst>
                  <a:ext uri="{FF2B5EF4-FFF2-40B4-BE49-F238E27FC236}">
                    <a16:creationId xmlns:a16="http://schemas.microsoft.com/office/drawing/2014/main" id="{96BD157D-5069-4BB1-A523-BF7D43BD0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49373">
                <a:off x="1474" y="1026"/>
                <a:ext cx="680" cy="45"/>
              </a:xfrm>
              <a:prstGeom prst="leftArrow">
                <a:avLst>
                  <a:gd name="adj1" fmla="val 50000"/>
                  <a:gd name="adj2" fmla="val 377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40" name="Line 8">
                <a:extLst>
                  <a:ext uri="{FF2B5EF4-FFF2-40B4-BE49-F238E27FC236}">
                    <a16:creationId xmlns:a16="http://schemas.microsoft.com/office/drawing/2014/main" id="{18480F58-35B3-417D-A2CA-051685EE1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106097">
                <a:off x="1338" y="2115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4041" name="Text Box 9">
            <a:extLst>
              <a:ext uri="{FF2B5EF4-FFF2-40B4-BE49-F238E27FC236}">
                <a16:creationId xmlns:a16="http://schemas.microsoft.com/office/drawing/2014/main" id="{D0CF1500-D5BD-4CB8-AA32-429FCA7BF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005264"/>
            <a:ext cx="38544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Двойная стрелка – движение волны сомитогенеза, одинарная стрелка – движение клеток против градиента концентрации (навстречу движению волны). Алгоритм воспроизведения подразумевает </a:t>
            </a:r>
            <a:r>
              <a:rPr lang="ru-RU" altLang="ru-RU" sz="1600">
                <a:solidFill>
                  <a:srgbClr val="FF0000"/>
                </a:solidFill>
              </a:rPr>
              <a:t>обратную связь развития сомита </a:t>
            </a:r>
            <a:r>
              <a:rPr lang="en-US" altLang="ru-RU" sz="1600" i="1">
                <a:solidFill>
                  <a:srgbClr val="FF0000"/>
                </a:solidFill>
              </a:rPr>
              <a:t>n</a:t>
            </a:r>
            <a:r>
              <a:rPr lang="en-US" altLang="ru-RU" sz="1600">
                <a:solidFill>
                  <a:srgbClr val="FF0000"/>
                </a:solidFill>
              </a:rPr>
              <a:t> </a:t>
            </a:r>
            <a:r>
              <a:rPr lang="ru-RU" altLang="ru-RU" sz="1600">
                <a:solidFill>
                  <a:srgbClr val="FF0000"/>
                </a:solidFill>
              </a:rPr>
              <a:t>с формированием программы развития следующего сомита </a:t>
            </a:r>
            <a:r>
              <a:rPr lang="en-US" altLang="ru-RU" sz="1600" i="1">
                <a:solidFill>
                  <a:srgbClr val="FF0000"/>
                </a:solidFill>
              </a:rPr>
              <a:t>n+1</a:t>
            </a:r>
            <a:endParaRPr lang="ru-RU" altLang="ru-RU" sz="1600" i="1">
              <a:solidFill>
                <a:srgbClr val="FF0000"/>
              </a:solidFill>
            </a:endParaRPr>
          </a:p>
        </p:txBody>
      </p:sp>
      <p:pic>
        <p:nvPicPr>
          <p:cNvPr id="44042" name="Picture 10" descr="Рисунок321'">
            <a:extLst>
              <a:ext uri="{FF2B5EF4-FFF2-40B4-BE49-F238E27FC236}">
                <a16:creationId xmlns:a16="http://schemas.microsoft.com/office/drawing/2014/main" id="{CD0FE843-4A23-49E7-BE4A-8F511EB26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412875"/>
            <a:ext cx="2398712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3" name="Text Box 11">
            <a:extLst>
              <a:ext uri="{FF2B5EF4-FFF2-40B4-BE49-F238E27FC236}">
                <a16:creationId xmlns:a16="http://schemas.microsoft.com/office/drawing/2014/main" id="{23A0357A-8814-40EC-B686-F8790CCCF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661026"/>
            <a:ext cx="2736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Реакционно-диффузионная система  Тьюринга - Гирера - Мейнхарда</a:t>
            </a:r>
          </a:p>
        </p:txBody>
      </p:sp>
      <p:sp>
        <p:nvSpPr>
          <p:cNvPr id="44044" name="Text Box 12">
            <a:extLst>
              <a:ext uri="{FF2B5EF4-FFF2-40B4-BE49-F238E27FC236}">
                <a16:creationId xmlns:a16="http://schemas.microsoft.com/office/drawing/2014/main" id="{50FFCCED-5794-43ED-86AF-A618C230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1341438"/>
            <a:ext cx="19446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Образование </a:t>
            </a:r>
            <a:r>
              <a:rPr lang="ru-RU" altLang="ru-RU" sz="1600">
                <a:solidFill>
                  <a:srgbClr val="FF0000"/>
                </a:solidFill>
              </a:rPr>
              <a:t>доменной структуры</a:t>
            </a:r>
            <a:r>
              <a:rPr lang="ru-RU" altLang="ru-RU" sz="1600">
                <a:solidFill>
                  <a:schemeClr val="accent2"/>
                </a:solidFill>
              </a:rPr>
              <a:t>  виде пиков концентрации  активатора и ингибитора отражает структуру их взаимодействия </a:t>
            </a:r>
          </a:p>
        </p:txBody>
      </p:sp>
      <p:sp>
        <p:nvSpPr>
          <p:cNvPr id="44045" name="Text Box 13">
            <a:extLst>
              <a:ext uri="{FF2B5EF4-FFF2-40B4-BE49-F238E27FC236}">
                <a16:creationId xmlns:a16="http://schemas.microsoft.com/office/drawing/2014/main" id="{689A1301-77FA-4DDC-9C30-B9976944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005263"/>
            <a:ext cx="1728787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</a:rPr>
              <a:t>Повторное образование доменов – логическое следствие </a:t>
            </a:r>
            <a:r>
              <a:rPr lang="ru-RU" altLang="ru-RU">
                <a:solidFill>
                  <a:srgbClr val="FF0000"/>
                </a:solidFill>
              </a:rPr>
              <a:t>механизма образования доменной структуры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gkjvb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572" y="1674559"/>
            <a:ext cx="7006856" cy="45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1544" y="7395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Генетическая вариативность (обозначена кругами) и генетическая ковариация между младенчеством и зрелостью (обозначены перекрытием кругов)</a:t>
            </a:r>
          </a:p>
        </p:txBody>
      </p:sp>
    </p:spTree>
    <p:extLst>
      <p:ext uri="{BB962C8B-B14F-4D97-AF65-F5344CB8AC3E}">
        <p14:creationId xmlns:p14="http://schemas.microsoft.com/office/powerpoint/2010/main" val="322650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2C7B331D-8A3C-4CBF-849A-74FB53FE2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538288"/>
            <a:ext cx="1985962" cy="620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1" name="Line 7">
            <a:extLst>
              <a:ext uri="{FF2B5EF4-FFF2-40B4-BE49-F238E27FC236}">
                <a16:creationId xmlns:a16="http://schemas.microsoft.com/office/drawing/2014/main" id="{2E961C02-70F5-4E83-ADE1-084DD81A0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3763" y="2582863"/>
            <a:ext cx="863600" cy="38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none" w="sm" len="sm"/>
          </a:ln>
          <a:effectLst>
            <a:outerShdw dist="1796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0712" name="Line 8">
            <a:extLst>
              <a:ext uri="{FF2B5EF4-FFF2-40B4-BE49-F238E27FC236}">
                <a16:creationId xmlns:a16="http://schemas.microsoft.com/office/drawing/2014/main" id="{51814AB5-CEF2-426F-B964-316C04B6F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5526" y="3087689"/>
            <a:ext cx="842963" cy="280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none" w="sm" len="sm"/>
          </a:ln>
          <a:effectLst>
            <a:outerShdw dist="1796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AutoShape 9">
            <a:extLst>
              <a:ext uri="{FF2B5EF4-FFF2-40B4-BE49-F238E27FC236}">
                <a16:creationId xmlns:a16="http://schemas.microsoft.com/office/drawing/2014/main" id="{548E0717-FAE3-46F0-BC42-825B05915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689" y="3789364"/>
            <a:ext cx="936625" cy="922337"/>
          </a:xfrm>
          <a:prstGeom prst="downArrow">
            <a:avLst>
              <a:gd name="adj1" fmla="val 50120"/>
              <a:gd name="adj2" fmla="val 4128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grpSp>
        <p:nvGrpSpPr>
          <p:cNvPr id="4102" name="Group 10">
            <a:extLst>
              <a:ext uri="{FF2B5EF4-FFF2-40B4-BE49-F238E27FC236}">
                <a16:creationId xmlns:a16="http://schemas.microsoft.com/office/drawing/2014/main" id="{3467ADDF-552E-4899-AF79-C52493D11CA3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765176"/>
            <a:ext cx="1285875" cy="1262063"/>
            <a:chOff x="4830" y="1933"/>
            <a:chExt cx="810" cy="795"/>
          </a:xfrm>
        </p:grpSpPr>
        <p:pic>
          <p:nvPicPr>
            <p:cNvPr id="4117" name="Picture 11">
              <a:extLst>
                <a:ext uri="{FF2B5EF4-FFF2-40B4-BE49-F238E27FC236}">
                  <a16:creationId xmlns:a16="http://schemas.microsoft.com/office/drawing/2014/main" id="{72CDB7E5-F286-468F-A130-1E61AF6A7D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933"/>
              <a:ext cx="810" cy="79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" name="Text Box 12">
              <a:extLst>
                <a:ext uri="{FF2B5EF4-FFF2-40B4-BE49-F238E27FC236}">
                  <a16:creationId xmlns:a16="http://schemas.microsoft.com/office/drawing/2014/main" id="{BA08E4AB-0FDD-4ACE-BD67-D27F5274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9" y="2202"/>
              <a:ext cx="336" cy="13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0" rIns="1800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школа</a:t>
              </a:r>
            </a:p>
          </p:txBody>
        </p:sp>
      </p:grpSp>
      <p:pic>
        <p:nvPicPr>
          <p:cNvPr id="4103" name="Picture 13" descr="baby brain3">
            <a:extLst>
              <a:ext uri="{FF2B5EF4-FFF2-40B4-BE49-F238E27FC236}">
                <a16:creationId xmlns:a16="http://schemas.microsoft.com/office/drawing/2014/main" id="{61DC4665-6CF1-4046-8170-D41DFED0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328738"/>
            <a:ext cx="1871663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8" name="Line 14">
            <a:extLst>
              <a:ext uri="{FF2B5EF4-FFF2-40B4-BE49-F238E27FC236}">
                <a16:creationId xmlns:a16="http://schemas.microsoft.com/office/drawing/2014/main" id="{8C5DBA7E-EC40-4B94-98B3-2C63C6E964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1574801"/>
            <a:ext cx="865188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none" w="sm" len="sm"/>
          </a:ln>
          <a:effectLst>
            <a:outerShdw dist="1796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0719" name="Line 15">
            <a:extLst>
              <a:ext uri="{FF2B5EF4-FFF2-40B4-BE49-F238E27FC236}">
                <a16:creationId xmlns:a16="http://schemas.microsoft.com/office/drawing/2014/main" id="{F9998A12-F42C-470A-B14A-890DA919E7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75113" y="236696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none" w="sm" len="sm"/>
          </a:ln>
          <a:effectLst>
            <a:outerShdw dist="1796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106" name="Picture 16">
            <a:extLst>
              <a:ext uri="{FF2B5EF4-FFF2-40B4-BE49-F238E27FC236}">
                <a16:creationId xmlns:a16="http://schemas.microsoft.com/office/drawing/2014/main" id="{8A349108-ED79-4A03-902F-D815F52E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2293938"/>
            <a:ext cx="1768475" cy="620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7">
            <a:extLst>
              <a:ext uri="{FF2B5EF4-FFF2-40B4-BE49-F238E27FC236}">
                <a16:creationId xmlns:a16="http://schemas.microsoft.com/office/drawing/2014/main" id="{588CE71D-86B7-426F-9577-52FDCA60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6" y="2909888"/>
            <a:ext cx="1770063" cy="620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22" name="Line 18">
            <a:extLst>
              <a:ext uri="{FF2B5EF4-FFF2-40B4-BE49-F238E27FC236}">
                <a16:creationId xmlns:a16="http://schemas.microsoft.com/office/drawing/2014/main" id="{9B4622B2-589C-460E-B971-BE9AEE58EA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3675" y="1574801"/>
            <a:ext cx="86360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none" w="sm" len="sm"/>
          </a:ln>
          <a:effectLst>
            <a:outerShdw dist="1796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0723" name="Line 19">
            <a:extLst>
              <a:ext uri="{FF2B5EF4-FFF2-40B4-BE49-F238E27FC236}">
                <a16:creationId xmlns:a16="http://schemas.microsoft.com/office/drawing/2014/main" id="{338890DF-F54B-456A-873C-E54EF88F02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4038" y="2798763"/>
            <a:ext cx="863600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none" w="sm" len="sm"/>
          </a:ln>
          <a:effectLst>
            <a:outerShdw dist="1796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10" name="Text Box 20">
            <a:extLst>
              <a:ext uri="{FF2B5EF4-FFF2-40B4-BE49-F238E27FC236}">
                <a16:creationId xmlns:a16="http://schemas.microsoft.com/office/drawing/2014/main" id="{1FF25C74-6F82-4540-B064-8315B28C7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765175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Calibri" panose="020F0502020204030204" pitchFamily="34" charset="0"/>
                <a:cs typeface="Arial" panose="020B0604020202020204" pitchFamily="34" charset="0"/>
              </a:rPr>
              <a:t>♀</a:t>
            </a:r>
            <a:r>
              <a:rPr lang="en-US" altLang="ru-RU" sz="2400">
                <a:latin typeface="Calibri" panose="020F0502020204030204" pitchFamily="34" charset="0"/>
              </a:rPr>
              <a:t>XX / </a:t>
            </a:r>
            <a:r>
              <a:rPr lang="en-US" altLang="ru-RU" sz="2400">
                <a:latin typeface="Calibri" panose="020F0502020204030204" pitchFamily="34" charset="0"/>
                <a:cs typeface="Arial" panose="020B0604020202020204" pitchFamily="34" charset="0"/>
              </a:rPr>
              <a:t>♂</a:t>
            </a:r>
            <a:r>
              <a:rPr lang="en-US" altLang="ru-RU" sz="2400">
                <a:latin typeface="Calibri" panose="020F0502020204030204" pitchFamily="34" charset="0"/>
              </a:rPr>
              <a:t>XY</a:t>
            </a:r>
            <a:endParaRPr lang="ru-RU" altLang="ru-RU" sz="2800">
              <a:latin typeface="Calibri" panose="020F0502020204030204" pitchFamily="34" charset="0"/>
            </a:endParaRPr>
          </a:p>
        </p:txBody>
      </p:sp>
      <p:grpSp>
        <p:nvGrpSpPr>
          <p:cNvPr id="4111" name="Group 21">
            <a:extLst>
              <a:ext uri="{FF2B5EF4-FFF2-40B4-BE49-F238E27FC236}">
                <a16:creationId xmlns:a16="http://schemas.microsoft.com/office/drawing/2014/main" id="{9F275F85-1DF1-4AEC-ABE1-8400763AC641}"/>
              </a:ext>
            </a:extLst>
          </p:cNvPr>
          <p:cNvGrpSpPr>
            <a:grpSpLocks/>
          </p:cNvGrpSpPr>
          <p:nvPr/>
        </p:nvGrpSpPr>
        <p:grpSpPr bwMode="auto">
          <a:xfrm>
            <a:off x="8616950" y="2132013"/>
            <a:ext cx="1454150" cy="1204912"/>
            <a:chOff x="3597" y="2572"/>
            <a:chExt cx="916" cy="759"/>
          </a:xfrm>
        </p:grpSpPr>
        <p:pic>
          <p:nvPicPr>
            <p:cNvPr id="4115" name="Picture 22" descr="MC900183066[1]">
              <a:extLst>
                <a:ext uri="{FF2B5EF4-FFF2-40B4-BE49-F238E27FC236}">
                  <a16:creationId xmlns:a16="http://schemas.microsoft.com/office/drawing/2014/main" id="{9FB454C9-B833-416D-BD0D-BE64E70E3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" y="2572"/>
              <a:ext cx="916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Text Box 23">
              <a:extLst>
                <a:ext uri="{FF2B5EF4-FFF2-40B4-BE49-F238E27FC236}">
                  <a16:creationId xmlns:a16="http://schemas.microsoft.com/office/drawing/2014/main" id="{14232AC7-2ED2-4178-9087-9E9AFA62D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3" y="3107"/>
              <a:ext cx="422" cy="1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Семья</a:t>
              </a:r>
            </a:p>
          </p:txBody>
        </p:sp>
      </p:grpSp>
      <p:sp>
        <p:nvSpPr>
          <p:cNvPr id="4112" name="Text Box 20">
            <a:extLst>
              <a:ext uri="{FF2B5EF4-FFF2-40B4-BE49-F238E27FC236}">
                <a16:creationId xmlns:a16="http://schemas.microsoft.com/office/drawing/2014/main" id="{7006C4EC-B461-48FD-AE17-BB7DE9B4C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27384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Факторы внешней среды</a:t>
            </a:r>
          </a:p>
        </p:txBody>
      </p:sp>
      <p:sp>
        <p:nvSpPr>
          <p:cNvPr id="4113" name="Text Box 21">
            <a:extLst>
              <a:ext uri="{FF2B5EF4-FFF2-40B4-BE49-F238E27FC236}">
                <a16:creationId xmlns:a16="http://schemas.microsoft.com/office/drawing/2014/main" id="{D060BCCF-A048-4981-B822-376508A52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3625850"/>
            <a:ext cx="2306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Совокупность генов</a:t>
            </a:r>
          </a:p>
        </p:txBody>
      </p:sp>
      <p:sp>
        <p:nvSpPr>
          <p:cNvPr id="4114" name="AutoShape 22">
            <a:extLst>
              <a:ext uri="{FF2B5EF4-FFF2-40B4-BE49-F238E27FC236}">
                <a16:creationId xmlns:a16="http://schemas.microsoft.com/office/drawing/2014/main" id="{38E8C3AC-858A-44A6-800F-8BD2EE5A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9" y="4868864"/>
            <a:ext cx="3805237" cy="1208723"/>
          </a:xfrm>
          <a:prstGeom prst="horizontalScroll">
            <a:avLst>
              <a:gd name="adj" fmla="val 15769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chemeClr val="tx2"/>
                </a:solidFill>
                <a:latin typeface="Calibri" panose="020F0502020204030204" pitchFamily="34" charset="0"/>
              </a:rPr>
              <a:t>Поведение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3F42263-2F02-41A6-A745-25A548B8EC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06614" y="188914"/>
            <a:ext cx="7978775" cy="1557337"/>
          </a:xfrm>
        </p:spPr>
        <p:txBody>
          <a:bodyPr/>
          <a:lstStyle/>
          <a:p>
            <a:pPr algn="ctr" eaLnBrk="1" hangingPunct="1"/>
            <a:r>
              <a:rPr lang="ru-RU" altLang="ru-RU" sz="4000" dirty="0">
                <a:latin typeface="Calibri" panose="020F0502020204030204" pitchFamily="34" charset="0"/>
              </a:rPr>
              <a:t>Влияние генетики и среды </a:t>
            </a:r>
            <a:br>
              <a:rPr lang="ru-RU" altLang="ru-RU" sz="4000" dirty="0">
                <a:latin typeface="Calibri" panose="020F0502020204030204" pitchFamily="34" charset="0"/>
              </a:rPr>
            </a:br>
            <a:r>
              <a:rPr lang="ru-RU" altLang="ru-RU" sz="4000" dirty="0">
                <a:latin typeface="Calibri" panose="020F0502020204030204" pitchFamily="34" charset="0"/>
              </a:rPr>
              <a:t>на черты характера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F1B9F9B8-023A-4F21-B9E3-8050417FD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4" y="1916113"/>
            <a:ext cx="658177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476"/>
            <a:ext cx="11377024" cy="1125415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Уровни организации между генами и поведением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577" y="797016"/>
            <a:ext cx="8292905" cy="13406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Клеточный (физико-химические процессы внутри клетки)</a:t>
            </a:r>
          </a:p>
          <a:p>
            <a:r>
              <a:rPr lang="ru-RU" dirty="0"/>
              <a:t>Межклеточный (физико-химические процессы между клетками)</a:t>
            </a:r>
          </a:p>
          <a:p>
            <a:r>
              <a:rPr lang="ru-RU" dirty="0"/>
              <a:t>Уровень целостных органов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2918" y="5491988"/>
            <a:ext cx="2447778" cy="1266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Гены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15046" y="5491988"/>
            <a:ext cx="2447778" cy="1266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Поведение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310696" y="6375275"/>
            <a:ext cx="6304350" cy="341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2207943" y="1733844"/>
            <a:ext cx="3052689" cy="1871003"/>
          </a:xfrm>
          <a:prstGeom prst="diamon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Влияние на клеточном уровне</a:t>
            </a:r>
          </a:p>
        </p:txBody>
      </p:sp>
      <p:cxnSp>
        <p:nvCxnSpPr>
          <p:cNvPr id="12" name="Соединительная линия уступом 11"/>
          <p:cNvCxnSpPr>
            <a:stCxn id="8" idx="2"/>
          </p:cNvCxnSpPr>
          <p:nvPr/>
        </p:nvCxnSpPr>
        <p:spPr>
          <a:xfrm rot="16200000" flipH="1">
            <a:off x="2840040" y="4499095"/>
            <a:ext cx="2188974" cy="40047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upload.wikimedia.org/wikipedia/commons/thumb/4/4c/Complete_neuron_cell_diagram_ru.svg/460px-Complete_neuron_cell_diagram_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2" y="2522322"/>
            <a:ext cx="2393954" cy="17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омб 17"/>
          <p:cNvSpPr/>
          <p:nvPr/>
        </p:nvSpPr>
        <p:spPr>
          <a:xfrm>
            <a:off x="4907095" y="2394743"/>
            <a:ext cx="3770181" cy="1871003"/>
          </a:xfrm>
          <a:prstGeom prst="diamon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Влияние на межклеточном уровне</a:t>
            </a:r>
          </a:p>
        </p:txBody>
      </p:sp>
      <p:sp>
        <p:nvSpPr>
          <p:cNvPr id="19" name="Ромб 18"/>
          <p:cNvSpPr/>
          <p:nvPr/>
        </p:nvSpPr>
        <p:spPr>
          <a:xfrm>
            <a:off x="8582301" y="1588842"/>
            <a:ext cx="3770181" cy="1871003"/>
          </a:xfrm>
          <a:prstGeom prst="diamon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Влияние на уровне органов и систем органов</a:t>
            </a:r>
          </a:p>
        </p:txBody>
      </p:sp>
      <p:pic>
        <p:nvPicPr>
          <p:cNvPr id="1028" name="Picture 4" descr="ÐÐ°ÑÑÐ¸Ð½ÐºÐ¸ Ð¿Ð¾ Ð·Ð°Ð¿ÑÐ¾ÑÑ Ð³Ð¸Ð¿Ð¿Ð¾ÐºÐ°Ð¼Ð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084" y="3460112"/>
            <a:ext cx="2660569" cy="14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Ð¸Ð½Ð°Ð¿Ñ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50" y="4108493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Соединительная линия уступом 21"/>
          <p:cNvCxnSpPr/>
          <p:nvPr/>
        </p:nvCxnSpPr>
        <p:spPr>
          <a:xfrm rot="5400000">
            <a:off x="7576544" y="4200628"/>
            <a:ext cx="2968721" cy="332526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5400000">
            <a:off x="4026663" y="4627121"/>
            <a:ext cx="2366805" cy="10113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95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338" y="43834"/>
            <a:ext cx="11004699" cy="760229"/>
          </a:xfrm>
        </p:spPr>
        <p:txBody>
          <a:bodyPr>
            <a:noAutofit/>
          </a:bodyPr>
          <a:lstStyle/>
          <a:p>
            <a:r>
              <a:rPr lang="ru-RU" sz="3600" dirty="0"/>
              <a:t>Уровни исследования генетической изменчивости функций мозга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5971" y="1065901"/>
            <a:ext cx="5869173" cy="70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ФЕНОТИП (поведение)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8370" y="6057014"/>
            <a:ext cx="5716774" cy="70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ГЕНОТИП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5972" y="4360237"/>
            <a:ext cx="5869172" cy="59453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Изменение метаболитов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8124" y="3467992"/>
            <a:ext cx="2977117" cy="68934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Биохимия мозга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1360079" y="3254450"/>
            <a:ext cx="1575392" cy="19563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/>
              <a:t>среда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5972" y="5059327"/>
            <a:ext cx="5869172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Структурные белки, ферменты, гормоны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55241" y="3445834"/>
            <a:ext cx="2977117" cy="73807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Биохимия вне мозга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5971" y="2601426"/>
            <a:ext cx="5869173" cy="69289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Морфология и развитие мозга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25971" y="1842966"/>
            <a:ext cx="5869173" cy="69289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Физиология мозга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9316" y="6235543"/>
            <a:ext cx="243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Анализ ДНК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36788" y="4954774"/>
            <a:ext cx="3159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Анализ белков, иммунологические исследования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886" y="3444949"/>
            <a:ext cx="3047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Химические методы исследования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886" y="2573732"/>
            <a:ext cx="3047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Микроскопия, томография и др.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886" y="2031627"/>
            <a:ext cx="304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ЭЭГ, ВП и др.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886" y="1121966"/>
            <a:ext cx="3047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Наблюдение, тестирование и др. </a:t>
            </a:r>
          </a:p>
        </p:txBody>
      </p:sp>
    </p:spTree>
    <p:extLst>
      <p:ext uri="{BB962C8B-B14F-4D97-AF65-F5344CB8AC3E}">
        <p14:creationId xmlns:p14="http://schemas.microsoft.com/office/powerpoint/2010/main" val="4136477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1">
            <a:extLst>
              <a:ext uri="{FF2B5EF4-FFF2-40B4-BE49-F238E27FC236}">
                <a16:creationId xmlns:a16="http://schemas.microsoft.com/office/drawing/2014/main" id="{EA038E1A-6758-44BB-B9CD-68289C0A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6" y="2501900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Calibri" panose="020F0502020204030204" pitchFamily="34" charset="0"/>
              </a:rPr>
              <a:t>Гены </a:t>
            </a:r>
            <a:endParaRPr lang="en-US" altLang="ru-RU" sz="3600">
              <a:latin typeface="Calibri" panose="020F0502020204030204" pitchFamily="34" charset="0"/>
            </a:endParaRPr>
          </a:p>
        </p:txBody>
      </p:sp>
      <p:sp>
        <p:nvSpPr>
          <p:cNvPr id="12291" name="Text Box 41">
            <a:extLst>
              <a:ext uri="{FF2B5EF4-FFF2-40B4-BE49-F238E27FC236}">
                <a16:creationId xmlns:a16="http://schemas.microsoft.com/office/drawing/2014/main" id="{B8C23492-444A-4765-A591-4DDA86CC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9" y="476250"/>
            <a:ext cx="2943225" cy="13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Темперамент, черты характера</a:t>
            </a:r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2292" name="Text Box 41">
            <a:extLst>
              <a:ext uri="{FF2B5EF4-FFF2-40B4-BE49-F238E27FC236}">
                <a16:creationId xmlns:a16="http://schemas.microsoft.com/office/drawing/2014/main" id="{F9CAA01E-480C-4C3A-9B0A-26F2B217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9" y="2135188"/>
            <a:ext cx="28289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Метаболизм нейро-медиаторов 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в головном мозге </a:t>
            </a:r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92523" name="Line 11">
            <a:extLst>
              <a:ext uri="{FF2B5EF4-FFF2-40B4-BE49-F238E27FC236}">
                <a16:creationId xmlns:a16="http://schemas.microsoft.com/office/drawing/2014/main" id="{ECD3F344-560C-482E-A0B1-7147A6D07A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3325" y="1268413"/>
            <a:ext cx="174625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stealth" w="med" len="med"/>
            <a:tailEnd type="none" w="sm" len="sm"/>
          </a:ln>
          <a:effectLst>
            <a:outerShdw dist="1796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4" name="Text Box 41">
            <a:extLst>
              <a:ext uri="{FF2B5EF4-FFF2-40B4-BE49-F238E27FC236}">
                <a16:creationId xmlns:a16="http://schemas.microsoft.com/office/drawing/2014/main" id="{543819CF-E841-402C-AF47-8FABE4947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4" y="739775"/>
            <a:ext cx="8096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6600">
                <a:solidFill>
                  <a:srgbClr val="FF3300"/>
                </a:solidFill>
              </a:rPr>
              <a:t>X</a:t>
            </a:r>
            <a:r>
              <a:rPr lang="ru-RU" altLang="ru-RU" sz="6600">
                <a:solidFill>
                  <a:srgbClr val="FF3300"/>
                </a:solidFill>
              </a:rPr>
              <a:t> </a:t>
            </a:r>
            <a:endParaRPr lang="en-US" altLang="ru-RU" sz="6600">
              <a:solidFill>
                <a:srgbClr val="FF3300"/>
              </a:solidFill>
            </a:endParaRPr>
          </a:p>
        </p:txBody>
      </p:sp>
      <p:pic>
        <p:nvPicPr>
          <p:cNvPr id="12295" name="Picture 16">
            <a:extLst>
              <a:ext uri="{FF2B5EF4-FFF2-40B4-BE49-F238E27FC236}">
                <a16:creationId xmlns:a16="http://schemas.microsoft.com/office/drawing/2014/main" id="{AAFAC300-A1D1-40CB-A2BA-E4F7F401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6" y="1863726"/>
            <a:ext cx="1768475" cy="620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41">
            <a:extLst>
              <a:ext uri="{FF2B5EF4-FFF2-40B4-BE49-F238E27FC236}">
                <a16:creationId xmlns:a16="http://schemas.microsoft.com/office/drawing/2014/main" id="{1EC010E1-E758-4E82-9F9F-C3BA8AA12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764" y="981075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Calibri" panose="020F0502020204030204" pitchFamily="34" charset="0"/>
              </a:rPr>
              <a:t>Гены </a:t>
            </a:r>
            <a:endParaRPr lang="en-US" altLang="ru-RU" sz="3600">
              <a:latin typeface="Calibri" panose="020F0502020204030204" pitchFamily="34" charset="0"/>
            </a:endParaRPr>
          </a:p>
        </p:txBody>
      </p:sp>
      <p:sp>
        <p:nvSpPr>
          <p:cNvPr id="192532" name="Line 20">
            <a:extLst>
              <a:ext uri="{FF2B5EF4-FFF2-40B4-BE49-F238E27FC236}">
                <a16:creationId xmlns:a16="http://schemas.microsoft.com/office/drawing/2014/main" id="{59DDAF7E-DFC0-4F34-A0AA-2BBE69A6D5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2850" y="2420938"/>
            <a:ext cx="174625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stealth" w="med" len="med"/>
            <a:tailEnd type="none" w="sm" len="sm"/>
          </a:ln>
          <a:effectLst>
            <a:outerShdw dist="1796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2298" name="Picture 21">
            <a:extLst>
              <a:ext uri="{FF2B5EF4-FFF2-40B4-BE49-F238E27FC236}">
                <a16:creationId xmlns:a16="http://schemas.microsoft.com/office/drawing/2014/main" id="{99120CD2-533A-45AC-AE73-100EA8D4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4" y="315913"/>
            <a:ext cx="1768475" cy="620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9" name="Group 26">
            <a:extLst>
              <a:ext uri="{FF2B5EF4-FFF2-40B4-BE49-F238E27FC236}">
                <a16:creationId xmlns:a16="http://schemas.microsoft.com/office/drawing/2014/main" id="{EE525B6B-6E80-4251-812A-8B7F0F8BC72E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209926"/>
            <a:ext cx="3721100" cy="3484563"/>
            <a:chOff x="768" y="2125"/>
            <a:chExt cx="2344" cy="2195"/>
          </a:xfrm>
        </p:grpSpPr>
        <p:pic>
          <p:nvPicPr>
            <p:cNvPr id="12300" name="Picture 22" descr="Neurotransmitters">
              <a:extLst>
                <a:ext uri="{FF2B5EF4-FFF2-40B4-BE49-F238E27FC236}">
                  <a16:creationId xmlns:a16="http://schemas.microsoft.com/office/drawing/2014/main" id="{8CDAFC27-390A-4F19-AFFC-B07F665C9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125"/>
              <a:ext cx="2344" cy="2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23">
              <a:extLst>
                <a:ext uri="{FF2B5EF4-FFF2-40B4-BE49-F238E27FC236}">
                  <a16:creationId xmlns:a16="http://schemas.microsoft.com/office/drawing/2014/main" id="{2F6B07AE-88D4-4296-899A-B77AC3420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658"/>
              <a:ext cx="7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  <a:latin typeface="Calibri" panose="020F0502020204030204" pitchFamily="34" charset="0"/>
                </a:rPr>
                <a:t>серотонин</a:t>
              </a:r>
            </a:p>
          </p:txBody>
        </p:sp>
        <p:sp>
          <p:nvSpPr>
            <p:cNvPr id="12302" name="Text Box 24">
              <a:extLst>
                <a:ext uri="{FF2B5EF4-FFF2-40B4-BE49-F238E27FC236}">
                  <a16:creationId xmlns:a16="http://schemas.microsoft.com/office/drawing/2014/main" id="{657336D6-728F-4962-9DC5-83FA19C59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" y="3862"/>
              <a:ext cx="6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  <a:latin typeface="Calibri" panose="020F0502020204030204" pitchFamily="34" charset="0"/>
                </a:rPr>
                <a:t>дофамин</a:t>
              </a:r>
            </a:p>
          </p:txBody>
        </p:sp>
        <p:sp>
          <p:nvSpPr>
            <p:cNvPr id="12303" name="Text Box 25">
              <a:extLst>
                <a:ext uri="{FF2B5EF4-FFF2-40B4-BE49-F238E27FC236}">
                  <a16:creationId xmlns:a16="http://schemas.microsoft.com/office/drawing/2014/main" id="{48DC73BF-778F-4F9A-8AE9-CF7D30257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4054"/>
              <a:ext cx="10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  <a:latin typeface="Calibri" panose="020F0502020204030204" pitchFamily="34" charset="0"/>
                </a:rPr>
                <a:t>норадреналин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05754-9C4C-4591-8F57-63EE0798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План лекции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68C13-E5C4-4275-BD67-A93DBE66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Концепция нормы реакции и развитие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Понятие фенотипа на клеточном уровне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Среда внутри и вне организма и возможности ее взаимодействия с генотипом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Морфогенез нервной системы и его основные этапы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Наследственные и средовые факторы, влияющие процесс развития нервной системы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32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24" name="Group 28">
            <a:extLst>
              <a:ext uri="{FF2B5EF4-FFF2-40B4-BE49-F238E27FC236}">
                <a16:creationId xmlns:a16="http://schemas.microsoft.com/office/drawing/2014/main" id="{59A6396D-22AF-44C8-B74F-F637FAD15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96821"/>
              </p:ext>
            </p:extLst>
          </p:nvPr>
        </p:nvGraphicFramePr>
        <p:xfrm>
          <a:off x="1708150" y="357757"/>
          <a:ext cx="8297087" cy="3536155"/>
        </p:xfrm>
        <a:graphic>
          <a:graphicData uri="http://schemas.openxmlformats.org/drawingml/2006/table">
            <a:tbl>
              <a:tblPr/>
              <a:tblGrid>
                <a:gridCol w="4049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Темперамент</a:t>
                      </a:r>
                    </a:p>
                  </a:txBody>
                  <a:tcPr marT="47438" marB="47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Нейромедиаторы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7438" marB="47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Поиск новизны</a:t>
                      </a:r>
                    </a:p>
                  </a:txBody>
                  <a:tcPr marT="47438" marB="47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Низкий дофамин</a:t>
                      </a: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7438" marB="47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Избегание опасности</a:t>
                      </a:r>
                    </a:p>
                  </a:txBody>
                  <a:tcPr marT="47438" marB="47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Избыточный серотонин </a:t>
                      </a: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7438" marB="47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Зависимость </a:t>
                      </a:r>
                      <a:endParaRPr kumimoji="0" 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 поощрения</a:t>
                      </a:r>
                    </a:p>
                  </a:txBody>
                  <a:tcPr marT="47438" marB="47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Низкий  норадреналин</a:t>
                      </a: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7438" marB="47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331" name="Picture 19" descr="x_f735746f">
            <a:extLst>
              <a:ext uri="{FF2B5EF4-FFF2-40B4-BE49-F238E27FC236}">
                <a16:creationId xmlns:a16="http://schemas.microsoft.com/office/drawing/2014/main" id="{F1880175-5635-43AC-9DCD-392C01BA8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1" r="22604"/>
          <a:stretch>
            <a:fillRect/>
          </a:stretch>
        </p:blipFill>
        <p:spPr bwMode="auto">
          <a:xfrm>
            <a:off x="366085" y="3305397"/>
            <a:ext cx="41036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Забор буккального эпителия">
            <a:extLst>
              <a:ext uri="{FF2B5EF4-FFF2-40B4-BE49-F238E27FC236}">
                <a16:creationId xmlns:a16="http://schemas.microsoft.com/office/drawing/2014/main" id="{EBD94154-7DA2-431A-9549-B29B7E048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975"/>
            <a:ext cx="16525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50362FCE-4C92-4715-963A-95777F3702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0700" y="1"/>
            <a:ext cx="8605838" cy="1052513"/>
          </a:xfrm>
        </p:spPr>
        <p:txBody>
          <a:bodyPr/>
          <a:lstStyle/>
          <a:p>
            <a:pPr eaLnBrk="1" hangingPunct="1"/>
            <a:r>
              <a:rPr lang="ru-RU" altLang="ru-RU" sz="4000">
                <a:latin typeface="Calibri" panose="020F0502020204030204" pitchFamily="34" charset="0"/>
              </a:rPr>
              <a:t>Молекулярно-генетический анализ</a:t>
            </a:r>
          </a:p>
        </p:txBody>
      </p:sp>
      <p:sp>
        <p:nvSpPr>
          <p:cNvPr id="14340" name="Text Box 10">
            <a:extLst>
              <a:ext uri="{FF2B5EF4-FFF2-40B4-BE49-F238E27FC236}">
                <a16:creationId xmlns:a16="http://schemas.microsoft.com/office/drawing/2014/main" id="{DB20785D-B73F-4EB1-A289-B4194F6B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1146175"/>
            <a:ext cx="5184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anose="020F0502020204030204" pitchFamily="34" charset="0"/>
              </a:rPr>
              <a:t>Простота получения биоматериала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anose="020F0502020204030204" pitchFamily="34" charset="0"/>
              </a:rPr>
              <a:t>(слюна)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Calibri" panose="020F050202020403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anose="020F0502020204030204" pitchFamily="34" charset="0"/>
              </a:rPr>
              <a:t>Быстрота проведения анализа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Calibri" panose="020F0502020204030204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anose="020F0502020204030204" pitchFamily="34" charset="0"/>
              </a:rPr>
              <a:t>Выделенную ДНК можно хранить  много лет</a:t>
            </a:r>
          </a:p>
        </p:txBody>
      </p:sp>
      <p:pic>
        <p:nvPicPr>
          <p:cNvPr id="14341" name="Picture 17" descr="Терцик">
            <a:extLst>
              <a:ext uri="{FF2B5EF4-FFF2-40B4-BE49-F238E27FC236}">
                <a16:creationId xmlns:a16="http://schemas.microsoft.com/office/drawing/2014/main" id="{912FB28E-FDDC-426F-B33B-72CE9124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430464"/>
            <a:ext cx="22431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6" descr="gelrun">
            <a:extLst>
              <a:ext uri="{FF2B5EF4-FFF2-40B4-BE49-F238E27FC236}">
                <a16:creationId xmlns:a16="http://schemas.microsoft.com/office/drawing/2014/main" id="{6DC52A75-4F66-462C-B982-1DA6E69A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4292601"/>
            <a:ext cx="948372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1694F57D-0EAB-4EED-8723-20468092A34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1"/>
            <a:ext cx="9144000" cy="1692275"/>
          </a:xfrm>
        </p:spPr>
        <p:txBody>
          <a:bodyPr/>
          <a:lstStyle/>
          <a:p>
            <a:pPr eaLnBrk="1" hangingPunct="1"/>
            <a:r>
              <a:rPr lang="ru-RU" altLang="ru-RU" sz="3200" b="1">
                <a:latin typeface="Calibri" panose="020F0502020204030204" pitchFamily="34" charset="0"/>
              </a:rPr>
              <a:t>Нейромедиаторы, и другие белки, </a:t>
            </a:r>
            <a:br>
              <a:rPr lang="ru-RU" altLang="ru-RU" sz="3200" b="1">
                <a:latin typeface="Calibri" panose="020F0502020204030204" pitchFamily="34" charset="0"/>
              </a:rPr>
            </a:br>
            <a:r>
              <a:rPr lang="ru-RU" altLang="ru-RU" sz="3200" b="1">
                <a:latin typeface="Calibri" panose="020F0502020204030204" pitchFamily="34" charset="0"/>
              </a:rPr>
              <a:t>которые включены в исследования </a:t>
            </a:r>
            <a:br>
              <a:rPr lang="ru-RU" altLang="ru-RU" sz="3200" b="1">
                <a:latin typeface="Calibri" panose="020F0502020204030204" pitchFamily="34" charset="0"/>
              </a:rPr>
            </a:br>
            <a:r>
              <a:rPr lang="ru-RU" altLang="ru-RU" sz="3200" b="1">
                <a:latin typeface="Calibri" panose="020F0502020204030204" pitchFamily="34" charset="0"/>
              </a:rPr>
              <a:t>темперамента и характера сегодня</a:t>
            </a:r>
          </a:p>
        </p:txBody>
      </p:sp>
      <p:sp>
        <p:nvSpPr>
          <p:cNvPr id="15363" name="Подзаголовок 2">
            <a:extLst>
              <a:ext uri="{FF2B5EF4-FFF2-40B4-BE49-F238E27FC236}">
                <a16:creationId xmlns:a16="http://schemas.microsoft.com/office/drawing/2014/main" id="{F2902065-08B8-4C53-B807-BA2608A7CEC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757489" y="1951039"/>
            <a:ext cx="6677025" cy="4548187"/>
          </a:xfrm>
          <a:solidFill>
            <a:srgbClr val="CCECFF"/>
          </a:solidFill>
        </p:spPr>
        <p:txBody>
          <a:bodyPr/>
          <a:lstStyle/>
          <a:p>
            <a:pPr marL="0" indent="0" algn="ctr">
              <a:buNone/>
            </a:pPr>
            <a:r>
              <a:rPr lang="ru-RU" altLang="ru-RU" sz="3000">
                <a:latin typeface="Calibri" panose="020F0502020204030204" pitchFamily="34" charset="0"/>
              </a:rPr>
              <a:t>Дофамин</a:t>
            </a:r>
          </a:p>
          <a:p>
            <a:pPr marL="0" indent="0" algn="ctr">
              <a:buNone/>
            </a:pPr>
            <a:r>
              <a:rPr lang="ru-RU" altLang="ru-RU" sz="3000">
                <a:latin typeface="Calibri" panose="020F0502020204030204" pitchFamily="34" charset="0"/>
              </a:rPr>
              <a:t>Серотонин</a:t>
            </a:r>
          </a:p>
          <a:p>
            <a:pPr marL="0" indent="0" algn="ctr">
              <a:buNone/>
            </a:pPr>
            <a:r>
              <a:rPr lang="ru-RU" altLang="ru-RU" sz="3000">
                <a:latin typeface="Calibri" panose="020F0502020204030204" pitchFamily="34" charset="0"/>
              </a:rPr>
              <a:t>Норадреналин</a:t>
            </a:r>
          </a:p>
          <a:p>
            <a:pPr marL="0" indent="0" algn="ctr">
              <a:buNone/>
            </a:pPr>
            <a:r>
              <a:rPr lang="ru-RU" altLang="ru-RU" sz="3000">
                <a:latin typeface="Calibri" panose="020F0502020204030204" pitchFamily="34" charset="0"/>
              </a:rPr>
              <a:t>ГАМК</a:t>
            </a:r>
          </a:p>
          <a:p>
            <a:pPr marL="0" indent="0" algn="ctr">
              <a:buNone/>
            </a:pPr>
            <a:r>
              <a:rPr lang="ru-RU" altLang="ru-RU" sz="3000">
                <a:latin typeface="Calibri" panose="020F0502020204030204" pitchFamily="34" charset="0"/>
              </a:rPr>
              <a:t>Ацетилхолин</a:t>
            </a:r>
          </a:p>
          <a:p>
            <a:pPr marL="0" indent="0" algn="ctr">
              <a:buNone/>
            </a:pPr>
            <a:r>
              <a:rPr lang="ru-RU" altLang="ru-RU" sz="3000">
                <a:latin typeface="Calibri" panose="020F0502020204030204" pitchFamily="34" charset="0"/>
              </a:rPr>
              <a:t> Окситоцин</a:t>
            </a:r>
          </a:p>
          <a:p>
            <a:pPr marL="0" indent="0" algn="ctr">
              <a:buNone/>
            </a:pPr>
            <a:r>
              <a:rPr lang="ru-RU" altLang="ru-RU" sz="3000">
                <a:latin typeface="Calibri" panose="020F0502020204030204" pitchFamily="34" charset="0"/>
              </a:rPr>
              <a:t>Опиоиды</a:t>
            </a:r>
          </a:p>
          <a:p>
            <a:pPr marL="0" indent="0" algn="ctr">
              <a:buNone/>
            </a:pPr>
            <a:r>
              <a:rPr lang="ru-RU" altLang="ru-RU" sz="3000">
                <a:latin typeface="Calibri" panose="020F0502020204030204" pitchFamily="34" charset="0"/>
              </a:rPr>
              <a:t>Белки  нейрональной пластичности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8CB2BA7-8DA9-4865-9657-4F529930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4" y="179388"/>
            <a:ext cx="5399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rgbClr val="000000"/>
                </a:solidFill>
                <a:latin typeface="Calibri" panose="020F0502020204030204" pitchFamily="34" charset="0"/>
              </a:rPr>
              <a:t>Дофамин</a:t>
            </a:r>
          </a:p>
        </p:txBody>
      </p:sp>
      <p:sp>
        <p:nvSpPr>
          <p:cNvPr id="16387" name="Text Box 41">
            <a:extLst>
              <a:ext uri="{FF2B5EF4-FFF2-40B4-BE49-F238E27FC236}">
                <a16:creationId xmlns:a16="http://schemas.microsoft.com/office/drawing/2014/main" id="{CFFF4BA2-A557-4701-9722-3E080FDDE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9" y="2651125"/>
            <a:ext cx="4968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t>Дофамина недостаточно.</a:t>
            </a:r>
            <a:endParaRPr lang="en-US" altLang="ru-RU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t>Эмоция</a:t>
            </a:r>
            <a:r>
              <a:rPr lang="en-US" altLang="ru-RU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t>брезгливости</a:t>
            </a:r>
            <a:endParaRPr lang="en-US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D352B665-D9FF-489A-853A-ADC28857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562100"/>
            <a:ext cx="3467100" cy="41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8B2EFFD-574C-4781-A255-3EDAE2AC4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4" y="179388"/>
            <a:ext cx="5399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rgbClr val="000000"/>
                </a:solidFill>
                <a:latin typeface="Calibri" panose="020F0502020204030204" pitchFamily="34" charset="0"/>
              </a:rPr>
              <a:t>Норадреналин</a:t>
            </a: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8AC274B4-1AAD-4BF6-A0E0-4B7FCF97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73351"/>
            <a:ext cx="39497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Норадреналина недостаточно </a:t>
            </a:r>
            <a:endParaRPr lang="en-US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Эмоция страха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7E0D60A4-361E-4188-9828-DC5925890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614489"/>
            <a:ext cx="3314700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3A0C4EE-2E7C-4B86-A80D-1789D3D45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4" y="179388"/>
            <a:ext cx="53990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600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ru-RU" altLang="ru-RU" sz="6000">
                <a:solidFill>
                  <a:srgbClr val="000000"/>
                </a:solidFill>
                <a:latin typeface="Calibri" panose="020F0502020204030204" pitchFamily="34" charset="0"/>
              </a:rPr>
              <a:t>еротонин</a:t>
            </a:r>
          </a:p>
        </p:txBody>
      </p:sp>
      <p:sp>
        <p:nvSpPr>
          <p:cNvPr id="18435" name="Text Box 10">
            <a:extLst>
              <a:ext uri="{FF2B5EF4-FFF2-40B4-BE49-F238E27FC236}">
                <a16:creationId xmlns:a16="http://schemas.microsoft.com/office/drawing/2014/main" id="{3DB21443-939E-4B28-BE25-CFC02DAC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9" y="2693988"/>
            <a:ext cx="4321175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7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Серотонин сбалансирован</a:t>
            </a:r>
            <a:endParaRPr lang="en-US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7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Эмоция радости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4225D9EE-D529-4552-A522-3D860FAF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682751"/>
            <a:ext cx="3671888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E34FA6B-277E-498C-A22C-7212EDBE2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4" y="179388"/>
            <a:ext cx="5399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600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ru-RU" altLang="ru-RU" sz="6000">
                <a:solidFill>
                  <a:srgbClr val="000000"/>
                </a:solidFill>
                <a:latin typeface="Calibri" panose="020F0502020204030204" pitchFamily="34" charset="0"/>
              </a:rPr>
              <a:t>еротонин</a:t>
            </a:r>
          </a:p>
        </p:txBody>
      </p:sp>
      <p:sp>
        <p:nvSpPr>
          <p:cNvPr id="19459" name="Text Box 10">
            <a:extLst>
              <a:ext uri="{FF2B5EF4-FFF2-40B4-BE49-F238E27FC236}">
                <a16:creationId xmlns:a16="http://schemas.microsoft.com/office/drawing/2014/main" id="{148932D0-1F0C-493E-85A6-8C4E3A0F6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12743"/>
            <a:ext cx="3409950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7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Серотонина недостаточно </a:t>
            </a:r>
            <a:endParaRPr lang="en-US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7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Эмоция печали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E33D9EF3-008C-4331-9D3D-1D4C4B9A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795464"/>
            <a:ext cx="24320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A42FA60-A8C4-431A-B0A5-EBF58CEC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4" y="179388"/>
            <a:ext cx="5399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600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ru-RU" altLang="ru-RU" sz="6000">
                <a:solidFill>
                  <a:srgbClr val="000000"/>
                </a:solidFill>
                <a:latin typeface="Calibri" panose="020F0502020204030204" pitchFamily="34" charset="0"/>
              </a:rPr>
              <a:t>еротонин</a:t>
            </a:r>
          </a:p>
        </p:txBody>
      </p:sp>
      <p:sp>
        <p:nvSpPr>
          <p:cNvPr id="20483" name="Text Box 10">
            <a:extLst>
              <a:ext uri="{FF2B5EF4-FFF2-40B4-BE49-F238E27FC236}">
                <a16:creationId xmlns:a16="http://schemas.microsoft.com/office/drawing/2014/main" id="{3C537751-0F8A-4195-AED4-33DC8EED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35263"/>
            <a:ext cx="3505200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7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Избыток серотонина</a:t>
            </a:r>
            <a:endParaRPr lang="en-US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7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Эмоция гнева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5A059191-A30F-4534-8DDB-6D440208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1" y="1962151"/>
            <a:ext cx="2619375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23419-B1DE-4CD7-81F7-136FF0C8C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>
                <a:latin typeface="Calibri" pitchFamily="34" charset="0"/>
              </a:rPr>
              <a:t>Нейроны мозга и их контакты друг с другом</a:t>
            </a:r>
          </a:p>
        </p:txBody>
      </p:sp>
      <p:pic>
        <p:nvPicPr>
          <p:cNvPr id="21507" name="Picture 12" descr="nd4">
            <a:extLst>
              <a:ext uri="{FF2B5EF4-FFF2-40B4-BE49-F238E27FC236}">
                <a16:creationId xmlns:a16="http://schemas.microsoft.com/office/drawing/2014/main" id="{76D45798-047F-49D7-B634-CA3D1F389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568576"/>
            <a:ext cx="555625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2">
            <a:extLst>
              <a:ext uri="{FF2B5EF4-FFF2-40B4-BE49-F238E27FC236}">
                <a16:creationId xmlns:a16="http://schemas.microsoft.com/office/drawing/2014/main" id="{98530363-1D61-4181-8230-02A72DC0E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2767013"/>
            <a:ext cx="390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FF5050"/>
                </a:solidFill>
                <a:latin typeface="Calibri" panose="020F0502020204030204" pitchFamily="34" charset="0"/>
              </a:rPr>
              <a:t>SERT</a:t>
            </a:r>
            <a:r>
              <a:rPr lang="en-US" altLang="ru-RU" sz="2400">
                <a:latin typeface="Calibri" panose="020F0502020204030204" pitchFamily="34" charset="0"/>
              </a:rPr>
              <a:t>  </a:t>
            </a:r>
            <a:r>
              <a:rPr lang="ru-RU" altLang="ru-RU" sz="2400">
                <a:latin typeface="Calibri" panose="020F0502020204030204" pitchFamily="34" charset="0"/>
              </a:rPr>
              <a:t>  Переносит серотонин</a:t>
            </a:r>
            <a:endParaRPr lang="ru-RU" altLang="ru-RU" sz="2400" b="1">
              <a:latin typeface="Calibri" panose="020F0502020204030204" pitchFamily="34" charset="0"/>
            </a:endParaRPr>
          </a:p>
        </p:txBody>
      </p:sp>
      <p:sp>
        <p:nvSpPr>
          <p:cNvPr id="23555" name="Text Box 44">
            <a:extLst>
              <a:ext uri="{FF2B5EF4-FFF2-40B4-BE49-F238E27FC236}">
                <a16:creationId xmlns:a16="http://schemas.microsoft.com/office/drawing/2014/main" id="{46691139-29C4-449D-BDD3-CC76DAD9F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4600576"/>
            <a:ext cx="433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CC6600"/>
                </a:solidFill>
                <a:latin typeface="Calibri" panose="020F0502020204030204" pitchFamily="34" charset="0"/>
              </a:rPr>
              <a:t>HTR2C</a:t>
            </a:r>
            <a:r>
              <a:rPr lang="ru-RU" altLang="ru-RU" sz="2400" b="1">
                <a:latin typeface="Calibri" panose="020F0502020204030204" pitchFamily="34" charset="0"/>
              </a:rPr>
              <a:t> и </a:t>
            </a:r>
            <a:r>
              <a:rPr lang="en-US" altLang="ru-RU" sz="2400" b="1">
                <a:solidFill>
                  <a:srgbClr val="808000"/>
                </a:solidFill>
                <a:latin typeface="Calibri" panose="020F0502020204030204" pitchFamily="34" charset="0"/>
              </a:rPr>
              <a:t>HTR2A</a:t>
            </a:r>
            <a:r>
              <a:rPr lang="ru-RU" altLang="ru-RU" sz="2400" b="1">
                <a:latin typeface="Calibri" panose="020F0502020204030204" pitchFamily="34" charset="0"/>
              </a:rPr>
              <a:t> </a:t>
            </a:r>
            <a:r>
              <a:rPr lang="ru-RU" altLang="ru-RU" sz="2400">
                <a:latin typeface="Calibri" panose="020F0502020204030204" pitchFamily="34" charset="0"/>
              </a:rPr>
              <a:t> </a:t>
            </a:r>
            <a:endParaRPr lang="en-US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anose="020F0502020204030204" pitchFamily="34" charset="0"/>
              </a:rPr>
              <a:t>Рецепторы серотонина  </a:t>
            </a:r>
            <a:br>
              <a:rPr lang="ru-RU" altLang="ru-RU" sz="2400">
                <a:latin typeface="Calibri" panose="020F0502020204030204" pitchFamily="34" charset="0"/>
              </a:rPr>
            </a:br>
            <a:r>
              <a:rPr lang="ru-RU" altLang="ru-RU" sz="2400">
                <a:latin typeface="Calibri" panose="020F0502020204030204" pitchFamily="34" charset="0"/>
              </a:rPr>
              <a:t>Узнают и связывают серотонин</a:t>
            </a:r>
          </a:p>
        </p:txBody>
      </p:sp>
      <p:grpSp>
        <p:nvGrpSpPr>
          <p:cNvPr id="23556" name="Group 47">
            <a:extLst>
              <a:ext uri="{FF2B5EF4-FFF2-40B4-BE49-F238E27FC236}">
                <a16:creationId xmlns:a16="http://schemas.microsoft.com/office/drawing/2014/main" id="{0FF8E2C4-613E-4E76-801C-9F256355ECB4}"/>
              </a:ext>
            </a:extLst>
          </p:cNvPr>
          <p:cNvGrpSpPr>
            <a:grpSpLocks/>
          </p:cNvGrpSpPr>
          <p:nvPr/>
        </p:nvGrpSpPr>
        <p:grpSpPr bwMode="auto">
          <a:xfrm>
            <a:off x="6116638" y="3703639"/>
            <a:ext cx="2114550" cy="503237"/>
            <a:chOff x="2959" y="926"/>
            <a:chExt cx="1332" cy="317"/>
          </a:xfrm>
        </p:grpSpPr>
        <p:sp>
          <p:nvSpPr>
            <p:cNvPr id="23625" name="Text Box 48">
              <a:extLst>
                <a:ext uri="{FF2B5EF4-FFF2-40B4-BE49-F238E27FC236}">
                  <a16:creationId xmlns:a16="http://schemas.microsoft.com/office/drawing/2014/main" id="{041C5914-217F-4C1C-9BC0-926676202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6" y="957"/>
              <a:ext cx="9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/>
                <a:t>Серотонин</a:t>
              </a:r>
            </a:p>
          </p:txBody>
        </p:sp>
        <p:sp>
          <p:nvSpPr>
            <p:cNvPr id="23626" name="Oval 49">
              <a:extLst>
                <a:ext uri="{FF2B5EF4-FFF2-40B4-BE49-F238E27FC236}">
                  <a16:creationId xmlns:a16="http://schemas.microsoft.com/office/drawing/2014/main" id="{5DC93AA0-E63B-4AF4-A8AA-FDD0D70480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11" y="1028"/>
              <a:ext cx="68" cy="6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627" name="Oval 50">
              <a:extLst>
                <a:ext uri="{FF2B5EF4-FFF2-40B4-BE49-F238E27FC236}">
                  <a16:creationId xmlns:a16="http://schemas.microsoft.com/office/drawing/2014/main" id="{690D7ACE-784F-45B5-93F7-1FDE7F6AC7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47" y="1028"/>
              <a:ext cx="68" cy="6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628" name="Oval 51">
              <a:extLst>
                <a:ext uri="{FF2B5EF4-FFF2-40B4-BE49-F238E27FC236}">
                  <a16:creationId xmlns:a16="http://schemas.microsoft.com/office/drawing/2014/main" id="{242D1609-E26A-429B-8A84-611BBA3F66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02" y="1118"/>
              <a:ext cx="68" cy="6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629" name="Oval 52">
              <a:extLst>
                <a:ext uri="{FF2B5EF4-FFF2-40B4-BE49-F238E27FC236}">
                  <a16:creationId xmlns:a16="http://schemas.microsoft.com/office/drawing/2014/main" id="{12DA6114-4C39-4ED3-A56F-4894E5DF02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38" y="1118"/>
              <a:ext cx="68" cy="6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630" name="Rectangle 53">
              <a:extLst>
                <a:ext uri="{FF2B5EF4-FFF2-40B4-BE49-F238E27FC236}">
                  <a16:creationId xmlns:a16="http://schemas.microsoft.com/office/drawing/2014/main" id="{4A9A3CD8-A8E7-4E3F-822B-284FAA224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926"/>
              <a:ext cx="1316" cy="317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3557" name="Text Box 59">
            <a:extLst>
              <a:ext uri="{FF2B5EF4-FFF2-40B4-BE49-F238E27FC236}">
                <a16:creationId xmlns:a16="http://schemas.microsoft.com/office/drawing/2014/main" id="{9D8FFEB4-3AC5-4B2F-B532-6FC7CD7A1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220345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66FF"/>
                </a:solidFill>
                <a:latin typeface="Calibri" panose="020F0502020204030204" pitchFamily="34" charset="0"/>
              </a:rPr>
              <a:t>МАО</a:t>
            </a:r>
            <a:r>
              <a:rPr lang="en-US" altLang="ru-RU" sz="2400" b="1">
                <a:solidFill>
                  <a:srgbClr val="0066FF"/>
                </a:solidFill>
                <a:latin typeface="Calibri" panose="020F0502020204030204" pitchFamily="34" charset="0"/>
              </a:rPr>
              <a:t>A</a:t>
            </a:r>
            <a:r>
              <a:rPr lang="ru-RU" altLang="ru-RU" sz="2400">
                <a:latin typeface="Calibri" panose="020F0502020204030204" pitchFamily="34" charset="0"/>
              </a:rPr>
              <a:t>   Разрушает серотонин</a:t>
            </a:r>
          </a:p>
        </p:txBody>
      </p:sp>
      <p:sp>
        <p:nvSpPr>
          <p:cNvPr id="23558" name="Заголовок 2">
            <a:extLst>
              <a:ext uri="{FF2B5EF4-FFF2-40B4-BE49-F238E27FC236}">
                <a16:creationId xmlns:a16="http://schemas.microsoft.com/office/drawing/2014/main" id="{B107D917-2C62-46F6-B6D4-3C8AB6FE2E4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961064" y="1"/>
            <a:ext cx="4706937" cy="1470025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ru-RU" altLang="ru-RU" sz="4000">
                <a:latin typeface="Calibri" panose="020F0502020204030204" pitchFamily="34" charset="0"/>
              </a:rPr>
              <a:t>Передача нервного импульса</a:t>
            </a:r>
          </a:p>
        </p:txBody>
      </p:sp>
      <p:sp>
        <p:nvSpPr>
          <p:cNvPr id="23559" name="Text Box 59">
            <a:extLst>
              <a:ext uri="{FF2B5EF4-FFF2-40B4-BE49-F238E27FC236}">
                <a16:creationId xmlns:a16="http://schemas.microsoft.com/office/drawing/2014/main" id="{3349DBC7-CE23-47B2-A2EA-6C21E40FB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9" y="1598613"/>
            <a:ext cx="399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008000"/>
                </a:solidFill>
                <a:latin typeface="Calibri" panose="020F0502020204030204" pitchFamily="34" charset="0"/>
              </a:rPr>
              <a:t>TPH</a:t>
            </a:r>
            <a:r>
              <a:rPr lang="ru-RU" altLang="ru-RU" sz="2400">
                <a:latin typeface="Calibri" panose="020F0502020204030204" pitchFamily="34" charset="0"/>
              </a:rPr>
              <a:t>    синтезирует серотонин</a:t>
            </a:r>
          </a:p>
        </p:txBody>
      </p:sp>
      <p:grpSp>
        <p:nvGrpSpPr>
          <p:cNvPr id="23560" name="Group 14">
            <a:extLst>
              <a:ext uri="{FF2B5EF4-FFF2-40B4-BE49-F238E27FC236}">
                <a16:creationId xmlns:a16="http://schemas.microsoft.com/office/drawing/2014/main" id="{7E568BE3-EEBD-4B53-8B59-6C8136CE3974}"/>
              </a:ext>
            </a:extLst>
          </p:cNvPr>
          <p:cNvGrpSpPr>
            <a:grpSpLocks/>
          </p:cNvGrpSpPr>
          <p:nvPr/>
        </p:nvGrpSpPr>
        <p:grpSpPr bwMode="auto">
          <a:xfrm>
            <a:off x="1887538" y="-112713"/>
            <a:ext cx="4278312" cy="7288213"/>
            <a:chOff x="229" y="-71"/>
            <a:chExt cx="2695" cy="4591"/>
          </a:xfrm>
        </p:grpSpPr>
        <p:grpSp>
          <p:nvGrpSpPr>
            <p:cNvPr id="23561" name="Group 15">
              <a:extLst>
                <a:ext uri="{FF2B5EF4-FFF2-40B4-BE49-F238E27FC236}">
                  <a16:creationId xmlns:a16="http://schemas.microsoft.com/office/drawing/2014/main" id="{A12A6D49-DFDD-4477-BE30-195C3DA9D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4" y="2260"/>
              <a:ext cx="1150" cy="376"/>
              <a:chOff x="1184" y="2260"/>
              <a:chExt cx="1150" cy="376"/>
            </a:xfrm>
          </p:grpSpPr>
          <p:sp>
            <p:nvSpPr>
              <p:cNvPr id="23615" name="Oval 21">
                <a:extLst>
                  <a:ext uri="{FF2B5EF4-FFF2-40B4-BE49-F238E27FC236}">
                    <a16:creationId xmlns:a16="http://schemas.microsoft.com/office/drawing/2014/main" id="{BE3C9CA8-A363-4709-9DC8-CA4669AFB3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88" y="2387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616" name="Oval 22">
                <a:extLst>
                  <a:ext uri="{FF2B5EF4-FFF2-40B4-BE49-F238E27FC236}">
                    <a16:creationId xmlns:a16="http://schemas.microsoft.com/office/drawing/2014/main" id="{3C98337E-0D22-40D4-A55B-8A8006FCEF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15" y="2478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617" name="Oval 23">
                <a:extLst>
                  <a:ext uri="{FF2B5EF4-FFF2-40B4-BE49-F238E27FC236}">
                    <a16:creationId xmlns:a16="http://schemas.microsoft.com/office/drawing/2014/main" id="{08CE390B-19D9-4983-9691-B8E52BCE3E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88" y="2568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618" name="Oval 24">
                <a:extLst>
                  <a:ext uri="{FF2B5EF4-FFF2-40B4-BE49-F238E27FC236}">
                    <a16:creationId xmlns:a16="http://schemas.microsoft.com/office/drawing/2014/main" id="{A4B7828C-3746-425F-BF65-AD1C6698B8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61" y="2568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619" name="Oval 25">
                <a:extLst>
                  <a:ext uri="{FF2B5EF4-FFF2-40B4-BE49-F238E27FC236}">
                    <a16:creationId xmlns:a16="http://schemas.microsoft.com/office/drawing/2014/main" id="{1228EC32-950A-49FF-8828-65D66D7A25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16" y="2296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620" name="Arc 29">
                <a:extLst>
                  <a:ext uri="{FF2B5EF4-FFF2-40B4-BE49-F238E27FC236}">
                    <a16:creationId xmlns:a16="http://schemas.microsoft.com/office/drawing/2014/main" id="{546E74D3-E6D0-4E94-AE34-4A5D8CC3A6D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946" y="2231"/>
                <a:ext cx="359" cy="417"/>
              </a:xfrm>
              <a:custGeom>
                <a:avLst/>
                <a:gdLst>
                  <a:gd name="T0" fmla="*/ 0 w 24199"/>
                  <a:gd name="T1" fmla="*/ 0 h 21991"/>
                  <a:gd name="T2" fmla="*/ 0 w 24199"/>
                  <a:gd name="T3" fmla="*/ 0 h 21991"/>
                  <a:gd name="T4" fmla="*/ 0 w 24199"/>
                  <a:gd name="T5" fmla="*/ 0 h 219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199" h="21991" fill="none" extrusionOk="0">
                    <a:moveTo>
                      <a:pt x="-1" y="156"/>
                    </a:moveTo>
                    <a:cubicBezTo>
                      <a:pt x="862" y="52"/>
                      <a:pt x="1730" y="-1"/>
                      <a:pt x="2599" y="0"/>
                    </a:cubicBezTo>
                    <a:cubicBezTo>
                      <a:pt x="14528" y="0"/>
                      <a:pt x="24199" y="9670"/>
                      <a:pt x="24199" y="21600"/>
                    </a:cubicBezTo>
                    <a:cubicBezTo>
                      <a:pt x="24199" y="21730"/>
                      <a:pt x="24197" y="21860"/>
                      <a:pt x="24195" y="21991"/>
                    </a:cubicBezTo>
                  </a:path>
                  <a:path w="24199" h="21991" stroke="0" extrusionOk="0">
                    <a:moveTo>
                      <a:pt x="-1" y="156"/>
                    </a:moveTo>
                    <a:cubicBezTo>
                      <a:pt x="862" y="52"/>
                      <a:pt x="1730" y="-1"/>
                      <a:pt x="2599" y="0"/>
                    </a:cubicBezTo>
                    <a:cubicBezTo>
                      <a:pt x="14528" y="0"/>
                      <a:pt x="24199" y="9670"/>
                      <a:pt x="24199" y="21600"/>
                    </a:cubicBezTo>
                    <a:cubicBezTo>
                      <a:pt x="24199" y="21730"/>
                      <a:pt x="24197" y="21860"/>
                      <a:pt x="24195" y="21991"/>
                    </a:cubicBezTo>
                    <a:lnTo>
                      <a:pt x="2599" y="21600"/>
                    </a:lnTo>
                    <a:lnTo>
                      <a:pt x="-1" y="156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621" name="Line 30">
                <a:extLst>
                  <a:ext uri="{FF2B5EF4-FFF2-40B4-BE49-F238E27FC236}">
                    <a16:creationId xmlns:a16="http://schemas.microsoft.com/office/drawing/2014/main" id="{7ACE214A-5779-439A-B990-61FF5D762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4" y="2260"/>
                <a:ext cx="165" cy="3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22" name="Line 31">
                <a:extLst>
                  <a:ext uri="{FF2B5EF4-FFF2-40B4-BE49-F238E27FC236}">
                    <a16:creationId xmlns:a16="http://schemas.microsoft.com/office/drawing/2014/main" id="{E80F6EA9-3150-4770-94B1-35237258D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6" y="2260"/>
                <a:ext cx="196" cy="35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23" name="Oval 37">
                <a:extLst>
                  <a:ext uri="{FF2B5EF4-FFF2-40B4-BE49-F238E27FC236}">
                    <a16:creationId xmlns:a16="http://schemas.microsoft.com/office/drawing/2014/main" id="{B3225E70-80E9-4707-B034-FC06A6C71D7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41" y="2387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624" name="Oval 38">
                <a:extLst>
                  <a:ext uri="{FF2B5EF4-FFF2-40B4-BE49-F238E27FC236}">
                    <a16:creationId xmlns:a16="http://schemas.microsoft.com/office/drawing/2014/main" id="{C3B88A91-E7E2-4002-87F6-62E21DDD0A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80" y="2478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grpSp>
          <p:nvGrpSpPr>
            <p:cNvPr id="23562" name="Group 26">
              <a:extLst>
                <a:ext uri="{FF2B5EF4-FFF2-40B4-BE49-F238E27FC236}">
                  <a16:creationId xmlns:a16="http://schemas.microsoft.com/office/drawing/2014/main" id="{31BAB361-8D0B-4586-9F2C-689736C57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" y="-71"/>
              <a:ext cx="2379" cy="2232"/>
              <a:chOff x="545" y="-71"/>
              <a:chExt cx="2379" cy="2232"/>
            </a:xfrm>
          </p:grpSpPr>
          <p:sp>
            <p:nvSpPr>
              <p:cNvPr id="23576" name="Freeform 3">
                <a:extLst>
                  <a:ext uri="{FF2B5EF4-FFF2-40B4-BE49-F238E27FC236}">
                    <a16:creationId xmlns:a16="http://schemas.microsoft.com/office/drawing/2014/main" id="{54533E49-A929-44C5-B611-6615D810E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-71"/>
                <a:ext cx="1958" cy="2165"/>
              </a:xfrm>
              <a:custGeom>
                <a:avLst/>
                <a:gdLst>
                  <a:gd name="T0" fmla="*/ 1567537188 w 1958"/>
                  <a:gd name="T1" fmla="*/ 57964396 h 2165"/>
                  <a:gd name="T2" fmla="*/ 1355844063 w 1958"/>
                  <a:gd name="T3" fmla="*/ 1509574607 h 2165"/>
                  <a:gd name="T4" fmla="*/ 428426563 w 1958"/>
                  <a:gd name="T5" fmla="*/ 2147483646 h 2165"/>
                  <a:gd name="T6" fmla="*/ 17641888 w 1958"/>
                  <a:gd name="T7" fmla="*/ 2147483646 h 2165"/>
                  <a:gd name="T8" fmla="*/ 325100950 w 1958"/>
                  <a:gd name="T9" fmla="*/ 2147483646 h 2165"/>
                  <a:gd name="T10" fmla="*/ 1582658125 w 1958"/>
                  <a:gd name="T11" fmla="*/ 2147483646 h 2165"/>
                  <a:gd name="T12" fmla="*/ 2147483646 w 1958"/>
                  <a:gd name="T13" fmla="*/ 2147483646 h 2165"/>
                  <a:gd name="T14" fmla="*/ 2147483646 w 1958"/>
                  <a:gd name="T15" fmla="*/ 2147483646 h 2165"/>
                  <a:gd name="T16" fmla="*/ 2147483646 w 1958"/>
                  <a:gd name="T17" fmla="*/ 2147483646 h 2165"/>
                  <a:gd name="T18" fmla="*/ 2147483646 w 1958"/>
                  <a:gd name="T19" fmla="*/ 2147483646 h 2165"/>
                  <a:gd name="T20" fmla="*/ 2147483646 w 1958"/>
                  <a:gd name="T21" fmla="*/ 1439010222 h 2165"/>
                  <a:gd name="T22" fmla="*/ 2147483646 w 1958"/>
                  <a:gd name="T23" fmla="*/ 0 h 21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58" h="2165">
                    <a:moveTo>
                      <a:pt x="611" y="0"/>
                    </a:moveTo>
                    <a:cubicBezTo>
                      <a:pt x="599" y="176"/>
                      <a:pt x="611" y="829"/>
                      <a:pt x="538" y="1061"/>
                    </a:cubicBezTo>
                    <a:cubicBezTo>
                      <a:pt x="465" y="1293"/>
                      <a:pt x="258" y="1286"/>
                      <a:pt x="170" y="1390"/>
                    </a:cubicBezTo>
                    <a:cubicBezTo>
                      <a:pt x="82" y="1494"/>
                      <a:pt x="14" y="1583"/>
                      <a:pt x="7" y="1687"/>
                    </a:cubicBezTo>
                    <a:cubicBezTo>
                      <a:pt x="0" y="1791"/>
                      <a:pt x="26" y="1940"/>
                      <a:pt x="129" y="2017"/>
                    </a:cubicBezTo>
                    <a:cubicBezTo>
                      <a:pt x="232" y="2094"/>
                      <a:pt x="413" y="2130"/>
                      <a:pt x="628" y="2148"/>
                    </a:cubicBezTo>
                    <a:cubicBezTo>
                      <a:pt x="843" y="2165"/>
                      <a:pt x="1215" y="2154"/>
                      <a:pt x="1420" y="2121"/>
                    </a:cubicBezTo>
                    <a:cubicBezTo>
                      <a:pt x="1625" y="2089"/>
                      <a:pt x="1772" y="2031"/>
                      <a:pt x="1861" y="1951"/>
                    </a:cubicBezTo>
                    <a:cubicBezTo>
                      <a:pt x="1950" y="1871"/>
                      <a:pt x="1958" y="1739"/>
                      <a:pt x="1953" y="1642"/>
                    </a:cubicBezTo>
                    <a:cubicBezTo>
                      <a:pt x="1948" y="1545"/>
                      <a:pt x="1911" y="1469"/>
                      <a:pt x="1830" y="1368"/>
                    </a:cubicBezTo>
                    <a:cubicBezTo>
                      <a:pt x="1749" y="1267"/>
                      <a:pt x="1541" y="1256"/>
                      <a:pt x="1467" y="1033"/>
                    </a:cubicBezTo>
                    <a:cubicBezTo>
                      <a:pt x="1393" y="810"/>
                      <a:pt x="1405" y="238"/>
                      <a:pt x="1389" y="29"/>
                    </a:cubicBezTo>
                    <a:cubicBezTo>
                      <a:pt x="1389" y="29"/>
                      <a:pt x="611" y="0"/>
                      <a:pt x="611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577" name="Group 4">
                <a:extLst>
                  <a:ext uri="{FF2B5EF4-FFF2-40B4-BE49-F238E27FC236}">
                    <a16:creationId xmlns:a16="http://schemas.microsoft.com/office/drawing/2014/main" id="{A45B013B-8D36-4340-8180-745571D810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709282">
                <a:off x="1176" y="1792"/>
                <a:ext cx="344" cy="317"/>
                <a:chOff x="2034" y="2393"/>
                <a:chExt cx="344" cy="317"/>
              </a:xfrm>
            </p:grpSpPr>
            <p:sp>
              <p:nvSpPr>
                <p:cNvPr id="23607" name="Oval 5">
                  <a:extLst>
                    <a:ext uri="{FF2B5EF4-FFF2-40B4-BE49-F238E27FC236}">
                      <a16:creationId xmlns:a16="http://schemas.microsoft.com/office/drawing/2014/main" id="{B639CD55-6F7B-42C5-90D3-A25F245EA5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2393"/>
                  <a:ext cx="317" cy="317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08" name="Rectangle 6">
                  <a:extLst>
                    <a:ext uri="{FF2B5EF4-FFF2-40B4-BE49-F238E27FC236}">
                      <a16:creationId xmlns:a16="http://schemas.microsoft.com/office/drawing/2014/main" id="{506652C5-604D-48D8-9D8D-D9E5C38E6B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83914">
                  <a:off x="2265" y="2585"/>
                  <a:ext cx="113" cy="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09" name="Oval 7">
                  <a:extLst>
                    <a:ext uri="{FF2B5EF4-FFF2-40B4-BE49-F238E27FC236}">
                      <a16:creationId xmlns:a16="http://schemas.microsoft.com/office/drawing/2014/main" id="{ACF4A452-8209-403F-A9FC-72CE1480EA2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54" y="2454"/>
                  <a:ext cx="68" cy="6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10" name="Oval 8">
                  <a:extLst>
                    <a:ext uri="{FF2B5EF4-FFF2-40B4-BE49-F238E27FC236}">
                      <a16:creationId xmlns:a16="http://schemas.microsoft.com/office/drawing/2014/main" id="{510C625E-51A1-4621-87F5-BE59660335E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45" y="2478"/>
                  <a:ext cx="68" cy="6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11" name="Oval 9">
                  <a:extLst>
                    <a:ext uri="{FF2B5EF4-FFF2-40B4-BE49-F238E27FC236}">
                      <a16:creationId xmlns:a16="http://schemas.microsoft.com/office/drawing/2014/main" id="{02172801-CE4D-42BE-9DD9-87CF553891C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00" y="2568"/>
                  <a:ext cx="68" cy="6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12" name="Oval 10">
                  <a:extLst>
                    <a:ext uri="{FF2B5EF4-FFF2-40B4-BE49-F238E27FC236}">
                      <a16:creationId xmlns:a16="http://schemas.microsoft.com/office/drawing/2014/main" id="{74E80A7D-C879-4D42-B60D-66366212D45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2602"/>
                  <a:ext cx="68" cy="6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13" name="Oval 11">
                  <a:extLst>
                    <a:ext uri="{FF2B5EF4-FFF2-40B4-BE49-F238E27FC236}">
                      <a16:creationId xmlns:a16="http://schemas.microsoft.com/office/drawing/2014/main" id="{430CFB3D-670F-4181-85E8-A55E652180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76" y="2496"/>
                  <a:ext cx="68" cy="6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14" name="Oval 12">
                  <a:extLst>
                    <a:ext uri="{FF2B5EF4-FFF2-40B4-BE49-F238E27FC236}">
                      <a16:creationId xmlns:a16="http://schemas.microsoft.com/office/drawing/2014/main" id="{AC8333E5-943A-463C-A5D5-98CE80E8058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2614"/>
                  <a:ext cx="68" cy="6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23578" name="Group 84">
                <a:extLst>
                  <a:ext uri="{FF2B5EF4-FFF2-40B4-BE49-F238E27FC236}">
                    <a16:creationId xmlns:a16="http://schemas.microsoft.com/office/drawing/2014/main" id="{8C8FB642-36BF-467A-B0A7-34EAD01472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0" y="1208"/>
                <a:ext cx="317" cy="317"/>
                <a:chOff x="1280" y="1208"/>
                <a:chExt cx="317" cy="317"/>
              </a:xfrm>
            </p:grpSpPr>
            <p:sp>
              <p:nvSpPr>
                <p:cNvPr id="23601" name="Oval 14">
                  <a:extLst>
                    <a:ext uri="{FF2B5EF4-FFF2-40B4-BE49-F238E27FC236}">
                      <a16:creationId xmlns:a16="http://schemas.microsoft.com/office/drawing/2014/main" id="{6ABD5ABB-9BEF-4B48-9FFB-82DC37E6D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0" y="1208"/>
                  <a:ext cx="317" cy="317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02" name="Oval 15">
                  <a:extLst>
                    <a:ext uri="{FF2B5EF4-FFF2-40B4-BE49-F238E27FC236}">
                      <a16:creationId xmlns:a16="http://schemas.microsoft.com/office/drawing/2014/main" id="{E194574D-00D1-4A27-961A-19B8D424E8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00" y="1269"/>
                  <a:ext cx="68" cy="6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03" name="Oval 16">
                  <a:extLst>
                    <a:ext uri="{FF2B5EF4-FFF2-40B4-BE49-F238E27FC236}">
                      <a16:creationId xmlns:a16="http://schemas.microsoft.com/office/drawing/2014/main" id="{E33B22E3-0292-4F9A-9F54-C3145CBA64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91" y="1293"/>
                  <a:ext cx="68" cy="6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04" name="Oval 17">
                  <a:extLst>
                    <a:ext uri="{FF2B5EF4-FFF2-40B4-BE49-F238E27FC236}">
                      <a16:creationId xmlns:a16="http://schemas.microsoft.com/office/drawing/2014/main" id="{7B04DE64-91FB-4CDD-BDF4-B7BB62B04E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46" y="1383"/>
                  <a:ext cx="68" cy="6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05" name="Oval 18">
                  <a:extLst>
                    <a:ext uri="{FF2B5EF4-FFF2-40B4-BE49-F238E27FC236}">
                      <a16:creationId xmlns:a16="http://schemas.microsoft.com/office/drawing/2014/main" id="{40F9B662-083D-4BD5-92CE-0CE8DFA515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55" y="1417"/>
                  <a:ext cx="68" cy="6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3606" name="Oval 19">
                  <a:extLst>
                    <a:ext uri="{FF2B5EF4-FFF2-40B4-BE49-F238E27FC236}">
                      <a16:creationId xmlns:a16="http://schemas.microsoft.com/office/drawing/2014/main" id="{3A13D934-A57E-43B5-85D1-4FE0757792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2" y="1311"/>
                  <a:ext cx="68" cy="6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23579" name="AutoShape 28">
                <a:extLst>
                  <a:ext uri="{FF2B5EF4-FFF2-40B4-BE49-F238E27FC236}">
                    <a16:creationId xmlns:a16="http://schemas.microsoft.com/office/drawing/2014/main" id="{452F2EBA-96B7-4456-BB3E-4ABE0786E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067795">
                <a:off x="2141" y="1843"/>
                <a:ext cx="272" cy="2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26 w 21600"/>
                  <a:gd name="T13" fmla="*/ 4506 h 21600"/>
                  <a:gd name="T14" fmla="*/ 17074 w 21600"/>
                  <a:gd name="T15" fmla="*/ 170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80" name="Oval 34">
                <a:extLst>
                  <a:ext uri="{FF2B5EF4-FFF2-40B4-BE49-F238E27FC236}">
                    <a16:creationId xmlns:a16="http://schemas.microsoft.com/office/drawing/2014/main" id="{0B9A63E0-0A65-4764-B15A-F60AA4ECB8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23" y="2069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81" name="Oval 35">
                <a:extLst>
                  <a:ext uri="{FF2B5EF4-FFF2-40B4-BE49-F238E27FC236}">
                    <a16:creationId xmlns:a16="http://schemas.microsoft.com/office/drawing/2014/main" id="{097A4C61-B55E-42DE-92C7-80A00C138A5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08" y="1933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82" name="Line 36">
                <a:extLst>
                  <a:ext uri="{FF2B5EF4-FFF2-40B4-BE49-F238E27FC236}">
                    <a16:creationId xmlns:a16="http://schemas.microsoft.com/office/drawing/2014/main" id="{B2DAC30C-8A1E-4778-BA9D-3286EF9FE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900000" flipH="1" flipV="1">
                <a:off x="2277" y="1707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Line 39">
                <a:extLst>
                  <a:ext uri="{FF2B5EF4-FFF2-40B4-BE49-F238E27FC236}">
                    <a16:creationId xmlns:a16="http://schemas.microsoft.com/office/drawing/2014/main" id="{7A97A488-BA24-4CC7-B384-056BB80DD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00000" flipH="1">
                <a:off x="1394" y="1559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Oval 40">
                <a:extLst>
                  <a:ext uri="{FF2B5EF4-FFF2-40B4-BE49-F238E27FC236}">
                    <a16:creationId xmlns:a16="http://schemas.microsoft.com/office/drawing/2014/main" id="{4F64FCE2-E56D-4FCD-85C9-1F6F4CEDB1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41" y="1661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85" name="Oval 41">
                <a:extLst>
                  <a:ext uri="{FF2B5EF4-FFF2-40B4-BE49-F238E27FC236}">
                    <a16:creationId xmlns:a16="http://schemas.microsoft.com/office/drawing/2014/main" id="{A747A7C2-A9C3-4687-B4C1-8418C8056E0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16" y="1072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86" name="AutoShape 46">
                <a:extLst>
                  <a:ext uri="{FF2B5EF4-FFF2-40B4-BE49-F238E27FC236}">
                    <a16:creationId xmlns:a16="http://schemas.microsoft.com/office/drawing/2014/main" id="{85137133-598A-4E76-A3B1-DC898E9E2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11876">
                <a:off x="545" y="838"/>
                <a:ext cx="487" cy="953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87" name="Line 56">
                <a:extLst>
                  <a:ext uri="{FF2B5EF4-FFF2-40B4-BE49-F238E27FC236}">
                    <a16:creationId xmlns:a16="http://schemas.microsoft.com/office/drawing/2014/main" id="{4601BCAE-01A3-46B5-A35E-93EC4ED14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0" y="1924"/>
                <a:ext cx="53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Oval 58">
                <a:extLst>
                  <a:ext uri="{FF2B5EF4-FFF2-40B4-BE49-F238E27FC236}">
                    <a16:creationId xmlns:a16="http://schemas.microsoft.com/office/drawing/2014/main" id="{BBAF850B-422F-4776-B9AE-E9BA7B5867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32" y="1109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89" name="Line 61">
                <a:extLst>
                  <a:ext uri="{FF2B5EF4-FFF2-40B4-BE49-F238E27FC236}">
                    <a16:creationId xmlns:a16="http://schemas.microsoft.com/office/drawing/2014/main" id="{D0C50F38-C6EE-4914-89B3-656A44E31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1480"/>
                <a:ext cx="4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0" name="AutoShape 62">
                <a:extLst>
                  <a:ext uri="{FF2B5EF4-FFF2-40B4-BE49-F238E27FC236}">
                    <a16:creationId xmlns:a16="http://schemas.microsoft.com/office/drawing/2014/main" id="{E5F3F1A5-B9FD-48D3-8829-69CF058C7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" y="1344"/>
                <a:ext cx="272" cy="249"/>
              </a:xfrm>
              <a:prstGeom prst="pentagon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91" name="Oval 63">
                <a:extLst>
                  <a:ext uri="{FF2B5EF4-FFF2-40B4-BE49-F238E27FC236}">
                    <a16:creationId xmlns:a16="http://schemas.microsoft.com/office/drawing/2014/main" id="{26F5D063-5F87-4DF6-9753-52EA9E8866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71" y="1506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92" name="Rectangle 64">
                <a:extLst>
                  <a:ext uri="{FF2B5EF4-FFF2-40B4-BE49-F238E27FC236}">
                    <a16:creationId xmlns:a16="http://schemas.microsoft.com/office/drawing/2014/main" id="{4612F65E-4807-4C82-8AC7-7BC46F323C1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73" y="1247"/>
                <a:ext cx="68" cy="6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93" name="Line 65">
                <a:extLst>
                  <a:ext uri="{FF2B5EF4-FFF2-40B4-BE49-F238E27FC236}">
                    <a16:creationId xmlns:a16="http://schemas.microsoft.com/office/drawing/2014/main" id="{3F1BEC8F-0052-4475-BBBC-8AB50DCDD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900000" flipH="1" flipV="1">
                <a:off x="2111" y="1253"/>
                <a:ext cx="22" cy="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4" name="Rectangle 66">
                <a:extLst>
                  <a:ext uri="{FF2B5EF4-FFF2-40B4-BE49-F238E27FC236}">
                    <a16:creationId xmlns:a16="http://schemas.microsoft.com/office/drawing/2014/main" id="{860A44E1-EFC3-496D-96DF-C1699E172D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21" y="1129"/>
                <a:ext cx="68" cy="6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95" name="Line 61">
                <a:extLst>
                  <a:ext uri="{FF2B5EF4-FFF2-40B4-BE49-F238E27FC236}">
                    <a16:creationId xmlns:a16="http://schemas.microsoft.com/office/drawing/2014/main" id="{1D506A7E-E4DB-4268-9C0D-C56945BC0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5" y="949"/>
                <a:ext cx="1179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6" name="Oval 58">
                <a:extLst>
                  <a:ext uri="{FF2B5EF4-FFF2-40B4-BE49-F238E27FC236}">
                    <a16:creationId xmlns:a16="http://schemas.microsoft.com/office/drawing/2014/main" id="{C37D9063-B29C-487A-92CD-45976F8F1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" y="578"/>
                <a:ext cx="91" cy="68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97" name="AutoShape 75">
                <a:extLst>
                  <a:ext uri="{FF2B5EF4-FFF2-40B4-BE49-F238E27FC236}">
                    <a16:creationId xmlns:a16="http://schemas.microsoft.com/office/drawing/2014/main" id="{77C7D5A6-C36E-40FB-86DD-493C2FDB5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" y="764"/>
                <a:ext cx="227" cy="227"/>
              </a:xfrm>
              <a:prstGeom prst="octagon">
                <a:avLst>
                  <a:gd name="adj" fmla="val 29287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3598" name="Line 39">
                <a:extLst>
                  <a:ext uri="{FF2B5EF4-FFF2-40B4-BE49-F238E27FC236}">
                    <a16:creationId xmlns:a16="http://schemas.microsoft.com/office/drawing/2014/main" id="{8C6C757E-AA52-4D4A-B408-05395C940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00000" flipH="1">
                <a:off x="1555" y="707"/>
                <a:ext cx="34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9" name="Oval 58">
                <a:extLst>
                  <a:ext uri="{FF2B5EF4-FFF2-40B4-BE49-F238E27FC236}">
                    <a16:creationId xmlns:a16="http://schemas.microsoft.com/office/drawing/2014/main" id="{05C6C4B5-DC27-4EAC-995A-E240E4C49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655"/>
                <a:ext cx="91" cy="68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600" name="Oval 58">
                <a:extLst>
                  <a:ext uri="{FF2B5EF4-FFF2-40B4-BE49-F238E27FC236}">
                    <a16:creationId xmlns:a16="http://schemas.microsoft.com/office/drawing/2014/main" id="{10E1AED0-A0D1-4FD1-AE27-D1D083C28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495"/>
                <a:ext cx="91" cy="68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23563" name="AutoShape 79">
              <a:extLst>
                <a:ext uri="{FF2B5EF4-FFF2-40B4-BE49-F238E27FC236}">
                  <a16:creationId xmlns:a16="http://schemas.microsoft.com/office/drawing/2014/main" id="{E5A30ADA-6F12-450D-B347-B44463D63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" y="1800"/>
              <a:ext cx="435" cy="1320"/>
            </a:xfrm>
            <a:prstGeom prst="downArrow">
              <a:avLst>
                <a:gd name="adj1" fmla="val 35824"/>
                <a:gd name="adj2" fmla="val 56292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grpSp>
          <p:nvGrpSpPr>
            <p:cNvPr id="23564" name="Group 67">
              <a:extLst>
                <a:ext uri="{FF2B5EF4-FFF2-40B4-BE49-F238E27FC236}">
                  <a16:creationId xmlns:a16="http://schemas.microsoft.com/office/drawing/2014/main" id="{608384A0-9136-48AE-8A23-64A80F522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" y="2659"/>
              <a:ext cx="2259" cy="1861"/>
              <a:chOff x="590" y="2659"/>
              <a:chExt cx="2259" cy="1861"/>
            </a:xfrm>
          </p:grpSpPr>
          <p:sp>
            <p:nvSpPr>
              <p:cNvPr id="23565" name="Freeform 20">
                <a:extLst>
                  <a:ext uri="{FF2B5EF4-FFF2-40B4-BE49-F238E27FC236}">
                    <a16:creationId xmlns:a16="http://schemas.microsoft.com/office/drawing/2014/main" id="{6DBB365B-B4BD-4475-81E6-C3716D741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" y="2817"/>
                <a:ext cx="1958" cy="1703"/>
              </a:xfrm>
              <a:custGeom>
                <a:avLst/>
                <a:gdLst>
                  <a:gd name="T0" fmla="*/ 1567537188 w 1958"/>
                  <a:gd name="T1" fmla="*/ 57962789 h 1703"/>
                  <a:gd name="T2" fmla="*/ 1355844063 w 1958"/>
                  <a:gd name="T3" fmla="*/ 1509572521 h 1703"/>
                  <a:gd name="T4" fmla="*/ 428426563 w 1958"/>
                  <a:gd name="T5" fmla="*/ 2147483646 h 1703"/>
                  <a:gd name="T6" fmla="*/ 17641888 w 1958"/>
                  <a:gd name="T7" fmla="*/ 2147483646 h 1703"/>
                  <a:gd name="T8" fmla="*/ 325100950 w 1958"/>
                  <a:gd name="T9" fmla="*/ 2147483646 h 1703"/>
                  <a:gd name="T10" fmla="*/ 1582658125 w 1958"/>
                  <a:gd name="T11" fmla="*/ 2147483646 h 1703"/>
                  <a:gd name="T12" fmla="*/ 2147483646 w 1958"/>
                  <a:gd name="T13" fmla="*/ 2147483646 h 1703"/>
                  <a:gd name="T14" fmla="*/ 2147483646 w 1958"/>
                  <a:gd name="T15" fmla="*/ 2147483646 h 1703"/>
                  <a:gd name="T16" fmla="*/ 2147483646 w 1958"/>
                  <a:gd name="T17" fmla="*/ 2147483646 h 1703"/>
                  <a:gd name="T18" fmla="*/ 2147483646 w 1958"/>
                  <a:gd name="T19" fmla="*/ 2147483646 h 1703"/>
                  <a:gd name="T20" fmla="*/ 2147483646 w 1958"/>
                  <a:gd name="T21" fmla="*/ 1439008159 h 1703"/>
                  <a:gd name="T22" fmla="*/ 2147483646 w 1958"/>
                  <a:gd name="T23" fmla="*/ 0 h 17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58" h="1703">
                    <a:moveTo>
                      <a:pt x="1336" y="1680"/>
                    </a:moveTo>
                    <a:cubicBezTo>
                      <a:pt x="1350" y="1584"/>
                      <a:pt x="1345" y="1255"/>
                      <a:pt x="1420" y="1104"/>
                    </a:cubicBezTo>
                    <a:cubicBezTo>
                      <a:pt x="1495" y="953"/>
                      <a:pt x="1700" y="879"/>
                      <a:pt x="1788" y="775"/>
                    </a:cubicBezTo>
                    <a:cubicBezTo>
                      <a:pt x="1876" y="671"/>
                      <a:pt x="1944" y="582"/>
                      <a:pt x="1951" y="478"/>
                    </a:cubicBezTo>
                    <a:cubicBezTo>
                      <a:pt x="1958" y="374"/>
                      <a:pt x="1932" y="225"/>
                      <a:pt x="1829" y="148"/>
                    </a:cubicBezTo>
                    <a:cubicBezTo>
                      <a:pt x="1726" y="71"/>
                      <a:pt x="1545" y="35"/>
                      <a:pt x="1330" y="17"/>
                    </a:cubicBezTo>
                    <a:cubicBezTo>
                      <a:pt x="1115" y="0"/>
                      <a:pt x="743" y="11"/>
                      <a:pt x="538" y="44"/>
                    </a:cubicBezTo>
                    <a:cubicBezTo>
                      <a:pt x="333" y="76"/>
                      <a:pt x="185" y="134"/>
                      <a:pt x="96" y="214"/>
                    </a:cubicBezTo>
                    <a:cubicBezTo>
                      <a:pt x="7" y="294"/>
                      <a:pt x="0" y="426"/>
                      <a:pt x="5" y="523"/>
                    </a:cubicBezTo>
                    <a:cubicBezTo>
                      <a:pt x="10" y="620"/>
                      <a:pt x="47" y="696"/>
                      <a:pt x="128" y="797"/>
                    </a:cubicBezTo>
                    <a:cubicBezTo>
                      <a:pt x="209" y="898"/>
                      <a:pt x="417" y="981"/>
                      <a:pt x="491" y="1132"/>
                    </a:cubicBezTo>
                    <a:cubicBezTo>
                      <a:pt x="565" y="1283"/>
                      <a:pt x="558" y="1584"/>
                      <a:pt x="575" y="1703"/>
                    </a:cubicBezTo>
                    <a:cubicBezTo>
                      <a:pt x="575" y="1703"/>
                      <a:pt x="1336" y="1680"/>
                      <a:pt x="1336" y="1680"/>
                    </a:cubicBezTo>
                    <a:close/>
                  </a:path>
                </a:pathLst>
              </a:custGeom>
              <a:solidFill>
                <a:srgbClr val="FFFFCC"/>
              </a:solidFill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6" name="AutoShape 26">
                <a:extLst>
                  <a:ext uri="{FF2B5EF4-FFF2-40B4-BE49-F238E27FC236}">
                    <a16:creationId xmlns:a16="http://schemas.microsoft.com/office/drawing/2014/main" id="{0C4C2741-6035-4429-9833-023C16DCD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15599">
                <a:off x="1143" y="2705"/>
                <a:ext cx="137" cy="363"/>
              </a:xfrm>
              <a:prstGeom prst="roundRect">
                <a:avLst>
                  <a:gd name="adj" fmla="val 3822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67" name="Rectangle 27">
                <a:extLst>
                  <a:ext uri="{FF2B5EF4-FFF2-40B4-BE49-F238E27FC236}">
                    <a16:creationId xmlns:a16="http://schemas.microsoft.com/office/drawing/2014/main" id="{9E7344B8-8BBC-4477-B2EF-7EE1B07BC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2" y="2705"/>
                <a:ext cx="136" cy="363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68" name="Oval 32">
                <a:extLst>
                  <a:ext uri="{FF2B5EF4-FFF2-40B4-BE49-F238E27FC236}">
                    <a16:creationId xmlns:a16="http://schemas.microsoft.com/office/drawing/2014/main" id="{97B5EF05-CAE1-446D-B17A-FAE7196035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6" y="2675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69" name="Oval 33">
                <a:extLst>
                  <a:ext uri="{FF2B5EF4-FFF2-40B4-BE49-F238E27FC236}">
                    <a16:creationId xmlns:a16="http://schemas.microsoft.com/office/drawing/2014/main" id="{5E82EF52-134D-4442-90C4-E3E26CC7F6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72" y="2659"/>
                <a:ext cx="68" cy="6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70" name="AutoShape 45">
                <a:extLst>
                  <a:ext uri="{FF2B5EF4-FFF2-40B4-BE49-F238E27FC236}">
                    <a16:creationId xmlns:a16="http://schemas.microsoft.com/office/drawing/2014/main" id="{85610E4D-E511-47D1-98B8-D2871021D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3219"/>
                <a:ext cx="454" cy="726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71" name="Line 57">
                <a:extLst>
                  <a:ext uri="{FF2B5EF4-FFF2-40B4-BE49-F238E27FC236}">
                    <a16:creationId xmlns:a16="http://schemas.microsoft.com/office/drawing/2014/main" id="{9161CF39-1654-4A57-9987-1B7A36379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07" y="3038"/>
                <a:ext cx="9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AutoShape 26">
                <a:extLst>
                  <a:ext uri="{FF2B5EF4-FFF2-40B4-BE49-F238E27FC236}">
                    <a16:creationId xmlns:a16="http://schemas.microsoft.com/office/drawing/2014/main" id="{647BF44F-E339-409F-AB67-3E11213A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15599">
                <a:off x="1202" y="2704"/>
                <a:ext cx="137" cy="363"/>
              </a:xfrm>
              <a:prstGeom prst="roundRect">
                <a:avLst>
                  <a:gd name="adj" fmla="val 3822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73" name="Rectangle 27">
                <a:extLst>
                  <a:ext uri="{FF2B5EF4-FFF2-40B4-BE49-F238E27FC236}">
                    <a16:creationId xmlns:a16="http://schemas.microsoft.com/office/drawing/2014/main" id="{9B89F3EB-BB08-4C18-A578-0F3A22E60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2750"/>
                <a:ext cx="136" cy="363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3574" name="Freeform 80">
                <a:extLst>
                  <a:ext uri="{FF2B5EF4-FFF2-40B4-BE49-F238E27FC236}">
                    <a16:creationId xmlns:a16="http://schemas.microsoft.com/office/drawing/2014/main" id="{8C575215-8CFF-4AFE-BE1F-C7663A4C0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" y="3110"/>
                <a:ext cx="422" cy="262"/>
              </a:xfrm>
              <a:custGeom>
                <a:avLst/>
                <a:gdLst>
                  <a:gd name="T0" fmla="*/ 1063505938 w 422"/>
                  <a:gd name="T1" fmla="*/ 0 h 262"/>
                  <a:gd name="T2" fmla="*/ 725805000 w 422"/>
                  <a:gd name="T3" fmla="*/ 516632825 h 262"/>
                  <a:gd name="T4" fmla="*/ 0 w 422"/>
                  <a:gd name="T5" fmla="*/ 660280938 h 2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2" h="262">
                    <a:moveTo>
                      <a:pt x="422" y="0"/>
                    </a:moveTo>
                    <a:cubicBezTo>
                      <a:pt x="400" y="34"/>
                      <a:pt x="358" y="161"/>
                      <a:pt x="288" y="205"/>
                    </a:cubicBezTo>
                    <a:cubicBezTo>
                      <a:pt x="218" y="249"/>
                      <a:pt x="60" y="250"/>
                      <a:pt x="0" y="262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81">
                <a:extLst>
                  <a:ext uri="{FF2B5EF4-FFF2-40B4-BE49-F238E27FC236}">
                    <a16:creationId xmlns:a16="http://schemas.microsoft.com/office/drawing/2014/main" id="{D3F707B3-1F1B-4FF8-A287-CFC9E7B69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3161"/>
                <a:ext cx="691" cy="403"/>
              </a:xfrm>
              <a:custGeom>
                <a:avLst/>
                <a:gdLst>
                  <a:gd name="T0" fmla="*/ 2147483646 w 422"/>
                  <a:gd name="T1" fmla="*/ 0 h 262"/>
                  <a:gd name="T2" fmla="*/ 2147483646 w 422"/>
                  <a:gd name="T3" fmla="*/ 2147483646 h 262"/>
                  <a:gd name="T4" fmla="*/ 0 w 422"/>
                  <a:gd name="T5" fmla="*/ 2147483646 h 2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2" h="262">
                    <a:moveTo>
                      <a:pt x="422" y="0"/>
                    </a:moveTo>
                    <a:cubicBezTo>
                      <a:pt x="400" y="34"/>
                      <a:pt x="358" y="161"/>
                      <a:pt x="288" y="205"/>
                    </a:cubicBezTo>
                    <a:cubicBezTo>
                      <a:pt x="218" y="249"/>
                      <a:pt x="60" y="250"/>
                      <a:pt x="0" y="262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80690-50E2-4F63-8182-8D8A0B3A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РАЗВИТИЕ КАК ПРЕДМЕТ ПСИХОГЕНЕТИКИ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092BE-F264-49CD-A8BC-3039A260E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настоящее время все большее распространение приобретает междисциплинарный подход к проблеме развития человека, предполагающий интеграцию конкретных научных знаний, принадлежащих к разным областям - психологии развития, возрастной физиологии, генетике. Нарастающая интеграция знаний заставляет пересматривать некоторые сложившиеся представления о соотношении биологического и социального в развитии человека.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84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193800" y="1177925"/>
            <a:ext cx="102187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При таком подходе по-новому интерпретируется значение генетических основ в развитии человека. Генетическое уже не противопоставляется социальному. Напротив, выдвигается положение о том, что генотип содержит в себе в свернутом виде, во-первых, информацию об историческом прошлом человека и, во-вторых, связанную с этим программу его индивидуального развития, адаптированную к специфически социальным условиям жизни. Таким образом, генетика и, в первую очередь, </a:t>
            </a:r>
            <a:r>
              <a:rPr lang="ru-RU" sz="2400" dirty="0" err="1"/>
              <a:t>психогенетика</a:t>
            </a:r>
            <a:r>
              <a:rPr lang="ru-RU" sz="2400" dirty="0"/>
              <a:t> органически включается в круг дисциплин, необходимых для решения вопроса о движущих силах и источниках развития индивидуальности человека.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1_1432200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319088"/>
            <a:ext cx="9239250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7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393825" y="425450"/>
            <a:ext cx="9404350" cy="1400175"/>
          </a:xfrm>
        </p:spPr>
        <p:txBody>
          <a:bodyPr/>
          <a:lstStyle/>
          <a:p>
            <a:pPr algn="ctr" eaLnBrk="1" hangingPunct="1"/>
            <a:r>
              <a:rPr lang="ru-RU" b="1" dirty="0"/>
              <a:t>Роль генотипа в развитии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2400" dirty="0">
                <a:latin typeface="Arial" charset="0"/>
              </a:rPr>
              <a:t>Генотип в развитии выполняет двоякую функцию. Во-первых, генетические факторы типизируют развитие, т. е. Обеспечивают реализацию видовой генотипической программы. Такие единые для всей человеческой популяции особенности, как телесная организация, универсальность руки, прямохождение, способность к речевой коммуникации возникли в результате действия стабилизирующего отбора и представляют собой результат </a:t>
            </a:r>
            <a:r>
              <a:rPr lang="ru-RU" sz="2400" dirty="0" err="1">
                <a:latin typeface="Arial" charset="0"/>
              </a:rPr>
              <a:t>антропосоциогенеза</a:t>
            </a:r>
            <a:r>
              <a:rPr lang="ru-RU" sz="2400" dirty="0">
                <a:latin typeface="Arial" charset="0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193247" y="542269"/>
            <a:ext cx="9404350" cy="539069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400" dirty="0">
                <a:latin typeface="Arial" charset="0"/>
              </a:rPr>
              <a:t>В жизни каждого человека эти признаки реализуются благодаря действию генетически закрепленной программы развития, нарушение которой приводит к возникновению патологии. Так, например, функциональная система сосания млекопитающих, и в том числе человека, является обязательным условием выживания, малейшая ошибка в интеграции этой системы приводит к гибели новорожденного. Подобные функциональные системы генетически инвариантны, т. е. обладают жесткой генетической детерминированностью. Фонд неизменных признаков вида, детерминируемых генетической программой и не имеющих индивидуальной изменчивости, составляет так называемую консервативную наследственность.</a:t>
            </a: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eaLnBrk="1" hangingPunct="1">
              <a:buFont typeface="Wingdings 3" pitchFamily="18" charset="2"/>
              <a:buNone/>
            </a:pPr>
            <a:r>
              <a:rPr lang="ru-RU" sz="2400" dirty="0"/>
              <a:t>Вторая функция генотипа - это индивидуализация развития. Генетиками установлен огромный полиморфизм, определяющий индивидуальные особенности людей. Подсчитано, что количество потенциальных вариантов человеческого генотипа составляет ЗХ1047, а количество живших на Земле людей - всего 7Х1010. По образному высказыванию одного из генетиков, каждый человек - это уникальный генетический эксперимент, который никогда не будет повторен.</a:t>
            </a:r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5664B5-647E-456E-8F4E-AC2C39C0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8074"/>
            <a:ext cx="10515600" cy="536888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Arial" charset="0"/>
              </a:rPr>
              <a:t>Поскольку подавляющее большинство психологических характеристик обладает хорошо выраженной континуальной изменчивостью, есть основания полагать, что в их формирование может вносить определенный вклад и генетический полиморфизм. Иначе говоря, своеобразный в каждом конкретном случае фенотип любого психологического признака может являться результатом не только уникального жизненного опыта, но и уникальной генетической конституции.</a:t>
            </a:r>
          </a:p>
          <a:p>
            <a:pPr marL="0" indent="0" algn="just">
              <a:buNone/>
            </a:pPr>
            <a:r>
              <a:rPr lang="ru-RU" dirty="0">
                <a:latin typeface="Arial" charset="0"/>
              </a:rPr>
              <a:t>Таким образом, при анализе генетической детерминации развития человека следует выделять два относительно независимых аспекта: формирование нормативных (универсальных, </a:t>
            </a:r>
            <a:r>
              <a:rPr lang="ru-RU" dirty="0" err="1">
                <a:latin typeface="Arial" charset="0"/>
              </a:rPr>
              <a:t>общевидовых</a:t>
            </a:r>
            <a:r>
              <a:rPr lang="ru-RU" dirty="0">
                <a:latin typeface="Arial" charset="0"/>
              </a:rPr>
              <a:t>) закономерностей развития и формирование индивидуальных особенностей.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10258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938</Words>
  <Application>Microsoft Office PowerPoint</Application>
  <PresentationFormat>Широкоэкранный</PresentationFormat>
  <Paragraphs>127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Wingdings 3</vt:lpstr>
      <vt:lpstr>1_Тема Office</vt:lpstr>
      <vt:lpstr> Предупреждение возможного неблагополучия в психическом и личностном развитии обучающихся. Онтогенетика </vt:lpstr>
      <vt:lpstr>План лекции</vt:lpstr>
      <vt:lpstr>РАЗВИТИЕ КАК ПРЕДМЕТ ПСИХОГЕНЕТИКИ</vt:lpstr>
      <vt:lpstr>Презентация PowerPoint</vt:lpstr>
      <vt:lpstr>Презентация PowerPoint</vt:lpstr>
      <vt:lpstr>Роль генотипа в развитии</vt:lpstr>
      <vt:lpstr>В жизни каждого человека эти признаки реализуются благодаря действию генетически закрепленной программы развития, нарушение которой приводит к возникновению патологии. Так, например, функциональная система сосания млекопитающих, и в том числе человека, является обязательным условием выживания, малейшая ошибка в интеграции этой системы приводит к гибели новорожденного. Подобные функциональные системы генетически инвариантны, т. е. обладают жесткой генетической детерминированностью. Фонд неизменных признаков вида, детерминируемых генетической программой и не имеющих индивидуальной изменчивости, составляет так называемую консервативную наследственность.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генетики и среды  на черты характера</vt:lpstr>
      <vt:lpstr>Уровни организации между генами и поведением</vt:lpstr>
      <vt:lpstr>Уровни исследования генетической изменчивости функций мозга</vt:lpstr>
      <vt:lpstr>Презентация PowerPoint</vt:lpstr>
      <vt:lpstr>Презентация PowerPoint</vt:lpstr>
      <vt:lpstr>Молекулярно-генетический анализ</vt:lpstr>
      <vt:lpstr>Нейромедиаторы, и другие белки,  которые включены в исследования  темперамента и характера сегодня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Нейроны мозга и их контакты друг с другом</vt:lpstr>
      <vt:lpstr>Передача нервного импульса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Ленуся</dc:creator>
  <cp:lastModifiedBy>Ленуся</cp:lastModifiedBy>
  <cp:revision>45</cp:revision>
  <dcterms:created xsi:type="dcterms:W3CDTF">2018-11-15T13:51:41Z</dcterms:created>
  <dcterms:modified xsi:type="dcterms:W3CDTF">2018-11-27T10:44:43Z</dcterms:modified>
</cp:coreProperties>
</file>