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84" r:id="rId5"/>
    <p:sldId id="271" r:id="rId6"/>
    <p:sldId id="296" r:id="rId7"/>
    <p:sldId id="297" r:id="rId8"/>
    <p:sldId id="267" r:id="rId9"/>
    <p:sldId id="298" r:id="rId10"/>
    <p:sldId id="299" r:id="rId11"/>
    <p:sldId id="300" r:id="rId12"/>
    <p:sldId id="301" r:id="rId13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9" autoAdjust="0"/>
  </p:normalViewPr>
  <p:slideViewPr>
    <p:cSldViewPr>
      <p:cViewPr varScale="1">
        <p:scale>
          <a:sx n="63" d="100"/>
          <a:sy n="63" d="100"/>
        </p:scale>
        <p:origin x="804" y="56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F97492-1357-41FD-AD6D-ABD16BFD5B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804" y="2420889"/>
            <a:ext cx="11017223" cy="222731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приемы и средства проведения психологического тренинга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и реализации тренинговой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11671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548680"/>
            <a:ext cx="11161240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К основным методическим приемам тренинговой деятельности в современном мире относятся:</a:t>
            </a:r>
          </a:p>
          <a:p>
            <a:pPr marL="0" indent="0">
              <a:buNone/>
            </a:pPr>
            <a:r>
              <a:rPr lang="ru-RU" sz="2400" b="1" dirty="0"/>
              <a:t>1. Групповая дискуссия </a:t>
            </a:r>
            <a:r>
              <a:rPr lang="ru-RU" sz="2400" dirty="0"/>
              <a:t>(обсуждение актуальных тем, обмен мнениями и опытом);</a:t>
            </a:r>
          </a:p>
          <a:p>
            <a:pPr marL="0" indent="0">
              <a:buNone/>
            </a:pPr>
            <a:r>
              <a:rPr lang="ru-RU" sz="2400" b="1" dirty="0"/>
              <a:t>2. Ролевые игры </a:t>
            </a:r>
            <a:r>
              <a:rPr lang="ru-RU" sz="2400" dirty="0"/>
              <a:t>(освоение или развитие навыков, разрешение конфликтов);</a:t>
            </a:r>
          </a:p>
          <a:p>
            <a:pPr marL="0" indent="0">
              <a:buNone/>
            </a:pPr>
            <a:r>
              <a:rPr lang="ru-RU" sz="2400" b="1" dirty="0"/>
              <a:t>3. Мозговой штурм (</a:t>
            </a:r>
            <a:r>
              <a:rPr lang="ru-RU" sz="2400" dirty="0"/>
              <a:t>генерация идей, поиск решений);</a:t>
            </a:r>
          </a:p>
          <a:p>
            <a:pPr marL="0" indent="0">
              <a:buNone/>
            </a:pPr>
            <a:r>
              <a:rPr lang="ru-RU" sz="2400" b="1" dirty="0"/>
              <a:t>4. Кейс метод / Анализ конкретных ситуаций </a:t>
            </a:r>
            <a:r>
              <a:rPr lang="ru-RU" sz="2400" dirty="0"/>
              <a:t>(развитие аналитических и проблемно-ориентированных навыков, а также развитие рефлексии);</a:t>
            </a:r>
          </a:p>
          <a:p>
            <a:pPr marL="0" indent="0">
              <a:buNone/>
            </a:pPr>
            <a:r>
              <a:rPr lang="ru-RU" sz="2400" b="1" dirty="0"/>
              <a:t>5. Психодрама </a:t>
            </a:r>
            <a:r>
              <a:rPr lang="ru-RU" sz="2400" dirty="0"/>
              <a:t>(исследование и разрешение внутренних конфликтов);</a:t>
            </a:r>
          </a:p>
          <a:p>
            <a:pPr marL="0" indent="0">
              <a:buNone/>
            </a:pPr>
            <a:r>
              <a:rPr lang="ru-RU" sz="2400" b="1" dirty="0"/>
              <a:t>6. Видеотренинг </a:t>
            </a:r>
            <a:r>
              <a:rPr lang="ru-RU" sz="2400" dirty="0"/>
              <a:t>(показ готовых видеоматериалов или использование записи по ходу выполнения заданий, ее последующий просмотр и анализ). </a:t>
            </a:r>
          </a:p>
        </p:txBody>
      </p:sp>
    </p:spTree>
    <p:extLst>
      <p:ext uri="{BB962C8B-B14F-4D97-AF65-F5344CB8AC3E}">
        <p14:creationId xmlns:p14="http://schemas.microsoft.com/office/powerpoint/2010/main" val="418129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548680"/>
            <a:ext cx="1116124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Дебрифинг — </a:t>
            </a:r>
            <a:r>
              <a:rPr lang="ru-RU" sz="2800" dirty="0"/>
              <a:t>это процесс, направленный на обсуждение и анализ пережитого опыта участников после завершения тренингового занятия.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используется для:</a:t>
            </a:r>
          </a:p>
          <a:p>
            <a:pPr marL="0" indent="0">
              <a:buNone/>
            </a:pPr>
            <a:r>
              <a:rPr lang="ru-RU" sz="2800" b="1" dirty="0"/>
              <a:t>• Рефлексии: </a:t>
            </a:r>
            <a:r>
              <a:rPr lang="ru-RU" sz="2800" dirty="0"/>
              <a:t>участники размышляют о том, что они узнали и как это можно применить в реальной жизни.</a:t>
            </a:r>
          </a:p>
          <a:p>
            <a:pPr marL="0" indent="0">
              <a:buNone/>
            </a:pPr>
            <a:r>
              <a:rPr lang="ru-RU" sz="2800" b="1" dirty="0"/>
              <a:t>• Обратной связи: </a:t>
            </a:r>
            <a:r>
              <a:rPr lang="ru-RU" sz="2800" dirty="0"/>
              <a:t>участники делятся своими мыслями и чувствами, что помогает ведущему понять, насколько эффективно прошло занятие.</a:t>
            </a:r>
          </a:p>
          <a:p>
            <a:pPr marL="0" indent="0">
              <a:buNone/>
            </a:pPr>
            <a:r>
              <a:rPr lang="ru-RU" sz="2800" b="1" dirty="0"/>
              <a:t>•Поддержки: </a:t>
            </a:r>
            <a:r>
              <a:rPr lang="ru-RU" sz="2800" dirty="0"/>
              <a:t>участники получают эмоциональную поддержку и понимание от группы и ведущего.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10927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5903A-232F-26E1-0C1E-131CD40A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431799"/>
            <a:ext cx="9751060" cy="699635"/>
          </a:xfrm>
        </p:spPr>
        <p:txBody>
          <a:bodyPr/>
          <a:lstStyle/>
          <a:p>
            <a:r>
              <a:rPr lang="ru-RU" b="1" dirty="0"/>
              <a:t>Основные этапы дебрифинга</a:t>
            </a:r>
            <a:r>
              <a:rPr lang="ru-RU" dirty="0"/>
              <a:t>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3813" y="1556792"/>
            <a:ext cx="4464496" cy="4513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1. Установление правил;</a:t>
            </a:r>
          </a:p>
          <a:p>
            <a:pPr marL="0" indent="0">
              <a:buNone/>
            </a:pPr>
            <a:r>
              <a:rPr lang="ru-RU" sz="2400" b="1" dirty="0"/>
              <a:t>2. Выявление фактов;</a:t>
            </a:r>
          </a:p>
          <a:p>
            <a:pPr marL="0" indent="0">
              <a:buNone/>
            </a:pPr>
            <a:r>
              <a:rPr lang="ru-RU" sz="2400" b="1" dirty="0"/>
              <a:t>3. Обсуждение мыслей;</a:t>
            </a:r>
          </a:p>
          <a:p>
            <a:pPr marL="0" indent="0">
              <a:buNone/>
            </a:pPr>
            <a:r>
              <a:rPr lang="ru-RU" sz="2400" b="1" dirty="0"/>
              <a:t>4. Обсуждение эмоций;</a:t>
            </a:r>
          </a:p>
          <a:p>
            <a:pPr marL="0" indent="0">
              <a:buNone/>
            </a:pPr>
            <a:r>
              <a:rPr lang="ru-RU" sz="2400" b="1" dirty="0"/>
              <a:t>5. Выявление признаков и симптомов дистресса*;</a:t>
            </a:r>
          </a:p>
          <a:p>
            <a:pPr marL="0" indent="0">
              <a:buNone/>
            </a:pPr>
            <a:r>
              <a:rPr lang="ru-RU" sz="2400" b="1" dirty="0"/>
              <a:t>6. Обратная связь;</a:t>
            </a:r>
          </a:p>
          <a:p>
            <a:pPr marL="0" indent="0">
              <a:buNone/>
            </a:pPr>
            <a:r>
              <a:rPr lang="ru-RU" sz="2400" b="1" dirty="0"/>
              <a:t>7. Заключение.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10" name="Объект 9" descr="Изображение выглядит как человек, одежда, Человеческое лицо, взаимодействие&#10;&#10;Автоматически созданное описание">
            <a:extLst>
              <a:ext uri="{FF2B5EF4-FFF2-40B4-BE49-F238E27FC236}">
                <a16:creationId xmlns:a16="http://schemas.microsoft.com/office/drawing/2014/main" id="{90058A8B-4F61-DD81-FEF5-32A7FBD201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2" y="1556792"/>
            <a:ext cx="5760641" cy="4320480"/>
          </a:xfrm>
        </p:spPr>
      </p:pic>
    </p:spTree>
    <p:extLst>
      <p:ext uri="{BB962C8B-B14F-4D97-AF65-F5344CB8AC3E}">
        <p14:creationId xmlns:p14="http://schemas.microsoft.com/office/powerpoint/2010/main" val="192209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9837" y="1700808"/>
            <a:ext cx="10657184" cy="3168351"/>
          </a:xfrm>
        </p:spPr>
        <p:txBody>
          <a:bodyPr rtlCol="0">
            <a:normAutofit lnSpcReduction="10000"/>
          </a:bodyPr>
          <a:lstStyle/>
          <a:p>
            <a:pPr algn="l" rtl="0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Дистресс —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страдания, при котором человек не может полностью адаптироваться к стрессовым факторам и вызванному ими стрессу и демонстрирует дезадаптивное поведение. </a:t>
            </a:r>
          </a:p>
          <a:p>
            <a:pPr algn="l" rt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очевидным при наличии различных проявлений, таких как неадекватное социальное взаимодействие (например, агрессия, пассивность или отстранённость).</a:t>
            </a: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788" y="548680"/>
            <a:ext cx="11161240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/>
              <a:t>Преимущества дебрифинга:</a:t>
            </a:r>
          </a:p>
          <a:p>
            <a:pPr marL="0" indent="0">
              <a:buNone/>
            </a:pPr>
            <a:r>
              <a:rPr lang="ru-RU" sz="2800" b="1" dirty="0"/>
              <a:t>• Улучшение понимания: </a:t>
            </a:r>
            <a:r>
              <a:rPr lang="ru-RU" sz="2800" dirty="0"/>
              <a:t>участники лучше понимают, что они узнали и как это можно применить;</a:t>
            </a:r>
          </a:p>
          <a:p>
            <a:pPr marL="0" indent="0">
              <a:buNone/>
            </a:pPr>
            <a:r>
              <a:rPr lang="ru-RU" sz="2800" b="1" dirty="0"/>
              <a:t>• Эмоциональная разрядка: </a:t>
            </a:r>
            <a:r>
              <a:rPr lang="ru-RU" sz="2800" dirty="0"/>
              <a:t>возможность выразить свои эмоции и получить поддержку;</a:t>
            </a:r>
          </a:p>
          <a:p>
            <a:pPr marL="0" indent="0">
              <a:buNone/>
            </a:pPr>
            <a:r>
              <a:rPr lang="ru-RU" sz="2800" b="1" dirty="0"/>
              <a:t>• Укрепление группы: </a:t>
            </a:r>
            <a:r>
              <a:rPr lang="ru-RU" sz="2800" dirty="0"/>
              <a:t>дебрифинг способствует созданию более сплоченной и поддерживающей группы.</a:t>
            </a:r>
          </a:p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Дебрифинг является </a:t>
            </a:r>
            <a:r>
              <a:rPr lang="ru-RU" sz="2800" b="1" u="sng" dirty="0"/>
              <a:t>важной частью </a:t>
            </a:r>
            <a:r>
              <a:rPr lang="ru-RU" sz="2800" b="1" dirty="0"/>
              <a:t>психологического тренинга, так как он помогает участникам интегрировать полученные знания и опыт, а также улучшает общую атмосферу в группе.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8865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3039-F8B8-C94C-2455-92217542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692696"/>
            <a:ext cx="9751060" cy="792088"/>
          </a:xfrm>
        </p:spPr>
        <p:txBody>
          <a:bodyPr>
            <a:normAutofit fontScale="90000"/>
          </a:bodyPr>
          <a:lstStyle/>
          <a:p>
            <a:r>
              <a:rPr lang="ru-RU" dirty="0"/>
              <a:t>Средства проведения тренинга: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8" y="836712"/>
            <a:ext cx="5718198" cy="561662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sz="2800" b="1" dirty="0"/>
          </a:p>
          <a:p>
            <a:pPr marL="0" indent="0">
              <a:buNone/>
            </a:pPr>
            <a:r>
              <a:rPr lang="ru-RU" sz="2800" b="1" dirty="0"/>
              <a:t>1. </a:t>
            </a:r>
            <a:r>
              <a:rPr lang="ru-RU" sz="4200" b="1" dirty="0"/>
              <a:t>Аудио- и видеоматериалы</a:t>
            </a:r>
          </a:p>
          <a:p>
            <a:pPr marL="0" indent="0">
              <a:buNone/>
            </a:pPr>
            <a:r>
              <a:rPr lang="ru-RU" sz="4200" dirty="0"/>
              <a:t>Используются для демонстрации примеров, анализа поведения, обратной связи.</a:t>
            </a:r>
          </a:p>
          <a:p>
            <a:pPr marL="0" indent="0">
              <a:buNone/>
            </a:pPr>
            <a:r>
              <a:rPr lang="ru-RU" sz="4200" b="1" dirty="0"/>
              <a:t>2. Раздаточные материалы</a:t>
            </a:r>
          </a:p>
          <a:p>
            <a:pPr marL="0" indent="0">
              <a:buNone/>
            </a:pPr>
            <a:r>
              <a:rPr lang="ru-RU" sz="4200" dirty="0"/>
              <a:t>Включают в себя анкеты, тесты, инструкции, которые помогают структурировать процесс тренинга.</a:t>
            </a:r>
          </a:p>
          <a:p>
            <a:pPr marL="0" indent="0">
              <a:buNone/>
            </a:pPr>
            <a:r>
              <a:rPr lang="ru-RU" sz="4200" b="1" dirty="0"/>
              <a:t>3. Технические средства</a:t>
            </a:r>
          </a:p>
          <a:p>
            <a:pPr marL="0" indent="0">
              <a:buNone/>
            </a:pPr>
            <a:r>
              <a:rPr lang="ru-RU" sz="4200" dirty="0"/>
              <a:t>Проекторы, компьютеры, интерактивные доски, которые делают процесс обучения более наглядным и интерактивным.</a:t>
            </a:r>
          </a:p>
          <a:p>
            <a:pPr marL="0" indent="0">
              <a:buNone/>
            </a:pPr>
            <a:r>
              <a:rPr lang="ru-RU" sz="4200" b="1" dirty="0"/>
              <a:t>4. Игровые и обучающие материалы</a:t>
            </a:r>
          </a:p>
          <a:p>
            <a:pPr marL="0" indent="0">
              <a:buNone/>
            </a:pPr>
            <a:r>
              <a:rPr lang="ru-RU" sz="4200" dirty="0"/>
              <a:t>Карточки, настольные игры, которые используются для проведения ролевых игр и других активных методов обучения.</a:t>
            </a:r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6" name="Объект 5" descr="Изображение выглядит как искусство, мультфильм, Детское искусство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95BC447-20A1-1E74-B6F2-8785781D97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986" y="1844824"/>
            <a:ext cx="5421684" cy="3388552"/>
          </a:xfrm>
        </p:spPr>
      </p:pic>
    </p:spTree>
    <p:extLst>
      <p:ext uri="{BB962C8B-B14F-4D97-AF65-F5344CB8AC3E}">
        <p14:creationId xmlns:p14="http://schemas.microsoft.com/office/powerpoint/2010/main" val="32702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3039-F8B8-C94C-2455-92217542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620688"/>
            <a:ext cx="9751060" cy="1008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Этапы подготовки и реализации тренинговой деятельности: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8" y="1412776"/>
            <a:ext cx="112332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/>
              <a:t>1. </a:t>
            </a:r>
            <a:r>
              <a:rPr lang="ru-RU" b="1" dirty="0"/>
              <a:t>Подготовительный этап</a:t>
            </a:r>
          </a:p>
          <a:p>
            <a:pPr marL="0" indent="0">
              <a:buNone/>
            </a:pPr>
            <a:r>
              <a:rPr lang="ru-RU" dirty="0"/>
              <a:t>- Анализ предприятия, компании, отдела, организации, запроса /определение вида решения;</a:t>
            </a:r>
          </a:p>
          <a:p>
            <a:pPr marL="0" indent="0">
              <a:buNone/>
            </a:pPr>
            <a:r>
              <a:rPr lang="ru-RU" dirty="0"/>
              <a:t>- Формирование группы участников;</a:t>
            </a:r>
          </a:p>
          <a:p>
            <a:pPr marL="0" indent="0">
              <a:buNone/>
            </a:pPr>
            <a:r>
              <a:rPr lang="ru-RU" dirty="0"/>
              <a:t>- Составление сметы, плана;</a:t>
            </a:r>
          </a:p>
          <a:p>
            <a:pPr marL="0" indent="0">
              <a:buNone/>
            </a:pPr>
            <a:r>
              <a:rPr lang="ru-RU" dirty="0"/>
              <a:t>- Согласование (если требуется);</a:t>
            </a:r>
          </a:p>
          <a:p>
            <a:pPr marL="0" indent="0">
              <a:buNone/>
            </a:pPr>
            <a:r>
              <a:rPr lang="ru-RU" dirty="0"/>
              <a:t>- Диагностика и анализ;</a:t>
            </a:r>
          </a:p>
          <a:p>
            <a:pPr marL="0" indent="0">
              <a:buNone/>
            </a:pPr>
            <a:r>
              <a:rPr lang="ru-RU" dirty="0"/>
              <a:t>- Составление методологического аппарата (определение целей и задач тренинга);</a:t>
            </a:r>
          </a:p>
          <a:p>
            <a:pPr marL="0" indent="0">
              <a:buNone/>
            </a:pPr>
            <a:r>
              <a:rPr lang="ru-RU" dirty="0"/>
              <a:t>- Разработка наполнения программы тренинга.</a:t>
            </a:r>
          </a:p>
          <a:p>
            <a:pPr marL="0" indent="0">
              <a:buNone/>
            </a:pP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4943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D63039-F8B8-C94C-2455-92217542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8883" y="620688"/>
            <a:ext cx="9751060" cy="1008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Этапы подготовки и реализации тренинговой деятельности: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94DBE7-8AC3-5420-EC80-3FD6E7220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788" y="1412776"/>
            <a:ext cx="112332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2. Основной этап</a:t>
            </a:r>
          </a:p>
          <a:p>
            <a:pPr>
              <a:buFontTx/>
              <a:buChar char="-"/>
            </a:pPr>
            <a:r>
              <a:rPr lang="ru-RU" dirty="0"/>
              <a:t>Проведение тренинговых занятий с использованием различных методических приемов, средств и техник;</a:t>
            </a:r>
          </a:p>
          <a:p>
            <a:pPr>
              <a:buFontTx/>
              <a:buChar char="-"/>
            </a:pPr>
            <a:r>
              <a:rPr lang="ru-RU" dirty="0"/>
              <a:t>Обсуждение и анализ результатов каждого занятия (если предполагалось что занятие одно, то переходим сразу к заключительному этапу).</a:t>
            </a:r>
          </a:p>
          <a:p>
            <a:pPr marL="0" indent="0">
              <a:buNone/>
            </a:pPr>
            <a:r>
              <a:rPr lang="ru-RU" b="1" dirty="0"/>
              <a:t>3. Заключительный этап</a:t>
            </a:r>
          </a:p>
          <a:p>
            <a:pPr marL="0" indent="0">
              <a:buNone/>
            </a:pPr>
            <a:r>
              <a:rPr lang="ru-RU" dirty="0"/>
              <a:t>- Оценка эффективности тренинга;</a:t>
            </a:r>
          </a:p>
          <a:p>
            <a:pPr marL="0" indent="0">
              <a:buNone/>
            </a:pPr>
            <a:r>
              <a:rPr lang="ru-RU" dirty="0"/>
              <a:t>- Обратная связь от участников;</a:t>
            </a:r>
          </a:p>
          <a:p>
            <a:pPr marL="0" indent="0">
              <a:buNone/>
            </a:pPr>
            <a:r>
              <a:rPr lang="ru-RU" dirty="0"/>
              <a:t>- Подведение итогов и планирование дальнейших действий;</a:t>
            </a:r>
          </a:p>
          <a:p>
            <a:pPr marL="0" indent="0">
              <a:buNone/>
            </a:pPr>
            <a:r>
              <a:rPr lang="ru-RU" dirty="0"/>
              <a:t>- Составление аналитического отчета.</a:t>
            </a:r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933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587</TotalTime>
  <Words>571</Words>
  <Application>Microsoft Office PowerPoint</Application>
  <PresentationFormat>Произвольный</PresentationFormat>
  <Paragraphs>60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Constantia</vt:lpstr>
      <vt:lpstr>Times New Roman</vt:lpstr>
      <vt:lpstr>Книга 16 х 9</vt:lpstr>
      <vt:lpstr>Презентация PowerPoint</vt:lpstr>
      <vt:lpstr>Презентация PowerPoint</vt:lpstr>
      <vt:lpstr>Презентация PowerPoint</vt:lpstr>
      <vt:lpstr>Основные этапы дебрифинга:</vt:lpstr>
      <vt:lpstr>Презентация PowerPoint</vt:lpstr>
      <vt:lpstr>Презентация PowerPoint</vt:lpstr>
      <vt:lpstr>Средства проведения тренинга: </vt:lpstr>
      <vt:lpstr>Этапы подготовки и реализации тренинговой деятельности: </vt:lpstr>
      <vt:lpstr>Этапы подготовки и реализации тренинговой деятельности: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Никита Сидоров</dc:creator>
  <cp:lastModifiedBy>Алексей Капустин</cp:lastModifiedBy>
  <cp:revision>16</cp:revision>
  <dcterms:created xsi:type="dcterms:W3CDTF">2022-01-16T15:17:35Z</dcterms:created>
  <dcterms:modified xsi:type="dcterms:W3CDTF">2024-09-16T17:26:56Z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