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D11EB-B020-4E3A-BF39-7FBE5AEDCA4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D403BE-C36E-45D0-8BD2-B027C53EFAE8}">
      <dgm:prSet phldrT="[Текст]" custT="1"/>
      <dgm:spPr>
        <a:xfrm>
          <a:off x="814030" y="1016230"/>
          <a:ext cx="1765907" cy="889241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2400" b="1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инверсия</a:t>
          </a:r>
        </a:p>
      </dgm:t>
    </dgm:pt>
    <dgm:pt modelId="{0DD9BA47-40C7-4015-8ACE-AC60B4849B47}" type="parTrans" cxnId="{0D6E6104-E6E2-4692-8B36-CD6CE91061D1}">
      <dgm:prSet/>
      <dgm:spPr/>
      <dgm:t>
        <a:bodyPr/>
        <a:lstStyle/>
        <a:p>
          <a:pPr algn="ctr"/>
          <a:endParaRPr lang="ru-RU"/>
        </a:p>
      </dgm:t>
    </dgm:pt>
    <dgm:pt modelId="{26F2CFB6-76AE-450D-837D-F9298E9B9C27}" type="sibTrans" cxnId="{0D6E6104-E6E2-4692-8B36-CD6CE91061D1}">
      <dgm:prSet/>
      <dgm:spPr/>
      <dgm:t>
        <a:bodyPr/>
        <a:lstStyle/>
        <a:p>
          <a:pPr algn="ctr"/>
          <a:endParaRPr lang="ru-RU"/>
        </a:p>
      </dgm:t>
    </dgm:pt>
    <dgm:pt modelId="{85D8DD4E-BC28-4818-94AC-67AB04A15976}">
      <dgm:prSet phldrT="[Текст]" custT="1"/>
      <dgm:spPr>
        <a:xfrm>
          <a:off x="3402898" y="1072224"/>
          <a:ext cx="1812322" cy="777252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24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диспозиция</a:t>
          </a:r>
        </a:p>
      </dgm:t>
    </dgm:pt>
    <dgm:pt modelId="{4D04F541-340A-4141-AB0C-99D7D6F4C736}" type="parTrans" cxnId="{C72232BF-75FA-4B43-AAF8-0921E6749285}">
      <dgm:prSet/>
      <dgm:spPr/>
      <dgm:t>
        <a:bodyPr/>
        <a:lstStyle/>
        <a:p>
          <a:pPr algn="ctr"/>
          <a:endParaRPr lang="ru-RU"/>
        </a:p>
      </dgm:t>
    </dgm:pt>
    <dgm:pt modelId="{64BC4036-2C3E-4822-8FA3-C15B8178A168}" type="sibTrans" cxnId="{C72232BF-75FA-4B43-AAF8-0921E6749285}">
      <dgm:prSet/>
      <dgm:spPr/>
      <dgm:t>
        <a:bodyPr/>
        <a:lstStyle/>
        <a:p>
          <a:pPr algn="ctr"/>
          <a:endParaRPr lang="ru-RU"/>
        </a:p>
      </dgm:t>
    </dgm:pt>
    <dgm:pt modelId="{E3F7119B-9657-4D20-9FCE-5E5141BBB5F3}">
      <dgm:prSet phldrT="[Текст]" custT="1"/>
      <dgm:spPr>
        <a:xfrm>
          <a:off x="6038180" y="1053287"/>
          <a:ext cx="1377388" cy="815125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24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элокуция</a:t>
          </a:r>
        </a:p>
      </dgm:t>
    </dgm:pt>
    <dgm:pt modelId="{EF6E91D8-BCCB-4E45-8519-4556C4D0ECBA}" type="parTrans" cxnId="{77ED103D-B323-4A2A-8943-FBAE46BFEF9A}">
      <dgm:prSet/>
      <dgm:spPr/>
      <dgm:t>
        <a:bodyPr/>
        <a:lstStyle/>
        <a:p>
          <a:pPr algn="ctr"/>
          <a:endParaRPr lang="ru-RU"/>
        </a:p>
      </dgm:t>
    </dgm:pt>
    <dgm:pt modelId="{F1EA44E5-DEA8-4ECC-929E-7A6CD8F7895D}" type="sibTrans" cxnId="{77ED103D-B323-4A2A-8943-FBAE46BFEF9A}">
      <dgm:prSet/>
      <dgm:spPr/>
      <dgm:t>
        <a:bodyPr/>
        <a:lstStyle/>
        <a:p>
          <a:pPr algn="ctr"/>
          <a:endParaRPr lang="ru-RU"/>
        </a:p>
      </dgm:t>
    </dgm:pt>
    <dgm:pt modelId="{2277882F-AAD4-43C0-9561-8CB15D7D49F7}">
      <dgm:prSet phldrT="[Текст]" custT="1"/>
      <dgm:spPr>
        <a:xfrm>
          <a:off x="1764179" y="2728431"/>
          <a:ext cx="1986460" cy="781301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24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запоминание</a:t>
          </a:r>
        </a:p>
      </dgm:t>
    </dgm:pt>
    <dgm:pt modelId="{DFFA6217-64E8-4DE7-9629-FA438AAF465A}" type="parTrans" cxnId="{6F7D998E-C730-4C66-B29F-7D2E4BC96C33}">
      <dgm:prSet/>
      <dgm:spPr/>
      <dgm:t>
        <a:bodyPr/>
        <a:lstStyle/>
        <a:p>
          <a:pPr algn="ctr"/>
          <a:endParaRPr lang="ru-RU"/>
        </a:p>
      </dgm:t>
    </dgm:pt>
    <dgm:pt modelId="{9349C6BA-46BA-47AC-8115-4E08A4452CC2}" type="sibTrans" cxnId="{6F7D998E-C730-4C66-B29F-7D2E4BC96C33}">
      <dgm:prSet/>
      <dgm:spPr/>
      <dgm:t>
        <a:bodyPr/>
        <a:lstStyle/>
        <a:p>
          <a:pPr algn="ctr"/>
          <a:endParaRPr lang="ru-RU"/>
        </a:p>
      </dgm:t>
    </dgm:pt>
    <dgm:pt modelId="{C14E8FA0-5800-4E91-8C04-E6A72F6C66E0}">
      <dgm:prSet phldrT="[Текст]" custT="1"/>
      <dgm:spPr>
        <a:xfrm>
          <a:off x="4573600" y="2761637"/>
          <a:ext cx="1891820" cy="714888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ru-RU" sz="2400" b="1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произнесение</a:t>
          </a:r>
        </a:p>
      </dgm:t>
    </dgm:pt>
    <dgm:pt modelId="{9BEF8D81-06DE-4FA2-AC29-048FA7B07300}" type="parTrans" cxnId="{768D04C4-4686-40B5-9CA0-E4F3E59890D6}">
      <dgm:prSet/>
      <dgm:spPr/>
      <dgm:t>
        <a:bodyPr/>
        <a:lstStyle/>
        <a:p>
          <a:pPr algn="ctr"/>
          <a:endParaRPr lang="ru-RU"/>
        </a:p>
      </dgm:t>
    </dgm:pt>
    <dgm:pt modelId="{15D538DF-DD37-4739-A2EF-EEABCCD0926F}" type="sibTrans" cxnId="{768D04C4-4686-40B5-9CA0-E4F3E59890D6}">
      <dgm:prSet/>
      <dgm:spPr/>
      <dgm:t>
        <a:bodyPr/>
        <a:lstStyle/>
        <a:p>
          <a:pPr algn="ctr"/>
          <a:endParaRPr lang="ru-RU"/>
        </a:p>
      </dgm:t>
    </dgm:pt>
    <dgm:pt modelId="{7741A5F9-80CF-47F1-A3F0-C72D3395BBF2}" type="pres">
      <dgm:prSet presAssocID="{71CD11EB-B020-4E3A-BF39-7FBE5AEDCA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702677-EBB1-48DD-8A00-D8093B3FC010}" type="pres">
      <dgm:prSet presAssocID="{2AD403BE-C36E-45D0-8BD2-B027C53EFAE8}" presName="node" presStyleLbl="node1" presStyleIdx="0" presStyleCnt="5" custScaleX="21458" custScaleY="1800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8A3192D5-1F36-43DC-BFCD-236B5342C1BD}" type="pres">
      <dgm:prSet presAssocID="{26F2CFB6-76AE-450D-837D-F9298E9B9C27}" presName="sibTrans" presStyleCnt="0"/>
      <dgm:spPr/>
    </dgm:pt>
    <dgm:pt modelId="{280F2126-5B1F-45D1-BC16-7969874F6281}" type="pres">
      <dgm:prSet presAssocID="{85D8DD4E-BC28-4818-94AC-67AB04A15976}" presName="node" presStyleLbl="node1" presStyleIdx="1" presStyleCnt="5" custScaleX="22022" custScaleY="1574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B42AB41-43FF-4E20-9E14-463CF21EE1C2}" type="pres">
      <dgm:prSet presAssocID="{64BC4036-2C3E-4822-8FA3-C15B8178A168}" presName="sibTrans" presStyleCnt="0"/>
      <dgm:spPr/>
    </dgm:pt>
    <dgm:pt modelId="{86174573-6088-4AF9-9BF6-A0865E1A05C1}" type="pres">
      <dgm:prSet presAssocID="{E3F7119B-9657-4D20-9FCE-5E5141BBB5F3}" presName="node" presStyleLbl="node1" presStyleIdx="2" presStyleCnt="5" custScaleX="18831" custScaleY="1650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DBB42465-FEFB-4978-AF80-88931AB739E0}" type="pres">
      <dgm:prSet presAssocID="{F1EA44E5-DEA8-4ECC-929E-7A6CD8F7895D}" presName="sibTrans" presStyleCnt="0"/>
      <dgm:spPr/>
    </dgm:pt>
    <dgm:pt modelId="{4E4C6E6F-283E-4CBA-BF93-83B0D85DFF79}" type="pres">
      <dgm:prSet presAssocID="{2277882F-AAD4-43C0-9561-8CB15D7D49F7}" presName="node" presStyleLbl="node1" presStyleIdx="3" presStyleCnt="5" custScaleX="24138" custScaleY="1582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600E61AD-15B4-4E1A-8740-9737C114EEEF}" type="pres">
      <dgm:prSet presAssocID="{9349C6BA-46BA-47AC-8115-4E08A4452CC2}" presName="sibTrans" presStyleCnt="0"/>
      <dgm:spPr/>
    </dgm:pt>
    <dgm:pt modelId="{DAAA244A-5379-498E-AA1D-CF8497833BED}" type="pres">
      <dgm:prSet presAssocID="{C14E8FA0-5800-4E91-8C04-E6A72F6C66E0}" presName="node" presStyleLbl="node1" presStyleIdx="4" presStyleCnt="5" custScaleX="30644" custScaleY="1447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</dgm:ptLst>
  <dgm:cxnLst>
    <dgm:cxn modelId="{768D04C4-4686-40B5-9CA0-E4F3E59890D6}" srcId="{71CD11EB-B020-4E3A-BF39-7FBE5AEDCA44}" destId="{C14E8FA0-5800-4E91-8C04-E6A72F6C66E0}" srcOrd="4" destOrd="0" parTransId="{9BEF8D81-06DE-4FA2-AC29-048FA7B07300}" sibTransId="{15D538DF-DD37-4739-A2EF-EEABCCD0926F}"/>
    <dgm:cxn modelId="{E6A4F3CC-D23E-4817-939B-B77BF748FB8C}" type="presOf" srcId="{85D8DD4E-BC28-4818-94AC-67AB04A15976}" destId="{280F2126-5B1F-45D1-BC16-7969874F6281}" srcOrd="0" destOrd="0" presId="urn:microsoft.com/office/officeart/2005/8/layout/default"/>
    <dgm:cxn modelId="{0D6E6104-E6E2-4692-8B36-CD6CE91061D1}" srcId="{71CD11EB-B020-4E3A-BF39-7FBE5AEDCA44}" destId="{2AD403BE-C36E-45D0-8BD2-B027C53EFAE8}" srcOrd="0" destOrd="0" parTransId="{0DD9BA47-40C7-4015-8ACE-AC60B4849B47}" sibTransId="{26F2CFB6-76AE-450D-837D-F9298E9B9C27}"/>
    <dgm:cxn modelId="{A4D2D1EB-212B-475D-963B-E1D41FC5FA5F}" type="presOf" srcId="{C14E8FA0-5800-4E91-8C04-E6A72F6C66E0}" destId="{DAAA244A-5379-498E-AA1D-CF8497833BED}" srcOrd="0" destOrd="0" presId="urn:microsoft.com/office/officeart/2005/8/layout/default"/>
    <dgm:cxn modelId="{08C3B3E0-7F94-452D-9B11-8833F3076CA5}" type="presOf" srcId="{2277882F-AAD4-43C0-9561-8CB15D7D49F7}" destId="{4E4C6E6F-283E-4CBA-BF93-83B0D85DFF79}" srcOrd="0" destOrd="0" presId="urn:microsoft.com/office/officeart/2005/8/layout/default"/>
    <dgm:cxn modelId="{C72232BF-75FA-4B43-AAF8-0921E6749285}" srcId="{71CD11EB-B020-4E3A-BF39-7FBE5AEDCA44}" destId="{85D8DD4E-BC28-4818-94AC-67AB04A15976}" srcOrd="1" destOrd="0" parTransId="{4D04F541-340A-4141-AB0C-99D7D6F4C736}" sibTransId="{64BC4036-2C3E-4822-8FA3-C15B8178A168}"/>
    <dgm:cxn modelId="{789BE97D-29B8-447C-8BE5-7ED3DC360E94}" type="presOf" srcId="{E3F7119B-9657-4D20-9FCE-5E5141BBB5F3}" destId="{86174573-6088-4AF9-9BF6-A0865E1A05C1}" srcOrd="0" destOrd="0" presId="urn:microsoft.com/office/officeart/2005/8/layout/default"/>
    <dgm:cxn modelId="{77ED103D-B323-4A2A-8943-FBAE46BFEF9A}" srcId="{71CD11EB-B020-4E3A-BF39-7FBE5AEDCA44}" destId="{E3F7119B-9657-4D20-9FCE-5E5141BBB5F3}" srcOrd="2" destOrd="0" parTransId="{EF6E91D8-BCCB-4E45-8519-4556C4D0ECBA}" sibTransId="{F1EA44E5-DEA8-4ECC-929E-7A6CD8F7895D}"/>
    <dgm:cxn modelId="{8A355399-79D6-4520-A7C8-156FADD03EDB}" type="presOf" srcId="{71CD11EB-B020-4E3A-BF39-7FBE5AEDCA44}" destId="{7741A5F9-80CF-47F1-A3F0-C72D3395BBF2}" srcOrd="0" destOrd="0" presId="urn:microsoft.com/office/officeart/2005/8/layout/default"/>
    <dgm:cxn modelId="{6F7D998E-C730-4C66-B29F-7D2E4BC96C33}" srcId="{71CD11EB-B020-4E3A-BF39-7FBE5AEDCA44}" destId="{2277882F-AAD4-43C0-9561-8CB15D7D49F7}" srcOrd="3" destOrd="0" parTransId="{DFFA6217-64E8-4DE7-9629-FA438AAF465A}" sibTransId="{9349C6BA-46BA-47AC-8115-4E08A4452CC2}"/>
    <dgm:cxn modelId="{34AC9DC5-D2DD-4655-AB08-87264EF24A6D}" type="presOf" srcId="{2AD403BE-C36E-45D0-8BD2-B027C53EFAE8}" destId="{1E702677-EBB1-48DD-8A00-D8093B3FC010}" srcOrd="0" destOrd="0" presId="urn:microsoft.com/office/officeart/2005/8/layout/default"/>
    <dgm:cxn modelId="{1C3F642C-4BA8-4DC8-AA1E-66E77AD2A779}" type="presParOf" srcId="{7741A5F9-80CF-47F1-A3F0-C72D3395BBF2}" destId="{1E702677-EBB1-48DD-8A00-D8093B3FC010}" srcOrd="0" destOrd="0" presId="urn:microsoft.com/office/officeart/2005/8/layout/default"/>
    <dgm:cxn modelId="{EFD87BC1-6447-4A76-9B2F-38F963D63D5C}" type="presParOf" srcId="{7741A5F9-80CF-47F1-A3F0-C72D3395BBF2}" destId="{8A3192D5-1F36-43DC-BFCD-236B5342C1BD}" srcOrd="1" destOrd="0" presId="urn:microsoft.com/office/officeart/2005/8/layout/default"/>
    <dgm:cxn modelId="{582261CA-FF66-4C64-8D48-2C517AB6BB23}" type="presParOf" srcId="{7741A5F9-80CF-47F1-A3F0-C72D3395BBF2}" destId="{280F2126-5B1F-45D1-BC16-7969874F6281}" srcOrd="2" destOrd="0" presId="urn:microsoft.com/office/officeart/2005/8/layout/default"/>
    <dgm:cxn modelId="{92FED271-27BE-4CFF-B6AD-98E7B83DE8AA}" type="presParOf" srcId="{7741A5F9-80CF-47F1-A3F0-C72D3395BBF2}" destId="{3B42AB41-43FF-4E20-9E14-463CF21EE1C2}" srcOrd="3" destOrd="0" presId="urn:microsoft.com/office/officeart/2005/8/layout/default"/>
    <dgm:cxn modelId="{57231CA2-2A71-4FBD-9654-54B1D323B828}" type="presParOf" srcId="{7741A5F9-80CF-47F1-A3F0-C72D3395BBF2}" destId="{86174573-6088-4AF9-9BF6-A0865E1A05C1}" srcOrd="4" destOrd="0" presId="urn:microsoft.com/office/officeart/2005/8/layout/default"/>
    <dgm:cxn modelId="{580F088B-1CB7-43A1-A77E-4D2430EFBA4A}" type="presParOf" srcId="{7741A5F9-80CF-47F1-A3F0-C72D3395BBF2}" destId="{DBB42465-FEFB-4978-AF80-88931AB739E0}" srcOrd="5" destOrd="0" presId="urn:microsoft.com/office/officeart/2005/8/layout/default"/>
    <dgm:cxn modelId="{22C8C076-D36F-490B-9251-244D59720E7D}" type="presParOf" srcId="{7741A5F9-80CF-47F1-A3F0-C72D3395BBF2}" destId="{4E4C6E6F-283E-4CBA-BF93-83B0D85DFF79}" srcOrd="6" destOrd="0" presId="urn:microsoft.com/office/officeart/2005/8/layout/default"/>
    <dgm:cxn modelId="{82857080-E374-4BF8-98E6-1CA4B73F400F}" type="presParOf" srcId="{7741A5F9-80CF-47F1-A3F0-C72D3395BBF2}" destId="{600E61AD-15B4-4E1A-8740-9737C114EEEF}" srcOrd="7" destOrd="0" presId="urn:microsoft.com/office/officeart/2005/8/layout/default"/>
    <dgm:cxn modelId="{3977E93E-27FF-4BBF-BB27-3C80DBBBC95D}" type="presParOf" srcId="{7741A5F9-80CF-47F1-A3F0-C72D3395BBF2}" destId="{DAAA244A-5379-498E-AA1D-CF8497833BE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702677-EBB1-48DD-8A00-D8093B3FC010}">
      <dsp:nvSpPr>
        <dsp:cNvPr id="0" name=""/>
        <dsp:cNvSpPr/>
      </dsp:nvSpPr>
      <dsp:spPr>
        <a:xfrm>
          <a:off x="727866" y="1016230"/>
          <a:ext cx="1765907" cy="889241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инверсия</a:t>
          </a:r>
        </a:p>
      </dsp:txBody>
      <dsp:txXfrm>
        <a:off x="727866" y="1016230"/>
        <a:ext cx="1765907" cy="889241"/>
      </dsp:txXfrm>
    </dsp:sp>
    <dsp:sp modelId="{280F2126-5B1F-45D1-BC16-7969874F6281}">
      <dsp:nvSpPr>
        <dsp:cNvPr id="0" name=""/>
        <dsp:cNvSpPr/>
      </dsp:nvSpPr>
      <dsp:spPr>
        <a:xfrm>
          <a:off x="3316734" y="1072224"/>
          <a:ext cx="1812322" cy="777252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диспозиция</a:t>
          </a:r>
        </a:p>
      </dsp:txBody>
      <dsp:txXfrm>
        <a:off x="3316734" y="1072224"/>
        <a:ext cx="1812322" cy="777252"/>
      </dsp:txXfrm>
    </dsp:sp>
    <dsp:sp modelId="{86174573-6088-4AF9-9BF6-A0865E1A05C1}">
      <dsp:nvSpPr>
        <dsp:cNvPr id="0" name=""/>
        <dsp:cNvSpPr/>
      </dsp:nvSpPr>
      <dsp:spPr>
        <a:xfrm>
          <a:off x="5952017" y="1053287"/>
          <a:ext cx="1549715" cy="815125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элокуция</a:t>
          </a:r>
        </a:p>
      </dsp:txBody>
      <dsp:txXfrm>
        <a:off x="5952017" y="1053287"/>
        <a:ext cx="1549715" cy="815125"/>
      </dsp:txXfrm>
    </dsp:sp>
    <dsp:sp modelId="{4E4C6E6F-283E-4CBA-BF93-83B0D85DFF79}">
      <dsp:nvSpPr>
        <dsp:cNvPr id="0" name=""/>
        <dsp:cNvSpPr/>
      </dsp:nvSpPr>
      <dsp:spPr>
        <a:xfrm>
          <a:off x="1449150" y="2728431"/>
          <a:ext cx="1986460" cy="781301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запоминание</a:t>
          </a:r>
        </a:p>
      </dsp:txBody>
      <dsp:txXfrm>
        <a:off x="1449150" y="2728431"/>
        <a:ext cx="1986460" cy="781301"/>
      </dsp:txXfrm>
    </dsp:sp>
    <dsp:sp modelId="{DAAA244A-5379-498E-AA1D-CF8497833BED}">
      <dsp:nvSpPr>
        <dsp:cNvPr id="0" name=""/>
        <dsp:cNvSpPr/>
      </dsp:nvSpPr>
      <dsp:spPr>
        <a:xfrm>
          <a:off x="4258571" y="2761637"/>
          <a:ext cx="2521878" cy="714888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ysClr val="windowText" lastClr="000000">
              <a:lumMod val="50000"/>
              <a:lumOff val="5000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>
              <a:solidFill>
                <a:sysClr val="windowText" lastClr="000000"/>
              </a:solidFill>
              <a:latin typeface="Times New Roman" pitchFamily="18" charset="0"/>
              <a:ea typeface="+mn-ea"/>
              <a:cs typeface="Times New Roman" pitchFamily="18" charset="0"/>
            </a:rPr>
            <a:t>произнесение</a:t>
          </a:r>
        </a:p>
      </dsp:txBody>
      <dsp:txXfrm>
        <a:off x="4258571" y="2761637"/>
        <a:ext cx="2521878" cy="7148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82726-B95C-4051-9E50-54B3FECA2C89}" type="datetimeFigureOut">
              <a:rPr lang="ru-RU" smtClean="0"/>
              <a:t>12.08.2022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F471E-2CF3-40C5-A158-DFC3B67CE0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988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75193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08148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049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35650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3884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3243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8199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1695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82563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4320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49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F346174-4E60-48C5-821C-0D58ADB5295C}" type="datetimeFigureOut">
              <a:rPr lang="ru-RU" smtClean="0">
                <a:solidFill>
                  <a:srgbClr val="000000"/>
                </a:solidFill>
              </a:rPr>
              <a:pPr/>
              <a:t>12.08.2022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7E5B11-80FE-4B4D-AB71-ACF7123B6AE0}" type="slidenum">
              <a:rPr lang="ru-RU" smtClean="0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0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692696"/>
            <a:ext cx="7962678" cy="5616624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b="1" dirty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b="1" dirty="0" smtClean="0">
                <a:ln w="17780" cmpd="sng">
                  <a:solidFill>
                    <a:sysClr val="windowText" lastClr="000000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0000"/>
                </a:solidFill>
                <a:latin typeface="Times New Roman"/>
                <a:ea typeface="Calibri"/>
              </a:rPr>
              <a:t>БАРЬЕРЫ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И ТРУДНОСТИ В ПЕДАГОГИЧЕСКОЙ 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000000"/>
                </a:solidFill>
                <a:latin typeface="Times New Roman"/>
                <a:ea typeface="Calibri"/>
              </a:rPr>
              <a:t>КОММУНИКАЦИИ</a:t>
            </a:r>
            <a:r>
              <a:rPr lang="ru-RU" sz="2400" dirty="0">
                <a:latin typeface="Times New Roman"/>
                <a:ea typeface="Times New Roman"/>
              </a:rPr>
              <a:t/>
            </a:r>
            <a:br>
              <a:rPr lang="ru-RU" sz="2400" dirty="0">
                <a:latin typeface="Times New Roman"/>
                <a:ea typeface="Times New Roman"/>
              </a:rPr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2146250"/>
          </a:xfrm>
        </p:spPr>
        <p:txBody>
          <a:bodyPr/>
          <a:lstStyle/>
          <a:p>
            <a:pPr algn="just"/>
            <a:r>
              <a:rPr lang="ru-RU" sz="2800" dirty="0">
                <a:solidFill>
                  <a:srgbClr val="FF0000"/>
                </a:solidFill>
              </a:rPr>
              <a:t>Область барьеров и трудностей в педагогической </a:t>
            </a:r>
            <a:r>
              <a:rPr lang="ru-RU" sz="2800" dirty="0" smtClean="0">
                <a:solidFill>
                  <a:srgbClr val="FF0000"/>
                </a:solidFill>
              </a:rPr>
              <a:t>коммуникации</a:t>
            </a:r>
            <a:r>
              <a:rPr lang="ru-RU" sz="2800" dirty="0">
                <a:solidFill>
                  <a:srgbClr val="FF0000"/>
                </a:solidFill>
              </a:rPr>
              <a:t>, связанная с самой педагогической деятельностью педагога и учебной деятельностью обучающихся обусловлена особенностями содержания и характера этих деятельностей.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507288" cy="363326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	Причинами </a:t>
            </a:r>
            <a:r>
              <a:rPr lang="ru-RU" sz="2400" dirty="0"/>
              <a:t>данной группы трудностей могут быть:</a:t>
            </a:r>
          </a:p>
          <a:p>
            <a:r>
              <a:rPr lang="ru-RU" sz="2400" dirty="0"/>
              <a:t>- недостаточно высокий уровень профессионализма педагога;</a:t>
            </a:r>
          </a:p>
          <a:p>
            <a:r>
              <a:rPr lang="ru-RU" sz="2400" dirty="0"/>
              <a:t>- профессионально – педагогическая некомпетентность;</a:t>
            </a:r>
          </a:p>
          <a:p>
            <a:r>
              <a:rPr lang="ru-RU" sz="2400" dirty="0"/>
              <a:t>- низкий уровень развития педагогической рефлексии и </a:t>
            </a:r>
            <a:r>
              <a:rPr lang="ru-RU" sz="2400" dirty="0" smtClean="0"/>
              <a:t>педагогического </a:t>
            </a:r>
            <a:r>
              <a:rPr lang="ru-RU" sz="2400" dirty="0"/>
              <a:t>мышления;</a:t>
            </a:r>
          </a:p>
          <a:p>
            <a:r>
              <a:rPr lang="ru-RU" sz="2400" dirty="0"/>
              <a:t>- отсутствие у педагог «субъект-субъектной» позиции во </a:t>
            </a:r>
            <a:r>
              <a:rPr lang="ru-RU" sz="2400" dirty="0" smtClean="0"/>
              <a:t>взаимодействии </a:t>
            </a:r>
            <a:r>
              <a:rPr lang="ru-RU" sz="2400" dirty="0"/>
              <a:t>с обучающимися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73196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	Область </a:t>
            </a:r>
            <a:r>
              <a:rPr lang="ru-RU" sz="2800" dirty="0">
                <a:solidFill>
                  <a:srgbClr val="FF0000"/>
                </a:solidFill>
              </a:rPr>
              <a:t>барьеров и трудностей воспитательного воздействия в педагогической коммуникации </a:t>
            </a:r>
            <a:r>
              <a:rPr lang="ru-RU" sz="2800" dirty="0"/>
              <a:t>обусловлены неумением педагога организовать и осуществлять корректирующие коммуникативные действия, направленные на формирование тех или иных </a:t>
            </a:r>
            <a:r>
              <a:rPr lang="ru-RU" sz="2800" dirty="0" smtClean="0"/>
              <a:t>личностных </a:t>
            </a:r>
            <a:r>
              <a:rPr lang="ru-RU" sz="2800" dirty="0"/>
              <a:t>качеств обучающихся</a:t>
            </a:r>
            <a:r>
              <a:rPr lang="ru-RU" sz="2800" dirty="0" smtClean="0"/>
              <a:t>.</a:t>
            </a:r>
          </a:p>
          <a:p>
            <a:pPr marL="0" indent="0" algn="just">
              <a:buNone/>
            </a:pPr>
            <a:r>
              <a:rPr lang="ru-RU" sz="2800" dirty="0"/>
              <a:t>	В педагогической практике выделенные барьеры и трудности педагогической коммуникации </a:t>
            </a:r>
            <a:r>
              <a:rPr lang="ru-RU" sz="2800" dirty="0">
                <a:solidFill>
                  <a:srgbClr val="FF0000"/>
                </a:solidFill>
              </a:rPr>
              <a:t>не всегда осознаются самими педагогами</a:t>
            </a:r>
            <a:r>
              <a:rPr lang="ru-RU" sz="2800" dirty="0"/>
              <a:t>, которые не испытывают нужды в самоанализе и </a:t>
            </a:r>
            <a:r>
              <a:rPr lang="ru-RU" sz="2800" dirty="0"/>
              <a:t>самосовершенствовании.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4688195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Характеристика барьеров педагогической коммуникации</a:t>
            </a: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1196975"/>
            <a:ext cx="8352929" cy="518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35609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Обозначенные </a:t>
            </a:r>
            <a:r>
              <a:rPr lang="ru-RU" dirty="0">
                <a:solidFill>
                  <a:srgbClr val="FF0000"/>
                </a:solidFill>
              </a:rPr>
              <a:t>коммуникативные барьеры и трудности в </a:t>
            </a:r>
            <a:r>
              <a:rPr lang="ru-RU" dirty="0" smtClean="0">
                <a:solidFill>
                  <a:srgbClr val="FF0000"/>
                </a:solidFill>
              </a:rPr>
              <a:t>педагогическом </a:t>
            </a:r>
            <a:r>
              <a:rPr lang="ru-RU" dirty="0">
                <a:solidFill>
                  <a:srgbClr val="FF0000"/>
                </a:solidFill>
              </a:rPr>
              <a:t>общении</a:t>
            </a:r>
            <a:r>
              <a:rPr lang="ru-RU" dirty="0"/>
              <a:t> в большинстве случаях могут быть преодолены либо самостоятельной коррекцией со стороны педагога, либо </a:t>
            </a:r>
            <a:r>
              <a:rPr lang="ru-RU" dirty="0" smtClean="0"/>
              <a:t>специальными </a:t>
            </a:r>
            <a:r>
              <a:rPr lang="ru-RU" dirty="0"/>
              <a:t>психолого-педагогическими тренингами.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323709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Педагогическая коммуникация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904656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ru-RU" sz="2400" dirty="0"/>
              <a:t>В существующей сегодня образовательной реальности </a:t>
            </a:r>
            <a:r>
              <a:rPr lang="ru-RU" sz="2400" dirty="0" smtClean="0"/>
              <a:t>результативная </a:t>
            </a:r>
            <a:r>
              <a:rPr lang="ru-RU" sz="2400" dirty="0"/>
              <a:t>и успешная профессиональная педагогическая деятельность возможна лишь в условиях эффективно организованной </a:t>
            </a:r>
            <a:r>
              <a:rPr lang="ru-RU" sz="2400" dirty="0" smtClean="0"/>
              <a:t>педагогической </a:t>
            </a:r>
            <a:r>
              <a:rPr lang="ru-RU" sz="2400" dirty="0"/>
              <a:t>коммуникации.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Педагогическая коммуникация представляет собой процесс </a:t>
            </a:r>
            <a:r>
              <a:rPr lang="ru-RU" sz="2400" dirty="0" smtClean="0"/>
              <a:t>речевого </a:t>
            </a:r>
            <a:r>
              <a:rPr lang="ru-RU" sz="2400" dirty="0"/>
              <a:t>взаимодействия всех субъектов образовательного процесса. </a:t>
            </a:r>
            <a:endParaRPr lang="ru-RU" sz="2400" dirty="0" smtClean="0"/>
          </a:p>
          <a:p>
            <a:pPr marL="0" indent="0" algn="just">
              <a:buNone/>
            </a:pPr>
            <a:endParaRPr lang="ru-RU" sz="2400" dirty="0"/>
          </a:p>
          <a:p>
            <a:pPr algn="just">
              <a:buFont typeface="Wingdings" pitchFamily="2" charset="2"/>
              <a:buChar char="v"/>
            </a:pPr>
            <a:r>
              <a:rPr lang="ru-RU" sz="2400" dirty="0"/>
              <a:t>В педагогической коммуникации посредством прямого и </a:t>
            </a:r>
            <a:r>
              <a:rPr lang="ru-RU" sz="2400" dirty="0" smtClean="0"/>
              <a:t>косвенного </a:t>
            </a:r>
            <a:r>
              <a:rPr lang="ru-RU" sz="2400" dirty="0"/>
              <a:t>воздействия коммуникатора (отправителя информации) на реципиента (адресата) реализуется содержание педагогической </a:t>
            </a:r>
            <a:r>
              <a:rPr lang="ru-RU" sz="2400" dirty="0" smtClean="0"/>
              <a:t>деятельности </a:t>
            </a:r>
            <a:r>
              <a:rPr lang="ru-RU" sz="2400" dirty="0"/>
              <a:t>учителя, воспитателя, преподавателя и др.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59171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Основные  виды </a:t>
            </a:r>
            <a:r>
              <a:rPr lang="ru-RU" sz="3600" b="1" dirty="0">
                <a:solidFill>
                  <a:srgbClr val="FF0000"/>
                </a:solidFill>
              </a:rPr>
              <a:t>речевого воздействия на собеседников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89654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sz="3600" dirty="0" smtClean="0"/>
              <a:t>логическое убеждение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r>
              <a:rPr lang="ru-RU" sz="3600" dirty="0"/>
              <a:t> </a:t>
            </a:r>
            <a:r>
              <a:rPr lang="ru-RU" sz="3600" dirty="0" smtClean="0"/>
              <a:t>внушение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r>
              <a:rPr lang="ru-RU" sz="3600" dirty="0"/>
              <a:t> </a:t>
            </a:r>
            <a:r>
              <a:rPr lang="ru-RU" sz="3600" dirty="0" smtClean="0"/>
              <a:t>эмоциональные состояния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r>
              <a:rPr lang="ru-RU" sz="3600" dirty="0"/>
              <a:t> </a:t>
            </a:r>
            <a:r>
              <a:rPr lang="ru-RU" sz="3600" dirty="0" smtClean="0"/>
              <a:t>мотивацию </a:t>
            </a:r>
            <a:r>
              <a:rPr lang="ru-RU" sz="3600" dirty="0"/>
              <a:t>подражания </a:t>
            </a:r>
            <a:r>
              <a:rPr lang="ru-RU" sz="3600" dirty="0" smtClean="0"/>
              <a:t>оратору</a:t>
            </a:r>
            <a:endParaRPr lang="ru-RU" sz="3600" dirty="0"/>
          </a:p>
          <a:p>
            <a:pPr>
              <a:buFont typeface="Wingdings" pitchFamily="2" charset="2"/>
              <a:buChar char="v"/>
            </a:pPr>
            <a:r>
              <a:rPr lang="ru-RU" sz="3600" dirty="0"/>
              <a:t> </a:t>
            </a:r>
            <a:r>
              <a:rPr lang="ru-RU" sz="3600" dirty="0" smtClean="0"/>
              <a:t>заражение </a:t>
            </a:r>
            <a:r>
              <a:rPr lang="ru-RU" sz="3600" dirty="0"/>
              <a:t>определенным отношением к предмету речи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18647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FF0000"/>
                </a:solidFill>
              </a:rPr>
              <a:t>Этапы педагогического риторического канона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36271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3275856" y="2956560"/>
            <a:ext cx="367665" cy="314960"/>
          </a:xfrm>
          <a:prstGeom prst="rightArrow">
            <a:avLst/>
          </a:prstGeom>
          <a:solidFill>
            <a:sysClr val="windowText" lastClr="000000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25127"/>
            <a:ext cx="401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569" y="4509120"/>
            <a:ext cx="401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2925126"/>
            <a:ext cx="401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509120"/>
            <a:ext cx="401637" cy="377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822090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07288" cy="1228998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>
                <a:solidFill>
                  <a:srgbClr val="FF0000"/>
                </a:solidFill>
              </a:rPr>
              <a:t/>
            </a:r>
            <a:br>
              <a:rPr lang="ru-RU" sz="3200" b="1" dirty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Коммуникативные </a:t>
            </a:r>
            <a:r>
              <a:rPr lang="ru-RU" sz="3200" b="1" dirty="0">
                <a:solidFill>
                  <a:srgbClr val="FF0000"/>
                </a:solidFill>
              </a:rPr>
              <a:t>барьеры и трудности в </a:t>
            </a:r>
            <a:r>
              <a:rPr lang="ru-RU" sz="3200" b="1" dirty="0" smtClean="0">
                <a:solidFill>
                  <a:srgbClr val="FF0000"/>
                </a:solidFill>
              </a:rPr>
              <a:t>системе педагогического </a:t>
            </a:r>
            <a:r>
              <a:rPr lang="ru-RU" sz="3200" b="1" dirty="0">
                <a:solidFill>
                  <a:srgbClr val="FF0000"/>
                </a:solidFill>
              </a:rPr>
              <a:t>общения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70C0"/>
                </a:solidFill>
              </a:rPr>
              <a:t>Трудности и коммуникативные барьеры </a:t>
            </a:r>
            <a:r>
              <a:rPr lang="ru-RU" sz="2400" dirty="0"/>
              <a:t>в педагогическом  </a:t>
            </a:r>
            <a:r>
              <a:rPr lang="ru-RU" sz="2400" dirty="0" smtClean="0"/>
              <a:t>общении </a:t>
            </a:r>
            <a:r>
              <a:rPr lang="ru-RU" sz="2400" dirty="0"/>
              <a:t>представляют собой  индивидуальные переживаемые </a:t>
            </a:r>
            <a:r>
              <a:rPr lang="ru-RU" sz="2400" dirty="0" smtClean="0"/>
              <a:t>педагогом </a:t>
            </a:r>
            <a:r>
              <a:rPr lang="ru-RU" sz="2400" dirty="0"/>
              <a:t>эмоциональные состояния «сбоя» в осуществлении </a:t>
            </a:r>
            <a:r>
              <a:rPr lang="ru-RU" sz="2400" dirty="0" smtClean="0"/>
              <a:t>прогнозируемого </a:t>
            </a:r>
            <a:r>
              <a:rPr lang="ru-RU" sz="2400" dirty="0"/>
              <a:t>(планируемого) общения с остальными субъектами </a:t>
            </a:r>
            <a:r>
              <a:rPr lang="ru-RU" sz="2400" dirty="0" smtClean="0"/>
              <a:t>образовательного </a:t>
            </a:r>
            <a:r>
              <a:rPr lang="ru-RU" sz="2400" dirty="0"/>
              <a:t>процесса, вследствие их неприятия его действий, </a:t>
            </a:r>
            <a:r>
              <a:rPr lang="ru-RU" sz="2400" dirty="0" smtClean="0"/>
              <a:t>непонимания </a:t>
            </a:r>
            <a:r>
              <a:rPr lang="ru-RU" sz="2400" dirty="0"/>
              <a:t>информационного сообщения, изменения коммуникативной ситуации, собственного психического состояния и т.д.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rgbClr val="0070C0"/>
                </a:solidFill>
              </a:rPr>
              <a:t>Трудности и барьеры в педагогической коммуникации </a:t>
            </a:r>
            <a:r>
              <a:rPr lang="ru-RU" sz="2400" dirty="0"/>
              <a:t>в </a:t>
            </a:r>
            <a:r>
              <a:rPr lang="ru-RU" sz="2400" dirty="0" smtClean="0"/>
              <a:t>педагогической </a:t>
            </a:r>
            <a:r>
              <a:rPr lang="ru-RU" sz="2400" dirty="0"/>
              <a:t>деятельности проявляются в форме остановки, перерыва в общении, невозможности их продолжения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918424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282154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/>
            </a:r>
            <a:br>
              <a:rPr lang="ru-RU" sz="3200" b="1" dirty="0" smtClean="0">
                <a:solidFill>
                  <a:srgbClr val="FF0000"/>
                </a:solidFill>
              </a:rPr>
            </a:br>
            <a:r>
              <a:rPr lang="ru-RU" sz="3200" b="1" dirty="0" smtClean="0">
                <a:solidFill>
                  <a:srgbClr val="FF0000"/>
                </a:solidFill>
              </a:rPr>
              <a:t>Функции </a:t>
            </a:r>
            <a:r>
              <a:rPr lang="ru-RU" sz="3200" b="1" dirty="0">
                <a:solidFill>
                  <a:srgbClr val="FF0000"/>
                </a:solidFill>
              </a:rPr>
              <a:t>трудностей и коммуникативных барьеров, возникающих у педагога в процессе педагогического общения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76872"/>
            <a:ext cx="8568952" cy="432048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/>
              <a:t>- </a:t>
            </a:r>
            <a:r>
              <a:rPr lang="ru-RU" sz="2800" b="1" dirty="0">
                <a:solidFill>
                  <a:srgbClr val="002060"/>
                </a:solidFill>
              </a:rPr>
              <a:t>положительная функция </a:t>
            </a:r>
            <a:r>
              <a:rPr lang="ru-RU" sz="2800" dirty="0"/>
              <a:t>выражается в том, что у педагога </a:t>
            </a:r>
            <a:r>
              <a:rPr lang="ru-RU" sz="2800" dirty="0" smtClean="0"/>
              <a:t>появляется </a:t>
            </a:r>
            <a:r>
              <a:rPr lang="ru-RU" sz="2800" dirty="0"/>
              <a:t>необходимость осуществления более детального анализа своих коммуникативных действий в процессе педагогического </a:t>
            </a:r>
            <a:r>
              <a:rPr lang="ru-RU" sz="2800" dirty="0" smtClean="0"/>
              <a:t>общения</a:t>
            </a:r>
            <a:r>
              <a:rPr lang="ru-RU" sz="2800" dirty="0"/>
              <a:t>;</a:t>
            </a:r>
          </a:p>
          <a:p>
            <a:pPr marL="0" indent="0" algn="just">
              <a:buNone/>
            </a:pPr>
            <a:r>
              <a:rPr lang="ru-RU" sz="2800" dirty="0"/>
              <a:t>- </a:t>
            </a:r>
            <a:r>
              <a:rPr lang="ru-RU" sz="2800" b="1" dirty="0">
                <a:solidFill>
                  <a:srgbClr val="002060"/>
                </a:solidFill>
              </a:rPr>
              <a:t>отрицательная функция </a:t>
            </a:r>
            <a:r>
              <a:rPr lang="ru-RU" sz="2800" dirty="0"/>
              <a:t>выражается в том, что у педагога может развиться неуверенность в собственных силах и сомнения в </a:t>
            </a:r>
            <a:r>
              <a:rPr lang="ru-RU" sz="2800" dirty="0" smtClean="0"/>
              <a:t>правильности </a:t>
            </a:r>
            <a:r>
              <a:rPr lang="ru-RU" sz="2800" dirty="0"/>
              <a:t>выбора педагогической профессии.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887967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Статусно-позиционно-ролевая область барьеров и трудностей в </a:t>
            </a:r>
            <a:r>
              <a:rPr lang="ru-RU" sz="3200" b="1" dirty="0" smtClean="0">
                <a:solidFill>
                  <a:srgbClr val="FF0000"/>
                </a:solidFill>
              </a:rPr>
              <a:t>педагогической </a:t>
            </a:r>
            <a:r>
              <a:rPr lang="ru-RU" sz="3200" b="1" dirty="0">
                <a:solidFill>
                  <a:srgbClr val="FF0000"/>
                </a:solidFill>
              </a:rPr>
              <a:t>коммуникации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solidFill>
                  <a:srgbClr val="0070C0"/>
                </a:solidFill>
              </a:rPr>
              <a:t>Статусно-позиционно-ролевая область </a:t>
            </a:r>
            <a:r>
              <a:rPr lang="ru-RU" sz="2000" dirty="0"/>
              <a:t>барьеров и трудностей в педагогической коммуникации представляет собой круг барьеров и трудностей в педагогическом общении, который определяется </a:t>
            </a:r>
            <a:r>
              <a:rPr lang="ru-RU" sz="2000" dirty="0" smtClean="0"/>
              <a:t>множественным </a:t>
            </a:r>
            <a:r>
              <a:rPr lang="ru-RU" sz="2000" dirty="0"/>
              <a:t>спектром причин:</a:t>
            </a:r>
          </a:p>
          <a:p>
            <a:pPr marL="0" indent="0" algn="just">
              <a:buNone/>
            </a:pPr>
            <a:r>
              <a:rPr lang="ru-RU" sz="2000" dirty="0"/>
              <a:t>- семейным воспитанием педагога;</a:t>
            </a:r>
          </a:p>
          <a:p>
            <a:pPr marL="0" indent="0" algn="just">
              <a:buNone/>
            </a:pPr>
            <a:r>
              <a:rPr lang="ru-RU" sz="2000" dirty="0"/>
              <a:t>- позицией педагога в группе коллег;</a:t>
            </a:r>
          </a:p>
          <a:p>
            <a:pPr marL="0" indent="0" algn="just">
              <a:buNone/>
            </a:pPr>
            <a:r>
              <a:rPr lang="ru-RU" sz="2000" dirty="0"/>
              <a:t>- атрибутами занимаемой педагогической роли;</a:t>
            </a:r>
          </a:p>
          <a:p>
            <a:pPr marL="0" indent="0" algn="just">
              <a:buNone/>
            </a:pPr>
            <a:r>
              <a:rPr lang="ru-RU" sz="2000" dirty="0"/>
              <a:t>- статусом учреждения, где работает педагог;</a:t>
            </a:r>
          </a:p>
          <a:p>
            <a:pPr marL="0" indent="0" algn="just">
              <a:buNone/>
            </a:pPr>
            <a:r>
              <a:rPr lang="ru-RU" sz="2000" dirty="0"/>
              <a:t>- образовательной системы, где реализуется педагогическая </a:t>
            </a:r>
            <a:r>
              <a:rPr lang="ru-RU" sz="2000" dirty="0" smtClean="0"/>
              <a:t>деятельность</a:t>
            </a:r>
            <a:r>
              <a:rPr lang="ru-RU" sz="2000" dirty="0"/>
              <a:t>;</a:t>
            </a:r>
          </a:p>
          <a:p>
            <a:pPr marL="0" indent="0" algn="just">
              <a:buNone/>
            </a:pPr>
            <a:r>
              <a:rPr lang="ru-RU" sz="2000" dirty="0"/>
              <a:t>- специфика области, региона, города, другого населенного </a:t>
            </a:r>
            <a:r>
              <a:rPr lang="ru-RU" sz="2000" dirty="0" smtClean="0"/>
              <a:t>пункта. </a:t>
            </a:r>
            <a:endParaRPr lang="ru-RU" sz="2000" dirty="0"/>
          </a:p>
          <a:p>
            <a:pPr marL="0" indent="0" algn="just">
              <a:buNone/>
            </a:pPr>
            <a:r>
              <a:rPr lang="ru-RU" sz="2000" dirty="0"/>
              <a:t>Такие коммуникативные барьеры и трудности в педагогическом общении, как правило, возникают в условиях рассогласованности ролевых статусов и позиций педагога.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419356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42617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Возрастная  область барьеров и трудностей в </a:t>
            </a:r>
            <a:r>
              <a:rPr lang="ru-RU" sz="3200" b="1" dirty="0" smtClean="0">
                <a:solidFill>
                  <a:srgbClr val="FF0000"/>
                </a:solidFill>
              </a:rPr>
              <a:t>педагогической </a:t>
            </a:r>
            <a:r>
              <a:rPr lang="ru-RU" sz="3200" b="1" dirty="0">
                <a:solidFill>
                  <a:srgbClr val="FF0000"/>
                </a:solidFill>
              </a:rPr>
              <a:t>коммуникации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896544"/>
          </a:xfrm>
        </p:spPr>
        <p:txBody>
          <a:bodyPr/>
          <a:lstStyle/>
          <a:p>
            <a:pPr marL="0" indent="0" algn="just">
              <a:buNone/>
            </a:pPr>
            <a:endParaRPr lang="ru-RU" sz="20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Возрастная </a:t>
            </a:r>
            <a:r>
              <a:rPr lang="ru-RU" sz="2000" dirty="0">
                <a:solidFill>
                  <a:srgbClr val="0070C0"/>
                </a:solidFill>
              </a:rPr>
              <a:t>область барьеров </a:t>
            </a:r>
            <a:r>
              <a:rPr lang="ru-RU" sz="2000" dirty="0"/>
              <a:t>и трудностей в педагогической коммуникации обусловлена разницей в возрасте субъектов в сфере педагогического взаимодействия</a:t>
            </a:r>
            <a:r>
              <a:rPr lang="ru-RU" sz="2000" dirty="0" smtClean="0"/>
              <a:t>.</a:t>
            </a:r>
            <a:endParaRPr lang="ru-RU" sz="2000" dirty="0"/>
          </a:p>
          <a:p>
            <a:pPr marL="0" indent="0" algn="just">
              <a:buNone/>
            </a:pPr>
            <a:endParaRPr lang="ru-RU" sz="20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Причинами </a:t>
            </a:r>
            <a:r>
              <a:rPr lang="ru-RU" sz="2000" dirty="0">
                <a:solidFill>
                  <a:srgbClr val="0070C0"/>
                </a:solidFill>
              </a:rPr>
              <a:t>возникновения </a:t>
            </a:r>
            <a:r>
              <a:rPr lang="ru-RU" sz="2000" dirty="0"/>
              <a:t>подобных трудностей могут быть следующие факторы:</a:t>
            </a:r>
          </a:p>
          <a:p>
            <a:pPr marL="0" indent="0" algn="just">
              <a:buNone/>
            </a:pPr>
            <a:r>
              <a:rPr lang="ru-RU" sz="2000" dirty="0"/>
              <a:t> - незнание педагогом  всех особенностей той или иной детской или молодежной субкультуры;</a:t>
            </a:r>
          </a:p>
          <a:p>
            <a:pPr marL="0" indent="0" algn="just">
              <a:buNone/>
            </a:pPr>
            <a:r>
              <a:rPr lang="ru-RU" sz="2000" dirty="0"/>
              <a:t>- отсутствие  у педагога интереса к проблемам подростков и </a:t>
            </a:r>
            <a:r>
              <a:rPr lang="ru-RU" sz="2000" dirty="0" smtClean="0"/>
              <a:t>молодежи</a:t>
            </a:r>
            <a:r>
              <a:rPr lang="ru-RU" sz="2000" dirty="0"/>
              <a:t>;</a:t>
            </a:r>
          </a:p>
          <a:p>
            <a:pPr marL="0" indent="0" algn="just">
              <a:buNone/>
            </a:pPr>
            <a:r>
              <a:rPr lang="ru-RU" sz="2000" dirty="0"/>
              <a:t>- наличие или отсутствие  большой разницы в возрасте между педагогами и обучающимися.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0894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426170"/>
          </a:xfrm>
        </p:spPr>
        <p:txBody>
          <a:bodyPr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Область индивидуально-психологических барьеров и трудностей в </a:t>
            </a:r>
            <a:r>
              <a:rPr lang="ru-RU" sz="3200" b="1" dirty="0" smtClean="0">
                <a:solidFill>
                  <a:srgbClr val="FF0000"/>
                </a:solidFill>
              </a:rPr>
              <a:t>педагогической </a:t>
            </a:r>
            <a:r>
              <a:rPr lang="ru-RU" sz="3200" b="1" dirty="0">
                <a:solidFill>
                  <a:srgbClr val="FF0000"/>
                </a:solidFill>
              </a:rPr>
              <a:t>коммуникации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72816"/>
            <a:ext cx="8640960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>
                <a:solidFill>
                  <a:srgbClr val="0070C0"/>
                </a:solidFill>
              </a:rPr>
              <a:t>Область индивидуально-психологических барьеров </a:t>
            </a:r>
            <a:r>
              <a:rPr lang="ru-RU" sz="2400" dirty="0">
                <a:solidFill>
                  <a:schemeClr val="tx2"/>
                </a:solidFill>
              </a:rPr>
              <a:t>и трудностей в педагогической коммуникации обусловлена наличием </a:t>
            </a:r>
            <a:r>
              <a:rPr lang="ru-RU" sz="2400" dirty="0" smtClean="0">
                <a:solidFill>
                  <a:schemeClr val="tx2"/>
                </a:solidFill>
              </a:rPr>
              <a:t>индивидуально-личностным </a:t>
            </a:r>
            <a:r>
              <a:rPr lang="ru-RU" sz="2400" dirty="0">
                <a:solidFill>
                  <a:schemeClr val="tx2"/>
                </a:solidFill>
              </a:rPr>
              <a:t>набором характеристик у субъектов </a:t>
            </a:r>
            <a:r>
              <a:rPr lang="ru-RU" sz="2400" dirty="0" smtClean="0">
                <a:solidFill>
                  <a:schemeClr val="tx2"/>
                </a:solidFill>
              </a:rPr>
              <a:t>педагогического </a:t>
            </a:r>
            <a:r>
              <a:rPr lang="ru-RU" sz="2400" dirty="0">
                <a:solidFill>
                  <a:schemeClr val="tx2"/>
                </a:solidFill>
              </a:rPr>
              <a:t>общения.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2"/>
                </a:solidFill>
              </a:rPr>
              <a:t>Среди таких </a:t>
            </a:r>
            <a:r>
              <a:rPr lang="ru-RU" sz="2400" dirty="0">
                <a:solidFill>
                  <a:srgbClr val="0070C0"/>
                </a:solidFill>
              </a:rPr>
              <a:t>характеристик, </a:t>
            </a:r>
            <a:r>
              <a:rPr lang="ru-RU" sz="2400" dirty="0">
                <a:solidFill>
                  <a:schemeClr val="tx2"/>
                </a:solidFill>
              </a:rPr>
              <a:t>которые оказывают большое </a:t>
            </a:r>
            <a:r>
              <a:rPr lang="ru-RU" sz="2400" dirty="0" smtClean="0">
                <a:solidFill>
                  <a:schemeClr val="tx2"/>
                </a:solidFill>
              </a:rPr>
              <a:t>влияние </a:t>
            </a:r>
            <a:r>
              <a:rPr lang="ru-RU" sz="2400" dirty="0">
                <a:solidFill>
                  <a:schemeClr val="tx2"/>
                </a:solidFill>
              </a:rPr>
              <a:t>на успешность педагогического общения, можно выделить: 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2"/>
                </a:solidFill>
              </a:rPr>
              <a:t>- (не)коммуникабельность;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2"/>
                </a:solidFill>
              </a:rPr>
              <a:t>- локус контроля (</a:t>
            </a:r>
            <a:r>
              <a:rPr lang="ru-RU" sz="2400" dirty="0" err="1">
                <a:solidFill>
                  <a:schemeClr val="tx2"/>
                </a:solidFill>
              </a:rPr>
              <a:t>экстернальность</a:t>
            </a:r>
            <a:r>
              <a:rPr lang="ru-RU" sz="2400" dirty="0">
                <a:solidFill>
                  <a:schemeClr val="tx2"/>
                </a:solidFill>
              </a:rPr>
              <a:t> или </a:t>
            </a:r>
            <a:r>
              <a:rPr lang="ru-RU" sz="2400" dirty="0" err="1">
                <a:solidFill>
                  <a:schemeClr val="tx2"/>
                </a:solidFill>
              </a:rPr>
              <a:t>интернальность</a:t>
            </a:r>
            <a:r>
              <a:rPr lang="ru-RU" sz="2400" dirty="0">
                <a:solidFill>
                  <a:schemeClr val="tx2"/>
                </a:solidFill>
              </a:rPr>
              <a:t>);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2"/>
                </a:solidFill>
              </a:rPr>
              <a:t>- ( не)уравновешенность;</a:t>
            </a:r>
          </a:p>
          <a:p>
            <a:pPr marL="0" indent="0" algn="just">
              <a:buNone/>
            </a:pPr>
            <a:r>
              <a:rPr lang="ru-RU" sz="2400" dirty="0">
                <a:solidFill>
                  <a:schemeClr val="tx2"/>
                </a:solidFill>
              </a:rPr>
              <a:t>- ведущую модальность восприятия информации (аудиальная, визуальная, кинестетическая)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77367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1_ind_0412_slide">
  <a:themeElements>
    <a:clrScheme name="Тема Office 2">
      <a:dk1>
        <a:srgbClr val="000000"/>
      </a:dk1>
      <a:lt1>
        <a:srgbClr val="FFFAA9"/>
      </a:lt1>
      <a:dk2>
        <a:srgbClr val="000000"/>
      </a:dk2>
      <a:lt2>
        <a:srgbClr val="B2B2B2"/>
      </a:lt2>
      <a:accent1>
        <a:srgbClr val="FFC110"/>
      </a:accent1>
      <a:accent2>
        <a:srgbClr val="BDDD00"/>
      </a:accent2>
      <a:accent3>
        <a:srgbClr val="FFFCD1"/>
      </a:accent3>
      <a:accent4>
        <a:srgbClr val="000000"/>
      </a:accent4>
      <a:accent5>
        <a:srgbClr val="FFDDAA"/>
      </a:accent5>
      <a:accent6>
        <a:srgbClr val="ABC800"/>
      </a:accent6>
      <a:hlink>
        <a:srgbClr val="787000"/>
      </a:hlink>
      <a:folHlink>
        <a:srgbClr val="916A00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CD1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CD1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CD1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AA9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CD1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E343"/>
        </a:accent1>
        <a:accent2>
          <a:srgbClr val="E9E04A"/>
        </a:accent2>
        <a:accent3>
          <a:srgbClr val="FFFFFF"/>
        </a:accent3>
        <a:accent4>
          <a:srgbClr val="000000"/>
        </a:accent4>
        <a:accent5>
          <a:srgbClr val="FFEFB0"/>
        </a:accent5>
        <a:accent6>
          <a:srgbClr val="D3CB42"/>
        </a:accent6>
        <a:hlink>
          <a:srgbClr val="A59D1C"/>
        </a:hlink>
        <a:folHlink>
          <a:srgbClr val="5957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C110"/>
        </a:accent1>
        <a:accent2>
          <a:srgbClr val="BDDD00"/>
        </a:accent2>
        <a:accent3>
          <a:srgbClr val="FFFFFF"/>
        </a:accent3>
        <a:accent4>
          <a:srgbClr val="000000"/>
        </a:accent4>
        <a:accent5>
          <a:srgbClr val="FFDDAA"/>
        </a:accent5>
        <a:accent6>
          <a:srgbClr val="ABC800"/>
        </a:accent6>
        <a:hlink>
          <a:srgbClr val="787000"/>
        </a:hlink>
        <a:folHlink>
          <a:srgbClr val="916A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CB727"/>
        </a:accent1>
        <a:accent2>
          <a:srgbClr val="C73DC7"/>
        </a:accent2>
        <a:accent3>
          <a:srgbClr val="FFFFFF"/>
        </a:accent3>
        <a:accent4>
          <a:srgbClr val="000000"/>
        </a:accent4>
        <a:accent5>
          <a:srgbClr val="EBD8AC"/>
        </a:accent5>
        <a:accent6>
          <a:srgbClr val="B436B4"/>
        </a:accent6>
        <a:hlink>
          <a:srgbClr val="746F00"/>
        </a:hlink>
        <a:folHlink>
          <a:srgbClr val="363FB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C1DD"/>
        </a:accent1>
        <a:accent2>
          <a:srgbClr val="DDD000"/>
        </a:accent2>
        <a:accent3>
          <a:srgbClr val="FFFFFF"/>
        </a:accent3>
        <a:accent4>
          <a:srgbClr val="000000"/>
        </a:accent4>
        <a:accent5>
          <a:srgbClr val="AADDEB"/>
        </a:accent5>
        <a:accent6>
          <a:srgbClr val="C8BC00"/>
        </a:accent6>
        <a:hlink>
          <a:srgbClr val="DD4200"/>
        </a:hlink>
        <a:folHlink>
          <a:srgbClr val="6200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522</Words>
  <Application>Microsoft Office PowerPoint</Application>
  <PresentationFormat>Экран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1_ind_0412_slide</vt:lpstr>
      <vt:lpstr>Тема 4.  БАРЬЕРЫ И ТРУДНОСТИ В ПЕДАГОГИЧЕСКОЙ  КОММУНИКАЦИИ </vt:lpstr>
      <vt:lpstr>Педагогическая коммуникация </vt:lpstr>
      <vt:lpstr>Основные  виды речевого воздействия на собеседников </vt:lpstr>
      <vt:lpstr>Этапы педагогического риторического канона</vt:lpstr>
      <vt:lpstr>  Коммуникативные барьеры и трудности в системе педагогического общения </vt:lpstr>
      <vt:lpstr> Функции трудностей и коммуникативных барьеров, возникающих у педагога в процессе педагогического общения</vt:lpstr>
      <vt:lpstr>Статусно-позиционно-ролевая область барьеров и трудностей в педагогической коммуникации </vt:lpstr>
      <vt:lpstr>Возрастная  область барьеров и трудностей в педагогической коммуникации </vt:lpstr>
      <vt:lpstr>Область индивидуально-психологических барьеров и трудностей в педагогической коммуникации </vt:lpstr>
      <vt:lpstr>Область барьеров и трудностей в педагогической коммуникации, связанная с самой педагогической деятельностью педагога и учебной деятельностью обучающихся обусловлена особенностями содержания и характера этих деятельностей. </vt:lpstr>
      <vt:lpstr>Презентация PowerPoint</vt:lpstr>
      <vt:lpstr>Характеристика барьеров педагогической коммуникации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 Содержание педагогики как отражение науки </dc:title>
  <dc:creator>Admin</dc:creator>
  <cp:lastModifiedBy>Наталья</cp:lastModifiedBy>
  <cp:revision>36</cp:revision>
  <dcterms:created xsi:type="dcterms:W3CDTF">2016-06-06T13:26:29Z</dcterms:created>
  <dcterms:modified xsi:type="dcterms:W3CDTF">2022-08-12T06:16:11Z</dcterms:modified>
</cp:coreProperties>
</file>