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2" r:id="rId4"/>
    <p:sldId id="264" r:id="rId5"/>
    <p:sldId id="266" r:id="rId6"/>
    <p:sldId id="265" r:id="rId7"/>
    <p:sldId id="263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44.04.02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Магистр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Социальная психология 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Чувство взрослости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   </a:t>
            </a:r>
            <a:r>
              <a:rPr lang="ru-RU" sz="32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Эмансипация от родителей;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  Новое отношение к учению;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2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Романтические отношения со сверстниками другого пола;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 Внешний облик и </a:t>
            </a:r>
            <a:r>
              <a:rPr lang="ru-RU" sz="3200" smtClean="0">
                <a:latin typeface="Arial" pitchFamily="34" charset="0"/>
                <a:ea typeface="Calibri"/>
                <a:cs typeface="Arial" pitchFamily="34" charset="0"/>
              </a:rPr>
              <a:t>манера одеваться.</a:t>
            </a:r>
            <a:endParaRPr lang="ru-RU" sz="32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8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556792"/>
            <a:ext cx="7776864" cy="3672408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Тема 6</a:t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Социальное развитие подростка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подросткового возраста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276872"/>
            <a:ext cx="8856984" cy="4248472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Критический период.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Это кризис социального развития, эмансипации, относится к числу острых. Возраст «второй перерезки пуповины», «негативная фаза полового созревания». Поход на кризис трех лет («Я сам»).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Симптомы кризиса: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снижение продуктивности в учебной деятельности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негативизм</a:t>
            </a: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кризиса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подростковости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Переход на новую высшую ступень интеллектуального развития, овладение формально – логическим, абстрактным мышлением, ведущее к изменению во всех остальных функциях и процессах, в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т.ч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личностному развитию и чувству взрослости.</a:t>
            </a:r>
          </a:p>
        </p:txBody>
      </p: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Снижение продуктивности в учебной деятельности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44824"/>
            <a:ext cx="8856984" cy="4248472"/>
          </a:xfrm>
        </p:spPr>
        <p:txBody>
          <a:bodyPr>
            <a:normAutofit fontScale="92500" lnSpcReduction="2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Связано с переходом на новую ступень интеллектуального развития.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На смену конкретному приходит логическое мышление. Этот проявляется в критицизме и требовании доказательств.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Происходит снижение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интереса учащихся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к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самому процессу учения. В результате возникает смена ведущего мотива: мотивация, связанная с занятием новой социальной позиции школьника,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исчерпана,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а познавательные мотивы, с какими ребенок шел в школу – удовлетворены. На их месте возникают другие, связанные с расширением внешкольных интересов и желанием приобщиться к миру взрослых. Происходит рефлексивный «оборот на себя», на свои качества и умения как основное условие решения разного рода задач. 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18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Негативизм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412776"/>
            <a:ext cx="8856984" cy="5112568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Ребенок как бы отталкивается от среды, враждебен, склонен к ссорам,  пренебрежению дисциплиной. Вместе с этим ребенку свойственно внутреннее беспокойство, недовольство, стремление к самоизоляции. У мальчиков негативизм в поведении проявляется ярче и чаще, девочкам более свойственны интенсивные внутренние переживания. 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Варианты проживания кризиса: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20% - очень острый кризис;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60% - потенциальные 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негативисты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;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20% - кризисные проявления отсутствуют.</a:t>
            </a:r>
            <a:endParaRPr lang="ru-RU" sz="1800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45347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08912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Подростковый возраст(13 -16 лет)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dirty="0" smtClean="0"/>
              <a:t>   13        16  </a:t>
            </a:r>
          </a:p>
          <a:p>
            <a:pPr marL="45720" indent="0">
              <a:buNone/>
            </a:pP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половое созревание, период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завершения детства,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переходный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 детства к взрослости.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Общение со сверстниками в этом возрасте принимает характер первоочередной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необходимости.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деятельность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интимно-личностное общение со взрослым.</a:t>
            </a:r>
          </a:p>
          <a:p>
            <a:pPr marL="4572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</a:t>
            </a:r>
            <a:r>
              <a:rPr lang="ru-RU" sz="2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подросткового возраста</a:t>
            </a:r>
            <a:r>
              <a:rPr lang="ru-RU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формирование Мы-концепции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формирование 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референтных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групп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чувство взрослости</a:t>
            </a:r>
          </a:p>
          <a:p>
            <a:pPr marL="45720" indent="0">
              <a:buNone/>
            </a:pPr>
            <a:endParaRPr lang="ru-RU" dirty="0" smtClean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5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Социальная ситуация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77500" lnSpcReduction="20000"/>
          </a:bodyPr>
          <a:lstStyle/>
          <a:p>
            <a:pPr marL="45720" indent="0" algn="just"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Подросток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продолжает находиться в тех же условиях, что и ранее (семья, школа, сверстники), но у него появляются новые ценностные ориентации. </a:t>
            </a:r>
            <a:endParaRPr lang="ru-RU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Так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стремление к независимости сталкивается в семье с тем, что родители могут относиться к подростку еще как к «ребенку». </a:t>
            </a:r>
            <a:endParaRPr lang="ru-RU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него меняется отношение и к школе, она становиться местом активных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взаимоотношений.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Подросток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находится под действием амбивалентно направленных сил: он стремиться оторваться от детства, которое, одновременно, является для него привлекательным (в нем меньше ответственности и т.п.); </a:t>
            </a:r>
            <a:endParaRPr lang="ru-RU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роисходит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расширение социальных условий бытия: как в пространственном отношении, так и в увеличении диапазона «проб себя», поиска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себя.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Формирование Мы-концепции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Иногда оно принимает очень жесткий характер: «мы - свои, они - чужие». Поделены территории, сферы жизненного пространства. Это еще не дружба во взрослом понимании этого слова, отношения дружбы еще только предстоит освоить как отношения близости, увидеть в другом человеке такого же, как сам. Это, скорее, поклонение общему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идолу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20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Формирование </a:t>
            </a:r>
            <a:r>
              <a:rPr lang="ru-RU" sz="3600" dirty="0" err="1" smtClean="0"/>
              <a:t>референтных</a:t>
            </a:r>
            <a:r>
              <a:rPr lang="ru-RU" sz="3600" dirty="0" smtClean="0"/>
              <a:t> групп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группы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состоят из представителей </a:t>
            </a:r>
            <a:r>
              <a:rPr lang="ru-RU" sz="2800" spc="-5" dirty="0">
                <a:solidFill>
                  <a:srgbClr val="000000"/>
                </a:solidFill>
                <a:latin typeface="Times New Roman"/>
                <a:ea typeface="Calibri"/>
              </a:rPr>
              <a:t>одного </a:t>
            </a:r>
            <a:r>
              <a:rPr lang="ru-RU" sz="2800" spc="-5" dirty="0" smtClean="0">
                <a:solidFill>
                  <a:srgbClr val="000000"/>
                </a:solidFill>
                <a:latin typeface="Times New Roman"/>
                <a:ea typeface="Calibri"/>
              </a:rPr>
              <a:t>пола</a:t>
            </a:r>
          </a:p>
          <a:p>
            <a:pPr marL="45720" indent="0" algn="ctr">
              <a:buNone/>
            </a:pPr>
            <a:endParaRPr lang="ru-RU" sz="2800" spc="-5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45720" indent="0" algn="ctr">
              <a:buNone/>
            </a:pPr>
            <a:r>
              <a:rPr lang="ru-RU" sz="2800" spc="-5" dirty="0" smtClean="0">
                <a:solidFill>
                  <a:srgbClr val="000000"/>
                </a:solidFill>
                <a:latin typeface="Times New Roman"/>
                <a:ea typeface="Calibri"/>
              </a:rPr>
              <a:t>объединение </a:t>
            </a:r>
            <a:r>
              <a:rPr lang="ru-RU" sz="2800" spc="-5" dirty="0">
                <a:solidFill>
                  <a:srgbClr val="000000"/>
                </a:solidFill>
                <a:latin typeface="Times New Roman"/>
                <a:ea typeface="Calibri"/>
              </a:rPr>
              <a:t>подобных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групп в более крупные компании или сборища, члены которых что-то де­лают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сообща</a:t>
            </a:r>
          </a:p>
          <a:p>
            <a:pPr marL="45720" indent="0" algn="ctr">
              <a:buNone/>
            </a:pPr>
            <a:endParaRPr lang="ru-RU" sz="28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45720" indent="0" algn="ctr"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группы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Calibri"/>
              </a:rPr>
              <a:t>становятся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Calibri"/>
              </a:rPr>
              <a:t>смешанными</a:t>
            </a:r>
          </a:p>
          <a:p>
            <a:pPr marL="45720" indent="0" algn="ctr">
              <a:buNone/>
            </a:pPr>
            <a:endParaRPr lang="ru-RU" sz="28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45720" indent="0" algn="ctr">
              <a:buNone/>
            </a:pPr>
            <a:r>
              <a:rPr lang="ru-RU" sz="2800" spc="-5" dirty="0" smtClean="0">
                <a:solidFill>
                  <a:srgbClr val="000000"/>
                </a:solidFill>
                <a:latin typeface="Times New Roman"/>
                <a:ea typeface="Calibri"/>
              </a:rPr>
              <a:t>разделение </a:t>
            </a:r>
            <a:r>
              <a:rPr lang="ru-RU" sz="2800" spc="-5" dirty="0">
                <a:solidFill>
                  <a:srgbClr val="000000"/>
                </a:solidFill>
                <a:latin typeface="Times New Roman"/>
                <a:ea typeface="Calibri"/>
              </a:rPr>
              <a:t>на пары, так что компания состоит только из связанных между собою </a:t>
            </a:r>
            <a:r>
              <a:rPr lang="ru-RU" sz="2800" spc="-5" dirty="0" smtClean="0">
                <a:solidFill>
                  <a:srgbClr val="000000"/>
                </a:solidFill>
                <a:latin typeface="Times New Roman"/>
                <a:ea typeface="Calibri"/>
              </a:rPr>
              <a:t>пар</a:t>
            </a: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329684" y="2060848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684" y="3645024"/>
            <a:ext cx="542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246" y="4581128"/>
            <a:ext cx="5429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3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682</TotalTime>
  <Words>598</Words>
  <Application>Microsoft Office PowerPoint</Application>
  <PresentationFormat>Экран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Социальная психология развития</vt:lpstr>
      <vt:lpstr>Тема 6  Социальное развитие подростка</vt:lpstr>
      <vt:lpstr>Кризис подросткового возраста </vt:lpstr>
      <vt:lpstr>Снижение продуктивности в учебной деятельности</vt:lpstr>
      <vt:lpstr>Негативизм</vt:lpstr>
      <vt:lpstr>Подростковый возраст(13 -16 лет)</vt:lpstr>
      <vt:lpstr>Социальная ситуация развития</vt:lpstr>
      <vt:lpstr>Формирование Мы-концепции</vt:lpstr>
      <vt:lpstr>Формирование референтных групп</vt:lpstr>
      <vt:lpstr>Чувство взрослости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54</cp:revision>
  <dcterms:created xsi:type="dcterms:W3CDTF">2017-12-07T11:34:40Z</dcterms:created>
  <dcterms:modified xsi:type="dcterms:W3CDTF">2018-01-18T06:36:42Z</dcterms:modified>
</cp:coreProperties>
</file>