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61" r:id="rId4"/>
    <p:sldId id="264" r:id="rId5"/>
    <p:sldId id="262" r:id="rId6"/>
    <p:sldId id="263" r:id="rId7"/>
    <p:sldId id="265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1B887-4198-4BB4-B028-36B039BAC003}" type="datetimeFigureOut">
              <a:rPr lang="ru-RU" smtClean="0"/>
              <a:t>18.01.2018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4C3DB-E6E7-45A9-9685-1D21CEED8672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1B887-4198-4BB4-B028-36B039BAC003}" type="datetimeFigureOut">
              <a:rPr lang="ru-RU" smtClean="0"/>
              <a:t>18.01.2018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4C3DB-E6E7-45A9-9685-1D21CEED867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1B887-4198-4BB4-B028-36B039BAC003}" type="datetimeFigureOut">
              <a:rPr lang="ru-RU" smtClean="0"/>
              <a:t>18.01.2018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4C3DB-E6E7-45A9-9685-1D21CEED867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1B887-4198-4BB4-B028-36B039BAC003}" type="datetimeFigureOut">
              <a:rPr lang="ru-RU" smtClean="0"/>
              <a:t>18.01.2018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4C3DB-E6E7-45A9-9685-1D21CEED8672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1B887-4198-4BB4-B028-36B039BAC003}" type="datetimeFigureOut">
              <a:rPr lang="ru-RU" smtClean="0"/>
              <a:t>18.01.2018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4C3DB-E6E7-45A9-9685-1D21CEED867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1B887-4198-4BB4-B028-36B039BAC003}" type="datetimeFigureOut">
              <a:rPr lang="ru-RU" smtClean="0"/>
              <a:t>18.01.2018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4C3DB-E6E7-45A9-9685-1D21CEED8672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1B887-4198-4BB4-B028-36B039BAC003}" type="datetimeFigureOut">
              <a:rPr lang="ru-RU" smtClean="0"/>
              <a:t>18.01.2018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4C3DB-E6E7-45A9-9685-1D21CEED8672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1B887-4198-4BB4-B028-36B039BAC003}" type="datetimeFigureOut">
              <a:rPr lang="ru-RU" smtClean="0"/>
              <a:t>18.01.2018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4C3DB-E6E7-45A9-9685-1D21CEED867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1B887-4198-4BB4-B028-36B039BAC003}" type="datetimeFigureOut">
              <a:rPr lang="ru-RU" smtClean="0"/>
              <a:t>18.01.2018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4C3DB-E6E7-45A9-9685-1D21CEED867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1B887-4198-4BB4-B028-36B039BAC003}" type="datetimeFigureOut">
              <a:rPr lang="ru-RU" smtClean="0"/>
              <a:t>18.01.2018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4C3DB-E6E7-45A9-9685-1D21CEED867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1B887-4198-4BB4-B028-36B039BAC003}" type="datetimeFigureOut">
              <a:rPr lang="ru-RU" smtClean="0"/>
              <a:t>18.01.2018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4C3DB-E6E7-45A9-9685-1D21CEED8672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471B887-4198-4BB4-B028-36B039BAC003}" type="datetimeFigureOut">
              <a:rPr lang="ru-RU" smtClean="0"/>
              <a:t>18.01.2018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6934C3DB-E6E7-45A9-9685-1D21CEED8672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03648" y="3861048"/>
            <a:ext cx="7058645" cy="1497553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400" b="1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44.0</a:t>
            </a:r>
            <a:r>
              <a:rPr lang="ru-RU" sz="2400" b="1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3</a:t>
            </a:r>
            <a:r>
              <a:rPr lang="en-US" sz="2400" b="1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.02</a:t>
            </a:r>
            <a:r>
              <a:rPr lang="en-US" sz="2400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Психолого-педагогическое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образование</a:t>
            </a:r>
            <a:endParaRPr lang="ru-RU" sz="2400" dirty="0" smtClean="0">
              <a:solidFill>
                <a:srgbClr val="000000"/>
              </a:solidFill>
              <a:latin typeface="Times New Roman"/>
              <a:ea typeface="Times New Roman"/>
              <a:cs typeface="Times New Roman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2400" dirty="0" smtClean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«Психология и педагогика бизнеса»</a:t>
            </a: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Квалификация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: </a:t>
            </a:r>
            <a:r>
              <a:rPr lang="ru-RU" sz="2400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Бакалав</a:t>
            </a:r>
            <a:r>
              <a:rPr lang="en-US" sz="24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р</a:t>
            </a:r>
            <a:endParaRPr lang="ru-RU" sz="2400" dirty="0" smtClean="0">
              <a:solidFill>
                <a:srgbClr val="000000"/>
              </a:solidFill>
              <a:latin typeface="Times New Roman"/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ru-RU" sz="1600" dirty="0">
              <a:latin typeface="Calibri"/>
              <a:ea typeface="Calibri"/>
              <a:cs typeface="Times New Roman"/>
            </a:endParaRP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99592" y="1340768"/>
            <a:ext cx="7175351" cy="1793167"/>
          </a:xfrm>
        </p:spPr>
        <p:txBody>
          <a:bodyPr/>
          <a:lstStyle/>
          <a:p>
            <a:pPr marL="182880" indent="0" algn="ctr">
              <a:buNone/>
            </a:pPr>
            <a:r>
              <a:rPr lang="ru-RU" sz="4800" dirty="0" smtClean="0"/>
              <a:t>Психология развития</a:t>
            </a:r>
            <a:endParaRPr lang="ru-RU" sz="4800" dirty="0"/>
          </a:p>
        </p:txBody>
      </p:sp>
    </p:spTree>
    <p:extLst>
      <p:ext uri="{BB962C8B-B14F-4D97-AF65-F5344CB8AC3E}">
        <p14:creationId xmlns:p14="http://schemas.microsoft.com/office/powerpoint/2010/main" val="19004323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592" y="692696"/>
            <a:ext cx="7344816" cy="5328592"/>
          </a:xfrm>
        </p:spPr>
        <p:txBody>
          <a:bodyPr/>
          <a:lstStyle/>
          <a:p>
            <a:pPr marL="0" indent="0" algn="ctr">
              <a:buNone/>
            </a:pPr>
            <a:r>
              <a:rPr lang="ru-RU" sz="4400" dirty="0" smtClean="0"/>
              <a:t>Тема 2</a:t>
            </a:r>
            <a:br>
              <a:rPr lang="ru-RU" sz="4400" dirty="0" smtClean="0"/>
            </a:br>
            <a:r>
              <a:rPr lang="ru-RU" sz="4400" dirty="0" smtClean="0"/>
              <a:t/>
            </a:r>
            <a:br>
              <a:rPr lang="ru-RU" sz="4400" dirty="0" smtClean="0"/>
            </a:br>
            <a:r>
              <a:rPr lang="ru-RU" sz="4400" dirty="0" smtClean="0"/>
              <a:t>Различные концепции возрастной периодизации личности</a:t>
            </a:r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val="26834224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548680"/>
            <a:ext cx="7776864" cy="936104"/>
          </a:xfrm>
        </p:spPr>
        <p:txBody>
          <a:bodyPr/>
          <a:lstStyle/>
          <a:p>
            <a:pPr marL="0" indent="0" algn="ctr">
              <a:buNone/>
            </a:pPr>
            <a:r>
              <a:rPr lang="ru-RU" sz="2400" dirty="0" err="1" smtClean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</a:rPr>
              <a:t>Э.Эриксон</a:t>
            </a:r>
            <a:r>
              <a:rPr lang="ru-RU" sz="2400" dirty="0" smtClean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</a:rPr>
              <a:t> Стадии психосоциального развития </a:t>
            </a:r>
            <a:br>
              <a:rPr lang="ru-RU" sz="2400" dirty="0" smtClean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</a:rPr>
            </a:br>
            <a:r>
              <a:rPr lang="ru-RU" sz="2400" dirty="0" smtClean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</a:rPr>
              <a:t>и психосоциальный исход 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755576" y="1772816"/>
            <a:ext cx="7776864" cy="4464496"/>
          </a:xfrm>
        </p:spPr>
        <p:txBody>
          <a:bodyPr>
            <a:normAutofit/>
          </a:bodyPr>
          <a:lstStyle/>
          <a:p>
            <a:pPr marL="0" lvl="0" indent="450215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</a:pPr>
            <a:r>
              <a:rPr lang="ru-RU" sz="1800" dirty="0" smtClean="0">
                <a:solidFill>
                  <a:prstClr val="black"/>
                </a:solidFill>
              </a:rPr>
              <a:t>1. Орально-сенсорная (от рождения до года):</a:t>
            </a:r>
          </a:p>
          <a:p>
            <a:pPr marL="0" lvl="0" indent="450215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</a:pPr>
            <a:r>
              <a:rPr lang="ru-RU" sz="1800" dirty="0" smtClean="0">
                <a:solidFill>
                  <a:prstClr val="black"/>
                </a:solidFill>
                <a:ea typeface="Calibri"/>
                <a:cs typeface="Times New Roman"/>
              </a:rPr>
              <a:t> доверие или недоверие к окружающему миру</a:t>
            </a:r>
          </a:p>
          <a:p>
            <a:pPr marL="0" lvl="0" indent="450215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</a:pPr>
            <a:r>
              <a:rPr lang="ru-RU" sz="1800" dirty="0" smtClean="0">
                <a:solidFill>
                  <a:prstClr val="black"/>
                </a:solidFill>
                <a:ea typeface="Calibri"/>
                <a:cs typeface="Times New Roman"/>
              </a:rPr>
              <a:t>                                          2. Мышечно-анальная (от 2 до 3 лет):</a:t>
            </a:r>
          </a:p>
          <a:p>
            <a:pPr marL="0" lvl="0" indent="450215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</a:pPr>
            <a:r>
              <a:rPr lang="ru-RU" sz="1800" dirty="0" smtClean="0">
                <a:solidFill>
                  <a:prstClr val="black"/>
                </a:solidFill>
                <a:ea typeface="Calibri"/>
                <a:cs typeface="Times New Roman"/>
              </a:rPr>
              <a:t>                               Автономия или ощущение стыда и сомнение</a:t>
            </a:r>
          </a:p>
          <a:p>
            <a:pPr marL="0" lvl="0" indent="450215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</a:pPr>
            <a:r>
              <a:rPr lang="ru-RU" sz="1800" dirty="0" smtClean="0">
                <a:solidFill>
                  <a:prstClr val="black"/>
                </a:solidFill>
                <a:ea typeface="Calibri"/>
                <a:cs typeface="Times New Roman"/>
              </a:rPr>
              <a:t>3. </a:t>
            </a:r>
            <a:r>
              <a:rPr lang="ru-RU" sz="1800" dirty="0" err="1" smtClean="0">
                <a:solidFill>
                  <a:prstClr val="black"/>
                </a:solidFill>
                <a:ea typeface="Calibri"/>
                <a:cs typeface="Times New Roman"/>
              </a:rPr>
              <a:t>Локомоторно</a:t>
            </a:r>
            <a:r>
              <a:rPr lang="ru-RU" sz="1800" dirty="0" smtClean="0">
                <a:solidFill>
                  <a:prstClr val="black"/>
                </a:solidFill>
                <a:ea typeface="Calibri"/>
                <a:cs typeface="Times New Roman"/>
              </a:rPr>
              <a:t>-генитальная (от 4 до 5 лет):</a:t>
            </a:r>
          </a:p>
          <a:p>
            <a:pPr marL="0" lvl="0" indent="450215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</a:pPr>
            <a:r>
              <a:rPr lang="ru-RU" sz="1800" dirty="0" smtClean="0">
                <a:solidFill>
                  <a:prstClr val="black"/>
                </a:solidFill>
                <a:ea typeface="Calibri"/>
                <a:cs typeface="Times New Roman"/>
              </a:rPr>
              <a:t>Инициативность или чувство вины</a:t>
            </a:r>
          </a:p>
          <a:p>
            <a:pPr marL="0" lvl="0" indent="450215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</a:pPr>
            <a:r>
              <a:rPr lang="ru-RU" sz="1800" dirty="0" smtClean="0">
                <a:solidFill>
                  <a:prstClr val="black"/>
                </a:solidFill>
                <a:ea typeface="Calibri"/>
                <a:cs typeface="Times New Roman"/>
              </a:rPr>
              <a:t>                                                    4. Латентная (от 6 до 11 лет):</a:t>
            </a:r>
          </a:p>
          <a:p>
            <a:pPr marL="0" lvl="0" indent="450215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</a:pPr>
            <a:r>
              <a:rPr lang="ru-RU" sz="1800" dirty="0" smtClean="0">
                <a:solidFill>
                  <a:prstClr val="black"/>
                </a:solidFill>
                <a:ea typeface="Calibri"/>
                <a:cs typeface="Times New Roman"/>
              </a:rPr>
              <a:t>                                  Трудолюбие или чувство неполноценности</a:t>
            </a:r>
          </a:p>
          <a:p>
            <a:pPr marL="0" lvl="0" indent="450215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</a:pPr>
            <a:r>
              <a:rPr lang="ru-RU" sz="1800" dirty="0" smtClean="0">
                <a:solidFill>
                  <a:prstClr val="black"/>
                </a:solidFill>
                <a:ea typeface="Calibri"/>
                <a:cs typeface="Times New Roman"/>
              </a:rPr>
              <a:t>5. Отрочество и юность (от 12 до 18 лет):</a:t>
            </a:r>
          </a:p>
          <a:p>
            <a:pPr marL="0" lvl="0" indent="450215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</a:pPr>
            <a:r>
              <a:rPr lang="ru-RU" sz="1800" dirty="0" smtClean="0">
                <a:solidFill>
                  <a:prstClr val="black"/>
                </a:solidFill>
                <a:ea typeface="Calibri"/>
                <a:cs typeface="Times New Roman"/>
              </a:rPr>
              <a:t>Идентичность или смешение ролей</a:t>
            </a:r>
          </a:p>
          <a:p>
            <a:pPr marL="0" lvl="0" indent="450215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</a:pPr>
            <a:r>
              <a:rPr lang="ru-RU" sz="1800" dirty="0" smtClean="0">
                <a:solidFill>
                  <a:prstClr val="black"/>
                </a:solidFill>
                <a:ea typeface="Calibri"/>
                <a:cs typeface="Times New Roman"/>
              </a:rPr>
              <a:t>                                          6. Молодость: Близость или изоляция</a:t>
            </a:r>
          </a:p>
          <a:p>
            <a:pPr marL="0" lvl="0" indent="450215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</a:pPr>
            <a:r>
              <a:rPr lang="ru-RU" sz="1800" dirty="0" smtClean="0">
                <a:solidFill>
                  <a:prstClr val="black"/>
                </a:solidFill>
                <a:ea typeface="Calibri"/>
                <a:cs typeface="Times New Roman"/>
              </a:rPr>
              <a:t>7. Взрослость: Продуктивность или стагнация</a:t>
            </a:r>
          </a:p>
          <a:p>
            <a:pPr marL="0" lvl="0" indent="450215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</a:pPr>
            <a:r>
              <a:rPr lang="ru-RU" sz="1800" dirty="0" smtClean="0">
                <a:solidFill>
                  <a:prstClr val="black"/>
                </a:solidFill>
                <a:ea typeface="Calibri"/>
                <a:cs typeface="Times New Roman"/>
              </a:rPr>
              <a:t>                                8. Зрелость: Целостность эго или отчаяние</a:t>
            </a:r>
          </a:p>
          <a:p>
            <a:pPr marL="0" lvl="0" indent="450215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</a:pPr>
            <a:endParaRPr lang="ru-RU" sz="1800" i="1" dirty="0" smtClean="0">
              <a:solidFill>
                <a:prstClr val="black"/>
              </a:solidFill>
              <a:ea typeface="Calibri"/>
              <a:cs typeface="Times New Roman"/>
            </a:endParaRPr>
          </a:p>
          <a:p>
            <a:pPr marL="0" lvl="0" indent="450215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</a:pPr>
            <a:endParaRPr lang="ru-RU" sz="2400" dirty="0">
              <a:solidFill>
                <a:prstClr val="black"/>
              </a:solidFill>
              <a:ea typeface="Calibri"/>
              <a:cs typeface="Times New Roman"/>
            </a:endParaRPr>
          </a:p>
          <a:p>
            <a:pPr marL="4572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143761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548680"/>
            <a:ext cx="7776864" cy="936104"/>
          </a:xfrm>
        </p:spPr>
        <p:txBody>
          <a:bodyPr/>
          <a:lstStyle/>
          <a:p>
            <a:pPr marL="0" indent="0" algn="ctr">
              <a:buNone/>
            </a:pPr>
            <a:r>
              <a:rPr lang="ru-RU" sz="2400" dirty="0" smtClean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</a:rPr>
              <a:t>Жан Пиаже </a:t>
            </a:r>
            <a:br>
              <a:rPr lang="ru-RU" sz="2400" dirty="0" smtClean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</a:rPr>
            </a:br>
            <a:r>
              <a:rPr lang="ru-RU" sz="2400" dirty="0" smtClean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</a:rPr>
              <a:t>Теория когнитивного развития 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755576" y="1772816"/>
            <a:ext cx="7776864" cy="4464496"/>
          </a:xfrm>
        </p:spPr>
        <p:txBody>
          <a:bodyPr>
            <a:noAutofit/>
          </a:bodyPr>
          <a:lstStyle/>
          <a:p>
            <a:pPr marL="0" lvl="0" indent="450215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</a:pPr>
            <a:r>
              <a:rPr lang="ru-RU" sz="2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В умственном развитии человек проходит 4 периода:</a:t>
            </a:r>
          </a:p>
          <a:p>
            <a:pPr marL="0" lvl="0" indent="450215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</a:pPr>
            <a:endParaRPr lang="ru-RU" sz="2400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marL="0" lvl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</a:pPr>
            <a:r>
              <a:rPr lang="ru-RU" sz="2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1. Чувственно-двигательный (сенсомоторный) – (от 0 до 2 лет).</a:t>
            </a:r>
          </a:p>
          <a:p>
            <a:pPr marL="0" lvl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</a:pPr>
            <a:r>
              <a:rPr lang="ru-RU" sz="2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2. </a:t>
            </a:r>
            <a:r>
              <a:rPr lang="ru-RU" sz="2400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Дооперативный</a:t>
            </a:r>
            <a:r>
              <a:rPr lang="ru-RU" sz="2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(от 2 до 7 лет).</a:t>
            </a:r>
          </a:p>
          <a:p>
            <a:pPr marL="0" lvl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</a:pPr>
            <a:r>
              <a:rPr lang="ru-RU" sz="2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3. Период конкретного мышления (от 7 до 11 лет).</a:t>
            </a:r>
          </a:p>
          <a:p>
            <a:pPr marL="0" lvl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</a:pPr>
            <a:r>
              <a:rPr lang="ru-RU" sz="2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4. Период формально-логического, абстрактного мышления. </a:t>
            </a:r>
          </a:p>
          <a:p>
            <a:pPr marL="45720" indent="0">
              <a:buNone/>
            </a:pP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89803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9632" y="548680"/>
            <a:ext cx="6512511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sz="3600" dirty="0" smtClean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</a:rPr>
              <a:t>Абрахам </a:t>
            </a:r>
            <a:r>
              <a:rPr lang="ru-RU" sz="3600" dirty="0" err="1" smtClean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</a:rPr>
              <a:t>Маслоу</a:t>
            </a:r>
            <a:r>
              <a:rPr lang="ru-RU" sz="3600" dirty="0" smtClean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</a:rPr>
              <a:t> Гуманистическая теория</a:t>
            </a:r>
            <a:endParaRPr lang="ru-RU" sz="3600" dirty="0"/>
          </a:p>
        </p:txBody>
      </p:sp>
      <p:sp>
        <p:nvSpPr>
          <p:cNvPr id="8" name="Объект 7"/>
          <p:cNvSpPr>
            <a:spLocks noGrp="1"/>
          </p:cNvSpPr>
          <p:nvPr>
            <p:ph sz="quarter" idx="13"/>
          </p:nvPr>
        </p:nvSpPr>
        <p:spPr>
          <a:xfrm>
            <a:off x="1403648" y="1988840"/>
            <a:ext cx="6400800" cy="4464496"/>
          </a:xfrm>
        </p:spPr>
        <p:txBody>
          <a:bodyPr/>
          <a:lstStyle/>
          <a:p>
            <a:endParaRPr lang="ru-RU" dirty="0" smtClean="0"/>
          </a:p>
          <a:p>
            <a:pPr marL="45720" indent="0">
              <a:buNone/>
            </a:pPr>
            <a:r>
              <a:rPr lang="ru-RU" dirty="0" smtClean="0"/>
              <a:t>                         </a:t>
            </a:r>
          </a:p>
          <a:p>
            <a:pPr marL="45720" indent="0">
              <a:buNone/>
            </a:pPr>
            <a:r>
              <a:rPr lang="ru-RU" dirty="0" smtClean="0"/>
              <a:t>                         Потребность </a:t>
            </a:r>
          </a:p>
          <a:p>
            <a:pPr marL="45720" indent="0">
              <a:buNone/>
            </a:pPr>
            <a:r>
              <a:rPr lang="ru-RU" dirty="0"/>
              <a:t> </a:t>
            </a:r>
            <a:r>
              <a:rPr lang="ru-RU" dirty="0" smtClean="0"/>
              <a:t>                    в самовыражении</a:t>
            </a:r>
          </a:p>
          <a:p>
            <a:pPr marL="45720" indent="0">
              <a:buNone/>
            </a:pPr>
            <a:r>
              <a:rPr lang="ru-RU" dirty="0" smtClean="0"/>
              <a:t>                Потребность в признании</a:t>
            </a:r>
            <a:endParaRPr lang="ru-RU" dirty="0"/>
          </a:p>
          <a:p>
            <a:pPr marL="45720" indent="0">
              <a:buNone/>
            </a:pPr>
            <a:r>
              <a:rPr lang="ru-RU" dirty="0" smtClean="0"/>
              <a:t>           Потребность в принадлежности</a:t>
            </a:r>
          </a:p>
          <a:p>
            <a:pPr marL="45720" indent="0">
              <a:buNone/>
            </a:pPr>
            <a:r>
              <a:rPr lang="ru-RU" dirty="0" smtClean="0"/>
              <a:t>             Потребность в безопасности</a:t>
            </a:r>
            <a:endParaRPr lang="ru-RU" dirty="0"/>
          </a:p>
          <a:p>
            <a:pPr marL="45720" indent="0">
              <a:buNone/>
            </a:pPr>
            <a:r>
              <a:rPr lang="ru-RU" dirty="0" smtClean="0"/>
              <a:t>        </a:t>
            </a:r>
          </a:p>
          <a:p>
            <a:pPr marL="45720" indent="0">
              <a:buNone/>
            </a:pPr>
            <a:r>
              <a:rPr lang="ru-RU" dirty="0"/>
              <a:t> </a:t>
            </a:r>
            <a:r>
              <a:rPr lang="ru-RU" dirty="0" smtClean="0"/>
              <a:t>           Физиологические потребности</a:t>
            </a:r>
            <a:endParaRPr lang="ru-RU" dirty="0"/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 flipH="1">
            <a:off x="539552" y="2132856"/>
            <a:ext cx="3888432" cy="39604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4427985" y="2127239"/>
            <a:ext cx="3744416" cy="38144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21" name="Прямая соединительная линия 20"/>
          <p:cNvCxnSpPr/>
          <p:nvPr/>
        </p:nvCxnSpPr>
        <p:spPr>
          <a:xfrm flipV="1">
            <a:off x="539552" y="5941730"/>
            <a:ext cx="7704856" cy="15156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>
            <a:off x="2843808" y="3717032"/>
            <a:ext cx="316835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>
            <a:off x="2483768" y="4113076"/>
            <a:ext cx="3960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>
            <a:off x="1835696" y="4725144"/>
            <a:ext cx="511256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 flipV="1">
            <a:off x="1475656" y="5157192"/>
            <a:ext cx="5832648" cy="7200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724363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332656"/>
            <a:ext cx="7776864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sz="3200" dirty="0" err="1" smtClean="0"/>
              <a:t>Л.Колберг</a:t>
            </a: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 smtClean="0"/>
              <a:t> Теория морального развития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755576" y="1556792"/>
            <a:ext cx="7992888" cy="4680520"/>
          </a:xfrm>
        </p:spPr>
        <p:txBody>
          <a:bodyPr>
            <a:normAutofit fontScale="62500" lnSpcReduction="20000"/>
          </a:bodyPr>
          <a:lstStyle/>
          <a:p>
            <a:pPr marL="4572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2900" i="1" dirty="0" smtClean="0">
                <a:solidFill>
                  <a:srgbClr val="000000"/>
                </a:solidFill>
                <a:latin typeface="Times New Roman"/>
                <a:ea typeface="Arial Unicode MS"/>
                <a:cs typeface="Times New Roman"/>
              </a:rPr>
              <a:t>Первый </a:t>
            </a:r>
            <a:r>
              <a:rPr lang="ru-RU" sz="2900" i="1" dirty="0">
                <a:solidFill>
                  <a:srgbClr val="000000"/>
                </a:solidFill>
                <a:latin typeface="Times New Roman"/>
                <a:ea typeface="Arial Unicode MS"/>
                <a:cs typeface="Times New Roman"/>
              </a:rPr>
              <a:t>уровень </a:t>
            </a:r>
            <a:r>
              <a:rPr lang="ru-RU" sz="2900" i="1" dirty="0" smtClean="0">
                <a:solidFill>
                  <a:srgbClr val="000000"/>
                </a:solidFill>
                <a:latin typeface="Times New Roman"/>
                <a:ea typeface="Arial Unicode MS"/>
                <a:cs typeface="Times New Roman"/>
              </a:rPr>
              <a:t>(4-10 </a:t>
            </a:r>
            <a:r>
              <a:rPr lang="ru-RU" sz="2900" i="1" dirty="0">
                <a:solidFill>
                  <a:srgbClr val="000000"/>
                </a:solidFill>
                <a:latin typeface="Times New Roman"/>
                <a:ea typeface="Arial Unicode MS"/>
                <a:cs typeface="Times New Roman"/>
              </a:rPr>
              <a:t>лет) — </a:t>
            </a:r>
            <a:r>
              <a:rPr lang="ru-RU" sz="2900" i="1" dirty="0" err="1">
                <a:solidFill>
                  <a:srgbClr val="000000"/>
                </a:solidFill>
                <a:latin typeface="Times New Roman"/>
                <a:ea typeface="Arial Unicode MS"/>
                <a:cs typeface="Times New Roman"/>
              </a:rPr>
              <a:t>доморальный</a:t>
            </a:r>
            <a:r>
              <a:rPr lang="ru-RU" sz="2900" dirty="0">
                <a:solidFill>
                  <a:srgbClr val="000000"/>
                </a:solidFill>
                <a:latin typeface="Times New Roman"/>
                <a:ea typeface="Arial Unicode MS"/>
                <a:cs typeface="Times New Roman"/>
              </a:rPr>
              <a:t>.</a:t>
            </a:r>
            <a:endParaRPr lang="ru-RU" sz="2900" dirty="0">
              <a:latin typeface="Calibri"/>
              <a:ea typeface="Calibri"/>
              <a:cs typeface="Times New Roman"/>
            </a:endParaRPr>
          </a:p>
          <a:p>
            <a:pPr marL="4572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2900" i="1" dirty="0" smtClean="0">
                <a:solidFill>
                  <a:srgbClr val="000000"/>
                </a:solidFill>
                <a:latin typeface="Times New Roman"/>
                <a:ea typeface="Arial Unicode MS"/>
                <a:cs typeface="Times New Roman"/>
              </a:rPr>
              <a:t>Стадия </a:t>
            </a:r>
            <a:r>
              <a:rPr lang="ru-RU" sz="2900" i="1" dirty="0">
                <a:solidFill>
                  <a:srgbClr val="000000"/>
                </a:solidFill>
                <a:latin typeface="Times New Roman"/>
                <a:ea typeface="Arial Unicode MS"/>
                <a:cs typeface="Times New Roman"/>
              </a:rPr>
              <a:t>1</a:t>
            </a:r>
            <a:r>
              <a:rPr lang="ru-RU" sz="2900" dirty="0">
                <a:solidFill>
                  <a:srgbClr val="000000"/>
                </a:solidFill>
                <a:latin typeface="Times New Roman"/>
                <a:ea typeface="Arial Unicode MS"/>
                <a:cs typeface="Times New Roman"/>
              </a:rPr>
              <a:t> – ребенок стремится быть послушным, потому что полагает, что только так можно избежать наказания. </a:t>
            </a:r>
            <a:endParaRPr lang="ru-RU" sz="2900" dirty="0">
              <a:latin typeface="Calibri"/>
              <a:ea typeface="Calibri"/>
              <a:cs typeface="Times New Roman"/>
            </a:endParaRPr>
          </a:p>
          <a:p>
            <a:pPr marL="4572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2900" i="1" dirty="0">
                <a:solidFill>
                  <a:srgbClr val="000000"/>
                </a:solidFill>
                <a:latin typeface="Times New Roman"/>
                <a:ea typeface="Arial Unicode MS"/>
                <a:cs typeface="Times New Roman"/>
              </a:rPr>
              <a:t>Стадия 2</a:t>
            </a:r>
            <a:r>
              <a:rPr lang="ru-RU" sz="2900" dirty="0">
                <a:solidFill>
                  <a:srgbClr val="000000"/>
                </a:solidFill>
                <a:latin typeface="Times New Roman"/>
                <a:ea typeface="Arial Unicode MS"/>
                <a:cs typeface="Times New Roman"/>
              </a:rPr>
              <a:t> – поступки ребенка ориентированы  на получение вознаграждения. </a:t>
            </a:r>
            <a:endParaRPr lang="ru-RU" sz="2900" dirty="0">
              <a:latin typeface="Calibri"/>
              <a:ea typeface="Calibri"/>
              <a:cs typeface="Times New Roman"/>
            </a:endParaRPr>
          </a:p>
          <a:p>
            <a:pPr marL="4572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2900" i="1" dirty="0">
                <a:solidFill>
                  <a:srgbClr val="000000"/>
                </a:solidFill>
                <a:latin typeface="Times New Roman"/>
                <a:ea typeface="Arial Unicode MS"/>
                <a:cs typeface="Times New Roman"/>
              </a:rPr>
              <a:t>Второй уровень </a:t>
            </a:r>
            <a:r>
              <a:rPr lang="ru-RU" sz="2900" i="1" dirty="0" smtClean="0">
                <a:solidFill>
                  <a:srgbClr val="000000"/>
                </a:solidFill>
                <a:latin typeface="Times New Roman"/>
                <a:ea typeface="Arial Unicode MS"/>
                <a:cs typeface="Times New Roman"/>
              </a:rPr>
              <a:t>(10-13 </a:t>
            </a:r>
            <a:r>
              <a:rPr lang="ru-RU" sz="2900" i="1" dirty="0">
                <a:solidFill>
                  <a:srgbClr val="000000"/>
                </a:solidFill>
                <a:latin typeface="Times New Roman"/>
                <a:ea typeface="Arial Unicode MS"/>
                <a:cs typeface="Times New Roman"/>
              </a:rPr>
              <a:t>лет) – конвенциональной (общепринятой) морали.</a:t>
            </a:r>
            <a:endParaRPr lang="ru-RU" sz="2900" dirty="0">
              <a:latin typeface="Calibri"/>
              <a:ea typeface="Calibri"/>
              <a:cs typeface="Times New Roman"/>
            </a:endParaRPr>
          </a:p>
          <a:p>
            <a:pPr marL="4572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2900" i="1" dirty="0" smtClean="0">
                <a:solidFill>
                  <a:srgbClr val="000000"/>
                </a:solidFill>
                <a:latin typeface="Times New Roman"/>
                <a:ea typeface="Arial Unicode MS"/>
                <a:cs typeface="Times New Roman"/>
              </a:rPr>
              <a:t>Стадия </a:t>
            </a:r>
            <a:r>
              <a:rPr lang="ru-RU" sz="2900" i="1" dirty="0">
                <a:solidFill>
                  <a:srgbClr val="000000"/>
                </a:solidFill>
                <a:latin typeface="Times New Roman"/>
                <a:ea typeface="Arial Unicode MS"/>
                <a:cs typeface="Times New Roman"/>
              </a:rPr>
              <a:t>3</a:t>
            </a:r>
            <a:r>
              <a:rPr lang="ru-RU" sz="2900" dirty="0">
                <a:solidFill>
                  <a:srgbClr val="000000"/>
                </a:solidFill>
                <a:latin typeface="Times New Roman"/>
                <a:ea typeface="Arial Unicode MS"/>
                <a:cs typeface="Times New Roman"/>
              </a:rPr>
              <a:t> – ребенок в состоянии оценить свое поведение с точки зрения моральных принципов принятых в его окружении. </a:t>
            </a:r>
            <a:endParaRPr lang="ru-RU" sz="2900" dirty="0">
              <a:latin typeface="Calibri"/>
              <a:ea typeface="Calibri"/>
              <a:cs typeface="Times New Roman"/>
            </a:endParaRPr>
          </a:p>
          <a:p>
            <a:pPr marL="4572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2900" i="1" dirty="0">
                <a:solidFill>
                  <a:srgbClr val="000000"/>
                </a:solidFill>
                <a:latin typeface="Times New Roman"/>
                <a:ea typeface="Arial Unicode MS"/>
                <a:cs typeface="Times New Roman"/>
              </a:rPr>
              <a:t>Стадия 4</a:t>
            </a:r>
            <a:r>
              <a:rPr lang="ru-RU" sz="2900" dirty="0">
                <a:solidFill>
                  <a:srgbClr val="000000"/>
                </a:solidFill>
                <a:latin typeface="Times New Roman"/>
                <a:ea typeface="Arial Unicode MS"/>
                <a:cs typeface="Times New Roman"/>
              </a:rPr>
              <a:t> – ребенок  осознает существование законов принятых в обществе и понимает, для чего они служат. Однако безнравственные поступки все еще могут совершаться.</a:t>
            </a:r>
            <a:endParaRPr lang="ru-RU" sz="2900" dirty="0">
              <a:latin typeface="Calibri"/>
              <a:ea typeface="Calibri"/>
              <a:cs typeface="Times New Roman"/>
            </a:endParaRPr>
          </a:p>
          <a:p>
            <a:pPr marL="4572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2900" i="1" dirty="0">
                <a:solidFill>
                  <a:srgbClr val="000000"/>
                </a:solidFill>
                <a:latin typeface="Times New Roman"/>
                <a:ea typeface="Arial Unicode MS"/>
                <a:cs typeface="Times New Roman"/>
              </a:rPr>
              <a:t>Третий уровень (возраст от 13 лет)- автономной морали.</a:t>
            </a:r>
            <a:endParaRPr lang="ru-RU" sz="2900" dirty="0">
              <a:latin typeface="Calibri"/>
              <a:ea typeface="Calibri"/>
              <a:cs typeface="Times New Roman"/>
            </a:endParaRPr>
          </a:p>
          <a:p>
            <a:pPr marL="4572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2900" i="1" dirty="0" smtClean="0">
                <a:solidFill>
                  <a:srgbClr val="000000"/>
                </a:solidFill>
                <a:latin typeface="Times New Roman"/>
                <a:ea typeface="Arial Unicode MS"/>
                <a:cs typeface="Times New Roman"/>
              </a:rPr>
              <a:t>Стадия </a:t>
            </a:r>
            <a:r>
              <a:rPr lang="ru-RU" sz="2900" i="1" dirty="0">
                <a:solidFill>
                  <a:srgbClr val="000000"/>
                </a:solidFill>
                <a:latin typeface="Times New Roman"/>
                <a:ea typeface="Arial Unicode MS"/>
                <a:cs typeface="Times New Roman"/>
              </a:rPr>
              <a:t>5</a:t>
            </a:r>
            <a:r>
              <a:rPr lang="ru-RU" sz="2900" dirty="0">
                <a:solidFill>
                  <a:srgbClr val="000000"/>
                </a:solidFill>
                <a:latin typeface="Times New Roman"/>
                <a:ea typeface="Arial Unicode MS"/>
                <a:cs typeface="Times New Roman"/>
              </a:rPr>
              <a:t> – личность осознает противоречия между разными нравственными убеждениями и формирует свои представления о том, что хорошо и что плохо. </a:t>
            </a:r>
            <a:endParaRPr lang="ru-RU" sz="2900" dirty="0">
              <a:latin typeface="Calibri"/>
              <a:ea typeface="Calibri"/>
              <a:cs typeface="Times New Roman"/>
            </a:endParaRPr>
          </a:p>
          <a:p>
            <a:pPr marL="4572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2900" i="1" dirty="0">
                <a:solidFill>
                  <a:srgbClr val="000000"/>
                </a:solidFill>
                <a:latin typeface="Times New Roman"/>
                <a:ea typeface="Arial Unicode MS"/>
                <a:cs typeface="Times New Roman"/>
              </a:rPr>
              <a:t>Стадия 6</a:t>
            </a:r>
            <a:r>
              <a:rPr lang="ru-RU" sz="2900" dirty="0">
                <a:solidFill>
                  <a:srgbClr val="000000"/>
                </a:solidFill>
                <a:latin typeface="Times New Roman"/>
                <a:ea typeface="Arial Unicode MS"/>
                <a:cs typeface="Times New Roman"/>
              </a:rPr>
              <a:t> – высшая стадия. Человек формирует собственные нравственные принципы, которые соблюдаются независимо от обстоятельств. </a:t>
            </a:r>
            <a:endParaRPr lang="ru-RU" sz="2900" dirty="0">
              <a:latin typeface="Calibri"/>
              <a:ea typeface="Calibri"/>
              <a:cs typeface="Times New Roman"/>
            </a:endParaRPr>
          </a:p>
          <a:p>
            <a:pPr marL="45720" indent="0" algn="just">
              <a:lnSpc>
                <a:spcPct val="115000"/>
              </a:lnSpc>
              <a:spcAft>
                <a:spcPts val="0"/>
              </a:spcAft>
              <a:buNone/>
            </a:pPr>
            <a:endParaRPr lang="ru-RU" sz="1800" dirty="0">
              <a:effectLst/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5163858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548680"/>
            <a:ext cx="7776864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sz="3600" dirty="0" smtClean="0"/>
              <a:t>Психологические теории социального развития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755576" y="2132856"/>
            <a:ext cx="7992888" cy="4104456"/>
          </a:xfrm>
        </p:spPr>
        <p:txBody>
          <a:bodyPr>
            <a:normAutofit fontScale="85000" lnSpcReduction="10000"/>
          </a:bodyPr>
          <a:lstStyle/>
          <a:p>
            <a:pPr>
              <a:buFont typeface="Arial" pitchFamily="34" charset="0"/>
              <a:buChar char="•"/>
            </a:pPr>
            <a:r>
              <a:rPr lang="ru-RU" sz="2400" dirty="0">
                <a:solidFill>
                  <a:srgbClr val="000000"/>
                </a:solidFill>
                <a:latin typeface="Times New Roman"/>
                <a:ea typeface="Times New Roman"/>
              </a:rPr>
              <a:t>Теории научения (Б. Скиннер; И.П. Павлов; Дж. Уотсон; Э. </a:t>
            </a:r>
            <a:r>
              <a:rPr lang="ru-RU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Торндайк</a:t>
            </a:r>
            <a:r>
              <a:rPr lang="ru-RU" sz="24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).</a:t>
            </a:r>
          </a:p>
          <a:p>
            <a:pPr>
              <a:buFont typeface="Arial" pitchFamily="34" charset="0"/>
              <a:buChar char="•"/>
            </a:pPr>
            <a:r>
              <a:rPr lang="ru-RU" sz="24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Социогенетические </a:t>
            </a:r>
            <a:r>
              <a:rPr lang="ru-RU" sz="2400" dirty="0">
                <a:solidFill>
                  <a:srgbClr val="000000"/>
                </a:solidFill>
                <a:latin typeface="Times New Roman"/>
                <a:ea typeface="Times New Roman"/>
              </a:rPr>
              <a:t>концепции психического развития (Н. Миллер, Дж. Доллар, Р. </a:t>
            </a:r>
            <a:r>
              <a:rPr lang="ru-RU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Сирс</a:t>
            </a:r>
            <a:r>
              <a:rPr lang="ru-RU" sz="2400" dirty="0">
                <a:solidFill>
                  <a:srgbClr val="000000"/>
                </a:solidFill>
                <a:latin typeface="Times New Roman"/>
                <a:ea typeface="Times New Roman"/>
              </a:rPr>
              <a:t>, А. Бандура). </a:t>
            </a:r>
            <a:endParaRPr lang="ru-RU" sz="2400" dirty="0" smtClean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>
              <a:buFont typeface="Arial" pitchFamily="34" charset="0"/>
              <a:buChar char="•"/>
            </a:pPr>
            <a:r>
              <a:rPr lang="ru-RU" sz="2400" dirty="0">
                <a:solidFill>
                  <a:srgbClr val="000000"/>
                </a:solidFill>
                <a:latin typeface="Times New Roman"/>
                <a:ea typeface="Times New Roman"/>
              </a:rPr>
              <a:t>Социогенетическая концепция развития личности по Э. Эриксону.</a:t>
            </a:r>
            <a:endParaRPr lang="ru-RU" sz="2400" dirty="0" smtClean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>
              <a:buFont typeface="Arial" pitchFamily="34" charset="0"/>
              <a:buChar char="•"/>
            </a:pPr>
            <a:r>
              <a:rPr lang="ru-RU" sz="24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Теория </a:t>
            </a:r>
            <a:r>
              <a:rPr lang="ru-RU" sz="2400" dirty="0">
                <a:solidFill>
                  <a:srgbClr val="000000"/>
                </a:solidFill>
                <a:latin typeface="Times New Roman"/>
                <a:ea typeface="Times New Roman"/>
              </a:rPr>
              <a:t>конвергенции </a:t>
            </a:r>
            <a:r>
              <a:rPr lang="ru-RU" sz="24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двух </a:t>
            </a:r>
            <a:r>
              <a:rPr lang="ru-RU" sz="2400" dirty="0">
                <a:solidFill>
                  <a:srgbClr val="000000"/>
                </a:solidFill>
                <a:latin typeface="Times New Roman"/>
                <a:ea typeface="Times New Roman"/>
              </a:rPr>
              <a:t>факторов (В. Штерн</a:t>
            </a:r>
            <a:r>
              <a:rPr lang="ru-RU" sz="24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).</a:t>
            </a:r>
          </a:p>
          <a:p>
            <a:pPr>
              <a:buFont typeface="Arial" pitchFamily="34" charset="0"/>
              <a:buChar char="•"/>
            </a:pPr>
            <a:r>
              <a:rPr lang="ru-RU" sz="24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Культурно </a:t>
            </a:r>
            <a:r>
              <a:rPr lang="ru-RU" sz="2400" dirty="0">
                <a:solidFill>
                  <a:srgbClr val="000000"/>
                </a:solidFill>
                <a:latin typeface="Times New Roman"/>
                <a:ea typeface="Times New Roman"/>
              </a:rPr>
              <a:t>- историческая концепция Л. С. Выготского. </a:t>
            </a:r>
            <a:endParaRPr lang="ru-RU" sz="2400" dirty="0" smtClean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>
              <a:buFont typeface="Arial" pitchFamily="34" charset="0"/>
              <a:buChar char="•"/>
            </a:pPr>
            <a:r>
              <a:rPr lang="ru-RU" sz="24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Гуманистическая </a:t>
            </a:r>
            <a:r>
              <a:rPr lang="ru-RU" sz="2400" dirty="0">
                <a:solidFill>
                  <a:srgbClr val="000000"/>
                </a:solidFill>
                <a:latin typeface="Times New Roman"/>
                <a:ea typeface="Times New Roman"/>
              </a:rPr>
              <a:t>психология и теории «Я» (А. </a:t>
            </a:r>
            <a:r>
              <a:rPr lang="ru-RU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Маслоу</a:t>
            </a:r>
            <a:r>
              <a:rPr lang="ru-RU" sz="2400" dirty="0">
                <a:solidFill>
                  <a:srgbClr val="000000"/>
                </a:solidFill>
                <a:latin typeface="Times New Roman"/>
                <a:ea typeface="Times New Roman"/>
              </a:rPr>
              <a:t>, К. </a:t>
            </a:r>
            <a:r>
              <a:rPr lang="ru-RU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Роджерс</a:t>
            </a:r>
            <a:r>
              <a:rPr lang="ru-RU" sz="2400" dirty="0">
                <a:solidFill>
                  <a:srgbClr val="000000"/>
                </a:solidFill>
                <a:latin typeface="Times New Roman"/>
                <a:ea typeface="Times New Roman"/>
              </a:rPr>
              <a:t>, Бернс Р., А.Ф. Лазурский, др</a:t>
            </a:r>
            <a:r>
              <a:rPr lang="ru-RU" sz="24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.)</a:t>
            </a:r>
          </a:p>
          <a:p>
            <a:pPr>
              <a:buFont typeface="Arial" pitchFamily="34" charset="0"/>
              <a:buChar char="•"/>
            </a:pPr>
            <a:r>
              <a:rPr lang="ru-RU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4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Теория </a:t>
            </a:r>
            <a:r>
              <a:rPr lang="ru-RU" sz="2400" dirty="0">
                <a:solidFill>
                  <a:srgbClr val="000000"/>
                </a:solidFill>
                <a:latin typeface="Times New Roman"/>
                <a:ea typeface="Times New Roman"/>
              </a:rPr>
              <a:t>и периодизация развития морального сознания Л. </a:t>
            </a:r>
            <a:r>
              <a:rPr lang="ru-RU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Колберга</a:t>
            </a:r>
            <a:r>
              <a:rPr lang="ru-RU" sz="24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</a:p>
          <a:p>
            <a:pPr marL="45720" indent="0">
              <a:buNone/>
            </a:pPr>
            <a:r>
              <a:rPr lang="ru-RU" sz="2400" dirty="0">
                <a:solidFill>
                  <a:srgbClr val="000000"/>
                </a:solidFill>
                <a:latin typeface="Times New Roman"/>
                <a:ea typeface="Times New Roman"/>
              </a:rPr>
              <a:t/>
            </a:r>
            <a:br>
              <a:rPr lang="ru-RU" sz="2400" dirty="0">
                <a:solidFill>
                  <a:srgbClr val="000000"/>
                </a:solidFill>
                <a:latin typeface="Times New Roman"/>
                <a:ea typeface="Times New Roman"/>
              </a:rPr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82931808"/>
      </p:ext>
    </p:extLst>
  </p:cSld>
  <p:clrMapOvr>
    <a:masterClrMapping/>
  </p:clrMapOvr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596</TotalTime>
  <Words>327</Words>
  <Application>Microsoft Office PowerPoint</Application>
  <PresentationFormat>Экран (4:3)</PresentationFormat>
  <Paragraphs>56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Воздушный поток</vt:lpstr>
      <vt:lpstr>Психология развития</vt:lpstr>
      <vt:lpstr>Тема 2  Различные концепции возрастной периодизации личности</vt:lpstr>
      <vt:lpstr>Э.Эриксон Стадии психосоциального развития  и психосоциальный исход </vt:lpstr>
      <vt:lpstr>Жан Пиаже  Теория когнитивного развития </vt:lpstr>
      <vt:lpstr>Абрахам Маслоу Гуманистическая теория</vt:lpstr>
      <vt:lpstr>Л.Колберг  Теория морального развития</vt:lpstr>
      <vt:lpstr>Психологические теории социального развития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Социальная психология развития</dc:title>
  <dc:creator>User</dc:creator>
  <cp:lastModifiedBy>User</cp:lastModifiedBy>
  <cp:revision>26</cp:revision>
  <dcterms:created xsi:type="dcterms:W3CDTF">2017-12-07T11:34:40Z</dcterms:created>
  <dcterms:modified xsi:type="dcterms:W3CDTF">2018-01-18T15:43:14Z</dcterms:modified>
</cp:coreProperties>
</file>