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4"/>
  </p:notesMasterIdLst>
  <p:sldIdLst>
    <p:sldId id="257" r:id="rId2"/>
    <p:sldId id="258" r:id="rId3"/>
    <p:sldId id="311" r:id="rId4"/>
    <p:sldId id="314" r:id="rId5"/>
    <p:sldId id="316" r:id="rId6"/>
    <p:sldId id="317" r:id="rId7"/>
    <p:sldId id="318" r:id="rId8"/>
    <p:sldId id="320" r:id="rId9"/>
    <p:sldId id="321" r:id="rId10"/>
    <p:sldId id="323" r:id="rId11"/>
    <p:sldId id="325" r:id="rId12"/>
    <p:sldId id="326" r:id="rId13"/>
    <p:sldId id="327" r:id="rId14"/>
    <p:sldId id="328" r:id="rId15"/>
    <p:sldId id="330" r:id="rId16"/>
    <p:sldId id="331" r:id="rId17"/>
    <p:sldId id="344" r:id="rId18"/>
    <p:sldId id="347" r:id="rId19"/>
    <p:sldId id="348" r:id="rId20"/>
    <p:sldId id="350" r:id="rId21"/>
    <p:sldId id="351" r:id="rId22"/>
    <p:sldId id="332" r:id="rId23"/>
    <p:sldId id="333" r:id="rId24"/>
    <p:sldId id="352" r:id="rId25"/>
    <p:sldId id="354" r:id="rId26"/>
    <p:sldId id="355" r:id="rId27"/>
    <p:sldId id="356" r:id="rId28"/>
    <p:sldId id="361" r:id="rId29"/>
    <p:sldId id="362" r:id="rId30"/>
    <p:sldId id="363" r:id="rId31"/>
    <p:sldId id="364" r:id="rId32"/>
    <p:sldId id="367" r:id="rId33"/>
    <p:sldId id="368" r:id="rId34"/>
    <p:sldId id="370" r:id="rId35"/>
    <p:sldId id="371" r:id="rId36"/>
    <p:sldId id="372" r:id="rId37"/>
    <p:sldId id="373" r:id="rId38"/>
    <p:sldId id="374" r:id="rId39"/>
    <p:sldId id="376" r:id="rId40"/>
    <p:sldId id="378" r:id="rId41"/>
    <p:sldId id="379" r:id="rId42"/>
    <p:sldId id="380" r:id="rId43"/>
    <p:sldId id="381" r:id="rId44"/>
    <p:sldId id="382" r:id="rId45"/>
    <p:sldId id="384" r:id="rId46"/>
    <p:sldId id="385" r:id="rId47"/>
    <p:sldId id="386" r:id="rId48"/>
    <p:sldId id="387" r:id="rId49"/>
    <p:sldId id="388" r:id="rId50"/>
    <p:sldId id="389" r:id="rId51"/>
    <p:sldId id="390" r:id="rId52"/>
    <p:sldId id="310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D59C3-D390-47B3-97FA-BF4B98BCC860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F5B9A-2250-4FAC-9E54-AE03E9B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3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BCBE3-6B72-4318-A3E9-D3B3B1F5D6E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1BB1F-3816-48F9-84FD-A27131A6FD5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F5210-8BC6-426D-A615-013552DB065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4557AB-9E9A-4095-B95A-82C4FD6DD79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1BAD7-0EB1-4F13-8BA6-ADCF40917D3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4B4F36-98A9-44B0-9049-9CA66401730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7737C-05F3-41A0-8F1A-210B5409C95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37B6B-A595-44FE-AF25-1048350412B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D418CE-E140-4944-A564-55A4D7B595F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01C5C-FA4A-4491-9240-F7F1ABF7B16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4F277-9145-4334-A720-69E027BFEE7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F850B-A625-4F6D-BF10-22BC833D52E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D6CB14-7BCF-73C2-B068-417F27346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CA020CB-8590-5E27-1A7B-3EF25EE70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B09ECE-0B6D-82DD-F0FE-2C28BBE4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005CA4E-55D9-B192-35B7-75A3BC2F5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C1A4F1-B330-4300-FABE-6C721CE5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CEEC2-28F6-4999-BCC8-1D5BB4DB5264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4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B299DB-1655-69D6-7461-A807E292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D504B16-D53A-1035-DF97-8D3D53698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795ABF-CCE8-776E-3C60-835D10B7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700210-470D-E29D-FF42-E6721640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141189-D81F-3398-31E6-EC81534D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B1D0E-965E-4E24-A3B1-AA8573949E75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8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CC166E1-100D-007D-B7C8-80850CBF4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504CE45-B84C-A4E4-B6B1-B28045E9C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AFEEF15-D8DF-09E4-3DCE-618ADDDC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529B9E-5427-598B-3DDB-ABE2C5C6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41A1535-B0E4-E8D3-EE70-D1A304763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FB77F-97CF-4449-8A94-F4067F41BE0A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8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270427-7AE3-D8A9-265A-3A4C9787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FA5E5D-C72C-15EE-34AE-E90609850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B52870-B39F-DD21-93B7-EEAD59FD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F57613-9FEF-DB7C-EE60-3FCD745F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2C12AC1-C096-3379-026B-2922EAC5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0CB670-0497-F278-85CD-2298E99D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67BEB46-3D39-40E9-8150-508618A32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FCE6E4-F512-A1F1-2191-543B1DDAC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9C0271-E361-0A4D-B4DF-810AEC23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9E4F5D-1142-36A9-147B-2CD0E839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F8C52-F2B3-4862-970B-FEB7B4898C8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8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9421EF-074C-BD5E-C91D-7F5FA5D10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43F71C-B0CB-5206-C6DE-E3F3414DB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57D7278-B696-A666-C724-8BEF90899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FFD175A-C51B-15D3-49EC-4A4D0299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C4F645F-B61A-2FF3-622E-23DC5232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2A0C3A-CFC3-DE40-1148-E528AFBC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84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FF5B08-AA2D-EABA-EC9D-E341745A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9F1A8B-E686-18E9-65E9-32C385D1C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3102E99-E224-9026-7FEE-78AA85466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8EBD37E-F53D-AB0E-33D0-0F70B1780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1E45795-BBCE-F7AB-9965-B972DE0675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BA6B1E4-BAAB-99F8-89DC-E4E55A41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19E0CD6-CD1F-55D6-F7B1-46B0930F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73F7C74-163C-0B12-7C84-08B133D5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FAA4B-7FAC-4C29-BBBA-38DA0F6EBF44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72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F892BC-6F4C-E8D1-C76E-06137F53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49CBAD2-0C5B-6295-C6EB-F9CB3657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1B0453-A53D-414D-E2DF-D562D2EC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A98668D-F7CC-32CF-9009-641E3824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2A877-4973-4A59-8DB5-1005C7F3D8CD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02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F105074-1A3A-A889-6BC1-5CDE7662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78BF9AE-94F8-FAF9-5611-7F61BC8DE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99C98AB-6775-1928-EF7F-D1DADDFB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2AEDA-A9D0-4FEF-B57C-E54A21A1FA75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3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5C3BAF-78B5-FC7C-6E10-8DE3866C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1BE9E7-B4D9-D792-59EB-7F294319F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9A375A1-E037-3CC5-3450-30833F264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9898782-A079-36E0-E9B2-B59992E5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8082AD1-76B4-E719-4E38-222E8F75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011A184-F345-752B-C9E1-419393FC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D9315-6691-4001-AB10-E0B49B12D351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39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AA223D-7328-3E73-15E8-33CD6884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22D657E-5EAA-0756-9FE3-004A005C3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09C4BA8-DBEA-6257-3905-04B66B7E8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1BB38C8-DF26-3473-A723-714A2A95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8ED2B52-A5A9-77D1-236C-41B9B276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1C4390E-9E8A-7063-7114-806F9B30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9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F69615-2209-AC6D-1BEE-1A62ADB7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2ED134B-7F79-AEBB-B236-87BA13A2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98F2577-AC16-FF8A-8083-01CC337328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CEA4DC3-84BD-51F2-46D9-F171F26A5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1C6BF72-8767-2A05-89BC-176D727EA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2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75656" y="1052736"/>
            <a:ext cx="5829300" cy="26433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Особенности психологической помощи детям с ограниченными возможностями  </a:t>
            </a:r>
          </a:p>
        </p:txBody>
      </p:sp>
    </p:spTree>
    <p:extLst>
      <p:ext uri="{BB962C8B-B14F-4D97-AF65-F5344CB8AC3E}">
        <p14:creationId xmlns:p14="http://schemas.microsoft.com/office/powerpoint/2010/main" val="3749662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9752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80000"/>
              </a:lnSpc>
            </a:pPr>
            <a:r>
              <a:rPr lang="ru-RU" altLang="ru-RU" sz="2800" b="1" dirty="0" smtClean="0"/>
              <a:t>Гармоничный </a:t>
            </a:r>
            <a:r>
              <a:rPr lang="ru-RU" altLang="ru-RU" sz="2800" b="1" dirty="0"/>
              <a:t>тип</a:t>
            </a:r>
            <a:r>
              <a:rPr lang="ru-RU" altLang="ru-RU" sz="2800" dirty="0"/>
              <a:t> реагирования на болезнь: трезвая оценка своего состояния без склонности преувеличивать его тяжесть и без оснований все видеть в мрачном свете, но и без недооценки тяжести болезни, стремление во всем содействовать успеху лечения, нежелание обременять других тяготами ухода за собой</a:t>
            </a:r>
            <a:r>
              <a:rPr lang="ru-RU" altLang="ru-RU" sz="2800" dirty="0" smtClean="0"/>
              <a:t>.</a:t>
            </a:r>
          </a:p>
          <a:p>
            <a:r>
              <a:rPr lang="ru-RU" altLang="ru-RU" sz="2800" b="1" dirty="0" err="1"/>
              <a:t>Анозногнозический</a:t>
            </a:r>
            <a:r>
              <a:rPr lang="ru-RU" altLang="ru-RU" sz="2800" b="1" dirty="0"/>
              <a:t> тип </a:t>
            </a:r>
            <a:r>
              <a:rPr lang="ru-RU" altLang="ru-RU" sz="2800" dirty="0"/>
              <a:t>реагирования на болезнь: активное отбрасывание мыслей о болезни, о возможных ее последствиях, непризнание себя больным, отрицание очевидного в проявлениях болезни.</a:t>
            </a:r>
          </a:p>
          <a:p>
            <a:r>
              <a:rPr lang="ru-RU" altLang="ru-RU" sz="2800" b="1" dirty="0" err="1"/>
              <a:t>Эргопатический</a:t>
            </a:r>
            <a:r>
              <a:rPr lang="ru-RU" altLang="ru-RU" sz="2800" b="1" dirty="0"/>
              <a:t> тип </a:t>
            </a:r>
            <a:r>
              <a:rPr lang="ru-RU" altLang="ru-RU" sz="2800" dirty="0"/>
              <a:t>реагирования на болезнь: больной демонстрирует уход от болезни в работу, даже при тяжести болезни и страданиях, старается во что бы то ни стало продолжать работу, трудится с еще большим рвением, чем до болезни.</a:t>
            </a:r>
          </a:p>
          <a:p>
            <a:r>
              <a:rPr lang="ru-RU" altLang="ru-RU" sz="2800" b="1" dirty="0"/>
              <a:t>Тревожный тип </a:t>
            </a:r>
            <a:r>
              <a:rPr lang="ru-RU" altLang="ru-RU" sz="2800" dirty="0"/>
              <a:t>реагирования на болезнь: непрерывное беспокойство и мнительность в отношении неблагоприятного отношения к болезни, возможных осложнений, неэффективности и даже опасности лечения, поиск новых способов лечения, жажда дополнительной информации о болезни.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ru-RU" alt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32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992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800" b="1" dirty="0"/>
              <a:t>Ипохондрический тип </a:t>
            </a:r>
            <a:r>
              <a:rPr lang="ru-RU" altLang="ru-RU" sz="2800" dirty="0"/>
              <a:t>реагирования на болезнь: больной полностью сосредоточен на болезненных и иных неприятных ощущениях.</a:t>
            </a:r>
          </a:p>
          <a:p>
            <a:pPr algn="just">
              <a:lnSpc>
                <a:spcPct val="80000"/>
              </a:lnSpc>
            </a:pPr>
            <a:r>
              <a:rPr lang="ru-RU" altLang="ru-RU" sz="2800" b="1" dirty="0"/>
              <a:t>Неврастенический тип </a:t>
            </a:r>
            <a:r>
              <a:rPr lang="ru-RU" altLang="ru-RU" sz="2800" dirty="0"/>
              <a:t>реагирования на болезнь: поведение по типу </a:t>
            </a:r>
            <a:r>
              <a:rPr lang="ru-RU" altLang="ru-RU" sz="2800" dirty="0" smtClean="0"/>
              <a:t>«раздражительной слабости», </a:t>
            </a:r>
            <a:r>
              <a:rPr lang="ru-RU" altLang="ru-RU" sz="2800" dirty="0"/>
              <a:t>особенно при болях, неприятных ощущениях, нетерпеливость, неспособность ждать облегчения.</a:t>
            </a:r>
          </a:p>
          <a:p>
            <a:pPr algn="just">
              <a:lnSpc>
                <a:spcPct val="80000"/>
              </a:lnSpc>
            </a:pPr>
            <a:r>
              <a:rPr lang="ru-RU" altLang="ru-RU" sz="2800" b="1" dirty="0"/>
              <a:t>Меланхолический тип </a:t>
            </a:r>
            <a:r>
              <a:rPr lang="ru-RU" altLang="ru-RU" sz="2800" dirty="0"/>
              <a:t>реагирования на болезнь: удрученность болезнью, неверие в выздоровление, в возможное улучшение, в эффект лечения; активные депрессивные высказывания вплоть до суицидальных мыслей.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93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800" b="1" dirty="0"/>
              <a:t>Апатический тип </a:t>
            </a:r>
            <a:r>
              <a:rPr lang="ru-RU" altLang="ru-RU" sz="2800" dirty="0"/>
              <a:t>реагирования на болезнь: полное безразличие к своей судьбе, к исходу болезни, к результатам лечения. пассивное подчинение процедурам и лечению при настойчивом побуждении со стороны, утрата интереса ко всему, что раньше волновало.</a:t>
            </a:r>
          </a:p>
          <a:p>
            <a:pPr algn="just">
              <a:lnSpc>
                <a:spcPct val="80000"/>
              </a:lnSpc>
            </a:pPr>
            <a:r>
              <a:rPr lang="ru-RU" altLang="ru-RU" sz="2800" b="1" dirty="0"/>
              <a:t>Сенситивный тип </a:t>
            </a:r>
            <a:r>
              <a:rPr lang="ru-RU" altLang="ru-RU" sz="2800" dirty="0"/>
              <a:t>реагирования на болезнь: чрезмерная озабоченность возможным неблагоприятным впечатлением, которое могут произвести на окружающих сведения о своей болезни; опасения, что окружающие станут избегать, считать неполноценным, пренебрежительно относиться, распускать сплетни или неблагоприятные сведения о причине и природе болезни.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372200" y="6309320"/>
            <a:ext cx="2057400" cy="365125"/>
          </a:xfrm>
        </p:spPr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75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54451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altLang="ru-RU" sz="2800" b="1" dirty="0"/>
              <a:t>Эгоцентрический тип </a:t>
            </a:r>
            <a:r>
              <a:rPr lang="ru-RU" altLang="ru-RU" sz="2800" dirty="0"/>
              <a:t>реагирования на болезнь: больной уходит в болезнь, выставляет напоказ близкими и окружающим свои страдания и переживания, требует внимания и заботы от окружающих.</a:t>
            </a:r>
          </a:p>
          <a:p>
            <a:pPr algn="just"/>
            <a:r>
              <a:rPr lang="ru-RU" altLang="ru-RU" sz="2800" b="1" dirty="0"/>
              <a:t>Паранойяльный тип </a:t>
            </a:r>
            <a:r>
              <a:rPr lang="ru-RU" altLang="ru-RU" sz="2800" dirty="0"/>
              <a:t>реагирования на болезнь:  больной уверен в том, что болезнь является результатом чьего-то злого умысла, демонстрирует крайнюю подозрительность к лекарствам и процедурам</a:t>
            </a:r>
            <a:r>
              <a:rPr lang="ru-RU" altLang="ru-RU" sz="2800" dirty="0" smtClean="0"/>
              <a:t>.</a:t>
            </a:r>
          </a:p>
          <a:p>
            <a:pPr algn="just"/>
            <a:r>
              <a:rPr lang="ru-RU" altLang="ru-RU" sz="2800" b="1" dirty="0"/>
              <a:t>Обсессивно-</a:t>
            </a:r>
            <a:r>
              <a:rPr lang="ru-RU" altLang="ru-RU" sz="2800" b="1" dirty="0" err="1"/>
              <a:t>фобический</a:t>
            </a:r>
            <a:r>
              <a:rPr lang="ru-RU" altLang="ru-RU" sz="2800" b="1" dirty="0"/>
              <a:t> тип </a:t>
            </a:r>
            <a:r>
              <a:rPr lang="ru-RU" altLang="ru-RU" sz="2800" dirty="0"/>
              <a:t>реагирования на болезнь: тревожная мнительность прежде всего касается опасений не реальных, а маловероятных осложнений болезни, неудач лечения, а также возможных (но малообоснованных) неудач в жизни, работе, семейной ситуации в связи с болезнью; защитой от тревоги становятся приметы и ритуалы</a:t>
            </a:r>
            <a:r>
              <a:rPr lang="ru-RU" altLang="ru-RU" sz="2800" dirty="0" smtClean="0"/>
              <a:t>.</a:t>
            </a:r>
            <a:endParaRPr lang="ru-RU" alt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269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975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altLang="ru-RU" sz="2800" dirty="0" smtClean="0"/>
              <a:t>	Отношение </a:t>
            </a:r>
            <a:r>
              <a:rPr lang="ru-RU" altLang="ru-RU" sz="2800" dirty="0"/>
              <a:t>к болезни, обладая всеми характеристиками, присущими психологическим отношениям, содержит в себе компоненты (Л.И</a:t>
            </a:r>
            <a:r>
              <a:rPr lang="ru-RU" altLang="ru-RU" sz="2800" dirty="0" smtClean="0"/>
              <a:t>. </a:t>
            </a:r>
            <a:r>
              <a:rPr lang="ru-RU" altLang="ru-RU" sz="2800" dirty="0" err="1" smtClean="0"/>
              <a:t>Вассерман</a:t>
            </a:r>
            <a:r>
              <a:rPr lang="ru-RU" altLang="ru-RU" sz="2800" dirty="0"/>
              <a:t>):</a:t>
            </a:r>
          </a:p>
          <a:p>
            <a:pPr algn="just">
              <a:lnSpc>
                <a:spcPct val="80000"/>
              </a:lnSpc>
            </a:pPr>
            <a:r>
              <a:rPr lang="ru-RU" altLang="ru-RU" sz="2800" dirty="0" smtClean="0"/>
              <a:t>когнитивный</a:t>
            </a:r>
            <a:endParaRPr lang="ru-RU" altLang="ru-RU" sz="2800" dirty="0"/>
          </a:p>
          <a:p>
            <a:pPr algn="just">
              <a:lnSpc>
                <a:spcPct val="80000"/>
              </a:lnSpc>
            </a:pPr>
            <a:r>
              <a:rPr lang="ru-RU" altLang="ru-RU" sz="2800" dirty="0" smtClean="0"/>
              <a:t>эмоциональный</a:t>
            </a:r>
            <a:endParaRPr lang="ru-RU" altLang="ru-RU" sz="2800" dirty="0"/>
          </a:p>
          <a:p>
            <a:pPr algn="just">
              <a:lnSpc>
                <a:spcPct val="80000"/>
              </a:lnSpc>
            </a:pPr>
            <a:r>
              <a:rPr lang="ru-RU" altLang="ru-RU" sz="2800" dirty="0" smtClean="0"/>
              <a:t>поведенческий</a:t>
            </a:r>
            <a:r>
              <a:rPr lang="ru-RU" altLang="ru-RU" sz="28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altLang="ru-RU" sz="2800" dirty="0"/>
              <a:t>Знание о болезни, ее осознание, понимание ее роли и влияния на жизненное функционирование больного, предполагаемый прогноз – это компонент отношения к </a:t>
            </a:r>
            <a:r>
              <a:rPr lang="ru-RU" altLang="ru-RU" sz="2800" dirty="0" smtClean="0"/>
              <a:t>болезни: </a:t>
            </a:r>
            <a:r>
              <a:rPr lang="ru-RU" altLang="ru-RU" sz="2800" dirty="0"/>
              <a:t>когнитивный</a:t>
            </a:r>
            <a:r>
              <a:rPr lang="ru-RU" altLang="ru-RU" sz="280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altLang="ru-RU" sz="2800" dirty="0"/>
              <a:t>Ощущение и переживание болезни и всей ситуации, с ней связанной – это компонент отношения к </a:t>
            </a:r>
            <a:r>
              <a:rPr lang="ru-RU" altLang="ru-RU" sz="2800" dirty="0" smtClean="0"/>
              <a:t>болезни: эмоциональный</a:t>
            </a:r>
            <a:r>
              <a:rPr lang="ru-RU" altLang="ru-RU" sz="28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ru-RU" altLang="ru-RU" sz="2800" dirty="0" err="1"/>
              <a:t>Cвязанные</a:t>
            </a:r>
            <a:r>
              <a:rPr lang="ru-RU" altLang="ru-RU" sz="2800" dirty="0"/>
              <a:t> с болезнью реакции, способствующие адаптации или </a:t>
            </a:r>
            <a:r>
              <a:rPr lang="ru-RU" altLang="ru-RU" sz="2800" dirty="0" err="1"/>
              <a:t>дезадаптации</a:t>
            </a:r>
            <a:r>
              <a:rPr lang="ru-RU" altLang="ru-RU" sz="2800" dirty="0"/>
              <a:t> к ней и выработку определенной стратегии поведения в жизненных ситуациях в связи с болезнью – это компонент отношения к </a:t>
            </a:r>
            <a:r>
              <a:rPr lang="ru-RU" altLang="ru-RU" sz="2800" dirty="0" smtClean="0"/>
              <a:t>болезни: </a:t>
            </a:r>
            <a:r>
              <a:rPr lang="ru-RU" altLang="ru-RU" sz="2800" dirty="0"/>
              <a:t>поведенческий.</a:t>
            </a:r>
          </a:p>
          <a:p>
            <a:pPr algn="just">
              <a:lnSpc>
                <a:spcPct val="80000"/>
              </a:lnSpc>
            </a:pPr>
            <a:endParaRPr lang="ru-RU" altLang="ru-RU" sz="2800" dirty="0"/>
          </a:p>
          <a:p>
            <a:pPr algn="just">
              <a:lnSpc>
                <a:spcPct val="80000"/>
              </a:lnSpc>
            </a:pPr>
            <a:endParaRPr lang="ru-RU" alt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5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Проблемы детского развития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связанные с ослаблением нервно-психического здоровья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4929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Тенденция ослабления органических предпосылок психического развития детей, единодушно отмечается отечественными медиками и другими специалистами в последние десятилетия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1061046"/>
            <a:ext cx="4175447" cy="63976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связанные с неблагоприятными особенностями социальной ситуации 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45025" y="2708920"/>
            <a:ext cx="4041775" cy="341724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Проблемы связанные с социальной </a:t>
            </a:r>
            <a:r>
              <a:rPr lang="ru-RU" dirty="0" err="1"/>
              <a:t>дезадаптацией</a:t>
            </a:r>
            <a:r>
              <a:rPr lang="ru-RU" dirty="0"/>
              <a:t>, неуспеваемостью, эмоциональными проблемами и т.д.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8406-FE90-4562-99D5-AC4B9CA74359}" type="slidenum">
              <a:rPr lang="ru-RU" sz="2400" b="1" smtClean="0">
                <a:solidFill>
                  <a:schemeClr val="tx1"/>
                </a:solidFill>
              </a:rPr>
              <a:pPr/>
              <a:t>15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170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047648"/>
          </a:xfrm>
        </p:spPr>
        <p:txBody>
          <a:bodyPr/>
          <a:lstStyle/>
          <a:p>
            <a:pPr algn="ctr"/>
            <a:r>
              <a:rPr lang="ru-RU" b="1" dirty="0"/>
              <a:t>Негативные факторы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rmAutofit/>
          </a:bodyPr>
          <a:lstStyle/>
          <a:p>
            <a:r>
              <a:rPr lang="ru-RU" dirty="0"/>
              <a:t>алкоголизм и наркомании </a:t>
            </a:r>
            <a:r>
              <a:rPr lang="ru-RU" dirty="0" smtClean="0"/>
              <a:t>родителей</a:t>
            </a:r>
            <a:r>
              <a:rPr lang="ru-RU" dirty="0"/>
              <a:t>;</a:t>
            </a:r>
          </a:p>
          <a:p>
            <a:r>
              <a:rPr lang="ru-RU" dirty="0"/>
              <a:t>влияние неблагоприятной экологической обстановки (расширение районов с сильным токсическим загрязнением окружающей среды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неполноценность питания (белковая и витаминная недостаточность) и высокий уровня стресса у будущих </a:t>
            </a:r>
            <a:r>
              <a:rPr lang="ru-RU" dirty="0" smtClean="0"/>
              <a:t>матерей</a:t>
            </a:r>
            <a:r>
              <a:rPr lang="ru-RU" dirty="0"/>
              <a:t>;</a:t>
            </a:r>
          </a:p>
          <a:p>
            <a:r>
              <a:rPr lang="ru-RU" dirty="0"/>
              <a:t>ухудшения здоровья и недостаточного медицинского контроля и помощи в период беременности и </a:t>
            </a:r>
            <a:r>
              <a:rPr lang="ru-RU" dirty="0" smtClean="0"/>
              <a:t>родов.</a:t>
            </a:r>
            <a:endParaRPr lang="ru-RU" dirty="0"/>
          </a:p>
          <a:p>
            <a:pPr marL="0" indent="0" algn="r">
              <a:buNone/>
            </a:pPr>
            <a:r>
              <a:rPr lang="ru-RU" i="1" dirty="0"/>
              <a:t>Захаров А. И.</a:t>
            </a:r>
            <a:r>
              <a:rPr lang="ru-RU" dirty="0"/>
              <a:t>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8406-FE90-4562-99D5-AC4B9CA74359}" type="slidenum">
              <a:rPr lang="ru-RU" sz="2400" b="1" smtClean="0">
                <a:solidFill>
                  <a:schemeClr val="tx1"/>
                </a:solidFill>
              </a:rPr>
              <a:pPr/>
              <a:t>16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21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Типы возрастного реагирования на воздействие «вредностей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363272" cy="45365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Развитие </a:t>
            </a:r>
            <a:r>
              <a:rPr lang="ru-RU" dirty="0"/>
              <a:t>ребенка происходит </a:t>
            </a:r>
            <a:r>
              <a:rPr lang="ru-RU" dirty="0" err="1"/>
              <a:t>гетерохронно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/>
              <a:t>На разных этапах развития могут формироваться разные варианты нарушения, или же, начавшись на одной фазе развития, нарушения остаются и на следующих этапах развития, обрастая подчас значительным числом вторичных нарушений. Известный отечественный психиатр Г.К. Ушаков отмечает, что нарушения гармонии </a:t>
            </a:r>
            <a:r>
              <a:rPr lang="ru-RU" dirty="0" err="1"/>
              <a:t>соматопсихического</a:t>
            </a:r>
            <a:r>
              <a:rPr lang="ru-RU" dirty="0"/>
              <a:t> развития детей, существенно связано с пре-, пери- и ранними постнатальными расстройствами жизнедеятельности организма, которые предопределяют возможности организма в компенсации его функций </a:t>
            </a:r>
          </a:p>
          <a:p>
            <a:pPr algn="just"/>
            <a:r>
              <a:rPr lang="ru-RU" dirty="0" smtClean="0"/>
              <a:t>От </a:t>
            </a:r>
            <a:r>
              <a:rPr lang="ru-RU" dirty="0"/>
              <a:t>того, в какой период произошло воздействие «вредности», развитие нарушается по-разному. Все специалисты отмечают высокую пластичность детского мозга и, соответственно, высокую способность к преодолению разнообразных патологических воздействий. На возникновение нарушений развития влияют наследственные и генетические факторы, пре-, пери- и ранние постнатальные расстройства жизнедеятельности организма, социальные факторы, соматические болезни и даже экологические факторы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Одни и те же стрессовые (биологические и социальные) факторы могут иметь разное значение для отдельных детей и подростков. </a:t>
            </a:r>
          </a:p>
          <a:p>
            <a:pPr algn="just"/>
            <a:r>
              <a:rPr lang="ru-RU" dirty="0" smtClean="0"/>
              <a:t>Однако </a:t>
            </a:r>
            <a:r>
              <a:rPr lang="ru-RU" dirty="0"/>
              <a:t>имеются общие способы реагирования на воздействие «вредности», которые считаются типичными. 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34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Принято выделять следующие уровни нервно-психического реагирования у детей и подростков (по В. В. Ковалеву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7886700" cy="4927402"/>
          </a:xfrm>
        </p:spPr>
        <p:txBody>
          <a:bodyPr>
            <a:normAutofit/>
          </a:bodyPr>
          <a:lstStyle/>
          <a:p>
            <a:pPr algn="just"/>
            <a:r>
              <a:rPr lang="ru-RU" i="1" dirty="0" err="1"/>
              <a:t>Сомато</a:t>
            </a:r>
            <a:r>
              <a:rPr lang="ru-RU" i="1" dirty="0"/>
              <a:t>-вегетативный </a:t>
            </a:r>
            <a:r>
              <a:rPr lang="ru-RU" dirty="0"/>
              <a:t>(0–3 года) – различные варианты невропатического синдрома, повышенная общая и вегетативная возбудимость, склонность к расстройствам пищеварения, на­рушениям питания, расстройствам сна, нарушениям навыков опрятности и т.д. 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/>
              <a:t>фоне незрелости всех систем организм в этом возрасте на любое патогенное воздействие реагирует комплексом </a:t>
            </a:r>
            <a:r>
              <a:rPr lang="ru-RU" dirty="0" err="1"/>
              <a:t>сомато</a:t>
            </a:r>
            <a:r>
              <a:rPr lang="ru-RU" dirty="0"/>
              <a:t>-вегетативных реакций, таких, как общая и вегетативная возбудимость, повышение температуры тела, нарушение сна, аппетита, желудочно-кишечные расстройства. Проявления возможны у детей раннего и иногда </a:t>
            </a:r>
            <a:r>
              <a:rPr lang="ru-RU" dirty="0" err="1"/>
              <a:t>предшкольного</a:t>
            </a:r>
            <a:r>
              <a:rPr lang="ru-RU" dirty="0"/>
              <a:t> возраста в клинике невротических расстройств, </a:t>
            </a:r>
            <a:r>
              <a:rPr lang="ru-RU" dirty="0" err="1"/>
              <a:t>резидуально</a:t>
            </a:r>
            <a:r>
              <a:rPr lang="ru-RU" dirty="0"/>
              <a:t>-органических нервно-психических расстройств, шизофрении и т.д. 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18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01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600" b="1" i="1" dirty="0"/>
              <a:t>Психомоторный (</a:t>
            </a:r>
            <a:r>
              <a:rPr lang="ru-RU" sz="2600" b="1" i="1" dirty="0" smtClean="0"/>
              <a:t>4–7 </a:t>
            </a:r>
            <a:r>
              <a:rPr lang="ru-RU" sz="2600" b="1" i="1" dirty="0"/>
              <a:t>лет</a:t>
            </a:r>
            <a:r>
              <a:rPr lang="ru-RU" sz="2600" i="1" dirty="0" smtClean="0"/>
              <a:t>) </a:t>
            </a:r>
            <a:r>
              <a:rPr lang="ru-RU" sz="2600" dirty="0" smtClean="0"/>
              <a:t>– </a:t>
            </a:r>
            <a:r>
              <a:rPr lang="ru-RU" sz="2600" dirty="0"/>
              <a:t>означает прежде всего нарушения развития движения. Характерен для детей дошкольного и младшего школьного возраста и проявляется в таких синдромах, как </a:t>
            </a:r>
            <a:r>
              <a:rPr lang="ru-RU" sz="2600" dirty="0" err="1"/>
              <a:t>гиперактивность</a:t>
            </a:r>
            <a:r>
              <a:rPr lang="ru-RU" sz="2600" dirty="0"/>
              <a:t>, системные, невротические и </a:t>
            </a:r>
            <a:r>
              <a:rPr lang="ru-RU" sz="2600" dirty="0" err="1"/>
              <a:t>неврозоподобные</a:t>
            </a:r>
            <a:r>
              <a:rPr lang="ru-RU" sz="2600" dirty="0"/>
              <a:t> расстройства – тики, заикание, </a:t>
            </a:r>
            <a:r>
              <a:rPr lang="ru-RU" sz="2600" dirty="0" err="1"/>
              <a:t>мутизм</a:t>
            </a:r>
            <a:r>
              <a:rPr lang="ru-RU" sz="2600" dirty="0"/>
              <a:t> и т.д. </a:t>
            </a:r>
            <a:endParaRPr lang="ru-RU" sz="2600" dirty="0" smtClean="0"/>
          </a:p>
          <a:p>
            <a:pPr algn="just"/>
            <a:r>
              <a:rPr lang="ru-RU" sz="2600" dirty="0" smtClean="0"/>
              <a:t>Интенсивное </a:t>
            </a:r>
            <a:r>
              <a:rPr lang="ru-RU" sz="2600" dirty="0"/>
              <a:t>формирование корковых отделов двигательного анализатора, и в частности лобных отделов головного мозга, делает данную систему предрасположенной к </a:t>
            </a:r>
            <a:r>
              <a:rPr lang="ru-RU" sz="2600" dirty="0" err="1"/>
              <a:t>гипердинамическим</a:t>
            </a:r>
            <a:r>
              <a:rPr lang="ru-RU" sz="2600" dirty="0"/>
              <a:t> расстройствам различного генеза (психомоторная возбудимость, тики, заикание, страхи). Возрастает роль психогенных факторов – неблагоприятных травмирующих отношений в семье, реакций на привыкание к детским образовательным учреждениям, неблагоприятных межличностных отношений</a:t>
            </a:r>
            <a:r>
              <a:rPr lang="ru-RU" sz="2600" dirty="0" smtClean="0"/>
              <a:t>;</a:t>
            </a:r>
          </a:p>
          <a:p>
            <a:pPr marL="0" indent="0" algn="just">
              <a:buNone/>
            </a:pPr>
            <a:r>
              <a:rPr lang="ru-RU" sz="2600" b="1" i="1" dirty="0"/>
              <a:t>Аффективный (7-12 лет) </a:t>
            </a:r>
            <a:r>
              <a:rPr lang="ru-RU" sz="2600" dirty="0" smtClean="0"/>
              <a:t>– </a:t>
            </a:r>
            <a:r>
              <a:rPr lang="ru-RU" sz="2600" dirty="0"/>
              <a:t>на любую вредность ребенок реагирует с заметным аффективным компонентом – от выраженной </a:t>
            </a:r>
            <a:r>
              <a:rPr lang="ru-RU" sz="2600" dirty="0" err="1"/>
              <a:t>аутизации</a:t>
            </a:r>
            <a:r>
              <a:rPr lang="ru-RU" sz="2600" dirty="0"/>
              <a:t> до аффективной возбудимости с явлениями негативизма, агрессии, невротическими реакциями. Этот период включает симптомы страха, повышение аффективной возбудимости, уходы из дома и бродяжничество.</a:t>
            </a:r>
          </a:p>
          <a:p>
            <a:pPr marL="0" indent="0" algn="just">
              <a:buNone/>
            </a:pPr>
            <a:endParaRPr lang="ru-RU" b="1" i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19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44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4400" b="1" dirty="0"/>
              <a:t>План лекции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Особенности </a:t>
            </a:r>
            <a:r>
              <a:rPr lang="ru-RU" sz="2400" dirty="0"/>
              <a:t>реагирования ребенка на заболевание.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Факторы</a:t>
            </a:r>
            <a:r>
              <a:rPr lang="ru-RU" sz="2400" dirty="0"/>
              <a:t>, влияющие на формирование ВКБ у ребенка.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Влияние </a:t>
            </a:r>
            <a:r>
              <a:rPr lang="ru-RU" sz="2400" dirty="0"/>
              <a:t>родителей </a:t>
            </a:r>
            <a:r>
              <a:rPr lang="ru-RU" sz="2400" smtClean="0"/>
              <a:t>и медперсонала на </a:t>
            </a:r>
            <a:r>
              <a:rPr lang="ru-RU" sz="2400" dirty="0"/>
              <a:t>болезнь ребенка.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Норма </a:t>
            </a:r>
            <a:r>
              <a:rPr lang="ru-RU" sz="2400" dirty="0"/>
              <a:t>и отклонение в развитии человека. 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Система </a:t>
            </a:r>
            <a:r>
              <a:rPr lang="ru-RU" sz="2400" dirty="0"/>
              <a:t>консультативно-диагностической, коррекционно-педагогической, реабилитационной работы с детьми с проблемами в развитии.</a:t>
            </a:r>
          </a:p>
          <a:p>
            <a:pPr marL="514350" indent="-514350"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42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Эмоционалъно-идеаторный</a:t>
            </a:r>
            <a:r>
              <a:rPr lang="ru-RU" i="1" dirty="0"/>
              <a:t> </a:t>
            </a:r>
            <a:r>
              <a:rPr lang="ru-RU" dirty="0"/>
              <a:t>(11 – 17 лет)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проявляется </a:t>
            </a:r>
            <a:r>
              <a:rPr lang="ru-RU" dirty="0"/>
              <a:t>преимущественно в </a:t>
            </a:r>
            <a:r>
              <a:rPr lang="ru-RU" dirty="0" err="1"/>
              <a:t>предпубертатном</a:t>
            </a:r>
            <a:r>
              <a:rPr lang="ru-RU" dirty="0"/>
              <a:t> и пубертатном периодах на основе сверхценных образований, склонность к которым возникает в юношеском возрасте. К ним относятся все патологические реакции пубертатного возраста по Г. Е. Сухаревой (психогенные ситуационные реакции, а именно - протест, эмансипация; сверхценный ипохондрический синдром, синдром </a:t>
            </a:r>
            <a:r>
              <a:rPr lang="ru-RU" dirty="0" err="1"/>
              <a:t>дисморфофобии</a:t>
            </a:r>
            <a:r>
              <a:rPr lang="ru-RU" dirty="0"/>
              <a:t>, нервной анорексии, синдромы сверхценных влечений, интересов, в том числе синдром философической интоксикации). Характеризуется патологическим фантазированием, сверхценными увлечениями, сверхценными ипохондрическими идеями, такими, как идеи мнимого уродства (</a:t>
            </a:r>
            <a:r>
              <a:rPr lang="ru-RU" dirty="0" err="1"/>
              <a:t>дисморфофобия</a:t>
            </a:r>
            <a:r>
              <a:rPr lang="ru-RU" dirty="0"/>
              <a:t>, нервная анорексия), психогенными реакциями протеста, оппозиции, эмансипации.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20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12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48680"/>
            <a:ext cx="7886700" cy="562828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Все обозначенные уровни нервно-психического реагирования являются базовыми для соответствующих возрастов, однако те или иные уровни могут проявляться и в другие возрастные периоды. Преимущественная симптоматика каждого возрастного уровня реагирования не исключает симптомов предыдущих уровней, но отводит им менее заметное место в картине </a:t>
            </a:r>
            <a:r>
              <a:rPr lang="ru-RU" dirty="0" err="1"/>
              <a:t>дизонтогении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Кроме этого, необходимо отметить, что все заболевания в детстве имеют свою специфику по сравнению с такими же заболеваниями у взрослых. Прежде всего, это связано с тем, что болезни детей протекают на фоне незавершенного развития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Каждый возраст накладывает свой отпечаток на характер реагирования в случае патогенного воздействия. Это так называемые уровни нервно-психического реагирования детей и подростков на различные патогенные воздействия:</a:t>
            </a:r>
          </a:p>
          <a:p>
            <a:pPr algn="just"/>
            <a:r>
              <a:rPr lang="ru-RU" dirty="0"/>
              <a:t>Перечисленные выше реакции являются обостренной формой нормального возрастного реагирования на ту или иную вредность.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08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Задачи возрастно-психологического консультирования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112568"/>
          </a:xfrm>
        </p:spPr>
        <p:txBody>
          <a:bodyPr>
            <a:normAutofit fontScale="70000" lnSpcReduction="20000"/>
          </a:bodyPr>
          <a:lstStyle/>
          <a:p>
            <a:pPr marL="0" indent="0" algn="ctr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/>
              <a:t>Осуществлять контроль за ходом психического развития ребенка на основе представлений о нормативном содержании и периодизации этого процесса. </a:t>
            </a:r>
          </a:p>
          <a:p>
            <a:pPr marL="0" indent="0" algn="ctr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 smtClean="0"/>
              <a:t>подзадачи</a:t>
            </a:r>
            <a:r>
              <a:rPr lang="ru-RU" sz="2300" dirty="0"/>
              <a:t>: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b="1" dirty="0"/>
              <a:t>ориентацию</a:t>
            </a:r>
            <a:r>
              <a:rPr lang="ru-RU" sz="2300" dirty="0"/>
              <a:t> родителей, учителей и других лиц, участвующих в воспитании, в возрастных и индивидуальных особенностях психического развития ребенка;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dirty="0"/>
              <a:t>своевременное </a:t>
            </a:r>
            <a:r>
              <a:rPr lang="ru-RU" sz="2300" b="1" dirty="0"/>
              <a:t>первичное выявление </a:t>
            </a:r>
            <a:r>
              <a:rPr lang="ru-RU" sz="2300" dirty="0"/>
              <a:t>детей с различными склонениями и нарушениями психического развития и направление их в психолого-медико-педагогические консультации;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b="1" dirty="0"/>
              <a:t>предупреждение вторичных психологических осложнений </a:t>
            </a:r>
            <a:r>
              <a:rPr lang="ru-RU" sz="2300" dirty="0"/>
              <a:t>детей с ослабленным соматическим или нервно-психическим здоровьем, рекомендации по психогигиене и психопрофилактике (совместно с детскими патопсихологами и врачами);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dirty="0"/>
              <a:t>составление совместно с педагогическими психологами </a:t>
            </a:r>
            <a:r>
              <a:rPr lang="ru-RU" sz="2300" b="1" dirty="0"/>
              <a:t>рекомендаций</a:t>
            </a:r>
            <a:r>
              <a:rPr lang="ru-RU" sz="2300" dirty="0"/>
              <a:t> </a:t>
            </a:r>
            <a:r>
              <a:rPr lang="ru-RU" sz="2300" b="1" dirty="0"/>
              <a:t>по</a:t>
            </a:r>
            <a:r>
              <a:rPr lang="ru-RU" sz="2300" dirty="0"/>
              <a:t> </a:t>
            </a:r>
            <a:r>
              <a:rPr lang="ru-RU" sz="2300" b="1" dirty="0"/>
              <a:t>психолого-педагогической коррекции </a:t>
            </a:r>
            <a:r>
              <a:rPr lang="ru-RU" sz="2300" dirty="0"/>
              <a:t>трудностей школьного обучения для учителей, родителей и других лиц;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dirty="0"/>
              <a:t>составление </a:t>
            </a:r>
            <a:r>
              <a:rPr lang="ru-RU" sz="2300" b="1" dirty="0"/>
              <a:t>рекомендаций</a:t>
            </a:r>
            <a:r>
              <a:rPr lang="ru-RU" sz="2300" dirty="0"/>
              <a:t> по </a:t>
            </a:r>
            <a:r>
              <a:rPr lang="ru-RU" sz="2300" b="1" dirty="0"/>
              <a:t>воспитанию</a:t>
            </a:r>
            <a:r>
              <a:rPr lang="ru-RU" sz="2300" dirty="0"/>
              <a:t> детей в семье (совместно со специалистами по семейной психотерапии);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b="1" dirty="0"/>
              <a:t>коррекционную</a:t>
            </a:r>
            <a:r>
              <a:rPr lang="ru-RU" sz="2300" dirty="0"/>
              <a:t> </a:t>
            </a:r>
            <a:r>
              <a:rPr lang="ru-RU" sz="2300" b="1" dirty="0"/>
              <a:t>работу</a:t>
            </a:r>
            <a:r>
              <a:rPr lang="ru-RU" sz="2300" dirty="0"/>
              <a:t> в </a:t>
            </a:r>
            <a:r>
              <a:rPr lang="ru-RU" sz="2300" b="1" dirty="0"/>
              <a:t>специальных</a:t>
            </a:r>
            <a:r>
              <a:rPr lang="ru-RU" sz="2300" dirty="0"/>
              <a:t> </a:t>
            </a:r>
            <a:r>
              <a:rPr lang="ru-RU" sz="2300" b="1" dirty="0"/>
              <a:t>группах</a:t>
            </a:r>
            <a:r>
              <a:rPr lang="ru-RU" sz="2300" dirty="0"/>
              <a:t> при консультации с детьми и родителями;</a:t>
            </a:r>
          </a:p>
          <a:p>
            <a:pPr marL="514350" indent="-514350" hangingPunc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300" b="1" dirty="0"/>
              <a:t>психологическое</a:t>
            </a:r>
            <a:r>
              <a:rPr lang="ru-RU" sz="2300" dirty="0"/>
              <a:t> </a:t>
            </a:r>
            <a:r>
              <a:rPr lang="ru-RU" sz="2300" b="1" dirty="0"/>
              <a:t>просвещение</a:t>
            </a:r>
            <a:r>
              <a:rPr lang="ru-RU" sz="2300" dirty="0"/>
              <a:t> населения с помощью лекционной и других форм работы.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8406-FE90-4562-99D5-AC4B9CA74359}" type="slidenum">
              <a:rPr lang="ru-RU" sz="2400" b="1" smtClean="0">
                <a:solidFill>
                  <a:schemeClr val="tx1"/>
                </a:solidFill>
              </a:rPr>
              <a:pPr/>
              <a:t>22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2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ru-RU" b="1" dirty="0"/>
              <a:t>Типичные проблемы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трудности в выборе средств воспитательного воздействия;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проблемы в поведении ребенка (агрессивность, непослушание, плохие отношения со сверстниками, лень, безответственность, несамостоятельность, робость, замкнутость, тревожность);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невротические нарушения (страхи, повышенная тревожность);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трудности в обучении ребенка;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готовность ребенка к школе;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конфликтные взаимоотношения родителей с подростком (не слушается, грубит, не хочет посещать школу, или – депрессивность, замкнутость, трудности в контактах со сверстниками);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выбор профессии;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углубленная психодиагностика, характеристика способностей и потенциала ребенка.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8406-FE90-4562-99D5-AC4B9CA74359}" type="slidenum">
              <a:rPr lang="ru-RU" sz="2400" b="1" smtClean="0">
                <a:solidFill>
                  <a:schemeClr val="tx1"/>
                </a:solidFill>
              </a:rPr>
              <a:pPr/>
              <a:t>23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68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5435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Норма и патология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/>
          <a:lstStyle/>
          <a:p>
            <a:pPr lvl="0" algn="just"/>
            <a:r>
              <a:rPr lang="ru-RU" sz="2400" dirty="0"/>
              <a:t>Один из основных вопросов патопсихологии – что является </a:t>
            </a:r>
            <a:r>
              <a:rPr lang="ru-RU" sz="2400" b="1" dirty="0"/>
              <a:t>нормой</a:t>
            </a:r>
            <a:r>
              <a:rPr lang="ru-RU" sz="2400" dirty="0"/>
              <a:t> (нормальным психическим развитием) и вопрос о критериях, которые позволяют различать нормальное и патологического состояние или развитие</a:t>
            </a:r>
            <a:r>
              <a:rPr lang="ru-RU" sz="2400" dirty="0" smtClean="0"/>
              <a:t>.</a:t>
            </a:r>
          </a:p>
          <a:p>
            <a:pPr lvl="0" algn="just"/>
            <a:r>
              <a:rPr lang="ru-RU" sz="2400" dirty="0"/>
              <a:t>С точки зрения психоанализа любой человек имеет те или иные отклонения развития. С точки зрения современного анализа, человек может быть отнесен к той или иной личностной организации.</a:t>
            </a:r>
          </a:p>
          <a:p>
            <a:pPr lvl="0" algn="just"/>
            <a:r>
              <a:rPr lang="ru-RU" sz="2400" dirty="0"/>
              <a:t>Личностная ориентация – итог развития личности с момента развития до конца подросткового возраста. В данном случае подростковый возраст рассматривается до 18 лет. Выделяется три личностные ориентации: невротическая личностная организация, психотическая личностная организация, пограничная личностная организация.</a:t>
            </a:r>
          </a:p>
          <a:p>
            <a:pPr lvl="0" algn="just"/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24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21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5400600"/>
          </a:xfrm>
        </p:spPr>
        <p:txBody>
          <a:bodyPr>
            <a:normAutofit/>
          </a:bodyPr>
          <a:lstStyle/>
          <a:p>
            <a:r>
              <a:rPr lang="ru-RU" dirty="0"/>
              <a:t>Другая позиция состоит в том, что норма и психическое здоровье условно (обозначено в положении ВОЗ). Определение нормы  и психического здоровья даются не только как отсутствие болезни, но и состояние  физического, социального и психического благополучия.</a:t>
            </a:r>
          </a:p>
          <a:p>
            <a:r>
              <a:rPr lang="ru-RU" dirty="0"/>
              <a:t>В данном случае речь идет об адаптации. Если человек адаптирован на столько, что чувствует себя физически хорошо, социально благополучен, не испытывает внутренних и психических конфликтов – он нормален и здоров.</a:t>
            </a:r>
          </a:p>
          <a:p>
            <a:r>
              <a:rPr lang="ru-RU" dirty="0"/>
              <a:t>Адаптация </a:t>
            </a:r>
            <a:r>
              <a:rPr lang="ru-RU" dirty="0">
                <a:sym typeface="Symbol"/>
              </a:rPr>
              <a:t></a:t>
            </a:r>
            <a:r>
              <a:rPr lang="ru-RU" dirty="0"/>
              <a:t> жизнедеятельности человека ничего не угрожает.</a:t>
            </a:r>
          </a:p>
          <a:p>
            <a:r>
              <a:rPr lang="ru-RU" dirty="0"/>
              <a:t>Возникает необходимость выработать критерии различения нормального и аномального состояния.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25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40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ПСИХОЛОГИЧЕСКИЕ И СОЦИАЛЬНЫЕ </a:t>
            </a:r>
            <a:r>
              <a:rPr lang="ru-RU" sz="3200" b="1" dirty="0" err="1" smtClean="0"/>
              <a:t>ФАКТОРы</a:t>
            </a:r>
            <a:r>
              <a:rPr lang="ru-RU" sz="3200" b="1" dirty="0" smtClean="0"/>
              <a:t> </a:t>
            </a:r>
            <a:r>
              <a:rPr lang="ru-RU" sz="3200" b="1" dirty="0"/>
              <a:t>ДИЗОНТОГЕНЕЗА</a:t>
            </a:r>
            <a:r>
              <a:rPr lang="ru-RU" sz="4000" b="1" dirty="0"/>
              <a:t> 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5800" y="1828800"/>
            <a:ext cx="2949575" cy="12401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/>
              <a:t>депривация - длительное лишение возможности удовлетворения какой либо потребности 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779838" y="1828800"/>
            <a:ext cx="4602162" cy="426402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000" dirty="0"/>
              <a:t>сенсорная депривация  - лишение возможности получения </a:t>
            </a:r>
            <a:r>
              <a:rPr lang="ru-RU" sz="2000" dirty="0" smtClean="0"/>
              <a:t>информации;</a:t>
            </a:r>
            <a:endParaRPr lang="ru-RU" sz="2000" dirty="0"/>
          </a:p>
          <a:p>
            <a:pPr algn="just">
              <a:lnSpc>
                <a:spcPct val="80000"/>
              </a:lnSpc>
            </a:pPr>
            <a:r>
              <a:rPr lang="ru-RU" sz="2000" dirty="0"/>
              <a:t> двигательная депривация – лишение возможности оптимального двигательного </a:t>
            </a:r>
            <a:r>
              <a:rPr lang="ru-RU" sz="2000" dirty="0" smtClean="0"/>
              <a:t>развития;</a:t>
            </a:r>
            <a:endParaRPr lang="ru-RU" sz="2000" dirty="0"/>
          </a:p>
          <a:p>
            <a:pPr algn="just">
              <a:lnSpc>
                <a:spcPct val="80000"/>
              </a:lnSpc>
            </a:pPr>
            <a:r>
              <a:rPr lang="ru-RU" sz="2000" dirty="0"/>
              <a:t>эмоциональная депривация – лишение возможности установления оптимального эмоционального контакта с </a:t>
            </a:r>
            <a:r>
              <a:rPr lang="ru-RU" sz="2000" dirty="0" smtClean="0"/>
              <a:t>окружающими;</a:t>
            </a:r>
            <a:endParaRPr lang="ru-RU" sz="2000" dirty="0"/>
          </a:p>
          <a:p>
            <a:pPr algn="just">
              <a:lnSpc>
                <a:spcPct val="80000"/>
              </a:lnSpc>
            </a:pPr>
            <a:r>
              <a:rPr lang="ru-RU" sz="2000" dirty="0"/>
              <a:t>когнитивная депривация – лишение возможности получать знания, усваивать опыт, приобретать </a:t>
            </a:r>
            <a:r>
              <a:rPr lang="ru-RU" sz="2000" dirty="0" smtClean="0"/>
              <a:t>навыки;</a:t>
            </a:r>
            <a:endParaRPr lang="ru-RU" sz="2000" dirty="0"/>
          </a:p>
          <a:p>
            <a:pPr algn="just">
              <a:lnSpc>
                <a:spcPct val="80000"/>
              </a:lnSpc>
            </a:pPr>
            <a:r>
              <a:rPr lang="ru-RU" sz="2000" dirty="0"/>
              <a:t>социальная </a:t>
            </a:r>
            <a:r>
              <a:rPr lang="ru-RU" sz="2000" dirty="0" smtClean="0"/>
              <a:t>депривация.</a:t>
            </a:r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z="2400" b="1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62" y="3311613"/>
            <a:ext cx="3480048" cy="261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92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628650" y="365129"/>
            <a:ext cx="7886700" cy="903632"/>
          </a:xfrm>
        </p:spPr>
        <p:txBody>
          <a:bodyPr/>
          <a:lstStyle/>
          <a:p>
            <a:pPr algn="ctr"/>
            <a:r>
              <a:rPr lang="ru-RU" b="1" dirty="0" err="1"/>
              <a:t>Депривационные</a:t>
            </a:r>
            <a:r>
              <a:rPr lang="ru-RU" b="1" dirty="0"/>
              <a:t> условия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83568" y="1628800"/>
            <a:ext cx="3776662" cy="424815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dirty="0"/>
              <a:t>1. Внешние причины: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 Ситуация крайней изоляции ребенка </a:t>
            </a:r>
          </a:p>
          <a:p>
            <a:pPr>
              <a:lnSpc>
                <a:spcPct val="90000"/>
              </a:lnSpc>
            </a:pPr>
            <a:r>
              <a:rPr lang="ru-RU" sz="2400" dirty="0" err="1"/>
              <a:t>Госпитализм</a:t>
            </a:r>
            <a:r>
              <a:rPr lang="ru-RU" sz="2400" dirty="0"/>
              <a:t>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Депривация развивается при условии нахождения в семье, но  когда близкие не могут обеспечить нормальное развитие ребенка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Наличие сенсорных дефектов у ребенка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0" y="1628800"/>
            <a:ext cx="3776662" cy="433705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dirty="0"/>
              <a:t>2. Внутренние причины: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Индивидуально типологические особенности и свойства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Возраст ребенка, чем раньше происходит депривация, тем тяжелее последствия.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300192" y="6309320"/>
            <a:ext cx="20574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z="2400" b="1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36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Патологические реакции пубертатного </a:t>
            </a:r>
            <a:r>
              <a:rPr lang="ru-RU" sz="4000" b="1" dirty="0" smtClean="0"/>
              <a:t>возраста</a:t>
            </a:r>
            <a:endParaRPr lang="ru-RU" sz="4000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800"/>
              <a:t>Сверх-ценные идеи, интересы, метафизическая, философская интоксикация. </a:t>
            </a:r>
          </a:p>
          <a:p>
            <a:pPr marL="609600" indent="-609600">
              <a:lnSpc>
                <a:spcPct val="80000"/>
              </a:lnSpc>
            </a:pPr>
            <a:r>
              <a:rPr lang="ru-RU" sz="2800"/>
              <a:t>Иппохондрические идеи, выискивание у себя проявлений нездоровья, идеи мнимого уродства – дисморфофобия. </a:t>
            </a:r>
          </a:p>
          <a:p>
            <a:pPr marL="609600" indent="-609600">
              <a:lnSpc>
                <a:spcPct val="80000"/>
              </a:lnSpc>
            </a:pPr>
            <a:r>
              <a:rPr lang="ru-RU" sz="2800"/>
              <a:t>Патологические реакции: протеста, аппозиции, эмансипации. Аффект неустойчив, агрессивность.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28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58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Профиль психического развития аномального ребенка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5800" y="1828800"/>
            <a:ext cx="3776663" cy="3657600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ru-RU" sz="2000" dirty="0"/>
              <a:t>Характеризуется взаимодействием между первичным и вторичным дефектом. </a:t>
            </a:r>
          </a:p>
          <a:p>
            <a:pPr marL="533400" indent="-533400">
              <a:lnSpc>
                <a:spcPct val="80000"/>
              </a:lnSpc>
            </a:pPr>
            <a:r>
              <a:rPr lang="ru-RU" sz="2000" dirty="0"/>
              <a:t>Первичный дефект напрямую связаны с биологическим  характером болезни; </a:t>
            </a:r>
          </a:p>
          <a:p>
            <a:pPr marL="533400" indent="-533400">
              <a:lnSpc>
                <a:spcPct val="80000"/>
              </a:lnSpc>
            </a:pPr>
            <a:r>
              <a:rPr lang="ru-RU" sz="2000" dirty="0"/>
              <a:t>вторичные дефекты возникают в процессе  аномального социального развития. 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05338" y="1828800"/>
            <a:ext cx="3776662" cy="4264025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ru-RU" sz="1800" dirty="0"/>
              <a:t>Механизмы формирования вторичного дефекта: </a:t>
            </a:r>
          </a:p>
          <a:p>
            <a:pPr marL="457200" indent="-457200">
              <a:lnSpc>
                <a:spcPct val="80000"/>
              </a:lnSpc>
            </a:pPr>
            <a:r>
              <a:rPr lang="ru-RU" sz="1800" dirty="0"/>
              <a:t>1) вторично  </a:t>
            </a:r>
            <a:r>
              <a:rPr lang="ru-RU" sz="1800" dirty="0" err="1"/>
              <a:t>недоразвиваются</a:t>
            </a:r>
            <a:r>
              <a:rPr lang="ru-RU" sz="1800" dirty="0"/>
              <a:t> те функции, которые непосредственно связанны с поврежденной. </a:t>
            </a:r>
          </a:p>
          <a:p>
            <a:pPr marL="457200" indent="-457200">
              <a:lnSpc>
                <a:spcPct val="80000"/>
              </a:lnSpc>
            </a:pPr>
            <a:r>
              <a:rPr lang="ru-RU" sz="1800" dirty="0"/>
              <a:t>2) характерен для тех функций, которые в момент воздействия вредности находятся в сенситивном периоде. Чем дальше функция от первично поврежденной, тем она сохраннее. Чем сложнее психическая функция, чем больше звеньев она  в себя включает, тем больше проявлений вторичного нарушения.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z="2400" b="1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37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03632"/>
          </a:xfrm>
        </p:spPr>
        <p:txBody>
          <a:bodyPr/>
          <a:lstStyle/>
          <a:p>
            <a:pPr algn="ctr"/>
            <a:r>
              <a:rPr lang="ru-RU" b="1" dirty="0" smtClean="0"/>
              <a:t>Внутренняя картина болезни</a:t>
            </a:r>
            <a:endParaRPr lang="ru-RU" b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ru-RU" altLang="ru-RU" dirty="0" smtClean="0"/>
              <a:t>Субъективное </a:t>
            </a:r>
            <a:r>
              <a:rPr lang="ru-RU" altLang="ru-RU" dirty="0"/>
              <a:t>отношение к заболеванию называется «внутренней картиной болезни».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Термин «внутренняя картина болезни» был предложен Р.А. </a:t>
            </a:r>
            <a:r>
              <a:rPr lang="ru-RU" altLang="ru-RU" dirty="0" err="1"/>
              <a:t>Лурия</a:t>
            </a:r>
            <a:r>
              <a:rPr lang="ru-RU" altLang="ru-RU" dirty="0" smtClean="0"/>
              <a:t>.</a:t>
            </a:r>
          </a:p>
          <a:p>
            <a:pPr marL="0" indent="0">
              <a:buNone/>
            </a:pPr>
            <a:r>
              <a:rPr lang="ru-RU" altLang="ru-RU" b="1" dirty="0" smtClean="0"/>
              <a:t>	Стадии </a:t>
            </a:r>
            <a:r>
              <a:rPr lang="ru-RU" altLang="ru-RU" b="1" dirty="0"/>
              <a:t>протекания внутренней картины болезни</a:t>
            </a:r>
            <a:r>
              <a:rPr lang="ru-RU" altLang="ru-RU" b="1" dirty="0" smtClean="0"/>
              <a:t>:</a:t>
            </a:r>
          </a:p>
          <a:p>
            <a:pPr marL="0" indent="0">
              <a:buNone/>
            </a:pPr>
            <a:r>
              <a:rPr lang="ru-RU" altLang="ru-RU" dirty="0"/>
              <a:t>1:  интеллектуальная интерпретация диагноза </a:t>
            </a:r>
            <a:r>
              <a:rPr lang="ru-RU" altLang="ru-RU" dirty="0" smtClean="0"/>
              <a:t>заболевания;</a:t>
            </a:r>
            <a:endParaRPr lang="ru-RU" altLang="ru-RU" dirty="0"/>
          </a:p>
          <a:p>
            <a:pPr marL="0" indent="0">
              <a:buNone/>
            </a:pPr>
            <a:r>
              <a:rPr lang="ru-RU" altLang="ru-RU" dirty="0"/>
              <a:t>2:  когнитивная оценка его </a:t>
            </a:r>
            <a:r>
              <a:rPr lang="ru-RU" altLang="ru-RU" dirty="0" smtClean="0"/>
              <a:t>тяжести;</a:t>
            </a:r>
            <a:endParaRPr lang="ru-RU" altLang="ru-RU" dirty="0"/>
          </a:p>
          <a:p>
            <a:pPr marL="0" indent="0">
              <a:buNone/>
            </a:pPr>
            <a:r>
              <a:rPr lang="ru-RU" altLang="ru-RU" dirty="0"/>
              <a:t>3:  формирование эмоционального </a:t>
            </a:r>
            <a:r>
              <a:rPr lang="ru-RU" altLang="ru-RU" dirty="0" smtClean="0"/>
              <a:t>паттерна;</a:t>
            </a:r>
            <a:endParaRPr lang="ru-RU" altLang="ru-RU" dirty="0"/>
          </a:p>
          <a:p>
            <a:pPr marL="0" indent="0">
              <a:buNone/>
            </a:pPr>
            <a:r>
              <a:rPr lang="ru-RU" altLang="ru-RU" dirty="0"/>
              <a:t>4:  формирование поведенческого </a:t>
            </a:r>
            <a:r>
              <a:rPr lang="ru-RU" altLang="ru-RU" dirty="0" smtClean="0"/>
              <a:t>паттерна.</a:t>
            </a:r>
          </a:p>
          <a:p>
            <a:pPr marL="0" indent="0">
              <a:buNone/>
            </a:pPr>
            <a:r>
              <a:rPr lang="ru-RU" altLang="ru-RU" dirty="0" smtClean="0"/>
              <a:t>	Р.А. </a:t>
            </a:r>
            <a:r>
              <a:rPr lang="ru-RU" altLang="ru-RU" dirty="0" err="1" smtClean="0"/>
              <a:t>Лурия</a:t>
            </a:r>
            <a:r>
              <a:rPr lang="ru-RU" altLang="ru-RU" dirty="0" smtClean="0"/>
              <a:t> </a:t>
            </a:r>
            <a:r>
              <a:rPr lang="ru-RU" altLang="ru-RU" dirty="0"/>
              <a:t>выделил </a:t>
            </a:r>
            <a:r>
              <a:rPr lang="ru-RU" altLang="ru-RU" b="1" dirty="0"/>
              <a:t>характеристики внутренней картины болезни</a:t>
            </a:r>
            <a:r>
              <a:rPr lang="ru-RU" altLang="ru-RU" dirty="0"/>
              <a:t>: </a:t>
            </a:r>
          </a:p>
          <a:p>
            <a:pPr marL="0" indent="0">
              <a:buNone/>
            </a:pPr>
            <a:r>
              <a:rPr lang="ru-RU" altLang="ru-RU" dirty="0"/>
              <a:t>-  эмоциональный уровень болезни</a:t>
            </a:r>
          </a:p>
          <a:p>
            <a:pPr marL="0" indent="0">
              <a:buNone/>
            </a:pPr>
            <a:r>
              <a:rPr lang="ru-RU" altLang="ru-RU" dirty="0"/>
              <a:t>- интеллектуальный уровень болезни.</a:t>
            </a:r>
          </a:p>
          <a:p>
            <a:pPr marL="0" indent="0">
              <a:buNone/>
            </a:pPr>
            <a:r>
              <a:rPr lang="ru-RU" altLang="ru-RU" dirty="0" smtClean="0"/>
              <a:t>	Индивидуально-психологическими </a:t>
            </a:r>
            <a:r>
              <a:rPr lang="ru-RU" altLang="ru-RU" dirty="0"/>
              <a:t>параметрами, формирующими субъективное отношение к болезни, являются:</a:t>
            </a:r>
          </a:p>
          <a:p>
            <a:pPr marL="0" indent="0">
              <a:buNone/>
            </a:pPr>
            <a:r>
              <a:rPr lang="ru-RU" altLang="ru-RU" dirty="0"/>
              <a:t>- темперамент</a:t>
            </a:r>
          </a:p>
          <a:p>
            <a:pPr marL="0" indent="0">
              <a:buNone/>
            </a:pPr>
            <a:r>
              <a:rPr lang="ru-RU" altLang="ru-RU" dirty="0"/>
              <a:t>- особенности характера</a:t>
            </a:r>
          </a:p>
          <a:p>
            <a:pPr marL="0" indent="0">
              <a:buNone/>
            </a:pPr>
            <a:r>
              <a:rPr lang="ru-RU" altLang="ru-RU" dirty="0"/>
              <a:t>- качества личности.</a:t>
            </a:r>
          </a:p>
          <a:p>
            <a:pPr marL="0" indent="0">
              <a:buNone/>
            </a:pPr>
            <a:endParaRPr lang="ru-RU" altLang="ru-RU" dirty="0"/>
          </a:p>
          <a:p>
            <a:pPr marL="0" indent="0">
              <a:buNone/>
            </a:pPr>
            <a:endParaRPr lang="ru-RU" altLang="ru-RU" b="1" dirty="0"/>
          </a:p>
          <a:p>
            <a:pPr>
              <a:lnSpc>
                <a:spcPct val="90000"/>
              </a:lnSpc>
            </a:pPr>
            <a:endParaRPr lang="ru-RU" alt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896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Цели психологической помощи детям с аномалиями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560840" cy="4608512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изучить индивидуально-типические особенности </a:t>
            </a:r>
            <a:r>
              <a:rPr lang="ru-RU" sz="2800" dirty="0"/>
              <a:t>при атипичном развитии, </a:t>
            </a:r>
            <a:r>
              <a:rPr lang="ru-RU" sz="2800" dirty="0" smtClean="0"/>
              <a:t>причины, механизмы </a:t>
            </a:r>
            <a:r>
              <a:rPr lang="ru-RU" sz="2800" dirty="0"/>
              <a:t>и структуры </a:t>
            </a:r>
            <a:r>
              <a:rPr lang="ru-RU" sz="2800" dirty="0" err="1" smtClean="0"/>
              <a:t>атипии</a:t>
            </a:r>
            <a:endParaRPr lang="ru-RU" sz="2800" dirty="0"/>
          </a:p>
          <a:p>
            <a:pPr algn="just"/>
            <a:r>
              <a:rPr lang="ru-RU" sz="2800" dirty="0" smtClean="0"/>
              <a:t>обосновать </a:t>
            </a:r>
            <a:r>
              <a:rPr lang="ru-RU" sz="2800" dirty="0"/>
              <a:t>и </a:t>
            </a:r>
            <a:r>
              <a:rPr lang="ru-RU" sz="2800" dirty="0" smtClean="0"/>
              <a:t>разработать стратегии </a:t>
            </a:r>
            <a:r>
              <a:rPr lang="ru-RU" sz="2800" dirty="0"/>
              <a:t>целенаправленной помощи по улучшению качества жизни людей с </a:t>
            </a:r>
            <a:r>
              <a:rPr lang="ru-RU" sz="2800" dirty="0" err="1"/>
              <a:t>атипиями</a:t>
            </a:r>
            <a:r>
              <a:rPr lang="ru-RU" sz="28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372200" y="6381328"/>
            <a:ext cx="2057400" cy="365125"/>
          </a:xfrm>
        </p:spPr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30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02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6874"/>
            <a:ext cx="7920880" cy="87385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Основные задачи психологической </a:t>
            </a:r>
            <a:r>
              <a:rPr lang="ru-RU" b="1" dirty="0" smtClean="0"/>
              <a:t>помощи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099128"/>
            <a:ext cx="7987145" cy="52101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реализация </a:t>
            </a:r>
            <a:r>
              <a:rPr lang="ru-RU" sz="1800" dirty="0">
                <a:solidFill>
                  <a:schemeClr val="tx1"/>
                </a:solidFill>
              </a:rPr>
              <a:t>в работе с детьми возможностей, резервов развития ребенка каждого возраста</a:t>
            </a:r>
            <a:r>
              <a:rPr lang="ru-RU" sz="18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развитие </a:t>
            </a:r>
            <a:r>
              <a:rPr lang="ru-RU" sz="1800" dirty="0">
                <a:solidFill>
                  <a:schemeClr val="tx1"/>
                </a:solidFill>
              </a:rPr>
              <a:t>индивидуальных особенностей детей — интересов, способностей, склонностей, чувств, отношений, увлечений, жизненных планов и др</a:t>
            </a:r>
            <a:r>
              <a:rPr lang="ru-RU" sz="1800" dirty="0" smtClean="0">
                <a:solidFill>
                  <a:schemeClr val="tx1"/>
                </a:solidFill>
              </a:rPr>
              <a:t>.;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создание </a:t>
            </a:r>
            <a:r>
              <a:rPr lang="ru-RU" sz="1800" dirty="0">
                <a:solidFill>
                  <a:schemeClr val="tx1"/>
                </a:solidFill>
              </a:rPr>
              <a:t>благоприятного для развития ребенка психологического климата (в детском саду, интернате, школе и пр.), который определяется, с одной стороны, организацией продуктивного общения детей со взрослыми и сверстниками, с другой — созданием для каждого ребенка на всех этапах онтогенеза ситуаций успеха в той деятельности, которая является для него личностно значимой</a:t>
            </a:r>
            <a:r>
              <a:rPr lang="ru-RU" sz="18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оказание </a:t>
            </a:r>
            <a:r>
              <a:rPr lang="ru-RU" sz="1800" dirty="0">
                <a:solidFill>
                  <a:schemeClr val="tx1"/>
                </a:solidFill>
              </a:rPr>
              <a:t>своевременной психологической помощи и поддержки как детям, так и их родителям, воспитателям, учителям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консультативно-диагностическая</a:t>
            </a:r>
            <a:r>
              <a:rPr lang="ru-RU" sz="1800" dirty="0">
                <a:solidFill>
                  <a:schemeClr val="tx1"/>
                </a:solidFill>
              </a:rPr>
              <a:t>, коррекционная, психопрофилактическая, реабилитационная помощь в условиях образовательного учреждения</a:t>
            </a:r>
            <a:r>
              <a:rPr lang="ru-RU" sz="18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социально-психологическая </a:t>
            </a:r>
            <a:r>
              <a:rPr lang="ru-RU" sz="1800" dirty="0">
                <a:solidFill>
                  <a:schemeClr val="tx1"/>
                </a:solidFill>
              </a:rPr>
              <a:t>помощь. Содействие в профессиональной ориентации детей и молодежи</a:t>
            </a:r>
            <a:r>
              <a:rPr lang="ru-RU" sz="18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социально-психологическая</a:t>
            </a:r>
            <a:r>
              <a:rPr lang="ru-RU" sz="1800" dirty="0">
                <a:solidFill>
                  <a:schemeClr val="tx1"/>
                </a:solidFill>
              </a:rPr>
              <a:t>, психолого-педагогическая помощь в решении вопросов опеки и участия в воспитании </a:t>
            </a:r>
            <a:r>
              <a:rPr lang="ru-RU" sz="1800" dirty="0" smtClean="0">
                <a:solidFill>
                  <a:schemeClr val="tx1"/>
                </a:solidFill>
              </a:rPr>
              <a:t>несовершеннолетних.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31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23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103189"/>
            <a:ext cx="80356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dirty="0" smtClean="0"/>
              <a:t>1. Рекомендации, связанные </a:t>
            </a:r>
            <a:r>
              <a:rPr lang="ru-RU" sz="2400" dirty="0"/>
              <a:t>с дальнейшим обучением и воспитанием ребенка</a:t>
            </a:r>
            <a:r>
              <a:rPr lang="ru-RU" sz="2400" dirty="0" smtClean="0"/>
              <a:t>.</a:t>
            </a:r>
          </a:p>
          <a:p>
            <a:pPr lvl="0" algn="just"/>
            <a:r>
              <a:rPr lang="ru-RU" sz="2400" dirty="0" smtClean="0"/>
              <a:t>(направление </a:t>
            </a:r>
            <a:r>
              <a:rPr lang="ru-RU" sz="2400" dirty="0"/>
              <a:t>в специальные или вспомогательные школы, </a:t>
            </a:r>
            <a:r>
              <a:rPr lang="ru-RU" sz="2400" dirty="0" smtClean="0"/>
              <a:t>специальные </a:t>
            </a:r>
            <a:r>
              <a:rPr lang="ru-RU" sz="2400" dirty="0"/>
              <a:t>детские сады, </a:t>
            </a:r>
            <a:r>
              <a:rPr lang="ru-RU" sz="2400" dirty="0" smtClean="0"/>
              <a:t>направление </a:t>
            </a:r>
            <a:r>
              <a:rPr lang="ru-RU" sz="2400" dirty="0"/>
              <a:t>на дополнительные консультации </a:t>
            </a:r>
            <a:r>
              <a:rPr lang="ru-RU" sz="2400" dirty="0" smtClean="0"/>
              <a:t>у психоневролога</a:t>
            </a:r>
            <a:r>
              <a:rPr lang="ru-RU" sz="2400" dirty="0"/>
              <a:t>, логопеда, </a:t>
            </a:r>
            <a:r>
              <a:rPr lang="ru-RU" sz="2400" dirty="0" smtClean="0"/>
              <a:t>психолога </a:t>
            </a:r>
            <a:r>
              <a:rPr lang="ru-RU" sz="2400" dirty="0"/>
              <a:t>консультанта другого профиля и т. д</a:t>
            </a:r>
            <a:r>
              <a:rPr lang="ru-RU" sz="2400" dirty="0" smtClean="0"/>
              <a:t>.)</a:t>
            </a:r>
            <a:endParaRPr lang="ru-RU" sz="2400" dirty="0"/>
          </a:p>
          <a:p>
            <a:pPr lvl="0" algn="just"/>
            <a:r>
              <a:rPr lang="ru-RU" sz="2400" dirty="0" smtClean="0"/>
              <a:t>2. Рекомендации </a:t>
            </a:r>
            <a:r>
              <a:rPr lang="ru-RU" sz="2400" dirty="0"/>
              <a:t>методов </a:t>
            </a:r>
            <a:r>
              <a:rPr lang="ru-RU" sz="2400" dirty="0" smtClean="0"/>
              <a:t>воспитания</a:t>
            </a:r>
          </a:p>
          <a:p>
            <a:pPr lvl="0" algn="just"/>
            <a:r>
              <a:rPr lang="ru-RU" sz="2400" dirty="0" smtClean="0"/>
              <a:t>3. Рекомендации </a:t>
            </a:r>
            <a:r>
              <a:rPr lang="ru-RU" sz="2400" dirty="0"/>
              <a:t>по </a:t>
            </a:r>
            <a:r>
              <a:rPr lang="ru-RU" sz="2400" dirty="0" smtClean="0"/>
              <a:t>профессиональной </a:t>
            </a:r>
            <a:r>
              <a:rPr lang="ru-RU" sz="2400" dirty="0"/>
              <a:t>ориентации </a:t>
            </a:r>
            <a:r>
              <a:rPr lang="ru-RU" sz="2400" dirty="0" smtClean="0"/>
              <a:t>подростков</a:t>
            </a:r>
          </a:p>
          <a:p>
            <a:pPr lvl="0" algn="just"/>
            <a:r>
              <a:rPr lang="ru-RU" sz="2400" dirty="0" smtClean="0"/>
              <a:t>4. В </a:t>
            </a:r>
            <a:r>
              <a:rPr lang="ru-RU" sz="2400" dirty="0"/>
              <a:t>определении готовности ребенка </a:t>
            </a:r>
            <a:r>
              <a:rPr lang="ru-RU" sz="2400" dirty="0" smtClean="0"/>
              <a:t>к </a:t>
            </a:r>
            <a:r>
              <a:rPr lang="ru-RU" sz="2400" dirty="0"/>
              <a:t>школьному обучению и выявлении причин трудностей </a:t>
            </a:r>
            <a:r>
              <a:rPr lang="ru-RU" sz="2400" dirty="0" smtClean="0"/>
              <a:t>в учении</a:t>
            </a:r>
          </a:p>
          <a:p>
            <a:pPr lvl="0" algn="just"/>
            <a:r>
              <a:rPr lang="ru-RU" sz="2400" dirty="0" smtClean="0"/>
              <a:t>5. В осуществлении </a:t>
            </a:r>
            <a:r>
              <a:rPr lang="ru-RU" sz="2400" dirty="0"/>
              <a:t>психотерапевтических и </a:t>
            </a:r>
            <a:r>
              <a:rPr lang="ru-RU" sz="2400" dirty="0" err="1" smtClean="0"/>
              <a:t>психокоррекционных</a:t>
            </a:r>
            <a:r>
              <a:rPr lang="ru-RU" sz="2400" dirty="0" smtClean="0"/>
              <a:t> </a:t>
            </a:r>
            <a:r>
              <a:rPr lang="ru-RU" sz="2400" dirty="0"/>
              <a:t>воздействий.</a:t>
            </a:r>
          </a:p>
          <a:p>
            <a:pPr algn="just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2AEDA-A9D0-4FEF-B57C-E54A21A1FA75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32</a:t>
            </a:fld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332656"/>
            <a:ext cx="20130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Методы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39609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81351" y="2639710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50427"/>
            <a:ext cx="6380018" cy="15055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cs typeface="Arial" panose="020B0604020202020204" pitchFamily="34" charset="0"/>
              </a:rPr>
              <a:t>Система психологической помощи детям и подросткам с проблемами в </a:t>
            </a: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развитии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91919" y="2909383"/>
            <a:ext cx="2653147" cy="2359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Психологическая помощь детям с проблемами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45066" y="1885883"/>
            <a:ext cx="2915086" cy="1014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/>
                </a:solidFill>
              </a:rPr>
              <a:t>     Психодиагностика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45066" y="2909382"/>
            <a:ext cx="2915086" cy="1530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/>
              <a:t>Психологическое консультирование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45064" y="4458848"/>
            <a:ext cx="29150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/>
              <a:t>Психологическое консультирование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45064" y="5373248"/>
            <a:ext cx="29150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/>
              <a:t>Психологическая поддержка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60150" y="3418823"/>
            <a:ext cx="2324277" cy="1340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Психопрогностика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2AEDA-A9D0-4FEF-B57C-E54A21A1FA75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91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658" y="1484784"/>
            <a:ext cx="813690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300" b="1" dirty="0" smtClean="0">
                <a:latin typeface="Calibri" panose="020F0502020204030204" pitchFamily="34" charset="0"/>
              </a:rPr>
              <a:t>      Ранняя комплексная помощь </a:t>
            </a:r>
            <a:r>
              <a:rPr lang="ru-RU" sz="3300" dirty="0" smtClean="0">
                <a:latin typeface="Calibri" panose="020F0502020204030204" pitchFamily="34" charset="0"/>
              </a:rPr>
              <a:t>- это новая, быстро развивающая область междисплинарного знания, рассматривающая теоретические и практические основы комплексного обслуживания детей первых месяцев и лет жизни из групп медицинского,</a:t>
            </a:r>
          </a:p>
          <a:p>
            <a:pPr algn="just"/>
            <a:r>
              <a:rPr lang="ru-RU" sz="3300" dirty="0" smtClean="0">
                <a:latin typeface="Calibri" panose="020F0502020204030204" pitchFamily="34" charset="0"/>
              </a:rPr>
              <a:t>генетического, и социального риска отставания развитии.</a:t>
            </a:r>
            <a:endParaRPr lang="ru-RU" sz="3300" dirty="0">
              <a:latin typeface="Calibri" panose="020F0502020204030204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Calibri" panose="020F0502020204030204" pitchFamily="34" charset="0"/>
              </a:rPr>
              <a:t>Ранняя комплексная </a:t>
            </a:r>
            <a:r>
              <a:rPr lang="ru-RU" b="1" dirty="0" smtClean="0">
                <a:latin typeface="Calibri" panose="020F0502020204030204" pitchFamily="34" charset="0"/>
              </a:rPr>
              <a:t>помощь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057400" cy="365125"/>
          </a:xfrm>
        </p:spPr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34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485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691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effectLst/>
              </a:rPr>
              <a:t>Цели и задачи ранней помощи</a:t>
            </a:r>
            <a:endParaRPr lang="ru-RU" sz="4400" b="1" dirty="0">
              <a:effectLst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4824536"/>
          </a:xfrm>
        </p:spPr>
        <p:txBody>
          <a:bodyPr>
            <a:noAutofit/>
          </a:bodyPr>
          <a:lstStyle/>
          <a:p>
            <a:pPr marL="0" indent="457200" algn="just"/>
            <a:r>
              <a:rPr lang="ru-RU" sz="2400" dirty="0" smtClean="0"/>
              <a:t>способность предупредить появление вторичных отклонений в развитии</a:t>
            </a:r>
          </a:p>
          <a:p>
            <a:pPr marL="0" indent="457200" algn="just"/>
            <a:r>
              <a:rPr lang="ru-RU" sz="2400" dirty="0" smtClean="0"/>
              <a:t>обеспечить максимальную реализацию реабилитационного потенциала</a:t>
            </a:r>
          </a:p>
          <a:p>
            <a:pPr marL="0" indent="457200" algn="just"/>
            <a:r>
              <a:rPr lang="ru-RU" sz="2400" dirty="0" smtClean="0"/>
              <a:t> обеспечить возможность включения в общий образовательный поток (интегрированное обучение) на более раннем этапе возрастного развития, исключив необходимость дорогостоящего специального образования. </a:t>
            </a:r>
          </a:p>
          <a:p>
            <a:pPr marL="0" indent="457200" algn="just"/>
            <a:r>
              <a:rPr lang="ru-RU" sz="2400" dirty="0" smtClean="0"/>
              <a:t>разработка педагогических и организационных условий включения родителей в реализацию индивидуальных программ коррекционно-развивающего обучения</a:t>
            </a:r>
          </a:p>
          <a:p>
            <a:pPr marL="0" indent="457200" algn="just">
              <a:buNone/>
            </a:pPr>
            <a:endParaRPr lang="ru-RU" sz="2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35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54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0648"/>
            <a:ext cx="8229600" cy="133955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effectLst/>
              </a:rPr>
              <a:t>Психолого-медико</a:t>
            </a:r>
            <a:r>
              <a:rPr lang="ru-RU" sz="4000" b="1" dirty="0" smtClean="0">
                <a:effectLst/>
              </a:rPr>
              <a:t> педагогическая консультация 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1412776"/>
            <a:ext cx="7992888" cy="41764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ПМПК - это учреждение системы образования,</a:t>
            </a:r>
          </a:p>
          <a:p>
            <a:pPr algn="just">
              <a:buNone/>
            </a:pPr>
            <a:r>
              <a:rPr lang="ru-RU" dirty="0" smtClean="0"/>
              <a:t>которое сочетает в своей деятельности</a:t>
            </a:r>
          </a:p>
          <a:p>
            <a:pPr algn="just">
              <a:buNone/>
            </a:pPr>
            <a:r>
              <a:rPr lang="ru-RU" dirty="0" smtClean="0"/>
              <a:t>межведомственные образовательные,медицинские</a:t>
            </a:r>
          </a:p>
          <a:p>
            <a:pPr algn="just">
              <a:buNone/>
            </a:pPr>
            <a:r>
              <a:rPr lang="ru-RU" dirty="0" smtClean="0"/>
              <a:t>и социальные подходы к решению проблем детей.</a:t>
            </a:r>
          </a:p>
          <a:p>
            <a:pPr algn="just">
              <a:buNone/>
            </a:pPr>
            <a:r>
              <a:rPr lang="ru-RU" i="1" dirty="0" smtClean="0"/>
              <a:t>В составе ПМПК работают: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Заведующий,социальный работник образования</a:t>
            </a:r>
          </a:p>
          <a:p>
            <a:pPr algn="just">
              <a:buNone/>
            </a:pPr>
            <a:r>
              <a:rPr lang="ru-RU" dirty="0" smtClean="0"/>
              <a:t>психолог,врач-невропатолог,врач-психиатр</a:t>
            </a:r>
            <a:r>
              <a:rPr lang="en-US" dirty="0" smtClean="0"/>
              <a:t>;</a:t>
            </a:r>
            <a:endParaRPr lang="ru-RU" dirty="0" smtClean="0"/>
          </a:p>
          <a:p>
            <a:pPr algn="just">
              <a:buNone/>
            </a:pPr>
            <a:r>
              <a:rPr lang="ru-RU" i="1" dirty="0" smtClean="0"/>
              <a:t>Дефектологи:</a:t>
            </a:r>
          </a:p>
          <a:p>
            <a:pPr algn="just">
              <a:buNone/>
            </a:pPr>
            <a:r>
              <a:rPr lang="ru-RU" dirty="0" smtClean="0"/>
              <a:t>Олигофренопедагог,сурдопедагог,логопед,</a:t>
            </a:r>
          </a:p>
          <a:p>
            <a:pPr algn="just">
              <a:buNone/>
            </a:pPr>
            <a:r>
              <a:rPr lang="ru-RU" dirty="0" smtClean="0"/>
              <a:t>тифлопедагог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36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502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28736"/>
            <a:ext cx="8831511" cy="5396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37</a:t>
            </a:fld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20688"/>
            <a:ext cx="835292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/>
              <a:t>ПМПК  играет важную роль в системе помощи детям с отклонениями в развитии, так как:</a:t>
            </a:r>
          </a:p>
          <a:p>
            <a:pPr algn="just">
              <a:buFont typeface="Arial" pitchFamily="34" charset="0"/>
              <a:buChar char="•"/>
            </a:pPr>
            <a:r>
              <a:rPr lang="ru-RU" sz="2300" dirty="0" smtClean="0"/>
              <a:t> Позволяет своевременно выявить и всесторонне обследовать ребенка</a:t>
            </a:r>
          </a:p>
          <a:p>
            <a:pPr algn="just">
              <a:buFont typeface="Arial" pitchFamily="34" charset="0"/>
              <a:buChar char="•"/>
            </a:pPr>
            <a:r>
              <a:rPr lang="ru-RU" sz="2300" dirty="0" smtClean="0"/>
              <a:t> Определяет потенциальные возможности ребенка для оказания ему целенаправленной специальной помощи (вопрос о месте дальнейшего обучения и воспитания ребенка)</a:t>
            </a:r>
          </a:p>
          <a:p>
            <a:pPr algn="just">
              <a:buFont typeface="Arial" pitchFamily="34" charset="0"/>
              <a:buChar char="•"/>
            </a:pPr>
            <a:r>
              <a:rPr lang="ru-RU" sz="2300" dirty="0" smtClean="0"/>
              <a:t>Разрабатывает комплексные целевые программы индивидуального развития детей</a:t>
            </a:r>
          </a:p>
          <a:p>
            <a:pPr algn="just">
              <a:buFont typeface="Arial" pitchFamily="34" charset="0"/>
              <a:buChar char="•"/>
            </a:pPr>
            <a:r>
              <a:rPr lang="ru-RU" sz="2300" dirty="0" smtClean="0"/>
              <a:t>Прослеживает динамику развития ребенка</a:t>
            </a:r>
          </a:p>
          <a:p>
            <a:pPr algn="just">
              <a:buFont typeface="Arial" pitchFamily="34" charset="0"/>
              <a:buChar char="•"/>
            </a:pPr>
            <a:r>
              <a:rPr lang="ru-RU" sz="2300" dirty="0" smtClean="0"/>
              <a:t>Ведет консультативную работу с родителями</a:t>
            </a:r>
          </a:p>
          <a:p>
            <a:pPr algn="just">
              <a:buFont typeface="Arial" pitchFamily="34" charset="0"/>
              <a:buChar char="•"/>
            </a:pPr>
            <a:r>
              <a:rPr lang="ru-RU" sz="2300" dirty="0" smtClean="0"/>
              <a:t>Организует программно-методическое обеспечение психолого-педагогического и медико-социального сопровождения детей с проблемами в развитии.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609468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14290"/>
            <a:ext cx="8424936" cy="119848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/>
              </a:rPr>
              <a:t>Медико-социально-педагогический </a:t>
            </a:r>
            <a:br>
              <a:rPr lang="ru-RU" sz="4000" b="1" dirty="0" smtClean="0">
                <a:effectLst/>
              </a:rPr>
            </a:br>
            <a:r>
              <a:rPr lang="ru-RU" sz="4000" b="1" dirty="0" smtClean="0">
                <a:effectLst/>
              </a:rPr>
              <a:t>патронаж</a:t>
            </a:r>
            <a:endParaRPr lang="ru-RU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482453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smtClean="0"/>
              <a:t>     Под патронажем понимается особый вид помощи ребенку, его родителям, педагогам в решении сложных проблем, связанных с выживанием, восстановительным лечением, специальным обучением и воспитанием, социализацией, со становлением подрастающего человека как личности.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smtClean="0"/>
              <a:t> Базовой основой МСП-патронажа являются психолого-медико-педагогические комиссии (консультации), психолого-медико-социальные центры, диагностические и реабилитационные центры, логопедические пункты, службы раннего и надомного обучения.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/>
              <a:t>Система МСП-патронажа реализует собственную деятельность по следующим направлениям: </a:t>
            </a:r>
            <a:endParaRPr lang="ru-RU" sz="1500" b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  - помощь в выборе индивидуального образовательного маршрута с привлечением возможностей всех действующих образовательных структур как государственной, так и негосударственной систем образования;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 - разработка и реализация коррекционно-развивающих программ в работе с детьми, находящимися за рамками образовательного пространства;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 - реализация специальных программ для обучения родителей и включения их в коррекционно-педагогический процесс;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  - содействие развитию образовательных систем в рамках совместных проектов, направленных на создание вариативных инновационных форм обучения и социализации детей;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 </a:t>
            </a:r>
            <a:r>
              <a:rPr lang="ru-RU" sz="1500" dirty="0" smtClean="0"/>
              <a:t>- </a:t>
            </a:r>
            <a:r>
              <a:rPr lang="ru-RU" sz="1500" dirty="0"/>
              <a:t>реализация современных педагогических технологий в сфере учреждений системы специального </a:t>
            </a:r>
            <a:r>
              <a:rPr lang="ru-RU" sz="1500" dirty="0" smtClean="0"/>
              <a:t>образования</a:t>
            </a:r>
            <a:r>
              <a:rPr lang="ru-RU" sz="15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38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92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14290"/>
            <a:ext cx="7832322" cy="121444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/>
              </a:rPr>
              <a:t>Ранняя диагностика и коррекция нарушений зрения у детей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47549" cy="46805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Методы ранней диагностики. Существуют определенные тесты для проведения проверки зрения ребенка.</a:t>
            </a:r>
            <a:endParaRPr lang="en-US" sz="24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/>
              <a:t>1 тест </a:t>
            </a:r>
            <a:r>
              <a:rPr lang="ru-RU" sz="2400" dirty="0" smtClean="0"/>
              <a:t>- проверка на возможность прослеживания глазами за светящимся предметом (фонариком) или яркой игрушкой на расстоянии 10 - 15 см в любом направлении. Проводится в 4 - 4,5 мес.</a:t>
            </a:r>
            <a:endParaRPr lang="en-US" sz="24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/>
              <a:t>2 тест </a:t>
            </a:r>
            <a:r>
              <a:rPr lang="ru-RU" sz="2400" dirty="0" smtClean="0"/>
              <a:t>- для проверки остроты зрения. Предлагается выложить на светлый стол хлебные крошки диаметром 3, 1,5 и 0,5 мм. Ребенок в 6 мес. может увидеть крошки диаметром 0,5 мм.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/>
              <a:t>3 тест </a:t>
            </a:r>
            <a:r>
              <a:rPr lang="ru-RU" sz="2400" dirty="0"/>
              <a:t>- на </a:t>
            </a:r>
            <a:r>
              <a:rPr lang="ru-RU" sz="2400" dirty="0" err="1"/>
              <a:t>выверение</a:t>
            </a:r>
            <a:r>
              <a:rPr lang="ru-RU" sz="2400" dirty="0"/>
              <a:t> остроты зрения для обоих глаз. Для проведения этого обследования ребенка нужно посадить на колени маме, а напротив них садится ассистент с яркой и интересной игрушкой в руках. Логопед из-за спины ребенка закрывает рукой вначале его правый, затем левый глаз. При попытке рассмотреть игрушку ребенок с нормальным зрением пытается убрать руку или наклонить голову.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61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548680"/>
            <a:ext cx="8229600" cy="5597525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ru-RU" altLang="ru-RU" dirty="0" smtClean="0"/>
              <a:t>  </a:t>
            </a:r>
            <a:r>
              <a:rPr lang="ru-RU" altLang="ru-RU" dirty="0"/>
              <a:t>Социально-конституциональными параметрами, формирующими субъективное отношение к болезни, являются:</a:t>
            </a:r>
          </a:p>
          <a:p>
            <a:pPr marL="0" indent="0" algn="just">
              <a:buNone/>
            </a:pPr>
            <a:r>
              <a:rPr lang="ru-RU" altLang="ru-RU" dirty="0"/>
              <a:t>- </a:t>
            </a:r>
            <a:r>
              <a:rPr lang="ru-RU" altLang="ru-RU" dirty="0" smtClean="0"/>
              <a:t>пол;</a:t>
            </a:r>
            <a:endParaRPr lang="ru-RU" altLang="ru-RU" dirty="0"/>
          </a:p>
          <a:p>
            <a:pPr marL="0" indent="0" algn="just">
              <a:buNone/>
            </a:pPr>
            <a:r>
              <a:rPr lang="ru-RU" altLang="ru-RU" dirty="0"/>
              <a:t>- </a:t>
            </a:r>
            <a:r>
              <a:rPr lang="ru-RU" altLang="ru-RU" dirty="0" smtClean="0"/>
              <a:t>возраст;</a:t>
            </a:r>
            <a:endParaRPr lang="ru-RU" altLang="ru-RU" dirty="0"/>
          </a:p>
          <a:p>
            <a:pPr algn="just">
              <a:buFontTx/>
              <a:buChar char="-"/>
            </a:pPr>
            <a:r>
              <a:rPr lang="ru-RU" altLang="ru-RU" dirty="0" smtClean="0"/>
              <a:t>профессия.</a:t>
            </a:r>
          </a:p>
          <a:p>
            <a:pPr marL="0" indent="0" algn="just">
              <a:buNone/>
            </a:pPr>
            <a:r>
              <a:rPr lang="ru-RU" altLang="ru-RU" dirty="0" smtClean="0"/>
              <a:t>	Объективная </a:t>
            </a:r>
            <a:r>
              <a:rPr lang="ru-RU" altLang="ru-RU" dirty="0"/>
              <a:t>тяжесть болезни – это информация о:</a:t>
            </a:r>
          </a:p>
          <a:p>
            <a:pPr algn="just">
              <a:buFontTx/>
              <a:buChar char="-"/>
            </a:pPr>
            <a:r>
              <a:rPr lang="ru-RU" altLang="ru-RU" dirty="0" smtClean="0"/>
              <a:t>летальности </a:t>
            </a:r>
            <a:r>
              <a:rPr lang="ru-RU" altLang="ru-RU" dirty="0"/>
              <a:t>после подобного </a:t>
            </a:r>
            <a:r>
              <a:rPr lang="ru-RU" altLang="ru-RU" dirty="0" smtClean="0"/>
              <a:t>расстройства;</a:t>
            </a:r>
            <a:endParaRPr lang="ru-RU" altLang="ru-RU" dirty="0"/>
          </a:p>
          <a:p>
            <a:pPr algn="just">
              <a:buFontTx/>
              <a:buChar char="-"/>
            </a:pPr>
            <a:r>
              <a:rPr lang="ru-RU" altLang="ru-RU" dirty="0" smtClean="0"/>
              <a:t>вероятности </a:t>
            </a:r>
            <a:r>
              <a:rPr lang="ru-RU" altLang="ru-RU" dirty="0" err="1" smtClean="0"/>
              <a:t>инвалидизации</a:t>
            </a:r>
            <a:r>
              <a:rPr lang="ru-RU" altLang="ru-RU" dirty="0" smtClean="0"/>
              <a:t>;</a:t>
            </a:r>
            <a:endParaRPr lang="ru-RU" altLang="ru-RU" dirty="0"/>
          </a:p>
          <a:p>
            <a:pPr algn="just">
              <a:buFontTx/>
              <a:buChar char="-"/>
            </a:pPr>
            <a:r>
              <a:rPr lang="ru-RU" altLang="ru-RU" dirty="0" err="1" smtClean="0"/>
              <a:t>хронификации</a:t>
            </a:r>
            <a:r>
              <a:rPr lang="ru-RU" altLang="ru-RU" dirty="0" smtClean="0"/>
              <a:t> </a:t>
            </a:r>
            <a:r>
              <a:rPr lang="ru-RU" altLang="ru-RU" dirty="0"/>
              <a:t>болезненного процесса.</a:t>
            </a:r>
          </a:p>
          <a:p>
            <a:pPr algn="just">
              <a:buFontTx/>
              <a:buChar char="-"/>
            </a:pPr>
            <a:r>
              <a:rPr lang="ru-RU" altLang="ru-RU" dirty="0" smtClean="0"/>
              <a:t>Лучшая </a:t>
            </a:r>
            <a:r>
              <a:rPr lang="ru-RU" altLang="ru-RU" dirty="0"/>
              <a:t>переносимость женщинами болевого ощущения, состояний длительной ограниченности движений или обездвиженности свидетельствует о корреляции пола с типом реагирования на заболевание.</a:t>
            </a:r>
          </a:p>
          <a:p>
            <a:pPr algn="just">
              <a:buFontTx/>
              <a:buChar char="-"/>
            </a:pPr>
            <a:r>
              <a:rPr lang="ru-RU" altLang="ru-RU" dirty="0" smtClean="0"/>
              <a:t>Для </a:t>
            </a:r>
            <a:r>
              <a:rPr lang="ru-RU" altLang="ru-RU" dirty="0"/>
              <a:t>детей, подростков и молодежи наиболее тяжелыми в психологическом отношении оказываются: болезни, которые изменяют внешний вид человека, делают его непривлекательным</a:t>
            </a:r>
            <a:r>
              <a:rPr lang="ru-RU" altLang="ru-RU" dirty="0" smtClean="0"/>
              <a:t>.</a:t>
            </a:r>
            <a:endParaRPr lang="ru-RU" alt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68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/>
              <a:t>Основные этапы медико-педагогической </a:t>
            </a:r>
            <a:r>
              <a:rPr lang="ru-RU" sz="3100" b="1" dirty="0" smtClean="0"/>
              <a:t>коррекционной работы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548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1. Лечебные мероприятия:</a:t>
            </a:r>
          </a:p>
          <a:p>
            <a:r>
              <a:rPr lang="ru-RU" sz="2400" dirty="0" smtClean="0"/>
              <a:t>медикаментозное лечение;</a:t>
            </a:r>
          </a:p>
          <a:p>
            <a:r>
              <a:rPr lang="ru-RU" sz="2400" dirty="0" smtClean="0"/>
              <a:t>лазеротерапия;</a:t>
            </a:r>
          </a:p>
          <a:p>
            <a:r>
              <a:rPr lang="ru-RU" sz="2400" dirty="0" smtClean="0"/>
              <a:t>лечение на специальных аппаратах, тренажерах, выполнение упражнений для развития зрения;</a:t>
            </a:r>
          </a:p>
          <a:p>
            <a:r>
              <a:rPr lang="ru-RU" sz="2400" dirty="0" smtClean="0"/>
              <a:t>лечебная физкультура.</a:t>
            </a:r>
          </a:p>
          <a:p>
            <a:pPr>
              <a:buNone/>
            </a:pPr>
            <a:r>
              <a:rPr lang="ru-RU" sz="2400" dirty="0" smtClean="0"/>
              <a:t>Сенсорное воспитание:</a:t>
            </a:r>
          </a:p>
          <a:p>
            <a:r>
              <a:rPr lang="ru-RU" sz="2400" dirty="0" smtClean="0"/>
              <a:t>развитие зрительного восприятия и формирования предметных представлений,</a:t>
            </a:r>
          </a:p>
          <a:p>
            <a:r>
              <a:rPr lang="ru-RU" sz="2400" dirty="0" smtClean="0"/>
              <a:t>развитие слухового восприятия и внимания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40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87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548680"/>
            <a:ext cx="799288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2. Формирование различных видов деятельности:</a:t>
            </a:r>
          </a:p>
          <a:p>
            <a:r>
              <a:rPr lang="ru-RU" sz="2400" dirty="0" smtClean="0"/>
              <a:t>предметной и игровой,</a:t>
            </a:r>
          </a:p>
          <a:p>
            <a:r>
              <a:rPr lang="ru-RU" sz="2400" dirty="0" smtClean="0"/>
              <a:t>мыслительной деятельности (укрепление взаимосвязи между действием, словом и образом, формирование элементов логического мышления),</a:t>
            </a:r>
          </a:p>
          <a:p>
            <a:r>
              <a:rPr lang="ru-RU" sz="2400" dirty="0" smtClean="0"/>
              <a:t>продуктивной (лепка, конструирование, ручной труд),</a:t>
            </a:r>
          </a:p>
          <a:p>
            <a:r>
              <a:rPr lang="ru-RU" sz="2400" dirty="0" smtClean="0"/>
              <a:t>элементов трудовой деятельности.</a:t>
            </a:r>
          </a:p>
          <a:p>
            <a:pPr>
              <a:buNone/>
            </a:pPr>
            <a:r>
              <a:rPr lang="ru-RU" sz="2400" dirty="0" smtClean="0"/>
              <a:t>3. Развитие речи </a:t>
            </a:r>
          </a:p>
          <a:p>
            <a:pPr>
              <a:buNone/>
            </a:pPr>
            <a:r>
              <a:rPr lang="ru-RU" sz="2400" dirty="0" smtClean="0"/>
              <a:t>4. Эстетическое развитие:</a:t>
            </a:r>
          </a:p>
          <a:p>
            <a:r>
              <a:rPr lang="ru-RU" sz="2400" dirty="0" smtClean="0"/>
              <a:t>музыкальное воспитание и ритмика,</a:t>
            </a:r>
          </a:p>
          <a:p>
            <a:r>
              <a:rPr lang="ru-RU" sz="2400" dirty="0" smtClean="0"/>
              <a:t>ознакомление с художественной литературой,</a:t>
            </a:r>
          </a:p>
          <a:p>
            <a:r>
              <a:rPr lang="ru-RU" sz="2400" dirty="0" smtClean="0"/>
              <a:t>театрализованная деятельность.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smtClean="0">
                <a:solidFill>
                  <a:schemeClr val="tx1"/>
                </a:solidFill>
              </a:rPr>
              <a:pPr>
                <a:defRPr/>
              </a:pPr>
              <a:t>41</a:t>
            </a:fld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27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1857356" y="-571527"/>
            <a:ext cx="8229600" cy="57152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620688"/>
            <a:ext cx="8064896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5. Физическое воспитание:</a:t>
            </a:r>
          </a:p>
          <a:p>
            <a:r>
              <a:rPr lang="ru-RU" sz="2400" dirty="0" smtClean="0"/>
              <a:t>различные физические упражнения на развитие основных движений, физических качеств (быстроты, точности, равновесия), координации движений;</a:t>
            </a:r>
          </a:p>
          <a:p>
            <a:r>
              <a:rPr lang="ru-RU" sz="2400" dirty="0" smtClean="0"/>
              <a:t>занятия по умению ориентироваться в пространстве,</a:t>
            </a:r>
          </a:p>
          <a:p>
            <a:r>
              <a:rPr lang="ru-RU" sz="2400" dirty="0" smtClean="0"/>
              <a:t>преодоления скованности, неуверенности, боязни пространства, возникающих на фоне зрительной патологии;</a:t>
            </a:r>
          </a:p>
          <a:p>
            <a:r>
              <a:rPr lang="ru-RU" sz="2400" dirty="0" smtClean="0"/>
              <a:t>спортивные и подвижные игры.</a:t>
            </a:r>
          </a:p>
          <a:p>
            <a:pPr>
              <a:buNone/>
            </a:pPr>
            <a:r>
              <a:rPr lang="ru-RU" sz="2400" dirty="0" smtClean="0"/>
              <a:t>6. Социальная адаптация:</a:t>
            </a:r>
          </a:p>
          <a:p>
            <a:r>
              <a:rPr lang="ru-RU" sz="2400" dirty="0" smtClean="0"/>
              <a:t>формирование умения ребенка сотрудничать со взрослыми и сверстниками,</a:t>
            </a:r>
          </a:p>
          <a:p>
            <a:r>
              <a:rPr lang="ru-RU" sz="2400" dirty="0" smtClean="0"/>
              <a:t>формирование представлений о самом себе,</a:t>
            </a:r>
          </a:p>
          <a:p>
            <a:r>
              <a:rPr lang="ru-RU" sz="2400" dirty="0" smtClean="0"/>
              <a:t>формирование навыков самообслуживания.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42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44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effectLst/>
              </a:rPr>
              <a:t>Психокоррекционная</a:t>
            </a:r>
            <a:r>
              <a:rPr lang="ru-RU" sz="3200" b="1" dirty="0" smtClean="0">
                <a:effectLst/>
              </a:rPr>
              <a:t> помощь детям с тяжелыми нарушениями ОДА</a:t>
            </a:r>
            <a:endParaRPr lang="ru-RU" sz="32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81328"/>
            <a:ext cx="8715436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В широком смысле психологическая коррекция - это комплекс </a:t>
            </a:r>
            <a:r>
              <a:rPr lang="ru-RU" dirty="0" err="1" smtClean="0"/>
              <a:t>медико-психолого-педагогических</a:t>
            </a:r>
            <a:r>
              <a:rPr lang="ru-RU" dirty="0" smtClean="0"/>
              <a:t> воздействий, направленных на устранение имеющихся у детей недостатков в развитии психических функций и личностных свойств.</a:t>
            </a:r>
            <a:endParaRPr lang="en-US" dirty="0" smtClean="0"/>
          </a:p>
          <a:p>
            <a:r>
              <a:rPr lang="ru-RU" dirty="0" smtClean="0"/>
              <a:t>В узком смысле психологическая коррекция рассматривается как метод психологического воздействия, направленный на оптимизацию развития психических процессов и функций и на гармонизацию развития личностных свойств.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21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50070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Calibri" pitchFamily="34" charset="0"/>
              </a:rPr>
              <a:t>Основными направлениями психо-коррекционной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</a:rPr>
              <a:t>работы</a:t>
            </a:r>
            <a:endParaRPr lang="en-US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b="1" dirty="0" smtClean="0">
                <a:latin typeface="Calibri" pitchFamily="34" charset="0"/>
              </a:rPr>
              <a:t>при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</a:rPr>
              <a:t>ДЦП в раннем и дошкольном возрасте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</a:rPr>
              <a:t>являются</a:t>
            </a:r>
            <a:r>
              <a:rPr lang="ru-RU" dirty="0" smtClean="0">
                <a:latin typeface="Calibri" pitchFamily="34" charset="0"/>
              </a:rPr>
              <a:t>:</a:t>
            </a:r>
          </a:p>
          <a:p>
            <a:pPr marL="452628" indent="-342900" algn="just"/>
            <a:r>
              <a:rPr lang="ru-RU" dirty="0" smtClean="0">
                <a:latin typeface="Calibri" pitchFamily="34" charset="0"/>
              </a:rPr>
              <a:t>Развитие эмоционального, речевого, предметно-действенного и игрового общения с окружающими;</a:t>
            </a:r>
            <a:endParaRPr lang="en-US" dirty="0" smtClean="0">
              <a:latin typeface="Calibri" pitchFamily="34" charset="0"/>
            </a:endParaRPr>
          </a:p>
          <a:p>
            <a:pPr algn="just"/>
            <a:r>
              <a:rPr lang="ru-RU" dirty="0" smtClean="0">
                <a:latin typeface="Calibri" pitchFamily="34" charset="0"/>
              </a:rPr>
              <a:t>Развитие предпосылок к интеллектуальной деятельности (внимания, памяти, воображения);</a:t>
            </a:r>
          </a:p>
          <a:p>
            <a:pPr algn="just"/>
            <a:r>
              <a:rPr lang="ru-RU" dirty="0" smtClean="0">
                <a:latin typeface="Calibri" pitchFamily="34" charset="0"/>
              </a:rPr>
              <a:t>Развитие зрительно-моторной координации и функциональных возможностей кисти и пальцев; подготовка к овладению письмом</a:t>
            </a:r>
            <a:endParaRPr lang="en-US" dirty="0" smtClean="0">
              <a:latin typeface="Calibri" pitchFamily="34" charset="0"/>
            </a:endParaRPr>
          </a:p>
          <a:p>
            <a:pPr algn="just"/>
            <a:r>
              <a:rPr lang="ru-RU" dirty="0" smtClean="0">
                <a:latin typeface="Calibri" pitchFamily="34" charset="0"/>
              </a:rPr>
              <a:t>Стимуляция сенсорных функций, формирование пространственных и временных</a:t>
            </a:r>
            <a:r>
              <a:rPr lang="en-US" dirty="0" smtClean="0">
                <a:latin typeface="Calibri" pitchFamily="34" charset="0"/>
              </a:rPr>
              <a:t>  </a:t>
            </a:r>
            <a:r>
              <a:rPr lang="ru-RU" dirty="0" smtClean="0">
                <a:latin typeface="Calibri" pitchFamily="34" charset="0"/>
              </a:rPr>
              <a:t>представлений  коррекция их нарушений</a:t>
            </a:r>
            <a:r>
              <a:rPr lang="ru-RU" dirty="0">
                <a:latin typeface="Calibri" pitchFamily="34" charset="0"/>
              </a:rPr>
              <a:t>.</a:t>
            </a:r>
            <a:endParaRPr lang="ru-RU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Calibri" pitchFamily="34" charset="0"/>
              </a:rPr>
              <a:t> У многих детей, прошедших курс </a:t>
            </a:r>
            <a:r>
              <a:rPr lang="ru-RU" dirty="0" err="1" smtClean="0">
                <a:latin typeface="Calibri" pitchFamily="34" charset="0"/>
              </a:rPr>
              <a:t>психокоррекционных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занятий, вырабатываются</a:t>
            </a:r>
          </a:p>
          <a:p>
            <a:pPr marL="0" indent="0" algn="just">
              <a:buNone/>
            </a:pPr>
            <a:r>
              <a:rPr lang="ru-RU" dirty="0">
                <a:latin typeface="Calibri" pitchFamily="34" charset="0"/>
              </a:rPr>
              <a:t>положительные черты характера, им становится </a:t>
            </a:r>
            <a:r>
              <a:rPr lang="ru-RU" dirty="0" smtClean="0">
                <a:latin typeface="Calibri" pitchFamily="34" charset="0"/>
              </a:rPr>
              <a:t>легче общаться </a:t>
            </a:r>
            <a:r>
              <a:rPr lang="ru-RU" dirty="0">
                <a:latin typeface="Calibri" pitchFamily="34" charset="0"/>
              </a:rPr>
              <a:t>со сверстниками, они лучше понимают чувства</a:t>
            </a:r>
            <a:r>
              <a:rPr lang="ru-RU" dirty="0" smtClean="0">
                <a:latin typeface="Calibri" pitchFamily="34" charset="0"/>
              </a:rPr>
              <a:t>, эмоции </a:t>
            </a:r>
            <a:r>
              <a:rPr lang="ru-RU" dirty="0">
                <a:latin typeface="Calibri" pitchFamily="34" charset="0"/>
              </a:rPr>
              <a:t>других и легче выражают свои. У </a:t>
            </a:r>
            <a:r>
              <a:rPr lang="ru-RU" dirty="0" smtClean="0">
                <a:latin typeface="Calibri" pitchFamily="34" charset="0"/>
              </a:rPr>
              <a:t>детей формируется </a:t>
            </a:r>
            <a:r>
              <a:rPr lang="ru-RU" dirty="0">
                <a:latin typeface="Calibri" pitchFamily="34" charset="0"/>
              </a:rPr>
              <a:t>чувство сотрудничества, самоуважения</a:t>
            </a:r>
            <a:r>
              <a:rPr lang="ru-RU" dirty="0" smtClean="0">
                <a:latin typeface="Calibri" pitchFamily="34" charset="0"/>
              </a:rPr>
              <a:t>, уверенности </a:t>
            </a:r>
            <a:r>
              <a:rPr lang="ru-RU" dirty="0">
                <a:latin typeface="Calibri" pitchFamily="34" charset="0"/>
              </a:rPr>
              <a:t>в своих силах и в себе, </a:t>
            </a:r>
            <a:r>
              <a:rPr lang="ru-RU" dirty="0" smtClean="0">
                <a:latin typeface="Calibri" pitchFamily="34" charset="0"/>
              </a:rPr>
              <a:t>повышается самооценка</a:t>
            </a:r>
            <a:r>
              <a:rPr lang="ru-RU" dirty="0">
                <a:latin typeface="Calibri" pitchFamily="34" charset="0"/>
              </a:rPr>
              <a:t>.            </a:t>
            </a:r>
          </a:p>
          <a:p>
            <a:pPr marL="0" indent="0" algn="just">
              <a:buNone/>
            </a:pPr>
            <a:r>
              <a:rPr lang="ru-RU" dirty="0">
                <a:latin typeface="Calibri" pitchFamily="34" charset="0"/>
              </a:rPr>
              <a:t>       Результативность, программы можно выявить </a:t>
            </a:r>
            <a:r>
              <a:rPr lang="ru-RU" dirty="0" smtClean="0">
                <a:latin typeface="Calibri" pitchFamily="34" charset="0"/>
              </a:rPr>
              <a:t>путем обследования</a:t>
            </a:r>
            <a:r>
              <a:rPr lang="ru-RU" dirty="0">
                <a:latin typeface="Calibri" pitchFamily="34" charset="0"/>
              </a:rPr>
              <a:t>, проводимого 2 раза в год</a:t>
            </a:r>
            <a:r>
              <a:rPr lang="ru-RU" dirty="0" smtClean="0">
                <a:latin typeface="Calibri" pitchFamily="34" charset="0"/>
              </a:rPr>
              <a:t>., до начала </a:t>
            </a:r>
            <a:r>
              <a:rPr lang="ru-RU" dirty="0" err="1" smtClean="0">
                <a:latin typeface="Calibri" pitchFamily="34" charset="0"/>
              </a:rPr>
              <a:t>психокоррекционной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программы и после </a:t>
            </a:r>
            <a:r>
              <a:rPr lang="ru-RU" dirty="0" smtClean="0">
                <a:latin typeface="Calibri" pitchFamily="34" charset="0"/>
              </a:rPr>
              <a:t>ее прохождения.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44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783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0"/>
            <a:ext cx="8515352" cy="1703414"/>
          </a:xfrm>
        </p:spPr>
        <p:txBody>
          <a:bodyPr>
            <a:normAutofit/>
          </a:bodyPr>
          <a:lstStyle/>
          <a:p>
            <a:r>
              <a:rPr lang="ru-RU" sz="3300" b="0" dirty="0" smtClean="0">
                <a:solidFill>
                  <a:srgbClr val="0070C0"/>
                </a:solidFill>
                <a:effectLst/>
              </a:rPr>
              <a:t>Система оказания коррекционной помощи детям с нарушениями интеллекта в России</a:t>
            </a:r>
            <a:r>
              <a:rPr lang="ru-RU" b="0" dirty="0" smtClean="0">
                <a:solidFill>
                  <a:srgbClr val="0070C0"/>
                </a:solidFill>
                <a:effectLst/>
              </a:rPr>
              <a:t/>
            </a:r>
            <a:br>
              <a:rPr lang="ru-RU" b="0" dirty="0" smtClean="0">
                <a:solidFill>
                  <a:srgbClr val="0070C0"/>
                </a:solidFill>
                <a:effectLst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300" dirty="0" smtClean="0"/>
              <a:t>В системе министерства образования открыта сеть</a:t>
            </a:r>
          </a:p>
          <a:p>
            <a:pPr>
              <a:buNone/>
            </a:pPr>
            <a:r>
              <a:rPr lang="ru-RU" sz="2300" dirty="0" smtClean="0"/>
              <a:t>специальных детских домов, а также групп при</a:t>
            </a:r>
          </a:p>
          <a:p>
            <a:pPr>
              <a:buNone/>
            </a:pPr>
            <a:r>
              <a:rPr lang="ru-RU" sz="2300" dirty="0" smtClean="0"/>
              <a:t>специальных школах-интернатах. </a:t>
            </a:r>
          </a:p>
          <a:p>
            <a:pPr>
              <a:buNone/>
            </a:pPr>
            <a:r>
              <a:rPr lang="ru-RU" sz="2300" dirty="0" smtClean="0"/>
              <a:t>В них принимаются дети в возрасте от 3-4 до 7-8 лет.</a:t>
            </a:r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300" dirty="0" smtClean="0"/>
              <a:t>В структуре специализированного ДУ предусматриваются различные возрастные группы, наполняемостью 10 детей, если со сложными нарушениями - то меньше.</a:t>
            </a:r>
          </a:p>
          <a:p>
            <a:pPr>
              <a:buNone/>
            </a:pPr>
            <a:r>
              <a:rPr lang="ru-RU" sz="2300" dirty="0" smtClean="0"/>
              <a:t>Младшая группа 3-4 года - первый год обучения</a:t>
            </a:r>
          </a:p>
          <a:p>
            <a:pPr>
              <a:buNone/>
            </a:pPr>
            <a:r>
              <a:rPr lang="ru-RU" sz="2300" dirty="0" smtClean="0"/>
              <a:t>Средняя группа 4-5 лет - второй год обучения</a:t>
            </a:r>
          </a:p>
          <a:p>
            <a:pPr>
              <a:buNone/>
            </a:pPr>
            <a:r>
              <a:rPr lang="ru-RU" sz="2300" dirty="0" smtClean="0"/>
              <a:t>Старшая группа 6-7 лет - третий год обучения</a:t>
            </a:r>
          </a:p>
          <a:p>
            <a:pPr>
              <a:buNone/>
            </a:pPr>
            <a:r>
              <a:rPr lang="ru-RU" sz="2300" dirty="0" smtClean="0"/>
              <a:t>Подготовительная группа 7-8 лет - четвертый год обучения.</a:t>
            </a:r>
            <a:endParaRPr lang="ru-RU" sz="2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45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77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57166"/>
            <a:ext cx="8208912" cy="5736130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2400" i="1" dirty="0" smtClean="0"/>
              <a:t>Целью СДУ (коррекционного воспитания) является</a:t>
            </a:r>
            <a:r>
              <a:rPr lang="ru-RU" sz="2400" dirty="0" smtClean="0"/>
              <a:t>:</a:t>
            </a:r>
          </a:p>
          <a:p>
            <a:pPr marL="0" indent="457200" algn="just">
              <a:buNone/>
            </a:pPr>
            <a:r>
              <a:rPr lang="ru-RU" sz="2400" dirty="0" smtClean="0"/>
              <a:t>создание условий для развития эмоционального, социального, интеллектуального потенциала ребенка, формирование его личностных качеств</a:t>
            </a:r>
            <a:r>
              <a:rPr lang="ru-RU" sz="2000" dirty="0" smtClean="0"/>
              <a:t>. </a:t>
            </a:r>
          </a:p>
          <a:p>
            <a:pPr marL="0" indent="457200" algn="just">
              <a:buNone/>
            </a:pPr>
            <a:r>
              <a:rPr lang="ru-RU" sz="2400" i="1" dirty="0" smtClean="0"/>
              <a:t>Важной задачей СДУ является: </a:t>
            </a:r>
            <a:r>
              <a:rPr lang="ru-RU" sz="2400" dirty="0" smtClean="0"/>
              <a:t>подготовка детей с нарушениями интеллекта к школьному обучению, которая должна вестись с учетом индивидуальных возможностей каждого ребенка.</a:t>
            </a:r>
          </a:p>
          <a:p>
            <a:pPr marL="0" indent="457200" algn="just">
              <a:buNone/>
            </a:pPr>
            <a:r>
              <a:rPr lang="ru-RU" sz="2400" i="1" dirty="0" smtClean="0"/>
              <a:t>Основной задачей учреждений министерства социальной защиты </a:t>
            </a:r>
            <a:r>
              <a:rPr lang="ru-RU" sz="2400" dirty="0" smtClean="0"/>
              <a:t>- это привитие навыков самообслуживания, адекватного социального поведения, формирование элементарных навыков трудовой деятельности, формирование учебных навыков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46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11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260648"/>
            <a:ext cx="8136905" cy="11944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/>
              </a:rPr>
              <a:t>Организация специальной педагогической помощи детям с нарушением речи</a:t>
            </a:r>
            <a:endParaRPr lang="ru-RU" sz="32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83568" y="1500174"/>
            <a:ext cx="7776864" cy="416107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Типовым положением о дошкольных учреждениях</a:t>
            </a:r>
          </a:p>
          <a:p>
            <a:pPr>
              <a:buNone/>
            </a:pPr>
            <a:r>
              <a:rPr lang="ru-RU" dirty="0" smtClean="0"/>
              <a:t>и группах детей с нарушением речи определены 3</a:t>
            </a:r>
          </a:p>
          <a:p>
            <a:pPr>
              <a:buNone/>
            </a:pPr>
            <a:r>
              <a:rPr lang="ru-RU" dirty="0" smtClean="0"/>
              <a:t>профиля специальных групп:</a:t>
            </a:r>
          </a:p>
          <a:p>
            <a:pPr marL="624078" indent="-514350">
              <a:buFont typeface="+mj-lt"/>
              <a:buAutoNum type="arabicParenR"/>
            </a:pPr>
            <a:r>
              <a:rPr lang="ru-RU" dirty="0" smtClean="0"/>
              <a:t>Группы для детей с фонетико-фонематическим недоразвитием (ФФН)- у детей присутствует нарушения звукопроизношения ,осложненные фонематической недостаточностью</a:t>
            </a:r>
          </a:p>
          <a:p>
            <a:pPr marL="624078" indent="-514350">
              <a:buFont typeface="+mj-lt"/>
              <a:buAutoNum type="arabicParenR"/>
            </a:pPr>
            <a:r>
              <a:rPr lang="ru-RU" dirty="0" smtClean="0"/>
              <a:t>Группы для детей с общим недоразвитием речи (ОНР)-у ребенка отмечается несформированность всей речевой системы</a:t>
            </a:r>
          </a:p>
          <a:p>
            <a:pPr marL="624078" indent="-514350">
              <a:buFont typeface="+mj-lt"/>
              <a:buAutoNum type="arabicParenR"/>
            </a:pPr>
            <a:r>
              <a:rPr lang="ru-RU" dirty="0" smtClean="0"/>
              <a:t>Группы для детей с заиканием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21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7" y="404663"/>
            <a:ext cx="8391877" cy="105904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/>
              </a:rPr>
              <a:t>Группы для детей с фонетико-фонематическим недоразвитием </a:t>
            </a:r>
            <a:endParaRPr lang="ru-RU" sz="32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29408"/>
            <a:ext cx="8496944" cy="1683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В группу ФФН дети зачисляются на полгода или год.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Calibri" panose="020F0502020204030204" pitchFamily="34" charset="0"/>
              </a:rPr>
              <a:t>Система обучения и воспитания таких детей включает коррекцию речевого дефекта и подготовку к полноценному овладению грамотой.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48</a:t>
            </a:fld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Rebenok-na-prieme-u-logope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284984"/>
            <a:ext cx="4929222" cy="264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918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effectLst/>
              </a:rPr>
              <a:t>Группы для детей с общим недоразвитием речи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99445"/>
            <a:ext cx="8064896" cy="4261803"/>
          </a:xfrm>
        </p:spPr>
        <p:txBody>
          <a:bodyPr>
            <a:normAutofit/>
          </a:bodyPr>
          <a:lstStyle/>
          <a:p>
            <a:pPr marL="0" indent="0" algn="just"/>
            <a:r>
              <a:rPr lang="ru-RU" sz="2800" dirty="0" smtClean="0"/>
              <a:t> Дети с 1 уровнем (полное отсутствие общеупотребительной речи) ОНР зачисляются в специальное дошкольное учреждение с 3 лет на 3-4 года обучения </a:t>
            </a:r>
          </a:p>
          <a:p>
            <a:pPr marL="0" indent="0" algn="just"/>
            <a:r>
              <a:rPr lang="ru-RU" sz="2800" dirty="0" smtClean="0"/>
              <a:t> Дети 2 уровня (незначительный словарный запас, аграмматичная фраза) ОНР – с 4 лет на 3 года обучения</a:t>
            </a:r>
          </a:p>
          <a:p>
            <a:pPr marL="0" indent="0" algn="just"/>
            <a:r>
              <a:rPr lang="ru-RU" sz="2800" dirty="0" smtClean="0"/>
              <a:t> Дети с 3 уровнем недоразвития речи (с </a:t>
            </a:r>
            <a:r>
              <a:rPr lang="ru-RU" sz="2800" dirty="0" err="1" smtClean="0"/>
              <a:t>нерезко</a:t>
            </a:r>
            <a:r>
              <a:rPr lang="ru-RU" sz="2800" dirty="0" smtClean="0"/>
              <a:t> выраженными нарушениями речи)зачисляются с 4-5 лет на 2 года коррекционного обучения </a:t>
            </a:r>
          </a:p>
          <a:p>
            <a:pPr marL="0" indent="0" algn="just">
              <a:buNone/>
            </a:pPr>
            <a:endParaRPr lang="ru-RU" sz="2500" dirty="0" smtClean="0"/>
          </a:p>
          <a:p>
            <a:pPr marL="0" indent="0" algn="just">
              <a:buNone/>
            </a:pPr>
            <a:endParaRPr lang="ru-RU" sz="2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33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	Для </a:t>
            </a:r>
            <a:r>
              <a:rPr lang="ru-RU" altLang="ru-RU" sz="2400" dirty="0"/>
              <a:t>лиц зрелого возраста наиболее тяжелыми в психологическом отношении оказываются:</a:t>
            </a:r>
          </a:p>
          <a:p>
            <a:pPr>
              <a:lnSpc>
                <a:spcPct val="90000"/>
              </a:lnSpc>
            </a:pPr>
            <a:r>
              <a:rPr lang="ru-RU" altLang="ru-RU" sz="2400" dirty="0" smtClean="0"/>
              <a:t>венерические </a:t>
            </a:r>
            <a:r>
              <a:rPr lang="ru-RU" altLang="ru-RU" sz="2400" dirty="0"/>
              <a:t>и психические </a:t>
            </a:r>
            <a:r>
              <a:rPr lang="ru-RU" altLang="ru-RU" sz="2400" dirty="0" smtClean="0"/>
              <a:t>заболевания;</a:t>
            </a:r>
            <a:endParaRPr lang="ru-RU" altLang="ru-RU" sz="2400" dirty="0"/>
          </a:p>
          <a:p>
            <a:pPr>
              <a:lnSpc>
                <a:spcPct val="90000"/>
              </a:lnSpc>
            </a:pPr>
            <a:r>
              <a:rPr lang="ru-RU" altLang="ru-RU" sz="2400" dirty="0" smtClean="0"/>
              <a:t>хронические </a:t>
            </a:r>
            <a:r>
              <a:rPr lang="ru-RU" altLang="ru-RU" sz="2400" dirty="0"/>
              <a:t>и </a:t>
            </a:r>
            <a:r>
              <a:rPr lang="ru-RU" altLang="ru-RU" sz="2400" dirty="0" err="1"/>
              <a:t>инвалидизирующие</a:t>
            </a:r>
            <a:r>
              <a:rPr lang="ru-RU" altLang="ru-RU" sz="2400" dirty="0"/>
              <a:t> заболевания.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	Для </a:t>
            </a:r>
            <a:r>
              <a:rPr lang="ru-RU" altLang="ru-RU" sz="2400" dirty="0"/>
              <a:t>пожилых и престарелых людей наиболее тяжелыми в психологическом отношении оказываются: болезни, которые могут привести к смерти.</a:t>
            </a:r>
          </a:p>
          <a:p>
            <a:pPr>
              <a:lnSpc>
                <a:spcPct val="90000"/>
              </a:lnSpc>
            </a:pPr>
            <a:r>
              <a:rPr lang="ru-RU" altLang="ru-RU" sz="2400" dirty="0" smtClean="0"/>
              <a:t>инфаркт;</a:t>
            </a:r>
            <a:endParaRPr lang="ru-RU" altLang="ru-RU" sz="2400" dirty="0"/>
          </a:p>
          <a:p>
            <a:pPr>
              <a:lnSpc>
                <a:spcPct val="90000"/>
              </a:lnSpc>
            </a:pPr>
            <a:r>
              <a:rPr lang="ru-RU" altLang="ru-RU" sz="2400" dirty="0" smtClean="0"/>
              <a:t>инсульт;</a:t>
            </a:r>
            <a:endParaRPr lang="ru-RU" altLang="ru-RU" sz="2400" dirty="0"/>
          </a:p>
          <a:p>
            <a:pPr>
              <a:lnSpc>
                <a:spcPct val="90000"/>
              </a:lnSpc>
            </a:pPr>
            <a:r>
              <a:rPr lang="ru-RU" altLang="ru-RU" sz="2400" dirty="0" smtClean="0"/>
              <a:t>злокачественные </a:t>
            </a:r>
            <a:r>
              <a:rPr lang="ru-RU" altLang="ru-RU" sz="2400" dirty="0"/>
              <a:t>опухоли.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657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008112"/>
          </a:xfrm>
        </p:spPr>
        <p:txBody>
          <a:bodyPr/>
          <a:lstStyle/>
          <a:p>
            <a:pPr algn="ctr"/>
            <a:r>
              <a:rPr lang="ru-RU" sz="4000" b="1" dirty="0" smtClean="0">
                <a:effectLst/>
              </a:rPr>
              <a:t>Группы для заикающихся детей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136904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Комплексное воздействие при заикании проводится в следующих направлениях: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Лечебное укрепление центральной нервной системы (медикаментозное </a:t>
            </a:r>
            <a:r>
              <a:rPr lang="ru-RU" sz="2800" dirty="0" smtClean="0">
                <a:latin typeface="Calibri" panose="020F0502020204030204" pitchFamily="34" charset="0"/>
              </a:rPr>
              <a:t>, ЛФК)</a:t>
            </a:r>
          </a:p>
          <a:p>
            <a:pPr algn="just"/>
            <a:r>
              <a:rPr lang="ru-RU" sz="2800" dirty="0" smtClean="0">
                <a:latin typeface="Calibri" panose="020F0502020204030204" pitchFamily="34" charset="0"/>
              </a:rPr>
              <a:t>  Логопедические занятия по выработке самостоятельной ,свободной от заикания речи (обычно работа в специальных группах проводится в течении 10 месяцев - года )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Работа с родителями </a:t>
            </a:r>
          </a:p>
          <a:p>
            <a:pPr algn="just"/>
            <a:r>
              <a:rPr lang="ru-RU" sz="2800" dirty="0" smtClean="0">
                <a:latin typeface="Calibri" panose="020F0502020204030204" pitchFamily="34" charset="0"/>
              </a:rPr>
              <a:t>  Логопедическая ритмика </a:t>
            </a:r>
            <a:endParaRPr lang="ru-RU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Char char="q"/>
            </a:pPr>
            <a:endParaRPr lang="ru-RU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50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334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effectLst/>
              </a:rPr>
              <a:t>C</a:t>
            </a:r>
            <a:r>
              <a:rPr lang="ru-RU" sz="3600" b="1" dirty="0" smtClean="0">
                <a:effectLst/>
              </a:rPr>
              <a:t>овременные психолого-педагогические технологии помощи аутичным детям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064896" cy="4824536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smtClean="0"/>
              <a:t>1. Оперантное обучение (поведенческая терапия)</a:t>
            </a:r>
            <a:r>
              <a:rPr lang="ru-RU" sz="2000" dirty="0" smtClean="0"/>
              <a:t>, достаточно широко распространена в США.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Метод предполагает создание внешних условий, формирующих желаемое поведение в самых различных аспектах: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А) Социально-бытовом развитии речи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Б) Овладении учебными предметами и производственными навыками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Обучение проводится индивидуально. 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    Эффективность метода достаточно высока: до 50-60% воспитанников становятся способными овладевать программой массовой школы, получают возможность работать достаточно успешно для того, чтобы обеспечить своё существование, а в отдельных случаях даже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поступают в колледжи и университеты.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Calibri" panose="020F0502020204030204" pitchFamily="34" charset="0"/>
              </a:rPr>
              <a:t>2.TЕАССН (американская программа</a:t>
            </a:r>
            <a:r>
              <a:rPr lang="ru-RU" sz="2000" dirty="0" smtClean="0">
                <a:latin typeface="Calibri" panose="020F0502020204030204" pitchFamily="34" charset="0"/>
              </a:rPr>
              <a:t>).  Усилия </a:t>
            </a:r>
            <a:r>
              <a:rPr lang="ru-RU" sz="2000" dirty="0">
                <a:latin typeface="Calibri" panose="020F0502020204030204" pitchFamily="34" charset="0"/>
              </a:rPr>
              <a:t>направляются на развитие невербальных </a:t>
            </a:r>
            <a:r>
              <a:rPr lang="ru-RU" sz="2000" dirty="0" smtClean="0">
                <a:latin typeface="Calibri" panose="020F0502020204030204" pitchFamily="34" charset="0"/>
              </a:rPr>
              <a:t>форм </a:t>
            </a:r>
            <a:r>
              <a:rPr lang="ru-RU" sz="2000" dirty="0">
                <a:latin typeface="Calibri" panose="020F0502020204030204" pitchFamily="34" charset="0"/>
              </a:rPr>
              <a:t>коммуникации, на формирование </a:t>
            </a:r>
            <a:r>
              <a:rPr lang="ru-RU" sz="2000" dirty="0" smtClean="0">
                <a:latin typeface="Calibri" panose="020F0502020204030204" pitchFamily="34" charset="0"/>
              </a:rPr>
              <a:t>простых бытовых </a:t>
            </a:r>
            <a:r>
              <a:rPr lang="ru-RU" sz="2000" dirty="0">
                <a:latin typeface="Calibri" panose="020F0502020204030204" pitchFamily="34" charset="0"/>
              </a:rPr>
              <a:t>навыков</a:t>
            </a:r>
            <a:r>
              <a:rPr lang="ru-RU" sz="2000" dirty="0" smtClean="0">
                <a:latin typeface="Calibri" panose="020F0502020204030204" pitchFamily="34" charset="0"/>
              </a:rPr>
              <a:t>. ТЕАССН </a:t>
            </a:r>
            <a:r>
              <a:rPr lang="ru-RU" sz="2000" dirty="0">
                <a:latin typeface="Calibri" panose="020F0502020204030204" pitchFamily="34" charset="0"/>
              </a:rPr>
              <a:t>- программа практически никогда </a:t>
            </a:r>
            <a:r>
              <a:rPr lang="ru-RU" sz="2000" dirty="0" smtClean="0">
                <a:latin typeface="Calibri" panose="020F0502020204030204" pitchFamily="34" charset="0"/>
              </a:rPr>
              <a:t>не обеспечивает </a:t>
            </a:r>
            <a:r>
              <a:rPr lang="ru-RU" sz="2000" dirty="0">
                <a:latin typeface="Calibri" panose="020F0502020204030204" pitchFamily="34" charset="0"/>
              </a:rPr>
              <a:t>достаточно высокого уровня адаптации </a:t>
            </a:r>
            <a:r>
              <a:rPr lang="ru-RU" sz="2000" dirty="0" smtClean="0">
                <a:latin typeface="Calibri" panose="020F0502020204030204" pitchFamily="34" charset="0"/>
              </a:rPr>
              <a:t>к реальной </a:t>
            </a:r>
            <a:r>
              <a:rPr lang="ru-RU" sz="2000" dirty="0">
                <a:latin typeface="Calibri" panose="020F0502020204030204" pitchFamily="34" charset="0"/>
              </a:rPr>
              <a:t>жизни, но она позволяет довольно </a:t>
            </a:r>
            <a:r>
              <a:rPr lang="ru-RU" sz="2000" dirty="0" smtClean="0">
                <a:latin typeface="Calibri" panose="020F0502020204030204" pitchFamily="34" charset="0"/>
              </a:rPr>
              <a:t>быстро достичь </a:t>
            </a:r>
            <a:r>
              <a:rPr lang="ru-RU" sz="2000" dirty="0">
                <a:latin typeface="Calibri" panose="020F0502020204030204" pitchFamily="34" charset="0"/>
              </a:rPr>
              <a:t>положительных устойчивых изменений в </a:t>
            </a:r>
            <a:r>
              <a:rPr lang="ru-RU" sz="2000" dirty="0" smtClean="0">
                <a:latin typeface="Calibri" panose="020F0502020204030204" pitchFamily="34" charset="0"/>
              </a:rPr>
              <a:t>работе даже </a:t>
            </a:r>
            <a:r>
              <a:rPr lang="ru-RU" sz="2000" dirty="0">
                <a:latin typeface="Calibri" panose="020F0502020204030204" pitchFamily="34" charset="0"/>
              </a:rPr>
              <a:t>с очень тяжелыми случаями </a:t>
            </a:r>
            <a:r>
              <a:rPr lang="ru-RU" sz="2000" dirty="0" smtClean="0">
                <a:latin typeface="Calibri" panose="020F0502020204030204" pitchFamily="34" charset="0"/>
              </a:rPr>
              <a:t>аутизма.  На </a:t>
            </a:r>
            <a:r>
              <a:rPr lang="ru-RU" sz="2000" dirty="0">
                <a:latin typeface="Calibri" panose="020F0502020204030204" pitchFamily="34" charset="0"/>
              </a:rPr>
              <a:t>Западе используются холдинг - терапия (М. </a:t>
            </a:r>
            <a:r>
              <a:rPr lang="ru-RU" sz="2000" dirty="0" err="1">
                <a:latin typeface="Calibri" panose="020F0502020204030204" pitchFamily="34" charset="0"/>
              </a:rPr>
              <a:t>Вэлш</a:t>
            </a:r>
            <a:r>
              <a:rPr lang="ru-RU" sz="2000" dirty="0" smtClean="0">
                <a:latin typeface="Calibri" panose="020F0502020204030204" pitchFamily="34" charset="0"/>
              </a:rPr>
              <a:t>), терапия </a:t>
            </a:r>
            <a:r>
              <a:rPr lang="ru-RU" sz="2000" dirty="0">
                <a:latin typeface="Calibri" panose="020F0502020204030204" pitchFamily="34" charset="0"/>
              </a:rPr>
              <a:t>ежедневной жизнью (К </a:t>
            </a:r>
            <a:r>
              <a:rPr lang="ru-RU" sz="2000" dirty="0" err="1">
                <a:latin typeface="Calibri" panose="020F0502020204030204" pitchFamily="34" charset="0"/>
              </a:rPr>
              <a:t>Китахара</a:t>
            </a:r>
            <a:r>
              <a:rPr lang="ru-RU" sz="2000" dirty="0">
                <a:latin typeface="Calibri" panose="020F0502020204030204" pitchFamily="34" charset="0"/>
              </a:rPr>
              <a:t>), </a:t>
            </a:r>
            <a:r>
              <a:rPr lang="ru-RU" sz="2000" dirty="0" smtClean="0">
                <a:latin typeface="Calibri" panose="020F0502020204030204" pitchFamily="34" charset="0"/>
              </a:rPr>
              <a:t>терапия оптимальными </a:t>
            </a:r>
            <a:r>
              <a:rPr lang="ru-RU" sz="2000" dirty="0">
                <a:latin typeface="Calibri" panose="020F0502020204030204" pitchFamily="34" charset="0"/>
              </a:rPr>
              <a:t>условиями (Б, и С. Кауфманы</a:t>
            </a:r>
            <a:r>
              <a:rPr lang="ru-RU" sz="2000" dirty="0" smtClean="0">
                <a:latin typeface="Calibri" panose="020F0502020204030204" pitchFamily="34" charset="0"/>
              </a:rPr>
              <a:t>). Из </a:t>
            </a:r>
            <a:r>
              <a:rPr lang="ru-RU" sz="2000" dirty="0">
                <a:latin typeface="Calibri" panose="020F0502020204030204" pitchFamily="34" charset="0"/>
              </a:rPr>
              <a:t>отечественных подходов к коррекции </a:t>
            </a:r>
            <a:r>
              <a:rPr lang="ru-RU" sz="2000" dirty="0" smtClean="0">
                <a:latin typeface="Calibri" panose="020F0502020204030204" pitchFamily="34" charset="0"/>
              </a:rPr>
              <a:t>аутизма наиболее </a:t>
            </a:r>
            <a:r>
              <a:rPr lang="ru-RU" sz="2000" dirty="0">
                <a:latin typeface="Calibri" panose="020F0502020204030204" pitchFamily="34" charset="0"/>
              </a:rPr>
              <a:t>известна предложенная К.С. Лебединской </a:t>
            </a:r>
            <a:r>
              <a:rPr lang="ru-RU" sz="2000" dirty="0" smtClean="0">
                <a:latin typeface="Calibri" panose="020F0502020204030204" pitchFamily="34" charset="0"/>
              </a:rPr>
              <a:t>и О.С</a:t>
            </a:r>
            <a:r>
              <a:rPr lang="ru-RU" sz="2000" dirty="0">
                <a:latin typeface="Calibri" panose="020F0502020204030204" pitchFamily="34" charset="0"/>
              </a:rPr>
              <a:t>. </a:t>
            </a:r>
            <a:r>
              <a:rPr lang="ru-RU" sz="2000" dirty="0" smtClean="0">
                <a:latin typeface="Calibri" panose="020F0502020204030204" pitchFamily="34" charset="0"/>
              </a:rPr>
              <a:t>Никольской.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51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03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54165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	Характеристика </a:t>
            </a:r>
            <a:r>
              <a:rPr lang="ru-RU" altLang="ru-RU" sz="2400" dirty="0"/>
              <a:t>индивида со стороны динамических особенностей его психической деятельности, т.е. темпа, ритма и интенсивности отдельных психических процессов и состояний называется темперамент.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	К </a:t>
            </a:r>
            <a:r>
              <a:rPr lang="ru-RU" altLang="ru-RU" sz="2400" dirty="0"/>
              <a:t>значимым для выработки определенного типа психического реагирования на заболевание параметрам темперамента можно отнести:</a:t>
            </a:r>
          </a:p>
          <a:p>
            <a:pPr algn="just">
              <a:lnSpc>
                <a:spcPct val="90000"/>
              </a:lnSpc>
            </a:pPr>
            <a:r>
              <a:rPr lang="ru-RU" altLang="ru-RU" sz="2400" dirty="0" smtClean="0"/>
              <a:t>эмоциональность;</a:t>
            </a:r>
            <a:endParaRPr lang="ru-RU" altLang="ru-RU" sz="2400" dirty="0"/>
          </a:p>
          <a:p>
            <a:pPr algn="just">
              <a:lnSpc>
                <a:spcPct val="90000"/>
              </a:lnSpc>
            </a:pPr>
            <a:r>
              <a:rPr lang="ru-RU" altLang="ru-RU" sz="2400" dirty="0" smtClean="0"/>
              <a:t>переносимость боли;</a:t>
            </a:r>
            <a:endParaRPr lang="ru-RU" altLang="ru-RU" sz="2400" dirty="0"/>
          </a:p>
          <a:p>
            <a:pPr algn="just">
              <a:lnSpc>
                <a:spcPct val="90000"/>
              </a:lnSpc>
            </a:pPr>
            <a:r>
              <a:rPr lang="ru-RU" altLang="ru-RU" sz="2400" dirty="0" smtClean="0"/>
              <a:t>ограничение </a:t>
            </a:r>
            <a:r>
              <a:rPr lang="ru-RU" altLang="ru-RU" sz="2400" dirty="0"/>
              <a:t>движений и обездвиженности.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	В </a:t>
            </a:r>
            <a:r>
              <a:rPr lang="ru-RU" altLang="ru-RU" sz="2400" dirty="0"/>
              <a:t>рамках известных типов темперамента более низкие болевые пороги у:</a:t>
            </a:r>
          </a:p>
          <a:p>
            <a:pPr algn="just">
              <a:lnSpc>
                <a:spcPct val="90000"/>
              </a:lnSpc>
            </a:pPr>
            <a:r>
              <a:rPr lang="ru-RU" altLang="ru-RU" sz="2400" dirty="0" smtClean="0"/>
              <a:t>холерика;</a:t>
            </a:r>
            <a:endParaRPr lang="ru-RU" altLang="ru-RU" sz="2400" dirty="0"/>
          </a:p>
          <a:p>
            <a:pPr algn="just">
              <a:lnSpc>
                <a:spcPct val="90000"/>
              </a:lnSpc>
            </a:pPr>
            <a:r>
              <a:rPr lang="ru-RU" altLang="ru-RU" sz="2400" dirty="0" smtClean="0"/>
              <a:t>меланхолика</a:t>
            </a:r>
            <a:r>
              <a:rPr lang="ru-RU" altLang="ru-RU" sz="2400" dirty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81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7372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/>
              <a:t>	Трактовки </a:t>
            </a:r>
            <a:r>
              <a:rPr lang="ru-RU" altLang="ru-RU" dirty="0"/>
              <a:t>происхождения болезней основаны на вере в связь между поведением человека, его нравственностью и возникновением у него недуга; при этом подчеркивается пассивная роль индивида: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болезнь </a:t>
            </a:r>
            <a:r>
              <a:rPr lang="ru-RU" altLang="ru-RU" dirty="0"/>
              <a:t>как </a:t>
            </a:r>
            <a:r>
              <a:rPr lang="ru-RU" altLang="ru-RU" dirty="0" smtClean="0"/>
              <a:t>кара;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 smtClean="0"/>
              <a:t>болезнь </a:t>
            </a:r>
            <a:r>
              <a:rPr lang="ru-RU" altLang="ru-RU" dirty="0"/>
              <a:t>как </a:t>
            </a:r>
            <a:r>
              <a:rPr lang="ru-RU" altLang="ru-RU" dirty="0" smtClean="0"/>
              <a:t>испытание;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 smtClean="0"/>
              <a:t>болезнь </a:t>
            </a:r>
            <a:r>
              <a:rPr lang="ru-RU" altLang="ru-RU" dirty="0"/>
              <a:t>как назидание </a:t>
            </a:r>
            <a:r>
              <a:rPr lang="ru-RU" altLang="ru-RU" dirty="0" smtClean="0"/>
              <a:t>другим;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 smtClean="0"/>
              <a:t>болезнь </a:t>
            </a:r>
            <a:r>
              <a:rPr lang="ru-RU" altLang="ru-RU" dirty="0"/>
              <a:t>как расплата за грехи предков</a:t>
            </a:r>
            <a:r>
              <a:rPr lang="ru-RU" altLang="ru-RU" dirty="0" smtClean="0"/>
              <a:t>.</a:t>
            </a:r>
          </a:p>
          <a:p>
            <a:pPr marL="0" indent="0">
              <a:buNone/>
            </a:pPr>
            <a:r>
              <a:rPr lang="ru-RU" altLang="ru-RU" dirty="0" smtClean="0"/>
              <a:t>	Трактовка </a:t>
            </a:r>
            <a:r>
              <a:rPr lang="ru-RU" altLang="ru-RU" dirty="0"/>
              <a:t>происхождения болезней рассматривается сквозь призму внешней или внутренней </a:t>
            </a:r>
            <a:r>
              <a:rPr lang="ru-RU" altLang="ru-RU" dirty="0" err="1"/>
              <a:t>заданности</a:t>
            </a:r>
            <a:r>
              <a:rPr lang="ru-RU" altLang="ru-RU" dirty="0"/>
              <a:t>:</a:t>
            </a:r>
          </a:p>
          <a:p>
            <a:r>
              <a:rPr lang="ru-RU" altLang="ru-RU" dirty="0" smtClean="0"/>
              <a:t>болезнь </a:t>
            </a:r>
            <a:r>
              <a:rPr lang="ru-RU" altLang="ru-RU" dirty="0"/>
              <a:t>как </a:t>
            </a:r>
            <a:r>
              <a:rPr lang="ru-RU" altLang="ru-RU" dirty="0" smtClean="0"/>
              <a:t>неизбежность;</a:t>
            </a:r>
            <a:endParaRPr lang="ru-RU" altLang="ru-RU" dirty="0"/>
          </a:p>
          <a:p>
            <a:r>
              <a:rPr lang="ru-RU" altLang="ru-RU" dirty="0" smtClean="0"/>
              <a:t>болезнь </a:t>
            </a:r>
            <a:r>
              <a:rPr lang="ru-RU" altLang="ru-RU" dirty="0"/>
              <a:t>как стечение </a:t>
            </a:r>
            <a:r>
              <a:rPr lang="ru-RU" altLang="ru-RU" dirty="0" smtClean="0"/>
              <a:t>обстоятельств;</a:t>
            </a:r>
            <a:endParaRPr lang="ru-RU" altLang="ru-RU" dirty="0"/>
          </a:p>
          <a:p>
            <a:r>
              <a:rPr lang="ru-RU" altLang="ru-RU" dirty="0" smtClean="0"/>
              <a:t>болезнь </a:t>
            </a:r>
            <a:r>
              <a:rPr lang="ru-RU" altLang="ru-RU" dirty="0"/>
              <a:t>как собственная ошибка.</a:t>
            </a:r>
          </a:p>
          <a:p>
            <a:pPr marL="0" indent="0">
              <a:buNone/>
            </a:pPr>
            <a:r>
              <a:rPr lang="ru-RU" altLang="ru-RU" dirty="0" smtClean="0"/>
              <a:t>	Мировоззренческая </a:t>
            </a:r>
            <a:r>
              <a:rPr lang="ru-RU" altLang="ru-RU" dirty="0"/>
              <a:t>платформа оценки механизмов происхождения заболеваний базируется на мистическом подходе к процессам </a:t>
            </a:r>
            <a:r>
              <a:rPr lang="ru-RU" altLang="ru-RU" dirty="0" err="1"/>
              <a:t>этиопатогенеза</a:t>
            </a:r>
            <a:r>
              <a:rPr lang="ru-RU" altLang="ru-RU" dirty="0"/>
              <a:t>:</a:t>
            </a:r>
          </a:p>
          <a:p>
            <a:r>
              <a:rPr lang="ru-RU" altLang="ru-RU" dirty="0" smtClean="0"/>
              <a:t> </a:t>
            </a:r>
            <a:r>
              <a:rPr lang="ru-RU" altLang="ru-RU" dirty="0"/>
              <a:t>болезнь вследствие </a:t>
            </a:r>
            <a:r>
              <a:rPr lang="ru-RU" altLang="ru-RU" dirty="0" smtClean="0"/>
              <a:t>зависти;</a:t>
            </a:r>
            <a:endParaRPr lang="ru-RU" altLang="ru-RU" dirty="0"/>
          </a:p>
          <a:p>
            <a:r>
              <a:rPr lang="ru-RU" altLang="ru-RU" dirty="0" smtClean="0"/>
              <a:t>болезнь </a:t>
            </a:r>
            <a:r>
              <a:rPr lang="ru-RU" altLang="ru-RU" dirty="0"/>
              <a:t>вследствие ревности.</a:t>
            </a:r>
          </a:p>
          <a:p>
            <a:pPr>
              <a:lnSpc>
                <a:spcPct val="90000"/>
              </a:lnSpc>
            </a:pPr>
            <a:endParaRPr lang="ru-RU" alt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15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altLang="ru-RU" sz="2800" dirty="0" smtClean="0"/>
              <a:t>	Способность </a:t>
            </a:r>
            <a:r>
              <a:rPr lang="ru-RU" altLang="ru-RU" sz="2800" dirty="0"/>
              <a:t>предвосхищать ход событий, предвидеть поведение окружающих и собственные реакции в процессе изменения ситуации называется </a:t>
            </a:r>
            <a:r>
              <a:rPr lang="ru-RU" altLang="ru-RU" sz="2800" b="1" dirty="0" err="1"/>
              <a:t>антиципационная</a:t>
            </a:r>
            <a:r>
              <a:rPr lang="ru-RU" altLang="ru-RU" sz="2800" dirty="0"/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altLang="ru-RU" sz="2800" dirty="0" smtClean="0"/>
              <a:t>	Типология </a:t>
            </a:r>
            <a:r>
              <a:rPr lang="ru-RU" altLang="ru-RU" sz="2800" dirty="0"/>
              <a:t>реагирования на заболевание создана А.Е. </a:t>
            </a:r>
            <a:r>
              <a:rPr lang="ru-RU" altLang="ru-RU" sz="2800" dirty="0" err="1"/>
              <a:t>Личко</a:t>
            </a:r>
            <a:r>
              <a:rPr lang="ru-RU" altLang="ru-RU" sz="2800" dirty="0"/>
              <a:t> и Н.Я. Ивановым на основе оценки влияния трех факторов: </a:t>
            </a:r>
          </a:p>
          <a:p>
            <a:pPr algn="just">
              <a:lnSpc>
                <a:spcPct val="80000"/>
              </a:lnSpc>
            </a:pPr>
            <a:r>
              <a:rPr lang="ru-RU" altLang="ru-RU" sz="2800" dirty="0" smtClean="0"/>
              <a:t>природы </a:t>
            </a:r>
            <a:r>
              <a:rPr lang="ru-RU" altLang="ru-RU" sz="2800" dirty="0"/>
              <a:t>самого соматического </a:t>
            </a:r>
            <a:r>
              <a:rPr lang="ru-RU" altLang="ru-RU" sz="2800" dirty="0" smtClean="0"/>
              <a:t>заболевания;</a:t>
            </a:r>
            <a:endParaRPr lang="ru-RU" altLang="ru-RU" sz="2800" dirty="0"/>
          </a:p>
          <a:p>
            <a:pPr algn="just">
              <a:lnSpc>
                <a:spcPct val="80000"/>
              </a:lnSpc>
            </a:pPr>
            <a:r>
              <a:rPr lang="ru-RU" altLang="ru-RU" sz="2800" dirty="0" smtClean="0"/>
              <a:t>типа </a:t>
            </a:r>
            <a:r>
              <a:rPr lang="ru-RU" altLang="ru-RU" sz="2800" dirty="0"/>
              <a:t>личности, в котором важнейшую составную часть определяет тип акцентуации </a:t>
            </a:r>
            <a:r>
              <a:rPr lang="ru-RU" altLang="ru-RU" sz="2800" dirty="0" smtClean="0"/>
              <a:t>характера;</a:t>
            </a:r>
            <a:endParaRPr lang="ru-RU" altLang="ru-RU" sz="2800" dirty="0"/>
          </a:p>
          <a:p>
            <a:pPr algn="just">
              <a:lnSpc>
                <a:spcPct val="80000"/>
              </a:lnSpc>
            </a:pPr>
            <a:r>
              <a:rPr lang="ru-RU" altLang="ru-RU" sz="2800" dirty="0" smtClean="0"/>
              <a:t>отношения </a:t>
            </a:r>
            <a:r>
              <a:rPr lang="ru-RU" altLang="ru-RU" sz="2800" dirty="0"/>
              <a:t>к данному заболеванию в </a:t>
            </a:r>
            <a:r>
              <a:rPr lang="ru-RU" altLang="ru-RU" sz="2800" dirty="0" err="1"/>
              <a:t>референтной</a:t>
            </a:r>
            <a:r>
              <a:rPr lang="ru-RU" altLang="ru-RU" sz="2800" dirty="0"/>
              <a:t> для больного группе.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56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332656"/>
            <a:ext cx="8229600" cy="56737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000" dirty="0"/>
              <a:t>Первый блок включает типы отношения к болезни, при которых социальная адаптация существенно не нарушается.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  гармоничный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</a:t>
            </a:r>
            <a:r>
              <a:rPr lang="ru-RU" altLang="ru-RU" sz="2000" dirty="0" err="1"/>
              <a:t>эргопатический</a:t>
            </a:r>
            <a:endParaRPr lang="ru-RU" altLang="ru-RU" sz="20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</a:t>
            </a:r>
            <a:r>
              <a:rPr lang="ru-RU" altLang="ru-RU" sz="2000" dirty="0" err="1"/>
              <a:t>анозогнозический</a:t>
            </a:r>
            <a:r>
              <a:rPr lang="ru-RU" altLang="ru-RU" sz="20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000" dirty="0" smtClean="0"/>
              <a:t>Второй </a:t>
            </a:r>
            <a:r>
              <a:rPr lang="ru-RU" altLang="ru-RU" sz="2000" dirty="0"/>
              <a:t>блок включает типы отношения к болезни, при которых наблюдается </a:t>
            </a:r>
            <a:r>
              <a:rPr lang="ru-RU" altLang="ru-RU" sz="2000" dirty="0" err="1"/>
              <a:t>интрапсихическая</a:t>
            </a:r>
            <a:r>
              <a:rPr lang="ru-RU" altLang="ru-RU" sz="2000" dirty="0"/>
              <a:t> направленность.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  ипохондрический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неврастенический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меланхолический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тревожный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меланхолический.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000" dirty="0" smtClean="0"/>
              <a:t>Третий </a:t>
            </a:r>
            <a:r>
              <a:rPr lang="ru-RU" altLang="ru-RU" sz="2000" dirty="0"/>
              <a:t>блок включает типы отношения к болезни, при которых наблюдается </a:t>
            </a:r>
            <a:r>
              <a:rPr lang="ru-RU" altLang="ru-RU" sz="2000" dirty="0" err="1"/>
              <a:t>интерпсихическая</a:t>
            </a:r>
            <a:r>
              <a:rPr lang="ru-RU" altLang="ru-RU" sz="2000" dirty="0"/>
              <a:t> направленность</a:t>
            </a:r>
            <a:r>
              <a:rPr lang="ru-RU" altLang="ru-RU" sz="20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  сенситивный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эгоцентрический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паранойяльный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dirty="0"/>
              <a:t>- </a:t>
            </a:r>
            <a:r>
              <a:rPr lang="ru-RU" altLang="ru-RU" sz="2000" dirty="0" err="1"/>
              <a:t>дисфорический</a:t>
            </a:r>
            <a:r>
              <a:rPr lang="ru-RU" altLang="ru-RU" sz="2000" dirty="0" smtClean="0"/>
              <a:t>.</a:t>
            </a:r>
            <a:endParaRPr lang="ru-RU" alt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8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3530</Words>
  <Application>Microsoft Office PowerPoint</Application>
  <PresentationFormat>Экран (4:3)</PresentationFormat>
  <Paragraphs>398</Paragraphs>
  <Slides>52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1_Тема Office</vt:lpstr>
      <vt:lpstr>Особенности психологической помощи детям с ограниченными возможностями  </vt:lpstr>
      <vt:lpstr>План лекции</vt:lpstr>
      <vt:lpstr>Внутренняя картина болезни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 детского развития</vt:lpstr>
      <vt:lpstr>Негативные факторы</vt:lpstr>
      <vt:lpstr>Типы возрастного реагирования на воздействие «вредностей»</vt:lpstr>
      <vt:lpstr>Принято выделять следующие уровни нервно-психического реагирования у детей и подростков (по В. В. Ковалеву)</vt:lpstr>
      <vt:lpstr>Презентация PowerPoint</vt:lpstr>
      <vt:lpstr>Эмоционалъно-идеаторный (11 – 17 лет)</vt:lpstr>
      <vt:lpstr>Презентация PowerPoint</vt:lpstr>
      <vt:lpstr>Задачи возрастно-психологического консультирования</vt:lpstr>
      <vt:lpstr>Типичные проблемы</vt:lpstr>
      <vt:lpstr>Норма и патология</vt:lpstr>
      <vt:lpstr>Презентация PowerPoint</vt:lpstr>
      <vt:lpstr>ПСИХОЛОГИЧЕСКИЕ И СОЦИАЛЬНЫЕ ФАКТОРы ДИЗОНТОГЕНЕЗА </vt:lpstr>
      <vt:lpstr>Депривационные условия</vt:lpstr>
      <vt:lpstr>Патологические реакции пубертатного возраста</vt:lpstr>
      <vt:lpstr>Профиль психического развития аномального ребенка </vt:lpstr>
      <vt:lpstr>Цели психологической помощи детям с аномалиями развития</vt:lpstr>
      <vt:lpstr>Основные задачи психологической помощи</vt:lpstr>
      <vt:lpstr>Презентация PowerPoint</vt:lpstr>
      <vt:lpstr>Презентация PowerPoint</vt:lpstr>
      <vt:lpstr>Ранняя комплексная помощь</vt:lpstr>
      <vt:lpstr>Цели и задачи ранней помощи</vt:lpstr>
      <vt:lpstr>Психолого-медико педагогическая консультация </vt:lpstr>
      <vt:lpstr>Презентация PowerPoint</vt:lpstr>
      <vt:lpstr>Медико-социально-педагогический  патронаж</vt:lpstr>
      <vt:lpstr>Ранняя диагностика и коррекция нарушений зрения у детей</vt:lpstr>
      <vt:lpstr>Основные этапы медико-педагогической коррекционной работы</vt:lpstr>
      <vt:lpstr>Презентация PowerPoint</vt:lpstr>
      <vt:lpstr>Презентация PowerPoint</vt:lpstr>
      <vt:lpstr>Психокоррекционная помощь детям с тяжелыми нарушениями ОДА</vt:lpstr>
      <vt:lpstr>Презентация PowerPoint</vt:lpstr>
      <vt:lpstr>Система оказания коррекционной помощи детям с нарушениями интеллекта в России </vt:lpstr>
      <vt:lpstr>Презентация PowerPoint</vt:lpstr>
      <vt:lpstr>Организация специальной педагогической помощи детям с нарушением речи</vt:lpstr>
      <vt:lpstr>Группы для детей с фонетико-фонематическим недоразвитием </vt:lpstr>
      <vt:lpstr>Группы для детей с общим недоразвитием речи</vt:lpstr>
      <vt:lpstr>Группы для заикающихся детей</vt:lpstr>
      <vt:lpstr>Cовременные психолого-педагогические технологии помощи аутичным детям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Арт-терапевтическая коррекция девиаций и асоциального поведения обучающихся </dc:title>
  <dc:creator>1</dc:creator>
  <cp:lastModifiedBy>1</cp:lastModifiedBy>
  <cp:revision>41</cp:revision>
  <dcterms:created xsi:type="dcterms:W3CDTF">2023-06-30T07:21:02Z</dcterms:created>
  <dcterms:modified xsi:type="dcterms:W3CDTF">2023-06-30T13:59:10Z</dcterms:modified>
</cp:coreProperties>
</file>