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1" r:id="rId11"/>
    <p:sldId id="313" r:id="rId12"/>
    <p:sldId id="315" r:id="rId13"/>
    <p:sldId id="316" r:id="rId14"/>
    <p:sldId id="318" r:id="rId15"/>
    <p:sldId id="319" r:id="rId16"/>
    <p:sldId id="320" r:id="rId17"/>
    <p:sldId id="321" r:id="rId18"/>
    <p:sldId id="328" r:id="rId19"/>
    <p:sldId id="329" r:id="rId20"/>
    <p:sldId id="330" r:id="rId21"/>
    <p:sldId id="331" r:id="rId22"/>
    <p:sldId id="332" r:id="rId23"/>
    <p:sldId id="334" r:id="rId24"/>
    <p:sldId id="335" r:id="rId25"/>
    <p:sldId id="336" r:id="rId26"/>
    <p:sldId id="337" r:id="rId27"/>
    <p:sldId id="338" r:id="rId28"/>
    <p:sldId id="340" r:id="rId29"/>
    <p:sldId id="341" r:id="rId30"/>
    <p:sldId id="342" r:id="rId31"/>
    <p:sldId id="343" r:id="rId32"/>
    <p:sldId id="344" r:id="rId33"/>
    <p:sldId id="345" r:id="rId34"/>
    <p:sldId id="348" r:id="rId35"/>
    <p:sldId id="347" r:id="rId36"/>
    <p:sldId id="355" r:id="rId37"/>
    <p:sldId id="350" r:id="rId38"/>
    <p:sldId id="351" r:id="rId39"/>
    <p:sldId id="352" r:id="rId40"/>
    <p:sldId id="353" r:id="rId41"/>
    <p:sldId id="354" r:id="rId42"/>
    <p:sldId id="356" r:id="rId43"/>
    <p:sldId id="358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4AB3C-EBFA-4499-B376-B2D0695C7B6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8B9E-7F0B-47B8-97A0-A93DE49E2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1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D6CB14-7BCF-73C2-B068-417F2734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A020CB-8590-5E27-1A7B-3EF25EE70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B09ECE-0B6D-82DD-F0FE-2C28BBE4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05CA4E-55D9-B192-35B7-75A3BC2F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C1A4F1-B330-4300-FABE-6C721CE5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CEEC2-28F6-4999-BCC8-1D5BB4DB526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B299DB-1655-69D6-7461-A807E29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D504B16-D53A-1035-DF97-8D3D5369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795ABF-CCE8-776E-3C60-835D10B7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00210-470D-E29D-FF42-E6721640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141189-D81F-3398-31E6-EC81534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B1D0E-965E-4E24-A3B1-AA8573949E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C166E1-100D-007D-B7C8-80850CBF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504CE45-B84C-A4E4-B6B1-B28045E9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FEEF15-D8DF-09E4-3DCE-618ADDDC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529B9E-5427-598B-3DDB-ABE2C5C6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1A1535-B0E4-E8D3-EE70-D1A30476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FB77F-97CF-4449-8A94-F4067F41BE0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70427-7AE3-D8A9-265A-3A4C9787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FA5E5D-C72C-15EE-34AE-E9060985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B52870-B39F-DD21-93B7-EEAD59FD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F57613-9FEF-DB7C-EE60-3FCD745F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C12AC1-C096-3379-026B-2922EAC5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2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CB670-0497-F278-85CD-2298E99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7BEB46-3D39-40E9-8150-508618A3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FCE6E4-F512-A1F1-2191-543B1DDA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9C0271-E361-0A4D-B4DF-810AEC23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9E4F5D-1142-36A9-147B-2CD0E839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8C52-F2B3-4862-970B-FEB7B4898C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9421EF-074C-BD5E-C91D-7F5FA5D1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43F71C-B0CB-5206-C6DE-E3F3414D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7D7278-B696-A666-C724-8BEF9089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FD175A-C51B-15D3-49EC-4A4D0299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4F645F-B61A-2FF3-622E-23DC523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2A0C3A-CFC3-DE40-1148-E528AFB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8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FF5B08-AA2D-EABA-EC9D-E341745A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9F1A8B-E686-18E9-65E9-32C385D1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102E99-E224-9026-7FEE-78AA8546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8EBD37E-F53D-AB0E-33D0-0F70B178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E45795-BBCE-F7AB-9965-B972DE067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BA6B1E4-BAAB-99F8-89DC-E4E55A41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19E0CD6-CD1F-55D6-F7B1-46B0930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3F7C74-163C-0B12-7C84-08B133D5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FAA4B-7FAC-4C29-BBBA-38DA0F6EBF4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8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F892BC-6F4C-E8D1-C76E-06137F53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9CBAD2-0C5B-6295-C6EB-F9CB3657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71B0453-A53D-414D-E2DF-D562D2EC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A98668D-F7CC-32CF-9009-641E382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A877-4973-4A59-8DB5-1005C7F3D8C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2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F105074-1A3A-A889-6BC1-5CDE7662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8BF9AE-94F8-FAF9-5611-7F61BC8D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9C98AB-6775-1928-EF7F-D1DADDFB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C3BAF-78B5-FC7C-6E10-8DE3866C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1BE9E7-B4D9-D792-59EB-7F294319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A375A1-E037-3CC5-3450-30833F26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898782-A079-36E0-E9B2-B59992E5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082AD1-76B4-E719-4E38-222E8F7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11A184-F345-752B-C9E1-419393FC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A223D-7328-3E73-15E8-33CD688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22D657E-5EAA-0756-9FE3-004A005C3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9C4BA8-DBEA-6257-3905-04B66B7E8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BB38C8-DF26-3473-A723-714A2A9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ED2B52-A5A9-77D1-236C-41B9B276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C4390E-9E8A-7063-7114-806F9B30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8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F69615-2209-AC6D-1BEE-1A62ADB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ED134B-7F79-AEBB-B236-87BA13A2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8F2577-AC16-FF8A-8083-01CC33732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EA4DC3-84BD-51F2-46D9-F171F26A5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C6BF72-8767-2A05-89BC-176D727E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18117" y="1632030"/>
            <a:ext cx="5829300" cy="3000128"/>
          </a:xfrm>
        </p:spPr>
        <p:txBody>
          <a:bodyPr>
            <a:normAutofit/>
          </a:bodyPr>
          <a:lstStyle/>
          <a:p>
            <a:r>
              <a:rPr lang="ru-RU" b="1" dirty="0" err="1"/>
              <a:t>Бихевиорально</a:t>
            </a:r>
            <a:r>
              <a:rPr lang="ru-RU" b="1"/>
              <a:t>-когнитивное направление в психологии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610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/>
              <a:t>Когнитивно</a:t>
            </a:r>
            <a:r>
              <a:rPr lang="ru-RU" sz="3600" b="1" dirty="0"/>
              <a:t>-поведенческая психотерапия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dirty="0" err="1"/>
              <a:t>Когнитивно</a:t>
            </a:r>
            <a:r>
              <a:rPr lang="ru-RU" sz="2800" dirty="0"/>
              <a:t>-поведенческая </a:t>
            </a:r>
            <a:r>
              <a:rPr lang="ru-RU" sz="2800" dirty="0" smtClean="0"/>
              <a:t>психотерапия – это </a:t>
            </a:r>
            <a:r>
              <a:rPr lang="ru-RU" sz="2800" dirty="0"/>
              <a:t>психотерапия, ориентированная на изменение убеждений, установок, образа мыслей и поведения. В данном направлении используются принципы </a:t>
            </a:r>
            <a:r>
              <a:rPr lang="ru-RU" sz="2800" dirty="0" smtClean="0"/>
              <a:t>научения.</a:t>
            </a:r>
          </a:p>
          <a:p>
            <a:pPr marL="0" indent="0" algn="just">
              <a:buNone/>
            </a:pPr>
            <a:r>
              <a:rPr lang="ru-RU" sz="2800" b="1" dirty="0"/>
              <a:t>Теоретическая основа – </a:t>
            </a:r>
            <a:r>
              <a:rPr lang="ru-RU" sz="2800" b="1" dirty="0" err="1" smtClean="0"/>
              <a:t>бихевиоризмя</a:t>
            </a:r>
            <a:r>
              <a:rPr lang="ru-RU" sz="2800" b="1" dirty="0" smtClean="0"/>
              <a:t>:</a:t>
            </a:r>
          </a:p>
          <a:p>
            <a:pPr algn="just"/>
            <a:r>
              <a:rPr lang="ru-RU" sz="2800" dirty="0"/>
              <a:t> Наука должна описывать только феномены, доступные непосредственному наблюдению, то есть </a:t>
            </a:r>
            <a:r>
              <a:rPr lang="ru-RU" sz="2800" b="1" i="1" dirty="0">
                <a:solidFill>
                  <a:srgbClr val="FF0000"/>
                </a:solidFill>
              </a:rPr>
              <a:t>поведение</a:t>
            </a:r>
            <a:r>
              <a:rPr lang="ru-RU" sz="2800" dirty="0"/>
              <a:t>.</a:t>
            </a:r>
          </a:p>
          <a:p>
            <a:pPr algn="just"/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Поведение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совокупность реакций организма на воздействия внешней среды, на определенные стимулы.</a:t>
            </a:r>
          </a:p>
          <a:p>
            <a:pPr algn="just"/>
            <a:r>
              <a:rPr lang="ru-RU" sz="2800" dirty="0"/>
              <a:t> Человек рассматривается как носитель определенных форм поведения.</a:t>
            </a:r>
          </a:p>
          <a:p>
            <a:pPr algn="just"/>
            <a:r>
              <a:rPr lang="ru-RU" sz="2800" dirty="0"/>
              <a:t> Центральной проблемой бихевиоризма является проблема </a:t>
            </a:r>
            <a:r>
              <a:rPr lang="ru-RU" sz="2800" b="1" dirty="0">
                <a:solidFill>
                  <a:srgbClr val="FF0000"/>
                </a:solidFill>
              </a:rPr>
              <a:t>научения</a:t>
            </a:r>
            <a:r>
              <a:rPr lang="ru-RU" sz="2800" dirty="0"/>
              <a:t>, т.е. приобретения индивидуального опыта.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2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Методы </a:t>
            </a:r>
            <a:r>
              <a:rPr lang="ru-RU" sz="4000" b="1" dirty="0" err="1" smtClean="0"/>
              <a:t>когнитивно</a:t>
            </a:r>
            <a:r>
              <a:rPr lang="ru-RU" sz="4000" b="1" dirty="0" smtClean="0"/>
              <a:t>-поведенческого </a:t>
            </a:r>
            <a:r>
              <a:rPr lang="ru-RU" sz="4000" b="1" dirty="0" smtClean="0"/>
              <a:t>направления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Поведенческая </a:t>
            </a:r>
            <a:r>
              <a:rPr lang="ru-RU" sz="3200" dirty="0" smtClean="0"/>
              <a:t>психотерапия.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Когнитивная </a:t>
            </a:r>
            <a:r>
              <a:rPr lang="ru-RU" sz="3200" dirty="0" smtClean="0"/>
              <a:t>психотерапия.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Рационально-эмотивная </a:t>
            </a:r>
            <a:r>
              <a:rPr lang="ru-RU" sz="3200" dirty="0" smtClean="0"/>
              <a:t>психотерапия.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Рациональная </a:t>
            </a:r>
            <a:r>
              <a:rPr lang="ru-RU" sz="3200" dirty="0" smtClean="0"/>
              <a:t>психотерапия.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Нейролингвистическое </a:t>
            </a:r>
            <a:r>
              <a:rPr lang="ru-RU" sz="3200" dirty="0" smtClean="0"/>
              <a:t>программирование.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72200" y="6381328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03632"/>
          </a:xfrm>
        </p:spPr>
        <p:txBody>
          <a:bodyPr/>
          <a:lstStyle/>
          <a:p>
            <a:pPr algn="ctr"/>
            <a:r>
              <a:rPr lang="ru-RU" b="1" dirty="0"/>
              <a:t>Поведенческая психотерапия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Научение</a:t>
            </a:r>
            <a:r>
              <a:rPr lang="ru-RU" sz="2400" dirty="0"/>
              <a:t> – процесс и результат приобретения индивидуального опыта, знаний, умений, навыков. В настоящее время выделяют 3 модели научения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Классическое </a:t>
            </a:r>
            <a:r>
              <a:rPr lang="ru-RU" sz="2400" dirty="0" err="1"/>
              <a:t>обусловливание</a:t>
            </a:r>
            <a:r>
              <a:rPr lang="ru-RU" sz="2400" dirty="0"/>
              <a:t> (научение типа S</a:t>
            </a:r>
            <a:r>
              <a:rPr lang="ru-RU" sz="2400" dirty="0" smtClean="0"/>
              <a:t>);</a:t>
            </a:r>
            <a:endParaRPr lang="ru-RU" sz="2400" dirty="0"/>
          </a:p>
          <a:p>
            <a:pPr algn="just"/>
            <a:r>
              <a:rPr lang="ru-RU" sz="2400" dirty="0" err="1" smtClean="0"/>
              <a:t>Оперрантное</a:t>
            </a:r>
            <a:r>
              <a:rPr lang="ru-RU" sz="2400" dirty="0" smtClean="0"/>
              <a:t> </a:t>
            </a:r>
            <a:r>
              <a:rPr lang="ru-RU" sz="2400" dirty="0" err="1"/>
              <a:t>обусловливание</a:t>
            </a:r>
            <a:r>
              <a:rPr lang="ru-RU" sz="2400" dirty="0"/>
              <a:t> (научение типа R</a:t>
            </a:r>
            <a:r>
              <a:rPr lang="ru-RU" sz="2400" dirty="0" smtClean="0"/>
              <a:t>);</a:t>
            </a:r>
            <a:endParaRPr lang="ru-RU" sz="2400" dirty="0"/>
          </a:p>
          <a:p>
            <a:pPr algn="just"/>
            <a:r>
              <a:rPr lang="ru-RU" sz="2400" dirty="0" smtClean="0"/>
              <a:t>Социальное </a:t>
            </a:r>
            <a:r>
              <a:rPr lang="ru-RU" sz="2400" dirty="0" smtClean="0"/>
              <a:t>научение.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19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Классическое </a:t>
            </a:r>
            <a:r>
              <a:rPr lang="ru-RU" sz="3600" b="1" dirty="0" err="1"/>
              <a:t>обусловливание</a:t>
            </a:r>
            <a:r>
              <a:rPr lang="ru-RU" sz="3600" b="1" dirty="0"/>
              <a:t> (научение </a:t>
            </a:r>
            <a:r>
              <a:rPr lang="ru-RU" sz="3600" b="1" dirty="0" smtClean="0"/>
              <a:t>типа S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179101" y="1723627"/>
            <a:ext cx="3569363" cy="42976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Павлов развил</a:t>
            </a:r>
            <a:r>
              <a:rPr lang="ru-RU" sz="2400" b="1" i="1" dirty="0"/>
              <a:t> </a:t>
            </a:r>
            <a:r>
              <a:rPr lang="ru-RU" sz="2400" b="1" dirty="0"/>
              <a:t>теорию условных рефлексов</a:t>
            </a:r>
            <a:r>
              <a:rPr lang="ru-RU" sz="2400" dirty="0"/>
              <a:t>, ставшей базой для формирования поведенческой </a:t>
            </a:r>
            <a:r>
              <a:rPr lang="ru-RU" sz="2400" dirty="0" smtClean="0"/>
              <a:t>психотерапии.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	Уотсон </a:t>
            </a:r>
            <a:r>
              <a:rPr lang="ru-RU" sz="2400" dirty="0"/>
              <a:t>основал </a:t>
            </a:r>
            <a:r>
              <a:rPr lang="ru-RU" sz="2400" b="1" dirty="0" err="1"/>
              <a:t>бихевиоральное</a:t>
            </a:r>
            <a:r>
              <a:rPr lang="ru-RU" sz="2400" b="1" dirty="0"/>
              <a:t> направление в психологии </a:t>
            </a:r>
            <a:r>
              <a:rPr lang="ru-RU" sz="2400" dirty="0"/>
              <a:t>(от англ. </a:t>
            </a:r>
            <a:r>
              <a:rPr lang="ru-RU" sz="2400" dirty="0" err="1"/>
              <a:t>behavior</a:t>
            </a:r>
            <a:r>
              <a:rPr lang="ru-RU" sz="2400" dirty="0"/>
              <a:t> – поведение</a:t>
            </a:r>
            <a:r>
              <a:rPr lang="ru-RU" sz="2400" dirty="0" smtClean="0"/>
              <a:t>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s://upload.wikimedia.org/wikipedia/commons/thumb/7/7d/Ivan_Pavlov_NLM3.jpg/267px-Ivan_Pavlov_NL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1" y="1988840"/>
            <a:ext cx="1907381" cy="23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industry.ru/files/personnels/John-Wat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8" y="2031833"/>
            <a:ext cx="2014538" cy="25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710" y="4801389"/>
            <a:ext cx="243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Иван Петрович Павлов</a:t>
            </a:r>
          </a:p>
          <a:p>
            <a:pPr algn="ctr"/>
            <a:r>
              <a:rPr lang="ru-RU" sz="2000" dirty="0" smtClean="0"/>
              <a:t>(1849-1936</a:t>
            </a:r>
            <a:r>
              <a:rPr lang="ru-RU" sz="2000" dirty="0"/>
              <a:t>, Россия)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1358" y="5088285"/>
            <a:ext cx="2419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Джон </a:t>
            </a:r>
            <a:r>
              <a:rPr lang="ru-RU" sz="2000" dirty="0" err="1" smtClean="0"/>
              <a:t>Бродес</a:t>
            </a:r>
            <a:r>
              <a:rPr lang="ru-RU" sz="2000" dirty="0" smtClean="0"/>
              <a:t> Уотсон</a:t>
            </a:r>
          </a:p>
          <a:p>
            <a:pPr algn="ctr"/>
            <a:r>
              <a:rPr lang="ru-RU" sz="2000" dirty="0" smtClean="0"/>
              <a:t>(1878-1958</a:t>
            </a:r>
            <a:r>
              <a:rPr lang="ru-RU" sz="2000" dirty="0"/>
              <a:t>, </a:t>
            </a:r>
            <a:r>
              <a:rPr lang="ru-RU" sz="2000" dirty="0" smtClean="0"/>
              <a:t>США)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243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/>
              <a:t>Оперантное</a:t>
            </a:r>
            <a:r>
              <a:rPr lang="ru-RU" sz="4000" b="1" dirty="0"/>
              <a:t> </a:t>
            </a:r>
            <a:r>
              <a:rPr lang="ru-RU" sz="4000" b="1" dirty="0" err="1"/>
              <a:t>обусловливание</a:t>
            </a:r>
            <a:r>
              <a:rPr lang="ru-RU" sz="4000" b="1" dirty="0"/>
              <a:t> </a:t>
            </a:r>
            <a:r>
              <a:rPr lang="ru-RU" sz="4000" b="1" dirty="0" smtClean="0"/>
              <a:t>(научение </a:t>
            </a:r>
            <a:r>
              <a:rPr lang="ru-RU" sz="4000" b="1" dirty="0"/>
              <a:t>типа R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5708" y="1690689"/>
            <a:ext cx="4709642" cy="425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err="1" smtClean="0"/>
              <a:t>Оперантное</a:t>
            </a:r>
            <a:r>
              <a:rPr lang="ru-RU" b="1" dirty="0" smtClean="0"/>
              <a:t> </a:t>
            </a:r>
            <a:r>
              <a:rPr lang="ru-RU" b="1" dirty="0"/>
              <a:t>поведение</a:t>
            </a:r>
            <a:r>
              <a:rPr lang="ru-RU" dirty="0"/>
              <a:t> – это поведение, вызванное подкреплением, следующим за поведением.</a:t>
            </a:r>
          </a:p>
          <a:p>
            <a:pPr marL="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помощью </a:t>
            </a:r>
            <a:r>
              <a:rPr lang="ru-RU" b="1" dirty="0"/>
              <a:t>положительного</a:t>
            </a:r>
            <a:r>
              <a:rPr lang="ru-RU" dirty="0"/>
              <a:t> или </a:t>
            </a:r>
            <a:r>
              <a:rPr lang="ru-RU" b="1" dirty="0"/>
              <a:t>отрицательного</a:t>
            </a:r>
            <a:r>
              <a:rPr lang="ru-RU" dirty="0"/>
              <a:t> подкрепления возможно модифицировать поведение человека в </a:t>
            </a:r>
            <a:r>
              <a:rPr lang="ru-RU" dirty="0" smtClean="0"/>
              <a:t>нужном направлении.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229200"/>
            <a:ext cx="3688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/>
              <a:t>Беррес</a:t>
            </a:r>
            <a:r>
              <a:rPr lang="ru-RU" sz="2400" dirty="0"/>
              <a:t> Фредерик </a:t>
            </a:r>
            <a:r>
              <a:rPr lang="ru-RU" sz="2400" dirty="0" smtClean="0"/>
              <a:t>Скиннер</a:t>
            </a:r>
          </a:p>
          <a:p>
            <a:pPr algn="ctr"/>
            <a:r>
              <a:rPr lang="ru-RU" sz="2400" dirty="0" smtClean="0"/>
              <a:t>(1904-1990, США)</a:t>
            </a:r>
            <a:endParaRPr lang="ru-RU" sz="2400" dirty="0"/>
          </a:p>
        </p:txBody>
      </p:sp>
      <p:pic>
        <p:nvPicPr>
          <p:cNvPr id="4100" name="Picture 4" descr="http://psychojournal.ru/uploads/posts/2015-07/1437492321_gallery_skinn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0" y="1916832"/>
            <a:ext cx="2222851" cy="27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33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implypsychology.org/skinner%20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" y="1011730"/>
            <a:ext cx="4744464" cy="36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322" y="5382229"/>
            <a:ext cx="2912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Ящик Скиннера</a:t>
            </a:r>
            <a:endParaRPr lang="ru-RU" sz="32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851487" y="592428"/>
            <a:ext cx="4021253" cy="537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/>
              <a:t>Позитивное </a:t>
            </a:r>
            <a:r>
              <a:rPr lang="ru-RU" b="1" dirty="0"/>
              <a:t>подкрепление </a:t>
            </a:r>
            <a:r>
              <a:rPr lang="ru-RU" dirty="0"/>
              <a:t>основано на предъявлении наград, которые усиливают поведенческую реакцию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	Негативное </a:t>
            </a:r>
            <a:r>
              <a:rPr lang="ru-RU" b="1" dirty="0"/>
              <a:t>подкрепление </a:t>
            </a:r>
            <a:r>
              <a:rPr lang="ru-RU" dirty="0"/>
              <a:t>заключается в усилении поведения за счет уменьшения негативных стимулов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	Наказание</a:t>
            </a:r>
            <a:r>
              <a:rPr lang="ru-RU" dirty="0" smtClean="0"/>
              <a:t> направлено на уменьшение поведенческой активности в ответ на негативный стимул.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5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-media-cache-ak0.pinimg.com/originals/f5/2c/ae/f52cae9a136f32f2d45e66450fb47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61" y="1412776"/>
            <a:ext cx="2880320" cy="46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753988"/>
          </a:xfrm>
        </p:spPr>
        <p:txBody>
          <a:bodyPr/>
          <a:lstStyle/>
          <a:p>
            <a:pPr algn="ctr"/>
            <a:r>
              <a:rPr lang="ru-RU" b="1" dirty="0" smtClean="0"/>
              <a:t>Пример </a:t>
            </a:r>
            <a:r>
              <a:rPr lang="ru-RU" b="1" dirty="0"/>
              <a:t>позитивного </a:t>
            </a:r>
            <a:r>
              <a:rPr lang="ru-RU" b="1" dirty="0" smtClean="0"/>
              <a:t>подкрепления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5311502" cy="47641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 smtClean="0"/>
              <a:t>	Если </a:t>
            </a:r>
            <a:r>
              <a:rPr lang="ru-RU" sz="2600" dirty="0"/>
              <a:t>маленький ребенок испытывает боль, он начинает плакать. При этом родители оказывают ему внимание или другое </a:t>
            </a:r>
            <a:r>
              <a:rPr lang="ru-RU" sz="2600" b="1" dirty="0"/>
              <a:t>позитивное подкрепление</a:t>
            </a:r>
            <a:r>
              <a:rPr lang="ru-RU" sz="2600" dirty="0"/>
              <a:t>, ребенок успокаивается. Но в дальнейшем реакция плача становится </a:t>
            </a:r>
            <a:r>
              <a:rPr lang="ru-RU" sz="2600" b="1" dirty="0"/>
              <a:t>естественно обусловленной </a:t>
            </a:r>
            <a:r>
              <a:rPr lang="ru-RU" sz="2600" dirty="0"/>
              <a:t>и </a:t>
            </a:r>
            <a:r>
              <a:rPr lang="ru-RU" sz="2600" dirty="0" err="1"/>
              <a:t>генерализуется</a:t>
            </a:r>
            <a:r>
              <a:rPr lang="ru-RU" sz="2600" dirty="0"/>
              <a:t> на другие ситуации. В результате ребенок начинает плакать, как только нуждается во внимании. Однако если сколько-то раз (7-10) уклониться от оказания внимания, не подкреплять позитивно реакции ребенка, плач прекращается самопроизвольно (</a:t>
            </a:r>
            <a:r>
              <a:rPr lang="ru-RU" sz="2600" b="1" dirty="0"/>
              <a:t>процесс угасания реакции</a:t>
            </a:r>
            <a:r>
              <a:rPr lang="ru-RU" sz="2600" dirty="0"/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8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 негативного </a:t>
            </a:r>
            <a:r>
              <a:rPr lang="ru-RU" b="1" dirty="0" smtClean="0"/>
              <a:t>подкрепления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581383" cy="39076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dirty="0" smtClean="0"/>
              <a:t>Взрослый </a:t>
            </a:r>
            <a:r>
              <a:rPr lang="ru-RU" sz="3200" dirty="0"/>
              <a:t>мужчина вынужден был выступать публично, однако выступление было неудачным, его подвергли сильной критике (негативное подкрепление). В дальнейшем этот мужчина боялся выступать публично и избегал посещения подобных мероприятий. Сформировалась реакция избегания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3314" name="Picture 2" descr="http://m.c.lnkd.licdn.com/mpr/mpr/p/1/005/076/27b/233b4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1604963"/>
            <a:ext cx="2900363" cy="38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65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Техника парадоксальной </a:t>
            </a:r>
            <a:r>
              <a:rPr lang="ru-RU" b="1" dirty="0" smtClean="0"/>
              <a:t>интенции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основе нарушений поведения лежит страх опасения повторения симптома, в связи с чем возникает </a:t>
            </a:r>
            <a:r>
              <a:rPr lang="ru-RU" b="1" dirty="0"/>
              <a:t>страх ожидания</a:t>
            </a:r>
            <a:r>
              <a:rPr lang="ru-RU" dirty="0"/>
              <a:t>. Задачей этой техники является требование от пациента осуществления именно тех действий, последствий которых он </a:t>
            </a:r>
            <a:r>
              <a:rPr lang="ru-RU" dirty="0" smtClean="0"/>
              <a:t>боится.</a:t>
            </a:r>
          </a:p>
          <a:p>
            <a:pPr marL="0" indent="0" algn="just">
              <a:buNone/>
            </a:pPr>
            <a:r>
              <a:rPr lang="ru-RU" dirty="0" smtClean="0"/>
              <a:t>	Например</a:t>
            </a:r>
            <a:r>
              <a:rPr lang="ru-RU" dirty="0"/>
              <a:t>, при невротических нарушениях сна и страхе бессонницы требуют от пациента стараться не заснуть в течение всей ночи. Вследствие этого пациент прекращает бояться нарушений сна и, в конце концов, засыпает.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4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47648"/>
          </a:xfrm>
        </p:spPr>
        <p:txBody>
          <a:bodyPr/>
          <a:lstStyle/>
          <a:p>
            <a:pPr algn="ctr"/>
            <a:r>
              <a:rPr lang="ru-RU" b="1" dirty="0"/>
              <a:t>Тренинг социальных умений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663" y="1562166"/>
            <a:ext cx="4675031" cy="43369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При </a:t>
            </a:r>
            <a:r>
              <a:rPr lang="ru-RU" dirty="0"/>
              <a:t>этой технике используются реакции, противоположные тревоге и страху – активное </a:t>
            </a:r>
            <a:r>
              <a:rPr lang="ru-RU" b="1" dirty="0" err="1"/>
              <a:t>самоутверждающее</a:t>
            </a:r>
            <a:r>
              <a:rPr lang="ru-RU" b="1" dirty="0"/>
              <a:t> </a:t>
            </a:r>
            <a:r>
              <a:rPr lang="ru-RU" b="1" dirty="0" smtClean="0"/>
              <a:t>поведение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Ситуации</a:t>
            </a:r>
            <a:r>
              <a:rPr lang="ru-RU" dirty="0"/>
              <a:t>, психотравмирующие для пациента, воспроизводятся в группе. Получая одобрение со стороны членов группы и психотерапевта, пациент побуждается к проявлению этой формы поведения в реальной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44208" y="6381328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9218" name="Picture 2" descr="https://communicatehealth.com/wp-content/uploads/2015/08/081315_dood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638770" cy="35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75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Когнитивно</a:t>
            </a:r>
            <a:r>
              <a:rPr lang="ru-RU" sz="2400" dirty="0"/>
              <a:t>- аналитическое направление (Ж. Пиаже, Д. Келли, А. </a:t>
            </a:r>
            <a:r>
              <a:rPr lang="ru-RU" sz="2400" dirty="0" err="1"/>
              <a:t>Риле</a:t>
            </a:r>
            <a:r>
              <a:rPr lang="ru-RU" sz="2400" dirty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Поведенческое направление.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Рационально-эмотивное направление А Эллиса.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Когнитивный подход А. Бека.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/>
              <a:t>Реальностная</a:t>
            </a:r>
            <a:r>
              <a:rPr lang="ru-RU" sz="2400" dirty="0"/>
              <a:t> терапия У. </a:t>
            </a:r>
            <a:r>
              <a:rPr lang="ru-RU" sz="2400" dirty="0" err="1"/>
              <a:t>Глассера</a:t>
            </a:r>
            <a:r>
              <a:rPr lang="ru-RU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5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 позитивного подкрепления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93683"/>
            <a:ext cx="449070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Используется </a:t>
            </a:r>
            <a:r>
              <a:rPr lang="ru-RU" dirty="0"/>
              <a:t>принцип </a:t>
            </a:r>
            <a:r>
              <a:rPr lang="ru-RU" dirty="0" err="1"/>
              <a:t>оперантного</a:t>
            </a:r>
            <a:r>
              <a:rPr lang="ru-RU" dirty="0"/>
              <a:t> </a:t>
            </a:r>
            <a:r>
              <a:rPr lang="ru-RU" dirty="0" err="1" smtClean="0"/>
              <a:t>обусловливания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Например</a:t>
            </a:r>
            <a:r>
              <a:rPr lang="ru-RU" dirty="0"/>
              <a:t>, жетонная система. Желаемое поведение награждается своеобразными жетонами (пуговицы, листки бумаги и др.), которые затем обмениваются на похвалу, сладости, прогулки, просмотр телевизора и т.п. 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Эта </a:t>
            </a:r>
            <a:r>
              <a:rPr lang="ru-RU" dirty="0"/>
              <a:t>техника эффективна для детей, для больных с расстройствами личности, с нарушениями поведения при умственной отсталости,  для больных шизофренией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6146" name="Picture 2" descr="http://pad3.whstatic.com/images/thumb/6/65/Understand-Positive-Reinforcement-Step-8Bullet2.jpg/670px-Understand-Positive-Reinforcement-Step-8Bulle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07" y="1844824"/>
            <a:ext cx="3488201" cy="34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2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 негативного подкрепления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423088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dirty="0" smtClean="0"/>
              <a:t>	Опять же используется </a:t>
            </a:r>
            <a:r>
              <a:rPr lang="ru-RU" sz="3200" dirty="0"/>
              <a:t>принцип </a:t>
            </a:r>
            <a:r>
              <a:rPr lang="ru-RU" sz="3200" dirty="0" err="1"/>
              <a:t>оперантного</a:t>
            </a:r>
            <a:r>
              <a:rPr lang="ru-RU" sz="3200" dirty="0"/>
              <a:t> </a:t>
            </a:r>
            <a:r>
              <a:rPr lang="ru-RU" sz="3200" dirty="0" err="1" smtClean="0"/>
              <a:t>обусловливания</a:t>
            </a:r>
            <a:r>
              <a:rPr lang="ru-RU" sz="3200" dirty="0" smtClean="0"/>
              <a:t>, но используются негативные стимулы, направленные на снижение поведенческой активности.</a:t>
            </a:r>
          </a:p>
          <a:p>
            <a:pPr marL="0" indent="0" algn="just">
              <a:buNone/>
            </a:pPr>
            <a:r>
              <a:rPr lang="ru-RU" sz="3200" dirty="0" smtClean="0"/>
              <a:t>	Например, путем </a:t>
            </a:r>
            <a:r>
              <a:rPr lang="ru-RU" sz="3200" dirty="0"/>
              <a:t>формирования устойчивого рвотного рефлекса на вкус, запах и вид спиртных </a:t>
            </a:r>
            <a:r>
              <a:rPr lang="ru-RU" sz="3200" dirty="0" smtClean="0"/>
              <a:t>напитков продлевается ремиссия у алкоголиков.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www.theforexguy.com/wp-content/uploads/2013/11/negative-reinforc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69" y="1825626"/>
            <a:ext cx="3389506" cy="40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8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Области применения поведенческой </a:t>
            </a:r>
            <a:r>
              <a:rPr lang="ru-RU" sz="3600" b="1" dirty="0" smtClean="0"/>
              <a:t>психотерапии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Тревожно-</a:t>
            </a:r>
            <a:r>
              <a:rPr lang="ru-RU" sz="3200" dirty="0" err="1" smtClean="0"/>
              <a:t>фобические</a:t>
            </a:r>
            <a:r>
              <a:rPr lang="ru-RU" sz="3200" dirty="0" smtClean="0"/>
              <a:t> </a:t>
            </a:r>
            <a:r>
              <a:rPr lang="ru-RU" sz="3200" dirty="0"/>
              <a:t>расстройства</a:t>
            </a:r>
          </a:p>
          <a:p>
            <a:r>
              <a:rPr lang="ru-RU" sz="3200" dirty="0"/>
              <a:t>Психогенные сексуальные расстройства</a:t>
            </a:r>
          </a:p>
          <a:p>
            <a:r>
              <a:rPr lang="ru-RU" sz="3200" dirty="0"/>
              <a:t>Межличностные проблемы</a:t>
            </a:r>
          </a:p>
          <a:p>
            <a:r>
              <a:rPr lang="ru-RU" sz="3200" dirty="0"/>
              <a:t>Детская психопатология: нарушения поведения, </a:t>
            </a:r>
            <a:r>
              <a:rPr lang="ru-RU" sz="3200" dirty="0" err="1"/>
              <a:t>делинквентные</a:t>
            </a:r>
            <a:r>
              <a:rPr lang="ru-RU" sz="3200" dirty="0"/>
              <a:t> расстройства, </a:t>
            </a:r>
            <a:r>
              <a:rPr lang="ru-RU" sz="3200" dirty="0" err="1"/>
              <a:t>энурез</a:t>
            </a:r>
            <a:r>
              <a:rPr lang="ru-RU" sz="3200" dirty="0"/>
              <a:t>, детский </a:t>
            </a:r>
            <a:r>
              <a:rPr lang="ru-RU" sz="3200" dirty="0" smtClean="0"/>
              <a:t>аутизм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99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Когнитивная психотерапия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основе формирования нарушений поведения лежат </a:t>
            </a:r>
            <a:r>
              <a:rPr lang="ru-RU" b="1" dirty="0"/>
              <a:t>неправильные (иррациональные) убеждения, установки, образ </a:t>
            </a:r>
            <a:r>
              <a:rPr lang="ru-RU" b="1" dirty="0" smtClean="0"/>
              <a:t>мыслей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Между </a:t>
            </a:r>
            <a:r>
              <a:rPr lang="ru-RU" dirty="0"/>
              <a:t>стимулом и реакцией существует промежуточное звено – </a:t>
            </a:r>
            <a:r>
              <a:rPr lang="ru-RU" b="1" dirty="0"/>
              <a:t>мысль (</a:t>
            </a:r>
            <a:r>
              <a:rPr lang="ru-RU" b="1" dirty="0" err="1"/>
              <a:t>когниция</a:t>
            </a:r>
            <a:r>
              <a:rPr lang="ru-RU" b="1" dirty="0"/>
              <a:t>)</a:t>
            </a:r>
            <a:r>
              <a:rPr lang="ru-RU" dirty="0"/>
              <a:t>, направленная на восприятие и оценку стимула.  </a:t>
            </a:r>
          </a:p>
          <a:p>
            <a:pPr marL="0" indent="0" algn="just">
              <a:buNone/>
            </a:pPr>
            <a:r>
              <a:rPr lang="ru-RU" dirty="0" smtClean="0"/>
              <a:t>	При </a:t>
            </a:r>
            <a:r>
              <a:rPr lang="ru-RU" dirty="0"/>
              <a:t>эмоциональных расстройствах причиной являются </a:t>
            </a:r>
            <a:r>
              <a:rPr lang="ru-RU" b="1" dirty="0"/>
              <a:t>автоматические мысли</a:t>
            </a:r>
            <a:r>
              <a:rPr lang="ru-RU" dirty="0"/>
              <a:t> в виде когнитивного (мыслительного) потока, основанного на субъективной </a:t>
            </a:r>
            <a:r>
              <a:rPr lang="ru-RU" dirty="0" smtClean="0"/>
              <a:t>оценке.</a:t>
            </a:r>
          </a:p>
          <a:p>
            <a:pPr marL="0" indent="0" algn="just">
              <a:buNone/>
            </a:pPr>
            <a:r>
              <a:rPr lang="ru-RU" dirty="0" smtClean="0"/>
              <a:t>	У </a:t>
            </a:r>
            <a:r>
              <a:rPr lang="ru-RU" dirty="0"/>
              <a:t>многих формируются неправильные представления о </a:t>
            </a:r>
            <a:r>
              <a:rPr lang="ru-RU" dirty="0" smtClean="0"/>
              <a:t>действительности – </a:t>
            </a:r>
            <a:r>
              <a:rPr lang="ru-RU" b="1" dirty="0" smtClean="0"/>
              <a:t>иррациональные </a:t>
            </a:r>
            <a:r>
              <a:rPr lang="ru-RU" b="1" dirty="0" err="1"/>
              <a:t>когниции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позиций когнитивной психотерапии у больных неврозом искаженные представления ведут к искаженному мышлению в различных сферах жизни.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70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/>
          <a:lstStyle/>
          <a:p>
            <a:pPr algn="ctr"/>
            <a:r>
              <a:rPr lang="ru-RU" b="1" dirty="0" smtClean="0"/>
              <a:t>Иррациональные </a:t>
            </a:r>
            <a:r>
              <a:rPr lang="ru-RU" b="1" dirty="0" err="1" smtClean="0"/>
              <a:t>когниции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7"/>
            <a:ext cx="7886700" cy="4608512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Отвечающие </a:t>
            </a:r>
            <a:r>
              <a:rPr lang="ru-RU" b="1" i="1" dirty="0"/>
              <a:t>нереалистичному принципу долженствования</a:t>
            </a:r>
            <a:r>
              <a:rPr lang="ru-RU" dirty="0"/>
              <a:t> («я должен все знать, понимать, предвидеть», «я никогда не должен уставать и болеть», «я должен быть всегда великодушным, внимательным, достойным</a:t>
            </a:r>
            <a:r>
              <a:rPr lang="ru-RU" dirty="0" smtClean="0"/>
              <a:t>»)</a:t>
            </a:r>
          </a:p>
          <a:p>
            <a:pPr algn="just"/>
            <a:r>
              <a:rPr lang="ru-RU" b="1" i="1" dirty="0" smtClean="0"/>
              <a:t>Мысли </a:t>
            </a:r>
            <a:r>
              <a:rPr lang="ru-RU" b="1" i="1" dirty="0"/>
              <a:t>катастрофичного содержания</a:t>
            </a:r>
            <a:r>
              <a:rPr lang="ru-RU" dirty="0"/>
              <a:t> («это ужасно», «я, наверно, умру</a:t>
            </a:r>
            <a:r>
              <a:rPr lang="ru-RU" dirty="0" smtClean="0"/>
              <a:t>»)</a:t>
            </a:r>
          </a:p>
          <a:p>
            <a:pPr algn="just"/>
            <a:r>
              <a:rPr lang="ru-RU" b="1" i="1" dirty="0" smtClean="0"/>
              <a:t>Оценочного </a:t>
            </a:r>
            <a:r>
              <a:rPr lang="ru-RU" b="1" i="1" dirty="0"/>
              <a:t>характера, исходящего из социальных норм</a:t>
            </a:r>
            <a:r>
              <a:rPr lang="ru-RU" dirty="0"/>
              <a:t> («врач должен внимательно и хорошо меня лечить</a:t>
            </a:r>
            <a:r>
              <a:rPr lang="ru-RU" dirty="0" smtClean="0"/>
              <a:t>»)</a:t>
            </a:r>
          </a:p>
          <a:p>
            <a:pPr algn="just"/>
            <a:r>
              <a:rPr lang="ru-RU" b="1" i="1" dirty="0" smtClean="0"/>
              <a:t>Выражающие </a:t>
            </a:r>
            <a:r>
              <a:rPr lang="ru-RU" b="1" i="1" dirty="0"/>
              <a:t>внутренние потребности</a:t>
            </a:r>
            <a:r>
              <a:rPr lang="ru-RU" dirty="0"/>
              <a:t> («если у меня не будет ученой степени, моя жизнь не удалась», «для того, чтобы быть счастливым, я во всех делах должен добиваться успеха», «замечательно быть популярным, богатым, ужасно быть посредственностью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78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Техника </a:t>
            </a:r>
            <a:r>
              <a:rPr lang="ru-RU" sz="4000" b="1" dirty="0" err="1"/>
              <a:t>декатастрофизации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55831"/>
            <a:ext cx="7886700" cy="3037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</a:t>
            </a:r>
            <a:r>
              <a:rPr lang="ru-RU" sz="2800" dirty="0" smtClean="0"/>
              <a:t>Используется </a:t>
            </a:r>
            <a:r>
              <a:rPr lang="ru-RU" sz="2800" dirty="0"/>
              <a:t>прием «А что, если…?» Исследуются возможность событий и их последствий для больного в плане психологического и физического ущерба. Таким образом, пациент понимает, что все не настолько катастрофично, как он представляет и его отношение к событиям изменяется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1268" name="Picture 4" descr="https://what-if.xkcd.com/imgs/whatif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5050755" cy="17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2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Техника </a:t>
            </a:r>
            <a:r>
              <a:rPr lang="ru-RU" sz="3600" b="1" dirty="0" err="1"/>
              <a:t>переформулирования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5322627" cy="43158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	Если </a:t>
            </a:r>
            <a:r>
              <a:rPr lang="ru-RU" sz="2400" dirty="0"/>
              <a:t>пациент считает, что не может контролировать проблему, ему предлагают переформулировать ее для возможности контроля над ситуацией. Например, убеждение: «Я никогда не сдам экзамен» можно постепенно, шаг за шагом, переформулировать в новое убеждение: «Я сделаю все, чтобы сдать этот экзамен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5362" name="Picture 2" descr="https://getfitwithnikki.files.wordpress.com/2010/11/i-can-do-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84" y="1268760"/>
            <a:ext cx="2750344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7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Техника децентрализации и отстраненности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3953"/>
            <a:ext cx="8208912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	</a:t>
            </a:r>
            <a:r>
              <a:rPr lang="ru-RU" sz="2000" dirty="0" smtClean="0"/>
              <a:t>Применяется</a:t>
            </a:r>
            <a:r>
              <a:rPr lang="ru-RU" sz="2000" dirty="0"/>
              <a:t>, если человек чрезмерно включен в проблему, придает излишнее </a:t>
            </a:r>
            <a:r>
              <a:rPr lang="ru-RU" sz="2000" b="1" dirty="0">
                <a:solidFill>
                  <a:srgbClr val="FF0000"/>
                </a:solidFill>
              </a:rPr>
              <a:t>личное</a:t>
            </a:r>
            <a:r>
              <a:rPr lang="ru-RU" sz="2000" i="1" dirty="0"/>
              <a:t> </a:t>
            </a:r>
            <a:r>
              <a:rPr lang="ru-RU" sz="2000" dirty="0"/>
              <a:t>значение событиям, происходящим вокруг и не имеющим к нему никакого отношения. Нужно показывать необоснованность таких убеждений</a:t>
            </a:r>
            <a:r>
              <a:rPr lang="ru-RU" sz="20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	Выявление</a:t>
            </a:r>
            <a:r>
              <a:rPr lang="ru-RU" sz="2000" dirty="0"/>
              <a:t> и структурирование блоков иррациональных </a:t>
            </a:r>
            <a:r>
              <a:rPr lang="ru-RU" sz="2000" dirty="0" err="1"/>
              <a:t>когниций</a:t>
            </a:r>
            <a:r>
              <a:rPr lang="ru-RU" sz="2000" dirty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распознавания связей между эмоцией и </a:t>
            </a:r>
            <a:r>
              <a:rPr lang="ru-RU" sz="2000" dirty="0" smtClean="0"/>
              <a:t>поведением;</a:t>
            </a:r>
            <a:endParaRPr lang="ru-RU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концентрация на ключевых убеждениях </a:t>
            </a:r>
            <a:r>
              <a:rPr lang="ru-RU" sz="2000" dirty="0" smtClean="0"/>
              <a:t>пациентов;</a:t>
            </a:r>
            <a:endParaRPr lang="ru-RU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изменение когнитивной схемы путем логического </a:t>
            </a:r>
            <a:r>
              <a:rPr lang="ru-RU" sz="2000" dirty="0" smtClean="0"/>
              <a:t>анализа.</a:t>
            </a:r>
            <a:endParaRPr lang="ru-RU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	Успех </a:t>
            </a:r>
            <a:r>
              <a:rPr lang="ru-RU" sz="2000" dirty="0"/>
              <a:t>лечения определяется и оценивается при помощи самонаблюдения, контроля над эмоциями и постепенного изменения поведения в отношении к миру и к самому себе.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Показания к когнитивной </a:t>
            </a:r>
            <a:r>
              <a:rPr lang="ru-RU" sz="3600" b="1" dirty="0" smtClean="0"/>
              <a:t>психотерапии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796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Депрессивные </a:t>
            </a:r>
            <a:r>
              <a:rPr lang="ru-RU" sz="2800" dirty="0"/>
              <a:t>состояния легкой </a:t>
            </a:r>
            <a:r>
              <a:rPr lang="ru-RU" sz="2800" dirty="0" smtClean="0"/>
              <a:t>степени</a:t>
            </a:r>
          </a:p>
          <a:p>
            <a:r>
              <a:rPr lang="ru-RU" sz="2800" dirty="0" smtClean="0"/>
              <a:t>Тревожные расстройства</a:t>
            </a:r>
          </a:p>
          <a:p>
            <a:r>
              <a:rPr lang="ru-RU" sz="2800" dirty="0" smtClean="0"/>
              <a:t>Межличностные конфликты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7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3459"/>
            <a:ext cx="7886700" cy="9832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Рационально-эмотивная психотерапия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169168"/>
            <a:ext cx="5731703" cy="48940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	</a:t>
            </a:r>
            <a:r>
              <a:rPr lang="ru-RU" sz="2400" dirty="0" smtClean="0"/>
              <a:t>Выделяются </a:t>
            </a:r>
            <a:r>
              <a:rPr lang="ru-RU" sz="2400" dirty="0"/>
              <a:t>два типа </a:t>
            </a:r>
            <a:r>
              <a:rPr lang="ru-RU" sz="2400" dirty="0" err="1" smtClean="0"/>
              <a:t>когниций</a:t>
            </a:r>
            <a:r>
              <a:rPr lang="ru-RU" sz="2400" dirty="0"/>
              <a:t>: </a:t>
            </a:r>
            <a:r>
              <a:rPr lang="ru-RU" sz="2400" b="1" dirty="0">
                <a:solidFill>
                  <a:srgbClr val="FF0000"/>
                </a:solidFill>
              </a:rPr>
              <a:t>дескриптивные</a:t>
            </a:r>
            <a:r>
              <a:rPr lang="ru-RU" sz="2400" dirty="0"/>
              <a:t> </a:t>
            </a:r>
            <a:r>
              <a:rPr lang="ru-RU" sz="2400" dirty="0" smtClean="0"/>
              <a:t>(</a:t>
            </a:r>
            <a:r>
              <a:rPr lang="en-US" sz="2400" dirty="0" smtClean="0"/>
              <a:t>description – </a:t>
            </a:r>
            <a:r>
              <a:rPr lang="ru-RU" sz="2400" dirty="0" smtClean="0"/>
              <a:t>описание) и</a:t>
            </a:r>
            <a:r>
              <a:rPr lang="ru-RU" sz="2400" dirty="0"/>
              <a:t> </a:t>
            </a:r>
            <a:r>
              <a:rPr lang="ru-RU" sz="2400" b="1" dirty="0" smtClean="0">
                <a:solidFill>
                  <a:srgbClr val="FF0000"/>
                </a:solidFill>
              </a:rPr>
              <a:t>оценочные</a:t>
            </a:r>
            <a:r>
              <a:rPr lang="ru-RU" sz="24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Дескриптивные </a:t>
            </a:r>
            <a:r>
              <a:rPr lang="ru-RU" sz="2400" dirty="0" err="1"/>
              <a:t>когниции</a:t>
            </a:r>
            <a:r>
              <a:rPr lang="ru-RU" sz="2400" dirty="0"/>
              <a:t> несут информацию, которую получают из </a:t>
            </a:r>
            <a:r>
              <a:rPr lang="ru-RU" sz="2400" b="1" dirty="0"/>
              <a:t>реального </a:t>
            </a:r>
            <a:r>
              <a:rPr lang="ru-RU" sz="2400" b="1" dirty="0" smtClean="0"/>
              <a:t>мира.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Оценочные </a:t>
            </a:r>
            <a:r>
              <a:rPr lang="ru-RU" sz="2400" dirty="0" err="1"/>
              <a:t>когниции</a:t>
            </a:r>
            <a:r>
              <a:rPr lang="ru-RU" sz="2400" dirty="0"/>
              <a:t> несут </a:t>
            </a:r>
            <a:r>
              <a:rPr lang="ru-RU" sz="2400" b="1" dirty="0"/>
              <a:t>отношение человека к этой </a:t>
            </a:r>
            <a:r>
              <a:rPr lang="ru-RU" sz="2400" b="1" dirty="0" smtClean="0"/>
              <a:t>информации.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Более </a:t>
            </a:r>
            <a:r>
              <a:rPr lang="ru-RU" sz="2400" dirty="0"/>
              <a:t>важными являются </a:t>
            </a:r>
            <a:r>
              <a:rPr lang="ru-RU" sz="2400" i="1" dirty="0"/>
              <a:t>оценочные </a:t>
            </a:r>
            <a:r>
              <a:rPr lang="ru-RU" sz="2400" i="1" dirty="0" err="1" smtClean="0"/>
              <a:t>когниции</a:t>
            </a:r>
            <a:r>
              <a:rPr lang="ru-RU" sz="2400" i="1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	Не </a:t>
            </a:r>
            <a:r>
              <a:rPr lang="ru-RU" sz="2400" dirty="0"/>
              <a:t>сама объективная реальность вызывает у человека различные эмоции, а их внутреннее восприятие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370" y="4869160"/>
            <a:ext cx="2191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Альберт </a:t>
            </a:r>
            <a:r>
              <a:rPr lang="ru-RU" sz="2400" dirty="0" smtClean="0"/>
              <a:t>Эллис</a:t>
            </a:r>
          </a:p>
          <a:p>
            <a:pPr algn="ctr"/>
            <a:r>
              <a:rPr lang="ru-RU" sz="2400" dirty="0" smtClean="0"/>
              <a:t>(1913-2007</a:t>
            </a:r>
            <a:r>
              <a:rPr lang="ru-RU" sz="2400" dirty="0"/>
              <a:t>, США)</a:t>
            </a:r>
          </a:p>
        </p:txBody>
      </p:sp>
      <p:pic>
        <p:nvPicPr>
          <p:cNvPr id="12290" name="Picture 2" descr="http://www.psychologos.ru/images/1_1435655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015710" cy="29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7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7729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+mn-lt"/>
                <a:cs typeface="Times New Roman" panose="02020603050405020304" pitchFamily="18" charset="0"/>
              </a:rPr>
              <a:t>Особенности когнитивной </a:t>
            </a:r>
            <a:r>
              <a:rPr lang="ru-RU" b="1" dirty="0" err="1" smtClean="0">
                <a:effectLst/>
                <a:latin typeface="+mn-lt"/>
                <a:cs typeface="Times New Roman" panose="02020603050405020304" pitchFamily="18" charset="0"/>
              </a:rPr>
              <a:t>психокоррекции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99592" y="1484784"/>
            <a:ext cx="3487337" cy="39396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cs typeface="Times New Roman" panose="02020603050405020304" pitchFamily="18" charset="0"/>
              </a:rPr>
              <a:t>1) Основное внимание уделяется не прошлому клиента, а его настоящему- мыслях о себе и о мире.</a:t>
            </a:r>
          </a:p>
          <a:p>
            <a:pPr marL="0" indent="0" algn="just">
              <a:buNone/>
            </a:pPr>
            <a:r>
              <a:rPr lang="ru-RU" dirty="0" smtClean="0">
                <a:cs typeface="Times New Roman" panose="02020603050405020304" pitchFamily="18" charset="0"/>
              </a:rPr>
              <a:t>2) В основе коррекции лежит научение новым способам мышления.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1484784"/>
            <a:ext cx="4086989" cy="36075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cs typeface="Times New Roman" panose="02020603050405020304" pitchFamily="18" charset="0"/>
              </a:rPr>
              <a:t>3) Широкое применение системы домашних заданий, направленных на перенос полученных новых навыков в среду реального взаимодействия.</a:t>
            </a:r>
          </a:p>
          <a:p>
            <a:pPr marL="0" indent="0" algn="just">
              <a:buNone/>
            </a:pPr>
            <a:r>
              <a:rPr lang="ru-RU" dirty="0" smtClean="0">
                <a:cs typeface="Times New Roman" panose="02020603050405020304" pitchFamily="18" charset="0"/>
              </a:rPr>
              <a:t> 4) Основная задача коррекции – изменения в восприятии себя и окружающей действительности.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FAA4B-7FAC-4C29-BBBA-38DA0F6EBF44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2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73207"/>
            <a:ext cx="7886700" cy="56037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 smtClean="0"/>
              <a:t>	</a:t>
            </a:r>
            <a:r>
              <a:rPr lang="ru-RU" sz="2800" dirty="0" smtClean="0"/>
              <a:t>Основной </a:t>
            </a:r>
            <a:r>
              <a:rPr lang="ru-RU" sz="2800" dirty="0"/>
              <a:t>задачей является показать пациенту, что его </a:t>
            </a:r>
            <a:r>
              <a:rPr lang="ru-RU" sz="2800" b="1" dirty="0"/>
              <a:t>эмоциональные проблемы связаны с иррациональными установками</a:t>
            </a:r>
            <a:r>
              <a:rPr lang="ru-RU" sz="2800" dirty="0"/>
              <a:t>, а не с прошлыми или настоящими событиями, и сейчас он все время их негативно </a:t>
            </a:r>
            <a:r>
              <a:rPr lang="ru-RU" sz="2800" dirty="0" smtClean="0"/>
              <a:t>подкрепляет.</a:t>
            </a:r>
          </a:p>
          <a:p>
            <a:pPr marL="0" indent="0" algn="just">
              <a:buNone/>
            </a:pPr>
            <a:r>
              <a:rPr lang="ru-RU" sz="2800" dirty="0" smtClean="0"/>
              <a:t>	Иррациональные </a:t>
            </a:r>
            <a:r>
              <a:rPr lang="ru-RU" sz="2800" dirty="0"/>
              <a:t>идеи являются следствием </a:t>
            </a:r>
            <a:r>
              <a:rPr lang="ru-RU" sz="2800" b="1" dirty="0"/>
              <a:t>социального научения</a:t>
            </a:r>
            <a:r>
              <a:rPr lang="ru-RU" sz="2800" i="1" dirty="0"/>
              <a:t>, </a:t>
            </a:r>
            <a:r>
              <a:rPr lang="ru-RU" sz="2800" dirty="0"/>
              <a:t>например,</a:t>
            </a:r>
            <a:r>
              <a:rPr lang="ru-RU" sz="2800" i="1" dirty="0"/>
              <a:t> </a:t>
            </a:r>
            <a:r>
              <a:rPr lang="ru-RU" sz="2800" dirty="0"/>
              <a:t>в связи с особенностями воспитания в </a:t>
            </a:r>
            <a:r>
              <a:rPr lang="ru-RU" sz="2800" dirty="0" smtClean="0"/>
              <a:t>семье.</a:t>
            </a:r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dirty="0" smtClean="0"/>
              <a:t>Рационально-эмотивная </a:t>
            </a:r>
            <a:r>
              <a:rPr lang="ru-RU" sz="2800" dirty="0"/>
              <a:t>психотерапии направлена на </a:t>
            </a:r>
            <a:r>
              <a:rPr lang="ru-RU" sz="2800" b="1" dirty="0"/>
              <a:t>обсуждение и критику </a:t>
            </a:r>
            <a:r>
              <a:rPr lang="ru-RU" sz="2800" dirty="0"/>
              <a:t>системы неправильных, не соответствующих реальности установок пациента,  на введение в его жизнь принципов терпимости и принятия происходящих событий.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9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Тактика рационально-эмотивной психотерапии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5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Необходимо </a:t>
            </a:r>
            <a:r>
              <a:rPr lang="ru-RU" dirty="0"/>
              <a:t>выяснить иррациональные установки больного. Объектом будущей коррекции являются </a:t>
            </a:r>
            <a:r>
              <a:rPr lang="ru-RU" b="1" dirty="0"/>
              <a:t>слова</a:t>
            </a:r>
            <a:r>
              <a:rPr lang="ru-RU" dirty="0"/>
              <a:t>, выражающие эти установки, такие как </a:t>
            </a:r>
            <a:r>
              <a:rPr lang="ru-RU" i="1" dirty="0"/>
              <a:t>«должен», «надо», «обязан», «ужасно» </a:t>
            </a:r>
            <a:r>
              <a:rPr lang="ru-RU" dirty="0"/>
              <a:t>и </a:t>
            </a:r>
            <a:r>
              <a:rPr lang="ru-RU" dirty="0" smtClean="0"/>
              <a:t>т.п.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дальнейшем больного </a:t>
            </a:r>
            <a:r>
              <a:rPr lang="ru-RU" b="1" dirty="0"/>
              <a:t>путем дискуссии </a:t>
            </a:r>
            <a:r>
              <a:rPr lang="ru-RU" dirty="0"/>
              <a:t>(«сократовский диалог») постепенно подводят к признанию абсурдности этих </a:t>
            </a:r>
            <a:r>
              <a:rPr lang="ru-RU" dirty="0" smtClean="0"/>
              <a:t>убеждений.</a:t>
            </a:r>
          </a:p>
          <a:p>
            <a:pPr marL="0" indent="0" algn="just">
              <a:buNone/>
            </a:pPr>
            <a:r>
              <a:rPr lang="ru-RU" dirty="0" smtClean="0"/>
              <a:t>	Психотерапевт </a:t>
            </a:r>
            <a:r>
              <a:rPr lang="ru-RU" dirty="0"/>
              <a:t>довольно директивен, эмоционально насыщен, заставляет пациента думать и переоценивать свои позиции. При этом важно, чтобы пациент чувствовал к себе положительное отношение, ощущал себя принятым.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6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Показания для применения рационально-эмотивной </a:t>
            </a:r>
            <a:r>
              <a:rPr lang="ru-RU" sz="3600" b="1" dirty="0" smtClean="0"/>
              <a:t>психотерапии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16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Межличностные </a:t>
            </a:r>
            <a:r>
              <a:rPr lang="ru-RU" sz="2800" dirty="0" smtClean="0"/>
              <a:t>конфликты;</a:t>
            </a:r>
            <a:endParaRPr lang="ru-RU" sz="2800" dirty="0"/>
          </a:p>
          <a:p>
            <a:r>
              <a:rPr lang="ru-RU" sz="2800" dirty="0"/>
              <a:t>Психогенные сексуальные </a:t>
            </a:r>
            <a:r>
              <a:rPr lang="ru-RU" sz="2800" dirty="0" smtClean="0"/>
              <a:t>расстройства;</a:t>
            </a:r>
            <a:endParaRPr lang="ru-RU" sz="2800" dirty="0"/>
          </a:p>
          <a:p>
            <a:r>
              <a:rPr lang="ru-RU" sz="2800" dirty="0" smtClean="0"/>
              <a:t>Неврозы;</a:t>
            </a:r>
            <a:endParaRPr lang="ru-RU" sz="2800" dirty="0"/>
          </a:p>
          <a:p>
            <a:r>
              <a:rPr lang="ru-RU" sz="2800" dirty="0"/>
              <a:t>Расстройства </a:t>
            </a:r>
            <a:r>
              <a:rPr lang="ru-RU" sz="2800" dirty="0" smtClean="0"/>
              <a:t>личности;</a:t>
            </a:r>
            <a:endParaRPr lang="ru-RU" sz="2800" dirty="0"/>
          </a:p>
          <a:p>
            <a:r>
              <a:rPr lang="ru-RU" sz="2800" dirty="0"/>
              <a:t>Психосоматические </a:t>
            </a:r>
            <a:r>
              <a:rPr lang="ru-RU" sz="2800" dirty="0" smtClean="0"/>
              <a:t>расстройства;</a:t>
            </a:r>
            <a:endParaRPr lang="ru-RU" sz="2800" dirty="0"/>
          </a:p>
          <a:p>
            <a:r>
              <a:rPr lang="ru-RU" sz="2800" dirty="0"/>
              <a:t>Расстройства поведения у </a:t>
            </a:r>
            <a:r>
              <a:rPr lang="ru-RU" sz="2800" dirty="0" smtClean="0"/>
              <a:t>подростков.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Модель рационально-эмотивной терапии А. Эллиса (РЭТ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пояснения основного принципа РЭТ Эллис предложил </a:t>
            </a:r>
            <a:r>
              <a:rPr lang="ru-RU" b="1" dirty="0"/>
              <a:t>модель АВС: </a:t>
            </a:r>
          </a:p>
          <a:p>
            <a:pPr>
              <a:buNone/>
            </a:pPr>
            <a:r>
              <a:rPr lang="ru-RU" b="1" dirty="0"/>
              <a:t>А – </a:t>
            </a:r>
            <a:r>
              <a:rPr lang="ru-RU" dirty="0"/>
              <a:t>это активирующее </a:t>
            </a:r>
            <a:r>
              <a:rPr lang="ru-RU" dirty="0" smtClean="0"/>
              <a:t>событие;</a:t>
            </a:r>
            <a:endParaRPr lang="ru-RU" dirty="0"/>
          </a:p>
          <a:p>
            <a:pPr>
              <a:buNone/>
            </a:pPr>
            <a:r>
              <a:rPr lang="ru-RU" b="1" dirty="0"/>
              <a:t>В – </a:t>
            </a:r>
            <a:r>
              <a:rPr lang="ru-RU" dirty="0"/>
              <a:t>это система убеждений по поводу этих событий;</a:t>
            </a:r>
          </a:p>
          <a:p>
            <a:pPr>
              <a:buNone/>
            </a:pPr>
            <a:r>
              <a:rPr lang="ru-RU" b="1" dirty="0"/>
              <a:t>С – </a:t>
            </a:r>
            <a:r>
              <a:rPr lang="ru-RU" dirty="0"/>
              <a:t>это эмоции, чувства, поведение </a:t>
            </a:r>
            <a:r>
              <a:rPr lang="ru-RU" dirty="0" smtClean="0"/>
              <a:t>человека.</a:t>
            </a:r>
          </a:p>
          <a:p>
            <a:pPr>
              <a:buNone/>
            </a:pPr>
            <a:r>
              <a:rPr lang="ru-RU" b="1" dirty="0"/>
              <a:t>Процедура </a:t>
            </a:r>
            <a:r>
              <a:rPr lang="ru-RU" b="1" dirty="0" smtClean="0"/>
              <a:t>РЭТ.</a:t>
            </a:r>
            <a:endParaRPr lang="ru-RU" i="1" dirty="0" smtClean="0"/>
          </a:p>
          <a:p>
            <a:pPr>
              <a:buNone/>
            </a:pPr>
            <a:r>
              <a:rPr lang="ru-RU" i="1" dirty="0"/>
              <a:t>Схема </a:t>
            </a:r>
            <a:r>
              <a:rPr lang="ru-RU" dirty="0"/>
              <a:t>коррекции нерациональных убеждений:</a:t>
            </a:r>
          </a:p>
          <a:p>
            <a:pPr marL="514350" indent="-514350">
              <a:buAutoNum type="arabicPeriod"/>
            </a:pPr>
            <a:r>
              <a:rPr lang="ru-RU" dirty="0"/>
              <a:t>Анализ активирующих событий (А);</a:t>
            </a:r>
          </a:p>
          <a:p>
            <a:pPr marL="514350" indent="-514350">
              <a:buAutoNum type="arabicPeriod"/>
            </a:pPr>
            <a:r>
              <a:rPr lang="ru-RU" dirty="0"/>
              <a:t>Анализ чувств (С);</a:t>
            </a:r>
          </a:p>
          <a:p>
            <a:pPr marL="514350" indent="-514350">
              <a:buAutoNum type="arabicPeriod"/>
            </a:pPr>
            <a:r>
              <a:rPr lang="ru-RU" dirty="0"/>
              <a:t>Анализ нерациональных убеждений (В);</a:t>
            </a:r>
          </a:p>
          <a:p>
            <a:pPr marL="514350" indent="-514350">
              <a:buAutoNum type="arabicPeriod"/>
            </a:pPr>
            <a:r>
              <a:rPr lang="ru-RU" dirty="0"/>
              <a:t>Проверка рациональности;</a:t>
            </a:r>
          </a:p>
          <a:p>
            <a:pPr marL="514350" indent="-514350">
              <a:buAutoNum type="arabicPeriod"/>
            </a:pPr>
            <a:r>
              <a:rPr lang="ru-RU" dirty="0" err="1"/>
              <a:t>Переформулирование</a:t>
            </a:r>
            <a:r>
              <a:rPr lang="ru-RU" dirty="0"/>
              <a:t>;</a:t>
            </a:r>
          </a:p>
          <a:p>
            <a:pPr marL="514350" indent="-514350">
              <a:buAutoNum type="arabicPeriod"/>
            </a:pPr>
            <a:r>
              <a:rPr lang="ru-RU" dirty="0"/>
              <a:t>Составление плана действий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1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239" y="1772816"/>
            <a:ext cx="4079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Times New Roman" panose="02020603050405020304" pitchFamily="18" charset="0"/>
              </a:rPr>
              <a:t>Главная идея когнитивной </a:t>
            </a:r>
            <a:r>
              <a:rPr lang="ru-RU" sz="2400" dirty="0" err="1">
                <a:ea typeface="Times New Roman" panose="02020603050405020304" pitchFamily="18" charset="0"/>
              </a:rPr>
              <a:t>психокоррекции</a:t>
            </a:r>
            <a:r>
              <a:rPr lang="ru-RU" sz="2400" dirty="0">
                <a:ea typeface="Times New Roman" panose="02020603050405020304" pitchFamily="18" charset="0"/>
              </a:rPr>
              <a:t> А. Бека 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состоит в том, что решающим фактором для выживания организма является переработка информации. </a:t>
            </a:r>
            <a:endParaRPr lang="ru-RU" sz="4000" dirty="0"/>
          </a:p>
          <a:p>
            <a:pPr algn="just"/>
            <a:r>
              <a:rPr lang="ru-RU" sz="24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</a:t>
            </a:r>
            <a:r>
              <a:rPr lang="ru-RU" sz="24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результате рождаются программы поведения</a:t>
            </a:r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957482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Программа может быть: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нормальной</a:t>
            </a:r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(адекватной) или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неадекватной</a:t>
            </a:r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случае когнитивного сдвига в переработке информации начинает формироваться: 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аномальная программа</a:t>
            </a:r>
            <a:r>
              <a:rPr lang="ru-RU" sz="2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912" y="620688"/>
            <a:ext cx="7809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Когнитивная </a:t>
            </a:r>
            <a:r>
              <a:rPr lang="ru-RU" sz="3600" b="1" dirty="0" err="1" smtClean="0"/>
              <a:t>психокоррекция</a:t>
            </a:r>
            <a:r>
              <a:rPr lang="ru-RU" sz="3600" b="1" dirty="0" smtClean="0"/>
              <a:t> </a:t>
            </a:r>
            <a:r>
              <a:rPr lang="ru-RU" sz="3600" b="1" dirty="0"/>
              <a:t>А. Бека </a:t>
            </a:r>
          </a:p>
        </p:txBody>
      </p:sp>
    </p:spTree>
    <p:extLst>
      <p:ext uri="{BB962C8B-B14F-4D97-AF65-F5344CB8AC3E}">
        <p14:creationId xmlns:p14="http://schemas.microsoft.com/office/powerpoint/2010/main" val="138517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596" y="5229200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smtClean="0">
                <a:solidFill>
                  <a:srgbClr val="000000"/>
                </a:solidFill>
                <a:effectLst/>
              </a:rPr>
              <a:t>(1903 - 1972)</a:t>
            </a:r>
            <a:endParaRPr lang="ru-RU" sz="2400" dirty="0"/>
          </a:p>
        </p:txBody>
      </p:sp>
      <p:pic>
        <p:nvPicPr>
          <p:cNvPr id="1026" name="Picture 2" descr="http://www.hrono.ru/img/pisateli/bek_alexan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41235" cy="30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0036" y="351279"/>
            <a:ext cx="5654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Бек Александр Альфредович</a:t>
            </a:r>
            <a:endParaRPr lang="ru-RU" sz="36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125842"/>
            <a:ext cx="5352203" cy="47089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indent="270510" algn="just"/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своей монографии «Когнитивная терапия и эмоциональное расстройство» (1976) А. Бек высказывает принципиально новый подход к коррекции эмоциональных нарушений</a:t>
            </a:r>
          </a:p>
          <a:p>
            <a:pPr lvl="0" indent="270510" algn="just"/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Когнитивный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подход к эмоциональным расстройствам изменяет взгляд человека на самого себя и свои проблемы. </a:t>
            </a:r>
            <a:endParaRPr lang="ru-RU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270510" algn="just"/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Клиента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учат возможности увидеть в себе индивида, склонного рождать ошибочные идеи, но и способного отказаться от ошибочных идей или их исправить. </a:t>
            </a:r>
            <a:endParaRPr lang="ru-RU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270510" algn="just"/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Только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определив или исправив ошибки мышления, клиент может создать для себя жизнь с более высоким уровнем самоосуществления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23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739" y="511301"/>
            <a:ext cx="7992888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А. Бек считает, что у каждого человека в когнитивном функционировании имеется свое слабое место — «когнитивная уязвимость». Именно она располагает человека к психологическому стрессу</a:t>
            </a:r>
            <a:r>
              <a:rPr lang="ru-RU" sz="2000" dirty="0" smtClean="0"/>
              <a:t>.</a:t>
            </a:r>
          </a:p>
          <a:p>
            <a:pPr lvl="0" indent="270510" algn="just">
              <a:lnSpc>
                <a:spcPct val="107000"/>
              </a:lnSpc>
            </a:pPr>
            <a:r>
              <a:rPr lang="ru-RU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А. Беку) формируется схемами или когнитивными структурами, которые представляют собой базальные убеждения.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Эти </a:t>
            </a:r>
            <a:r>
              <a:rPr lang="ru-RU" sz="2000" dirty="0"/>
              <a:t>схемы начинают формироваться в детстве на основе личного опыта и идентификации со значимыми другими. Каждый человек формирует собственную концепцию себя, других, мира и концепцию своего существования в мире. Эти концепции подкрепляются дальнейшим опытом человека и, в свою очередь, влияют на формирование других убеждений, ценностей, позиций.</a:t>
            </a:r>
          </a:p>
          <a:p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05729" y="2527088"/>
            <a:ext cx="222662" cy="38071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4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4" y="475015"/>
            <a:ext cx="5557652" cy="447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«когнитивную триаду депрессии» </a:t>
            </a:r>
            <a:r>
              <a:rPr lang="ru-RU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входят</a:t>
            </a:r>
            <a:endParaRPr lang="ru-RU" sz="32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i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негативное представление о себе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(«Я неприспособленный, никчемный, всеми отверженный неудачник»);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негативный взгляд на мир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(клиент убежден, что мир предъявляет чрезмерные требования к нему и воздвигает непреодолимые барьеры на пути к достижению целей и что в мире нет ни удовольствия, ни удовлетворения);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нигилистический взгляд на будущее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(клиент убежден, что переживаемые им трудности непреодолимы. Из ощущения полной безнадежности рождаются суицидные мысли).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616" y="4941168"/>
            <a:ext cx="51196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Искаженные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когниции</a:t>
            </a:r>
            <a:r>
              <a:rPr lang="ru-RU" sz="20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т.е. когнитивные искажения, являются причиной ложных представлений и </a:t>
            </a:r>
            <a:r>
              <a:rPr lang="ru-RU" sz="2000" i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самосигналов</a:t>
            </a:r>
            <a:r>
              <a:rPr lang="ru-RU" sz="20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и, как следствие, неадекватных эмоциональных реакций.</a:t>
            </a:r>
            <a:endParaRPr lang="ru-RU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3291" y="475015"/>
            <a:ext cx="2787733" cy="5676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indent="270510" algn="just">
              <a:lnSpc>
                <a:spcPct val="107000"/>
              </a:lnSpc>
            </a:pPr>
            <a:r>
              <a:rPr lang="ru-RU" sz="2000" i="1" dirty="0">
                <a:solidFill>
                  <a:srgbClr val="E34B7A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эмоциональные нарушения и поведенческие расстройства рассматриваются как опосредованные когнитивными структурами и актуальными когнитивными процессами (в которых в качестве промежуточных переменных выступает мысль — </a:t>
            </a:r>
            <a:r>
              <a:rPr lang="ru-RU" sz="2000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когниция</a:t>
            </a:r>
            <a:r>
              <a:rPr lang="ru-RU" sz="20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1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195" y="1323882"/>
            <a:ext cx="8701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Персонализация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склонность интерпретировать событие в аспекте личных значений.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2. Дихотомическое мышление. </a:t>
            </a:r>
            <a:r>
              <a:rPr lang="ru-RU" sz="200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Невротизированный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клиент склонен мыслить крайностями в ситуациях, задевающих его чувствительные места, например самооценку, при вероятности подвергнуться опасности.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3. Выборочное абстрагирование (извлечение).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Это концептуализация ситуаций на основе детали, извлеченной из контекста, при игнорировании другой информации.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4.Произвольные умозаключения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бездоказательные или даже противоречащие очевидным фактам умозаключения.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Сверхгенерализация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неоправданное обобщение на основе единичного случая.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6. Преувеличение (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катастрофизация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преувеличение последствий каких-либо событий.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260" y="228139"/>
            <a:ext cx="86303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Когнитивные искажения </a:t>
            </a:r>
            <a:endParaRPr lang="ru-RU" sz="28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систематические ошибки в суждениях под влиянием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эмоций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125" y="67264"/>
            <a:ext cx="6768935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Этапы когнитивной коррекционной </a:t>
            </a:r>
            <a:r>
              <a:rPr lang="ru-RU" sz="32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5034" y="1272185"/>
            <a:ext cx="7056911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228600" lvl="0" indent="-228600" algn="just">
              <a:buFontTx/>
              <a:buAutoNum type="arabicPeriod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Сведение проблем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идентификация проблем, имеющих </a:t>
            </a:r>
            <a:r>
              <a:rPr lang="ru-RU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одни и те же </a:t>
            </a:r>
            <a:r>
              <a:rPr lang="ru-RU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их группировка.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5034" y="2381554"/>
            <a:ext cx="7056911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и вербализация неадаптивных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когниции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искажающих восприятие реальности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5033" y="3757782"/>
            <a:ext cx="7056912" cy="1938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3. Отдаление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объективного рассмотрения мыслей, при котором клиент рассматривает свои неадаптивные </a:t>
            </a:r>
            <a:r>
              <a:rPr lang="ru-RU" sz="2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когниции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как обособленные от реальности психологические явления</a:t>
            </a:r>
            <a:r>
              <a:rPr lang="ru-RU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5033" y="5268214"/>
            <a:ext cx="705691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4. Изменение правил регуляции правил поведения.</a:t>
            </a:r>
            <a:endParaRPr lang="ru-RU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52995" y="427512"/>
            <a:ext cx="3562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52995" y="427513"/>
            <a:ext cx="0" cy="50758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52996" y="1674422"/>
            <a:ext cx="282038" cy="11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52996" y="2814452"/>
            <a:ext cx="2820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52996" y="4346370"/>
            <a:ext cx="282038" cy="11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52996" y="5503341"/>
            <a:ext cx="2820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26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cs typeface="Times New Roman" panose="02020603050405020304" pitchFamily="18" charset="0"/>
              </a:rPr>
              <a:t>В когнитивном подходе </a:t>
            </a:r>
            <a:r>
              <a:rPr lang="ru-RU" sz="3600" b="1" dirty="0" err="1" smtClean="0">
                <a:effectLst/>
                <a:cs typeface="Times New Roman" panose="02020603050405020304" pitchFamily="18" charset="0"/>
              </a:rPr>
              <a:t>психокоррекции</a:t>
            </a:r>
            <a:r>
              <a:rPr lang="ru-RU" sz="3600" b="1" dirty="0" smtClean="0">
                <a:effectLst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/>
                <a:cs typeface="Times New Roman" panose="02020603050405020304" pitchFamily="18" charset="0"/>
              </a:rPr>
              <a:t>выделяют</a:t>
            </a:r>
            <a:endParaRPr lang="ru-RU" sz="3600" b="1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6058" y="3073400"/>
            <a:ext cx="3853103" cy="32054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dirty="0" err="1" smtClean="0">
                <a:cs typeface="Times New Roman" panose="02020603050405020304" pitchFamily="18" charset="0"/>
              </a:rPr>
              <a:t>Когнитивно</a:t>
            </a:r>
            <a:r>
              <a:rPr lang="ru-RU" sz="3300" dirty="0" smtClean="0">
                <a:cs typeface="Times New Roman" panose="02020603050405020304" pitchFamily="18" charset="0"/>
              </a:rPr>
              <a:t>- аналитическое.</a:t>
            </a:r>
          </a:p>
          <a:p>
            <a:pPr marL="0" indent="0" algn="just">
              <a:buNone/>
            </a:pPr>
            <a:endParaRPr lang="ru-RU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cs typeface="Times New Roman" panose="02020603050405020304" pitchFamily="18" charset="0"/>
              </a:rPr>
              <a:t>Основная задача – создание модели психологической проблемы, которая была бы понятна клиенту и с которой он мог бы работать самостоятельно.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46261" y="2481645"/>
            <a:ext cx="3989070" cy="37531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dirty="0" err="1" smtClean="0">
                <a:cs typeface="Times New Roman" panose="02020603050405020304" pitchFamily="18" charset="0"/>
              </a:rPr>
              <a:t>Когнитивно</a:t>
            </a:r>
            <a:r>
              <a:rPr lang="ru-RU" sz="3300" dirty="0" smtClean="0">
                <a:cs typeface="Times New Roman" panose="02020603050405020304" pitchFamily="18" charset="0"/>
              </a:rPr>
              <a:t> – поведенческое.</a:t>
            </a:r>
          </a:p>
          <a:p>
            <a:endParaRPr lang="ru-RU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cs typeface="Times New Roman" panose="02020603050405020304" pitchFamily="18" charset="0"/>
              </a:rPr>
              <a:t>Показана </a:t>
            </a:r>
            <a:r>
              <a:rPr lang="ru-RU" sz="2600" dirty="0">
                <a:cs typeface="Times New Roman" panose="02020603050405020304" pitchFamily="18" charset="0"/>
              </a:rPr>
              <a:t>для клиентов: с личностными нарушениями, депрессивными реакциями, страхами, нарушениями влечений, страдающих зависимостями разного вида (алкоголь, наркотики и др.), психосоматическими заболеваниями.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ADA-5CC2-4594-98A3-0F33CE72E45D}" type="slidenum">
              <a:rPr lang="ru-RU" sz="2400" b="1" smtClean="0">
                <a:solidFill>
                  <a:schemeClr val="tx1"/>
                </a:solidFill>
              </a:rPr>
              <a:pPr/>
              <a:t>4</a:t>
            </a:fld>
            <a:endParaRPr lang="ru-RU" sz="2400" b="1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80261" y="1955497"/>
            <a:ext cx="821425" cy="936000"/>
          </a:xfrm>
          <a:prstGeom prst="straightConnector1">
            <a:avLst/>
          </a:prstGeom>
          <a:ln w="9525" cap="rnd" cmpd="sng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46320" y="1554483"/>
            <a:ext cx="1097280" cy="869017"/>
          </a:xfrm>
          <a:prstGeom prst="straightConnector1">
            <a:avLst/>
          </a:prstGeom>
          <a:ln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57450" y="3672840"/>
            <a:ext cx="22860" cy="548640"/>
          </a:xfrm>
          <a:prstGeom prst="straightConnector1">
            <a:avLst/>
          </a:prstGeom>
          <a:ln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695133" y="3466531"/>
            <a:ext cx="2702257" cy="518615"/>
          </a:xfrm>
          <a:prstGeom prst="straightConnector1">
            <a:avLst/>
          </a:prstGeom>
          <a:ln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00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792" y="458267"/>
            <a:ext cx="83275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коррекции. </a:t>
            </a:r>
            <a:r>
              <a:rPr lang="ru-RU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Исправление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неадекватных </a:t>
            </a:r>
            <a:r>
              <a:rPr lang="ru-RU" sz="2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когниций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осознание правил </a:t>
            </a:r>
            <a:r>
              <a:rPr lang="ru-RU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неадекватной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обработки информации и замена их правильными.</a:t>
            </a:r>
            <a:endParaRPr lang="ru-RU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психолога.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клиента осознавать связи между когнитивными схемами, аффектами и поведением. </a:t>
            </a:r>
            <a:endParaRPr lang="ru-RU" sz="2400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заменять </a:t>
            </a:r>
            <a:r>
              <a:rPr lang="ru-RU" sz="2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дисфункциональные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мысли более реалистическими интерпретациями.</a:t>
            </a:r>
            <a:endParaRPr lang="ru-RU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Идентифицировать и изменять убеждения, которые предрасполагают к искажению опыта.</a:t>
            </a:r>
            <a:endParaRPr lang="ru-RU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психолога. </a:t>
            </a:r>
            <a:r>
              <a:rPr lang="ru-RU" sz="2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клиентом и психологом должны складываться партнерские отношения. Интерпретации или предположения клиента рассматриваются психологом как гипотезы, нуждающиеся в проверке и подтверждении.</a:t>
            </a:r>
            <a:endParaRPr lang="ru-RU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74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556792"/>
            <a:ext cx="84611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«Сократовский диалог». 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/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«Заполнение пустоты». </a:t>
            </a:r>
          </a:p>
          <a:p>
            <a:pPr lvl="0" indent="270510"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Декатастрофизация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(техника «что... если»).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70510"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4. Когнитивная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реатрибуция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70510"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Переформулирование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270510"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6. Децентрализация.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70510"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7. Проверка гипотезы. </a:t>
            </a:r>
            <a:endParaRPr lang="ru-RU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70510" algn="just"/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8. Планирование деятельности. </a:t>
            </a:r>
          </a:p>
          <a:p>
            <a:pPr lvl="0" indent="270510" algn="just"/>
            <a:endParaRPr lang="ru-RU" sz="16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76673"/>
            <a:ext cx="7886700" cy="1080120"/>
          </a:xfrm>
        </p:spPr>
        <p:txBody>
          <a:bodyPr>
            <a:normAutofit/>
          </a:bodyPr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endParaRPr lang="ru-RU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84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4764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Реальностная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терапия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chemeClr val="tx2"/>
                </a:solidFill>
              </a:rPr>
              <a:t>Основные положения концепции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2000" dirty="0" smtClean="0"/>
              <a:t> личность </a:t>
            </a:r>
            <a:r>
              <a:rPr lang="ru-RU" sz="2000" dirty="0"/>
              <a:t>сама выбирает свою позицию — жертвы или </a:t>
            </a:r>
            <a:r>
              <a:rPr lang="ru-RU" sz="2000" dirty="0" smtClean="0"/>
              <a:t>деятеля;</a:t>
            </a:r>
          </a:p>
          <a:p>
            <a:r>
              <a:rPr lang="ru-RU" sz="2000" dirty="0" smtClean="0"/>
              <a:t>личность </a:t>
            </a:r>
            <a:r>
              <a:rPr lang="ru-RU" sz="2000" dirty="0"/>
              <a:t>сама выбирает желаемый мир и желаемое </a:t>
            </a:r>
            <a:r>
              <a:rPr lang="ru-RU" sz="2000" dirty="0" smtClean="0"/>
              <a:t>поведение;</a:t>
            </a:r>
          </a:p>
          <a:p>
            <a:r>
              <a:rPr lang="ru-RU" sz="2000" dirty="0" smtClean="0"/>
              <a:t>отрицание </a:t>
            </a:r>
            <a:r>
              <a:rPr lang="ru-RU" sz="2000" dirty="0"/>
              <a:t>медицинской модели психотерапии 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позитивная </a:t>
            </a:r>
            <a:r>
              <a:rPr lang="ru-RU" sz="2000" dirty="0"/>
              <a:t>личностная </a:t>
            </a:r>
            <a:r>
              <a:rPr lang="ru-RU" sz="2000" dirty="0" smtClean="0"/>
              <a:t>направленность — условие </a:t>
            </a:r>
            <a:r>
              <a:rPr lang="ru-RU" sz="2000" dirty="0"/>
              <a:t>личностного здоровья 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акцент </a:t>
            </a:r>
            <a:r>
              <a:rPr lang="ru-RU" sz="2000" dirty="0"/>
              <a:t>на личной </a:t>
            </a:r>
            <a:r>
              <a:rPr lang="ru-RU" sz="2000" dirty="0" smtClean="0"/>
              <a:t>ответственности.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8C52-F2B3-4862-970B-FEB7B4898C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82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3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algn="just"/>
            <a:r>
              <a:rPr lang="ru-RU" altLang="ru-RU" sz="2400" b="1" i="1" dirty="0" smtClean="0">
                <a:cs typeface="Times New Roman" pitchFamily="18" charset="0"/>
              </a:rPr>
              <a:t>Цели психологической помощи.</a:t>
            </a:r>
            <a:r>
              <a:rPr lang="ru-RU" altLang="ru-RU" sz="2400" b="1" dirty="0" smtClean="0">
                <a:cs typeface="Times New Roman" pitchFamily="18" charset="0"/>
              </a:rPr>
              <a:t> </a:t>
            </a:r>
            <a:r>
              <a:rPr lang="ru-RU" altLang="ru-RU" sz="2400" dirty="0" smtClean="0">
                <a:cs typeface="Times New Roman" pitchFamily="18" charset="0"/>
              </a:rPr>
              <a:t>Главное — помочь клиенту стать рассудительным и эмоционально устойчивым. Частные цели — достижение личностной независимости, повышение уровня </a:t>
            </a:r>
            <a:r>
              <a:rPr lang="ru-RU" altLang="ru-RU" sz="2400" dirty="0" err="1" smtClean="0">
                <a:cs typeface="Times New Roman" pitchFamily="18" charset="0"/>
              </a:rPr>
              <a:t>самосозонавания</a:t>
            </a:r>
            <a:r>
              <a:rPr lang="ru-RU" altLang="ru-RU" sz="2400" dirty="0" smtClean="0">
                <a:cs typeface="Times New Roman" pitchFamily="18" charset="0"/>
              </a:rPr>
              <a:t> и разработка плана личностного совершенствования. </a:t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>Позиция психолога.</a:t>
            </a:r>
            <a:r>
              <a:rPr lang="ru-RU" altLang="ru-RU" sz="2400" b="1" dirty="0" smtClean="0">
                <a:cs typeface="Times New Roman" pitchFamily="18" charset="0"/>
              </a:rPr>
              <a:t> </a:t>
            </a:r>
            <a:r>
              <a:rPr lang="ru-RU" altLang="ru-RU" sz="2400" dirty="0" smtClean="0">
                <a:cs typeface="Times New Roman" pitchFamily="18" charset="0"/>
              </a:rPr>
              <a:t>Определяется как близкая к учителю; требуются также вполне определенные профессиональные качества: </a:t>
            </a:r>
            <a:r>
              <a:rPr lang="ru-RU" altLang="ru-RU" sz="2400" dirty="0" err="1" smtClean="0">
                <a:cs typeface="Times New Roman" pitchFamily="18" charset="0"/>
              </a:rPr>
              <a:t>сензитивность</a:t>
            </a:r>
            <a:r>
              <a:rPr lang="ru-RU" altLang="ru-RU" sz="2400" dirty="0" smtClean="0"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cs typeface="Times New Roman" pitchFamily="18" charset="0"/>
              </a:rPr>
              <a:t>эмпатичность</a:t>
            </a:r>
            <a:r>
              <a:rPr lang="ru-RU" altLang="ru-RU" sz="2400" dirty="0" smtClean="0">
                <a:cs typeface="Times New Roman" pitchFamily="18" charset="0"/>
              </a:rPr>
              <a:t>, способность быть требовательным и служить моделью поведения. </a:t>
            </a:r>
            <a:br>
              <a:rPr lang="ru-RU" altLang="ru-RU" sz="2400" dirty="0" smtClean="0">
                <a:cs typeface="Times New Roman" pitchFamily="18" charset="0"/>
              </a:rPr>
            </a:br>
            <a:r>
              <a:rPr lang="ru-RU" altLang="ru-RU" sz="2400" b="1" i="1" dirty="0" smtClean="0">
                <a:cs typeface="Times New Roman" pitchFamily="18" charset="0"/>
              </a:rPr>
              <a:t>Позиция клиента.</a:t>
            </a:r>
            <a:r>
              <a:rPr lang="ru-RU" altLang="ru-RU" sz="2400" b="1" dirty="0" smtClean="0">
                <a:cs typeface="Times New Roman" pitchFamily="18" charset="0"/>
              </a:rPr>
              <a:t> </a:t>
            </a:r>
            <a:r>
              <a:rPr lang="ru-RU" altLang="ru-RU" sz="2400" dirty="0" smtClean="0">
                <a:cs typeface="Times New Roman" pitchFamily="18" charset="0"/>
              </a:rPr>
              <a:t>Важным моментом поэтому выступает обеспечение принятия клиентом ответственности за свое поведение.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4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159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6059" y="618518"/>
            <a:ext cx="7987690" cy="14785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cs typeface="Times New Roman" panose="02020603050405020304" pitchFamily="18" charset="0"/>
              </a:rPr>
              <a:t>Основные понятия, используемые в </a:t>
            </a:r>
            <a:r>
              <a:rPr lang="ru-RU" sz="4000" b="1" dirty="0" err="1" smtClean="0">
                <a:cs typeface="Times New Roman" panose="02020603050405020304" pitchFamily="18" charset="0"/>
              </a:rPr>
              <a:t>когнитивно</a:t>
            </a:r>
            <a:r>
              <a:rPr lang="ru-RU" sz="4000" b="1" dirty="0">
                <a:cs typeface="Times New Roman" panose="02020603050405020304" pitchFamily="18" charset="0"/>
              </a:rPr>
              <a:t>-</a:t>
            </a:r>
            <a:r>
              <a:rPr lang="ru-RU" sz="4000" b="1" dirty="0" smtClean="0">
                <a:cs typeface="Times New Roman" panose="02020603050405020304" pitchFamily="18" charset="0"/>
              </a:rPr>
              <a:t>аналитическом направлении</a:t>
            </a:r>
            <a:endParaRPr lang="ru-RU" sz="4000" b="1" dirty="0"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576" y="2276872"/>
            <a:ext cx="7987690" cy="3915817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cs typeface="Times New Roman" panose="02020603050405020304" pitchFamily="18" charset="0"/>
              </a:rPr>
              <a:t>Ловушки</a:t>
            </a:r>
            <a:r>
              <a:rPr lang="ru-RU" dirty="0" smtClean="0">
                <a:cs typeface="Times New Roman" panose="02020603050405020304" pitchFamily="18" charset="0"/>
              </a:rPr>
              <a:t> – сложные, повторяемые поведенческие шаблоны. (Например, имеющееся у клиента чувство неуверенности порождает стремление демонстрировать уверенное поведение.)</a:t>
            </a:r>
          </a:p>
          <a:p>
            <a:pPr algn="just"/>
            <a:r>
              <a:rPr lang="ru-RU" b="1" dirty="0" smtClean="0">
                <a:cs typeface="Times New Roman" panose="02020603050405020304" pitchFamily="18" charset="0"/>
              </a:rPr>
              <a:t>Дилеммы</a:t>
            </a:r>
            <a:r>
              <a:rPr lang="ru-RU" dirty="0" smtClean="0">
                <a:cs typeface="Times New Roman" panose="02020603050405020304" pitchFamily="18" charset="0"/>
              </a:rPr>
              <a:t> – стратегии поведения, построенные на альтернативном мышлении предполагающие две взаимоисключающие формы поведения.</a:t>
            </a:r>
          </a:p>
          <a:p>
            <a:pPr algn="just"/>
            <a:r>
              <a:rPr lang="ru-RU" b="1" dirty="0" smtClean="0">
                <a:cs typeface="Times New Roman" panose="02020603050405020304" pitchFamily="18" charset="0"/>
              </a:rPr>
              <a:t>Препятствия</a:t>
            </a:r>
            <a:r>
              <a:rPr lang="ru-RU" dirty="0" smtClean="0">
                <a:cs typeface="Times New Roman" panose="02020603050405020304" pitchFamily="18" charset="0"/>
              </a:rPr>
              <a:t> -</a:t>
            </a:r>
            <a:r>
              <a:rPr lang="ru-RU" dirty="0">
                <a:cs typeface="Times New Roman" panose="02020603050405020304" pitchFamily="18" charset="0"/>
              </a:rPr>
              <a:t>вариант поведения, при котором, ставя цель, клиент не осознает и не учитывает ее серьезности. Примером может служить попытка </a:t>
            </a:r>
            <a:r>
              <a:rPr lang="ru-RU" dirty="0" err="1">
                <a:cs typeface="Times New Roman" panose="02020603050405020304" pitchFamily="18" charset="0"/>
              </a:rPr>
              <a:t>фрустрированного</a:t>
            </a:r>
            <a:r>
              <a:rPr lang="ru-RU" dirty="0">
                <a:cs typeface="Times New Roman" panose="02020603050405020304" pitchFamily="18" charset="0"/>
              </a:rPr>
              <a:t> клиента бросить курить.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ADA-5CC2-4594-98A3-0F33CE72E45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3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1" y="618521"/>
            <a:ext cx="7429499" cy="11283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Основные этапы работы с </a:t>
            </a:r>
            <a:r>
              <a:rPr lang="ru-RU" sz="4000" b="1" dirty="0" smtClean="0"/>
              <a:t>клиентом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1.      Диагностический.</a:t>
            </a:r>
          </a:p>
          <a:p>
            <a:pPr marL="0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2.      Активного взаимодействия.</a:t>
            </a:r>
          </a:p>
          <a:p>
            <a:pPr marL="0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3.      Перерыв.</a:t>
            </a:r>
          </a:p>
          <a:p>
            <a:pPr marL="0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4.      Заключительный.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ADA-5CC2-4594-98A3-0F33CE72E45D}" type="slidenum">
              <a:rPr lang="ru-RU" sz="2400" b="1" smtClean="0">
                <a:solidFill>
                  <a:schemeClr val="tx1"/>
                </a:solidFill>
              </a:rPr>
              <a:pPr/>
              <a:t>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8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8093630" cy="1478570"/>
          </a:xfrm>
        </p:spPr>
        <p:txBody>
          <a:bodyPr/>
          <a:lstStyle/>
          <a:p>
            <a:pPr algn="ctr"/>
            <a:r>
              <a:rPr lang="ru-RU" sz="4000" b="1" dirty="0" smtClean="0">
                <a:cs typeface="Times New Roman" panose="02020603050405020304" pitchFamily="18" charset="0"/>
              </a:rPr>
              <a:t>Цели</a:t>
            </a:r>
            <a:r>
              <a:rPr lang="ru-RU" sz="4000" b="1" dirty="0">
                <a:cs typeface="Times New Roman" panose="02020603050405020304" pitchFamily="18" charset="0"/>
              </a:rPr>
              <a:t> когнитивной </a:t>
            </a:r>
            <a:r>
              <a:rPr lang="ru-RU" sz="4000" b="1" dirty="0" err="1">
                <a:cs typeface="Times New Roman" panose="02020603050405020304" pitchFamily="18" charset="0"/>
              </a:rPr>
              <a:t>психокоррекции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2249487"/>
            <a:ext cx="8093630" cy="354171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cs typeface="Times New Roman" panose="02020603050405020304" pitchFamily="18" charset="0"/>
              </a:rPr>
              <a:t>исправления </a:t>
            </a:r>
            <a:r>
              <a:rPr lang="ru-RU" sz="2800" dirty="0">
                <a:cs typeface="Times New Roman" panose="02020603050405020304" pitchFamily="18" charset="0"/>
              </a:rPr>
              <a:t>ошибочной переработки информации;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cs typeface="Times New Roman" panose="02020603050405020304" pitchFamily="18" charset="0"/>
              </a:rPr>
              <a:t>помощь </a:t>
            </a:r>
            <a:r>
              <a:rPr lang="ru-RU" sz="2800" dirty="0">
                <a:cs typeface="Times New Roman" panose="02020603050405020304" pitchFamily="18" charset="0"/>
              </a:rPr>
              <a:t>клиентам в изменении убеждений, которые поддерживают неадаптивное поведение и неадаптивные эмоции</a:t>
            </a:r>
            <a:r>
              <a:rPr lang="ru-RU" sz="28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cs typeface="Times New Roman" panose="02020603050405020304" pitchFamily="18" charset="0"/>
              </a:rPr>
              <a:t>Позиция психолога - </a:t>
            </a:r>
            <a:r>
              <a:rPr lang="ru-RU" sz="2800" dirty="0" smtClean="0">
                <a:cs typeface="Times New Roman" panose="02020603050405020304" pitchFamily="18" charset="0"/>
              </a:rPr>
              <a:t>достаточно </a:t>
            </a:r>
            <a:r>
              <a:rPr lang="ru-RU" sz="2800" dirty="0">
                <a:cs typeface="Times New Roman" panose="02020603050405020304" pitchFamily="18" charset="0"/>
              </a:rPr>
              <a:t>директивная, он - учитель, наставник.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ADA-5CC2-4594-98A3-0F33CE72E45D}" type="slidenum">
              <a:rPr lang="ru-RU" sz="2400" b="1" smtClean="0">
                <a:solidFill>
                  <a:schemeClr val="tx1"/>
                </a:solidFill>
              </a:rPr>
              <a:pPr/>
              <a:t>7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cs typeface="Times New Roman" panose="02020603050405020304" pitchFamily="18" charset="0"/>
              </a:rPr>
              <a:t>Техники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08912" cy="453650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cs typeface="Times New Roman" panose="02020603050405020304" pitchFamily="18" charset="0"/>
              </a:rPr>
              <a:t>Поведенческий</a:t>
            </a:r>
            <a:r>
              <a:rPr lang="ru-RU" sz="2400" b="1" dirty="0"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cs typeface="Times New Roman" panose="02020603050405020304" pitchFamily="18" charset="0"/>
              </a:rPr>
              <a:t>эксперимент</a:t>
            </a:r>
            <a:r>
              <a:rPr lang="ru-RU" sz="2400" b="1" dirty="0">
                <a:cs typeface="Times New Roman" panose="02020603050405020304" pitchFamily="18" charset="0"/>
              </a:rPr>
              <a:t> </a:t>
            </a:r>
            <a:r>
              <a:rPr lang="ru-RU" sz="2400" dirty="0">
                <a:cs typeface="Times New Roman" panose="02020603050405020304" pitchFamily="18" charset="0"/>
              </a:rPr>
              <a:t>- проверка искаженных убеждений или страхов в ситуации реальной жизни. Когнитивный психолог не говорит клиенту, что его убеждения иррациональны или неправильны, или что ему необходимо принять убеждения психолога. Вместо этого психолог задает вопросы для извлечения информации о значении функций и последствиях убеждений клиента. В конце концов клиент сам решает, отвергать, модифицировать или сохранять ли ему свои убеждения, предварительно осознав их эмоциональные или поведенческие последствия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ADA-5CC2-4594-98A3-0F33CE72E45D}" type="slidenum">
              <a:rPr lang="ru-RU" sz="2400" b="1" smtClean="0">
                <a:solidFill>
                  <a:schemeClr val="tx1"/>
                </a:solidFill>
              </a:rPr>
              <a:pPr/>
              <a:t>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47648"/>
          </a:xfrm>
        </p:spPr>
        <p:txBody>
          <a:bodyPr/>
          <a:lstStyle/>
          <a:p>
            <a:pPr algn="ctr"/>
            <a:r>
              <a:rPr lang="ru-RU" sz="4800" b="1" dirty="0" smtClean="0">
                <a:cs typeface="Times New Roman" panose="02020603050405020304" pitchFamily="18" charset="0"/>
              </a:rPr>
              <a:t>Техники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3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1</a:t>
            </a:r>
            <a:r>
              <a:rPr lang="ru-RU" sz="3200" dirty="0">
                <a:cs typeface="Times New Roman" panose="02020603050405020304" pitchFamily="18" charset="0"/>
              </a:rPr>
              <a:t>.      Метод</a:t>
            </a:r>
            <a:r>
              <a:rPr lang="ru-RU" sz="3200" b="1" dirty="0">
                <a:cs typeface="Times New Roman" panose="02020603050405020304" pitchFamily="18" charset="0"/>
              </a:rPr>
              <a:t> </a:t>
            </a:r>
            <a:r>
              <a:rPr lang="ru-RU" sz="3200" dirty="0">
                <a:cs typeface="Times New Roman" panose="02020603050405020304" pitchFamily="18" charset="0"/>
              </a:rPr>
              <a:t>«Фиксированной</a:t>
            </a:r>
            <a:r>
              <a:rPr lang="ru-RU" sz="3200" b="1" dirty="0">
                <a:cs typeface="Times New Roman" panose="02020603050405020304" pitchFamily="18" charset="0"/>
              </a:rPr>
              <a:t> </a:t>
            </a:r>
            <a:r>
              <a:rPr lang="ru-RU" sz="3200" dirty="0">
                <a:cs typeface="Times New Roman" panose="02020603050405020304" pitchFamily="18" charset="0"/>
              </a:rPr>
              <a:t>роли</a:t>
            </a:r>
            <a:r>
              <a:rPr lang="ru-RU" sz="3200" dirty="0" smtClean="0">
                <a:cs typeface="Times New Roman" panose="02020603050405020304" pitchFamily="18" charset="0"/>
              </a:rPr>
              <a:t>»</a:t>
            </a:r>
            <a:endParaRPr lang="ru-RU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2.      «Подъем</a:t>
            </a:r>
            <a:r>
              <a:rPr lang="ru-RU" sz="3200" b="1" dirty="0">
                <a:cs typeface="Times New Roman" panose="02020603050405020304" pitchFamily="18" charset="0"/>
              </a:rPr>
              <a:t> </a:t>
            </a:r>
            <a:r>
              <a:rPr lang="ru-RU" sz="3200" dirty="0">
                <a:cs typeface="Times New Roman" panose="02020603050405020304" pitchFamily="18" charset="0"/>
              </a:rPr>
              <a:t>по</a:t>
            </a:r>
            <a:r>
              <a:rPr lang="ru-RU" sz="3200" b="1" dirty="0">
                <a:cs typeface="Times New Roman" panose="02020603050405020304" pitchFamily="18" charset="0"/>
              </a:rPr>
              <a:t> </a:t>
            </a:r>
            <a:r>
              <a:rPr lang="ru-RU" sz="3200" dirty="0">
                <a:cs typeface="Times New Roman" panose="02020603050405020304" pitchFamily="18" charset="0"/>
              </a:rPr>
              <a:t>лестнице</a:t>
            </a:r>
            <a:r>
              <a:rPr lang="ru-RU" sz="3200" dirty="0" smtClean="0">
                <a:cs typeface="Times New Roman" panose="02020603050405020304" pitchFamily="18" charset="0"/>
              </a:rPr>
              <a:t>»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3.      «Складывание</a:t>
            </a:r>
            <a:r>
              <a:rPr lang="ru-RU" sz="3200" b="1" dirty="0">
                <a:cs typeface="Times New Roman" panose="02020603050405020304" pitchFamily="18" charset="0"/>
              </a:rPr>
              <a:t> </a:t>
            </a:r>
            <a:r>
              <a:rPr lang="ru-RU" sz="3200" dirty="0">
                <a:cs typeface="Times New Roman" panose="02020603050405020304" pitchFamily="18" charset="0"/>
              </a:rPr>
              <a:t>пирамиды</a:t>
            </a:r>
            <a:r>
              <a:rPr lang="ru-RU" sz="3200" dirty="0" smtClean="0">
                <a:cs typeface="Times New Roman" panose="02020603050405020304" pitchFamily="18" charset="0"/>
              </a:rPr>
              <a:t>»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4.      «ABC-</a:t>
            </a:r>
            <a:r>
              <a:rPr lang="ru-RU" sz="3200" dirty="0">
                <a:cs typeface="Times New Roman" panose="02020603050405020304" pitchFamily="18" charset="0"/>
              </a:rPr>
              <a:t>модель».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AADA-5CC2-4594-98A3-0F33CE72E45D}" type="slidenum">
              <a:rPr lang="ru-RU" sz="2400" b="1" smtClean="0">
                <a:solidFill>
                  <a:schemeClr val="tx1"/>
                </a:solidFill>
              </a:rPr>
              <a:pPr/>
              <a:t>9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6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1393</Words>
  <Application>Microsoft Office PowerPoint</Application>
  <PresentationFormat>Экран (4:3)</PresentationFormat>
  <Paragraphs>261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1_Тема Office</vt:lpstr>
      <vt:lpstr>Бихевиорально-когнитивное направление в психологии </vt:lpstr>
      <vt:lpstr>План лекции</vt:lpstr>
      <vt:lpstr>Особенности когнитивной психокоррекции</vt:lpstr>
      <vt:lpstr>В когнитивном подходе психокоррекции выделяют</vt:lpstr>
      <vt:lpstr>Основные понятия, используемые в когнитивно-аналитическом направлении</vt:lpstr>
      <vt:lpstr>Основные этапы работы с клиентом</vt:lpstr>
      <vt:lpstr>Цели когнитивной психокоррекции </vt:lpstr>
      <vt:lpstr>Техники</vt:lpstr>
      <vt:lpstr>Техники</vt:lpstr>
      <vt:lpstr>Когнитивно-поведенческая психотерапия</vt:lpstr>
      <vt:lpstr>Методы когнитивно-поведенческого направления</vt:lpstr>
      <vt:lpstr>Поведенческая психотерапия</vt:lpstr>
      <vt:lpstr>Классическое обусловливание (научение типа S)</vt:lpstr>
      <vt:lpstr>Оперантное обусловливание (научение типа R)</vt:lpstr>
      <vt:lpstr>Презентация PowerPoint</vt:lpstr>
      <vt:lpstr>Пример позитивного подкрепления</vt:lpstr>
      <vt:lpstr>Пример негативного подкрепления</vt:lpstr>
      <vt:lpstr>Техника парадоксальной интенции</vt:lpstr>
      <vt:lpstr>Тренинг социальных умений</vt:lpstr>
      <vt:lpstr>Методы позитивного подкрепления</vt:lpstr>
      <vt:lpstr>Методы негативного подкрепления</vt:lpstr>
      <vt:lpstr>Области применения поведенческой психотерапии</vt:lpstr>
      <vt:lpstr>Когнитивная психотерапия</vt:lpstr>
      <vt:lpstr>Иррациональные когниции</vt:lpstr>
      <vt:lpstr>Техника декатастрофизации</vt:lpstr>
      <vt:lpstr>Техника переформулирования</vt:lpstr>
      <vt:lpstr>Техника децентрализации и отстраненности</vt:lpstr>
      <vt:lpstr>Показания к когнитивной психотерапии</vt:lpstr>
      <vt:lpstr>Рационально-эмотивная психотерапия</vt:lpstr>
      <vt:lpstr>Презентация PowerPoint</vt:lpstr>
      <vt:lpstr>Тактика рационально-эмотивной психотерапии</vt:lpstr>
      <vt:lpstr>Показания для применения рационально-эмотивной психотерапии</vt:lpstr>
      <vt:lpstr>Модель рационально-эмотивной терапии А. Эллиса (РЭТ)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Техники</vt:lpstr>
      <vt:lpstr>Реальностная терапия 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Гештальт-терапия как метод психологической помощи </dc:title>
  <dc:creator>1</dc:creator>
  <cp:lastModifiedBy>1</cp:lastModifiedBy>
  <cp:revision>24</cp:revision>
  <dcterms:created xsi:type="dcterms:W3CDTF">2023-06-28T16:41:11Z</dcterms:created>
  <dcterms:modified xsi:type="dcterms:W3CDTF">2023-06-29T03:26:58Z</dcterms:modified>
</cp:coreProperties>
</file>