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0" r:id="rId18"/>
    <p:sldId id="281" r:id="rId19"/>
    <p:sldId id="272" r:id="rId20"/>
    <p:sldId id="274" r:id="rId21"/>
    <p:sldId id="283" r:id="rId22"/>
    <p:sldId id="284" r:id="rId23"/>
    <p:sldId id="275" r:id="rId24"/>
    <p:sldId id="279" r:id="rId25"/>
    <p:sldId id="286" r:id="rId26"/>
    <p:sldId id="273" r:id="rId27"/>
    <p:sldId id="285" r:id="rId28"/>
    <p:sldId id="276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5098D52-7A19-4596-A4BA-DFAB44B6B9E4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3082B6D-2A38-43D1-A008-CAEFB2012AF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hyperlink" Target="https://blog.studylie.ru/neverbalnoe-povedenie-zhesty/83864644_45095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hyperlink" Target="https://blog.studylie.ru/neverbalnoe-povedenie-zhesty/attachment/08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blog.studylie.ru/neverbalnoe-povedenie-zhesty/bf8488e54b330168e748fcf9a3835961_i-971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hyperlink" Target="https://blog.studylie.ru/neverbalnoe-povedenie-zhesty/attachment/8733922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50000"/>
                  </a:schemeClr>
                </a:solidFill>
              </a:rPr>
              <a:t>ВИЗУАЛЬНАЯ ПСИХОДИАГНОСТИКА</a:t>
            </a:r>
            <a:endParaRPr lang="ru-RU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7258" y="4005064"/>
            <a:ext cx="8280920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indent="457200" algn="just"/>
            <a:endParaRPr lang="ru-RU" sz="800" b="1" u="sng" dirty="0" smtClean="0">
              <a:solidFill>
                <a:schemeClr val="bg1"/>
              </a:solidFill>
            </a:endParaRPr>
          </a:p>
          <a:p>
            <a:pPr indent="457200" algn="just">
              <a:lnSpc>
                <a:spcPct val="130000"/>
              </a:lnSpc>
            </a:pPr>
            <a:r>
              <a:rPr lang="ru-RU" sz="2000" b="1" i="1" dirty="0">
                <a:solidFill>
                  <a:schemeClr val="bg1"/>
                </a:solidFill>
              </a:rPr>
              <a:t>Визуальная психодиагностика</a:t>
            </a:r>
            <a:r>
              <a:rPr lang="ru-RU" sz="2000" b="1" baseline="30000" dirty="0" smtClean="0">
                <a:solidFill>
                  <a:schemeClr val="bg1"/>
                </a:solidFill>
              </a:rPr>
              <a:t>©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– </a:t>
            </a:r>
            <a:r>
              <a:rPr lang="ru-RU" sz="2000" dirty="0">
                <a:solidFill>
                  <a:schemeClr val="bg1"/>
                </a:solidFill>
              </a:rPr>
              <a:t>это область психологической науки, разрабатывающая теорию, принципы и инструменты оценки индивидуально-психологических особенностей личности на основе анализа внешних, поведенческих и физиогномических, ее проявлений. </a:t>
            </a:r>
            <a:r>
              <a:rPr lang="ru-RU" sz="2000" b="1" dirty="0">
                <a:solidFill>
                  <a:schemeClr val="bg1"/>
                </a:solidFill>
              </a:rPr>
              <a:t> </a:t>
            </a:r>
            <a:endParaRPr lang="ru-RU" sz="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98810"/>
            <a:ext cx="2667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158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Кинесика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= наука изучающая язык тела</a:t>
            </a: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= совокупность телодвижений применяемых в процессе человеческого общения</a:t>
            </a:r>
          </a:p>
          <a:p>
            <a:pPr marL="0" indent="0"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Язык тела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= любое движение или его части, с помощью которого человек передает эмоциональное информационное послание внешнему миру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6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395536" y="404664"/>
            <a:ext cx="230425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915816" y="421673"/>
            <a:ext cx="5904656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Бердвистелл установил, что в    среднем человек говорит словами  в течении 10 – 11 минут.</a:t>
            </a: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Словесное общение в беседе занимает менее 35%, а более 65% информации передается с помощью невербальных средств.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4675" y="3645024"/>
            <a:ext cx="2304256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Основатель кинесики Рэй Ли Бердвистелл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5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Хороший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способ изучить любое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взаимодействие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– это проанализировать 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</a:rPr>
              <a:t>три его элемента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Symbol"/>
              </a:rPr>
              <a:t>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     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его текст,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     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его контекст и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     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его подтекст.</a:t>
            </a:r>
          </a:p>
        </p:txBody>
      </p:sp>
    </p:spTree>
    <p:extLst>
      <p:ext uri="{BB962C8B-B14F-4D97-AF65-F5344CB8AC3E}">
        <p14:creationId xmlns:p14="http://schemas.microsoft.com/office/powerpoint/2010/main" val="38581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Распределение информационной нагрузки в коммуникации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56792"/>
            <a:ext cx="6141478" cy="4882475"/>
          </a:xfrm>
        </p:spPr>
      </p:pic>
    </p:spTree>
    <p:extLst>
      <p:ext uri="{BB962C8B-B14F-4D97-AF65-F5344CB8AC3E}">
        <p14:creationId xmlns:p14="http://schemas.microsoft.com/office/powerpoint/2010/main" val="206540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Информационное воздействие </a:t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на других людей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26" y="1988840"/>
            <a:ext cx="8297958" cy="4247764"/>
          </a:xfrm>
        </p:spPr>
      </p:pic>
    </p:spTree>
    <p:extLst>
      <p:ext uri="{BB962C8B-B14F-4D97-AF65-F5344CB8AC3E}">
        <p14:creationId xmlns:p14="http://schemas.microsoft.com/office/powerpoint/2010/main" val="32667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Виды жестов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визуальной психодиагностике (детекции) нам важно учитывать два вида жестов: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= коммуникативные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= некоммуникативные</a:t>
            </a:r>
          </a:p>
          <a:p>
            <a:pPr marL="0" indent="457200" algn="just">
              <a:buNone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Коммуникативные жесты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– это жесты, которые сопровождают речь =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иллюстраторы,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регуляторы, аффекторы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… или сами являются речью =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эмблемы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38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6561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Жесты-иллюстраторы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effectLst/>
              </a:rPr>
              <a:t>используются для пояснения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сказанного/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03244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457200" algn="just">
              <a:spcAft>
                <a:spcPts val="1800"/>
              </a:spcAft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= помогают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оратору быть более убедительным, эмоциональным и ярким</a:t>
            </a:r>
            <a:r>
              <a:rPr lang="ru-RU" dirty="0"/>
              <a:t>.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sym typeface="Wingdings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указатели («указывающий перст»);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пиктографы – образные картинные изображения («вот такого размера и конфигурации»);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кинектографы – движения телом;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жесты-биты («жесты-отмашки»);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идеографы – своеобразные движения руками, соединяющие воображаемые предметы вместе.</a:t>
            </a:r>
          </a:p>
        </p:txBody>
      </p:sp>
    </p:spTree>
    <p:extLst>
      <p:ext uri="{BB962C8B-B14F-4D97-AF65-F5344CB8AC3E}">
        <p14:creationId xmlns:p14="http://schemas.microsoft.com/office/powerpoint/2010/main" val="64849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blog.studylie.ru/wp-content/uploads/2020/06/83864644_45095.jp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2656"/>
            <a:ext cx="3223058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blog.studylie.ru/wp-content/uploads/2020/06/08.jpg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272"/>
            <a:ext cx="3364929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2577057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3" y="3213415"/>
            <a:ext cx="344270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227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292100"/>
            <a:ext cx="8410575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58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91264" cy="15121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Жесты-регуляторы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  <a:effectLst/>
              </a:rPr>
              <a:t>это интерактивные жесты, способствующие регулированию </a:t>
            </a: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диалога/</a:t>
            </a:r>
            <a:endParaRPr lang="ru-RU" sz="3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301608" cy="432048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улыбка;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кивок головой;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направление взгляда;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целенаправленные движения руками.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316" y="2127680"/>
            <a:ext cx="3118028" cy="1445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335593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915" y="4256897"/>
            <a:ext cx="2337429" cy="1980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56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992888" cy="56938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</a:pPr>
            <a:r>
              <a:rPr lang="ru-RU" sz="2000" b="1" i="1" dirty="0">
                <a:solidFill>
                  <a:schemeClr val="bg1"/>
                </a:solidFill>
              </a:rPr>
              <a:t>Объект визуальной психодиагностики</a:t>
            </a:r>
            <a:r>
              <a:rPr lang="ru-RU" sz="2000" b="1" i="1" baseline="30000" dirty="0">
                <a:solidFill>
                  <a:schemeClr val="bg1"/>
                </a:solidFill>
              </a:rPr>
              <a:t>©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– это конкретный человек, являющийся носителем (обладателем) различных индивидуальных физиогномических и поведенческих свойств.</a:t>
            </a:r>
          </a:p>
          <a:p>
            <a:pPr indent="457200" algn="just">
              <a:lnSpc>
                <a:spcPct val="130000"/>
              </a:lnSpc>
            </a:pPr>
            <a:r>
              <a:rPr lang="ru-RU" sz="2000" dirty="0">
                <a:solidFill>
                  <a:schemeClr val="bg1"/>
                </a:solidFill>
              </a:rPr>
              <a:t> </a:t>
            </a:r>
          </a:p>
          <a:p>
            <a:pPr indent="457200" algn="just">
              <a:lnSpc>
                <a:spcPct val="130000"/>
              </a:lnSpc>
            </a:pPr>
            <a:r>
              <a:rPr lang="ru-RU" sz="2000" b="1" i="1" dirty="0">
                <a:solidFill>
                  <a:schemeClr val="bg1"/>
                </a:solidFill>
              </a:rPr>
              <a:t>Предмет визуальной психодиагностики</a:t>
            </a:r>
            <a:r>
              <a:rPr lang="ru-RU" sz="2000" b="1" i="1" baseline="30000" dirty="0" smtClean="0">
                <a:solidFill>
                  <a:schemeClr val="bg1"/>
                </a:solidFill>
              </a:rPr>
              <a:t>©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– взаимосвязь внешних, физиогномических и поведенческих, свойств человека с его внутренними психическими свойствами, состояниями и образованиями.</a:t>
            </a:r>
          </a:p>
          <a:p>
            <a:pPr indent="457200" algn="just">
              <a:lnSpc>
                <a:spcPct val="130000"/>
              </a:lnSpc>
            </a:pPr>
            <a:r>
              <a:rPr lang="ru-RU" sz="2000" dirty="0">
                <a:solidFill>
                  <a:schemeClr val="bg1"/>
                </a:solidFill>
              </a:rPr>
              <a:t> </a:t>
            </a:r>
          </a:p>
          <a:p>
            <a:pPr indent="457200" algn="just">
              <a:lnSpc>
                <a:spcPct val="130000"/>
              </a:lnSpc>
            </a:pPr>
            <a:r>
              <a:rPr lang="ru-RU" sz="2000" b="1" i="1" dirty="0">
                <a:solidFill>
                  <a:schemeClr val="bg1"/>
                </a:solidFill>
              </a:rPr>
              <a:t>Цель визуальной психодиагностики</a:t>
            </a:r>
            <a:r>
              <a:rPr lang="ru-RU" sz="2000" b="1" i="1" baseline="30000" dirty="0" smtClean="0">
                <a:solidFill>
                  <a:schemeClr val="bg1"/>
                </a:solidFill>
              </a:rPr>
              <a:t>©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– на основе анализа физиогномических и поведенческих признаков человека дать оценку его актуального состояния и индивидуально-психологических качеств, прогнозировать его реакции и отношения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14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Жесты-эмблемы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= это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своеобразные заменители слов или фраз 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общении.</a:t>
            </a:r>
          </a:p>
          <a:p>
            <a:pPr marL="0" indent="457200" algn="just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Эмблема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 – это коммуникативный жест, который по сути сам является речью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7"/>
            <a:ext cx="763905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3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20891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Два вида жестов-эмблем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)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</a:rPr>
              <a:t>Иконические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(возникают путем копирования реальных объектов и производимых с ними действий)</a:t>
            </a:r>
          </a:p>
        </p:txBody>
      </p:sp>
      <p:pic>
        <p:nvPicPr>
          <p:cNvPr id="3" name="Рисунок 2" descr="https://blog.studylie.ru/wp-content/uploads/2020/06/bf8488e54b330168e748fcf9a3835961_i-971-e1591094300519.jp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3" y="2276872"/>
            <a:ext cx="4039448" cy="2719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79" y="4005064"/>
            <a:ext cx="4128885" cy="25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696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342" y="476672"/>
            <a:ext cx="813690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2)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</a:rPr>
              <a:t>Символические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(не содержат в себе прямого отражения облика изображаемого предмета или действия, потому понятны только посвященным людям).</a:t>
            </a:r>
          </a:p>
        </p:txBody>
      </p:sp>
      <p:pic>
        <p:nvPicPr>
          <p:cNvPr id="3" name="Рисунок 2" descr="https://blog.studylie.ru/wp-content/uploads/2020/06/8733922.jpg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41" y="1844824"/>
            <a:ext cx="4465736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3" y="2328641"/>
            <a:ext cx="2086673" cy="155236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429" y="4016152"/>
            <a:ext cx="235796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568" y="4509120"/>
            <a:ext cx="2795017" cy="175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1640" y="4495954"/>
            <a:ext cx="1440160" cy="200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6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Жесты- аффекторы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= это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жесты, выражающие через движения тела и мышцы лица определенные эмоции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= это жесты, выражающие отношение говорящего к чему-либо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69656"/>
            <a:ext cx="7954119" cy="321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25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393" y="476672"/>
            <a:ext cx="8208912" cy="1692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Некоммуникативные жесты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– это жесты, которые не участвуют в коммуникации между людьми, но играют особую роль в «общении» человека с самим собой.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393" y="2276872"/>
            <a:ext cx="8208912" cy="41857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457200" algn="just" fontAlgn="base"/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К ним относятся </a:t>
            </a:r>
            <a:r>
              <a:rPr lang="ru-RU" sz="2800" u="sng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жесты-адаптеры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, которые не участвуют в коммуникации, но являются признаком состояния стресса. </a:t>
            </a:r>
          </a:p>
          <a:p>
            <a:pPr indent="457200" algn="just" fontAlgn="base"/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К ним человек прибегает бессознательно, чтобы в ситуации стресса вернуть себе душевный покой. </a:t>
            </a:r>
          </a:p>
          <a:p>
            <a:pPr indent="457200" algn="just" fontAlgn="base"/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Появление жестов-адаптеров – верный признак того, что человек пытается взять свое состояние и ситуацию под контроль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indent="457200" algn="just" fontAlgn="base"/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fontAlgn="base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91" y="4421026"/>
            <a:ext cx="1688745" cy="1960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590" y="4357061"/>
            <a:ext cx="254795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697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416" y="548680"/>
            <a:ext cx="8208912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base"/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fontAlgn="base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Адаптеры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можно разделить на </a:t>
            </a:r>
            <a:r>
              <a:rPr lang="ru-RU" sz="2000" b="1" u="sng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самоадаптеры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ru-RU" sz="2000" b="1" u="sng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манипуляторы</a:t>
            </a:r>
            <a:endParaRPr lang="ru-RU" sz="2000" u="sng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Самоадаптеры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— это всевозможные прикосновения к своему телу, например, протирание рук, носа, шеи, ног и т. д.</a:t>
            </a:r>
          </a:p>
          <a:p>
            <a:pPr indent="457200" algn="just" fontAlgn="base"/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Манипуляторы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выполняют ту же функцию, но сосредотачиваются на манипуляции с предметами. 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 fontAlgn="base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У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каждого человека есть свои манипуляции, свойственные только ему.</a:t>
            </a:r>
          </a:p>
          <a:p>
            <a:pPr indent="457200" algn="just"/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Наблюдая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за уровнем проявления жестов-адаптеров, можно судить об уровне стресса человека. 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Чем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выше жесты-адаптеры (прикосновение к голове, носу), тем выше уровень стресса. 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Учащенное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появление таких жестов несет в себе много информации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indent="457200" algn="just"/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71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Жесты- адаптеры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320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= это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специфические привычки человека, обычно связанные с движением рук: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 почесывание, поддерживание отдельных частей тела;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 касание, пошлепывание партнера;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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 поглаживание, перебирание отдельных предметов, находящихся под рукой.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03" y="3933056"/>
            <a:ext cx="1408031" cy="215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448847"/>
            <a:ext cx="2162576" cy="1642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293" y="4125114"/>
            <a:ext cx="3285158" cy="1773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92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3568" y="476672"/>
            <a:ext cx="7992888" cy="59093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Жесты могут быть </a:t>
            </a:r>
            <a:r>
              <a:rPr lang="ru-RU" sz="2000" b="1" u="sng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ритуальными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 и </a:t>
            </a:r>
            <a:r>
              <a:rPr lang="ru-RU" sz="2000" b="1" u="sng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эмоциональными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indent="457200" algn="just"/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Ритуальные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жесты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 – это общепринятые правила невербального поведения в конкретной (стандартной) ситуации.</a:t>
            </a:r>
          </a:p>
          <a:p>
            <a:pPr indent="457200" algn="just"/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Это невербальное поведение носит символический характер.</a:t>
            </a:r>
          </a:p>
          <a:p>
            <a:pPr indent="457200" algn="just"/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Эмоциональные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жесты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 (их ещё называют 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</a:rPr>
              <a:t>экспрессивными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 или 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</a:rPr>
              <a:t>модальными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) выражают чувства в общении людей, усиливая значение сказанного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indent="457200" algn="just"/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[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Ритуáл – совокупность действий, сопровождающих выработанный обычаем установленный порядок совершения чего-либо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]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3527270"/>
            <a:ext cx="2088231" cy="207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443726"/>
            <a:ext cx="2898502" cy="210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Общие рекомендации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по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чтению жестов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3285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1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. Совокупность жестов</a:t>
            </a:r>
          </a:p>
          <a:p>
            <a:pPr algn="just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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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для правильной интерпретации мы должны учитывать весь комплекс сопровождающих жестов.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2. Конгруэнтность – Совпадение Слов и Жестов</a:t>
            </a:r>
          </a:p>
          <a:p>
            <a:pPr algn="just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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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если сигналы неконгруэнтны, люди полагаются на невербальную информацию, предпочитая ее словесной.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3. Значение Контекста для толкования жестов</a:t>
            </a:r>
          </a:p>
          <a:p>
            <a:pPr algn="just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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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для правильной интерпретации жестов необходимо учитывать контекст, в котором живут жесты. 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43841"/>
            <a:ext cx="8208912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4. Положение в Обществе и Богатство жестикуляции</a:t>
            </a:r>
          </a:p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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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чем выше социально-экономическое положение человека, тем менее развита у него жестикуляция и беднее телодвижения.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5. Возраст человека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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sym typeface="Wingdings"/>
              </a:rPr>
              <a:t>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быстрота некоторых жестов и их очевидность для глаза зависит от возраста человека. 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6. Другие Факторы, оказывающие влияние на интерпретацию жестов</a:t>
            </a:r>
          </a:p>
          <a:p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33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136904" cy="60139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</a:pPr>
            <a:endParaRPr lang="ru-RU" b="1" i="1" dirty="0" smtClean="0">
              <a:solidFill>
                <a:schemeClr val="bg1"/>
              </a:solidFill>
            </a:endParaRPr>
          </a:p>
          <a:p>
            <a:pPr indent="457200" algn="just">
              <a:lnSpc>
                <a:spcPct val="130000"/>
              </a:lnSpc>
            </a:pPr>
            <a:r>
              <a:rPr lang="ru-RU" b="1" i="1" dirty="0" smtClean="0">
                <a:solidFill>
                  <a:schemeClr val="bg1"/>
                </a:solidFill>
              </a:rPr>
              <a:t>Задачи </a:t>
            </a:r>
            <a:r>
              <a:rPr lang="ru-RU" b="1" i="1" dirty="0">
                <a:solidFill>
                  <a:schemeClr val="bg1"/>
                </a:solidFill>
              </a:rPr>
              <a:t>визуальной психодиагностики</a:t>
            </a:r>
            <a:r>
              <a:rPr lang="ru-RU" b="1" i="1" baseline="30000" dirty="0" smtClean="0">
                <a:solidFill>
                  <a:schemeClr val="bg1"/>
                </a:solidFill>
              </a:rPr>
              <a:t>©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– (1) разработка методов распознавания индивидуально-психологических особенностей личности путем непосредственного визуального восприятия; (2) качественная, надежная оценка психических свойств, состояний и образований человека. </a:t>
            </a:r>
            <a:endParaRPr lang="ru-RU" dirty="0" smtClean="0">
              <a:solidFill>
                <a:schemeClr val="bg1"/>
              </a:solidFill>
            </a:endParaRPr>
          </a:p>
          <a:p>
            <a:pPr indent="457200" algn="just">
              <a:lnSpc>
                <a:spcPct val="130000"/>
              </a:lnSpc>
            </a:pPr>
            <a:endParaRPr lang="ru-RU" sz="800" dirty="0">
              <a:solidFill>
                <a:schemeClr val="bg1"/>
              </a:solidFill>
            </a:endParaRPr>
          </a:p>
          <a:p>
            <a:pPr indent="457200">
              <a:lnSpc>
                <a:spcPct val="130000"/>
              </a:lnSpc>
            </a:pPr>
            <a:r>
              <a:rPr lang="ru-RU" b="1" dirty="0">
                <a:solidFill>
                  <a:schemeClr val="bg1"/>
                </a:solidFill>
              </a:rPr>
              <a:t>Методы визуальной психодиагностики</a:t>
            </a:r>
            <a:r>
              <a:rPr lang="ru-RU" i="1" dirty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  <a:p>
            <a:pPr indent="457200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1) Наблюдение.</a:t>
            </a:r>
          </a:p>
          <a:p>
            <a:pPr indent="457200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2) Изучение видеозаписей наблюдения.</a:t>
            </a:r>
          </a:p>
          <a:p>
            <a:pPr indent="457200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3) Анализ продуктов деятельности (почерк, рисунки, документы).</a:t>
            </a:r>
          </a:p>
          <a:p>
            <a:pPr indent="457200" algn="just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3) Эмпатия – умение чувствовать эмоции, состояния и переживания других людей.</a:t>
            </a:r>
          </a:p>
          <a:p>
            <a:pPr indent="457200" algn="just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4) Биографический и психографический методы изучения персонала.</a:t>
            </a:r>
          </a:p>
          <a:p>
            <a:pPr indent="457200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5) Цветовые тесты.</a:t>
            </a:r>
          </a:p>
          <a:p>
            <a:pPr indent="457200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6) Морфологический анализ – изучение строения тела в целом.</a:t>
            </a:r>
          </a:p>
          <a:p>
            <a:pPr indent="457200">
              <a:lnSpc>
                <a:spcPct val="130000"/>
              </a:lnSpc>
            </a:pPr>
            <a:r>
              <a:rPr lang="ru-RU" dirty="0">
                <a:solidFill>
                  <a:schemeClr val="bg1"/>
                </a:solidFill>
              </a:rPr>
              <a:t>7) Физиогномический анализ – изучение строения лица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indent="457200">
              <a:lnSpc>
                <a:spcPct val="130000"/>
              </a:lnSpc>
            </a:pPr>
            <a:endParaRPr lang="ru-RU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2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6037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«Словарь» языков подсознания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81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Языки,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которыми сознание и подсознание себя презентуют.</a:t>
            </a:r>
          </a:p>
          <a:p>
            <a:pPr marL="0" indent="45720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Symbol"/>
              </a:rPr>
              <a:t>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вербальный язык;</a:t>
            </a:r>
          </a:p>
          <a:p>
            <a:pPr marL="0" indent="45720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Symbol"/>
              </a:rPr>
              <a:t>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кинетический язык;</a:t>
            </a:r>
          </a:p>
          <a:p>
            <a:pPr marL="0" indent="45720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Symbol"/>
              </a:rPr>
              <a:t>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конституциональный язык.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Сознание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может обманывать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Подсознание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показывает всегда честно и искренне каков человек на самом деле.</a:t>
            </a:r>
          </a:p>
        </p:txBody>
      </p:sp>
    </p:spTree>
    <p:extLst>
      <p:ext uri="{BB962C8B-B14F-4D97-AF65-F5344CB8AC3E}">
        <p14:creationId xmlns:p14="http://schemas.microsoft.com/office/powerpoint/2010/main" val="322060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361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effectLst/>
              </a:rPr>
              <a:t>Типы, виды невербальных сигналов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152169"/>
              </p:ext>
            </p:extLst>
          </p:nvPr>
        </p:nvGraphicFramePr>
        <p:xfrm>
          <a:off x="457200" y="1600200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Типы и виды коммуникаций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Области научного знания и группы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Приемы и средства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Фонационные средства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экстралингвистика (внеречевая система)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паралингвистика (околоречевая система)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просодия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пауза; темп речи; вздох; плач; кашель; гелоскопия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вокальные качества голоса; диапазон; тембр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● фразовое ударение, синтагматическое ударение, логическое ударение; тон; интонация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3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404664"/>
            <a:ext cx="3837112" cy="490066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chemeClr val="bg1"/>
                </a:solidFill>
              </a:rPr>
              <a:t>Типы, виды невербальных сигналов</a:t>
            </a:r>
            <a:endParaRPr lang="ru-RU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666855"/>
              </p:ext>
            </p:extLst>
          </p:nvPr>
        </p:nvGraphicFramePr>
        <p:xfrm>
          <a:off x="457200" y="1600200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Типы и виды коммуникаций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Области научного знания и группы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Приемы и средства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Оптико-кинетические средства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выразительные движения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физиогномика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окулесика или окуломантия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мимика; жесты; позы; осанка; походка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● внешние признаки лица: нос, уши, глаза; френология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направление взгляда, длительность и частота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65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pPr algn="r"/>
            <a:r>
              <a:rPr lang="ru-RU" sz="1800" dirty="0">
                <a:solidFill>
                  <a:srgbClr val="7030A0"/>
                </a:solidFill>
              </a:rPr>
              <a:t>Структура невербального общения</a:t>
            </a: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9270847"/>
              </p:ext>
            </p:extLst>
          </p:nvPr>
        </p:nvGraphicFramePr>
        <p:xfrm>
          <a:off x="467544" y="371441"/>
          <a:ext cx="8229600" cy="6297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2007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Типы и виды коммуникаций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Области научного знания и группы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Приемы и средства</a:t>
                      </a:r>
                      <a:endParaRPr lang="ru-RU" sz="1800" dirty="0"/>
                    </a:p>
                  </a:txBody>
                  <a:tcPr/>
                </a:tc>
              </a:tr>
              <a:tr h="538920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Знаково-символические средства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системология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графология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актоника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гастика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д) хирософия и подомантия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е) стерномантия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ж) онихомантия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з) нумерология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и) молеософия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предметы, окружающие человека в жизни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особенности почерка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поступки человека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пища, напитки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особенности формы рук, флексорных линий и холмов на ладони; дерматоглифика; линии на ступнях ноги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особенности формы и объема груди женщины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особенности формы и цвета ногтей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дата рождения, фамилия и имя человека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родинки</a:t>
                      </a:r>
                      <a:r>
                        <a:rPr lang="ru-RU" dirty="0" smtClean="0">
                          <a:effectLst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19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>
                <a:solidFill>
                  <a:schemeClr val="bg1"/>
                </a:solidFill>
              </a:rPr>
              <a:t>Типы, виды невербальных сигналов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025367"/>
              </p:ext>
            </p:extLst>
          </p:nvPr>
        </p:nvGraphicFramePr>
        <p:xfrm>
          <a:off x="467544" y="1268760"/>
          <a:ext cx="8229600" cy="4369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12088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Типы и виды коммуникаций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Области научного знания и группы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Приемы и средства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Тактильные средства (обоняние, осязание, слух и вкус)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гаптика или такесика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сенсорика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аускультация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одорика (ольфакция)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прикосновения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чувственное восприятие человека другой культуры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слуховое восприятие звуков и аудиальное поведение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запахи парфюма, табака, еды…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>
                <a:solidFill>
                  <a:schemeClr val="bg1"/>
                </a:solidFill>
              </a:rPr>
              <a:t>Типы, виды невербальных сигналов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378430"/>
              </p:ext>
            </p:extLst>
          </p:nvPr>
        </p:nvGraphicFramePr>
        <p:xfrm>
          <a:off x="457200" y="1600200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Типы и виды коммуникаций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Области научного знания и группы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Приемы и средства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Пространственно-временные средства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проксемика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хронемика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расположение собеседников и дистанция между ними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● способ использования времени: монохронный тип  (возможен только один вид деятельности в одно и то  же время) и полихронный (несколько дел)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03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1522</TotalTime>
  <Words>1018</Words>
  <Application>Microsoft Office PowerPoint</Application>
  <PresentationFormat>Экран (4:3)</PresentationFormat>
  <Paragraphs>236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Бумажная</vt:lpstr>
      <vt:lpstr>ВИЗУАЛЬНАЯ ПСИХОДИАГНОСТИКА</vt:lpstr>
      <vt:lpstr>Презентация PowerPoint</vt:lpstr>
      <vt:lpstr>Презентация PowerPoint</vt:lpstr>
      <vt:lpstr>«Словарь» языков подсознания</vt:lpstr>
      <vt:lpstr>Типы, виды невербальных сигналов</vt:lpstr>
      <vt:lpstr>Типы, виды невербальных сигналов</vt:lpstr>
      <vt:lpstr>Структура невербального общения</vt:lpstr>
      <vt:lpstr>Типы, виды невербальных сигналов</vt:lpstr>
      <vt:lpstr>Типы, виды невербальных сигналов</vt:lpstr>
      <vt:lpstr>Презентация PowerPoint</vt:lpstr>
      <vt:lpstr>Презентация PowerPoint</vt:lpstr>
      <vt:lpstr>Презентация PowerPoint</vt:lpstr>
      <vt:lpstr>Распределение информационной нагрузки в коммуникации</vt:lpstr>
      <vt:lpstr>Информационное воздействие  на других людей</vt:lpstr>
      <vt:lpstr>Виды жестов</vt:lpstr>
      <vt:lpstr>Жесты-иллюстраторы /используются для пояснения сказанного/</vt:lpstr>
      <vt:lpstr>Презентация PowerPoint</vt:lpstr>
      <vt:lpstr>Презентация PowerPoint</vt:lpstr>
      <vt:lpstr>Жесты-регуляторы /это интерактивные жесты, способствующие регулированию диалога/</vt:lpstr>
      <vt:lpstr>Жесты-эмблемы</vt:lpstr>
      <vt:lpstr>Презентация PowerPoint</vt:lpstr>
      <vt:lpstr>Презентация PowerPoint</vt:lpstr>
      <vt:lpstr>Жесты- аффекторы</vt:lpstr>
      <vt:lpstr>Презентация PowerPoint</vt:lpstr>
      <vt:lpstr>Презентация PowerPoint</vt:lpstr>
      <vt:lpstr>Жесты- адаптеры</vt:lpstr>
      <vt:lpstr>Презентация PowerPoint</vt:lpstr>
      <vt:lpstr>Общие рекомендации по чтению жестов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</dc:creator>
  <cp:lastModifiedBy>Виктор</cp:lastModifiedBy>
  <cp:revision>61</cp:revision>
  <dcterms:created xsi:type="dcterms:W3CDTF">2023-07-02T03:49:06Z</dcterms:created>
  <dcterms:modified xsi:type="dcterms:W3CDTF">2023-10-14T12:46:56Z</dcterms:modified>
</cp:coreProperties>
</file>