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0" r:id="rId4"/>
    <p:sldId id="257" r:id="rId5"/>
    <p:sldId id="258" r:id="rId6"/>
    <p:sldId id="259" r:id="rId7"/>
    <p:sldId id="281" r:id="rId8"/>
    <p:sldId id="260" r:id="rId9"/>
    <p:sldId id="262" r:id="rId10"/>
    <p:sldId id="261" r:id="rId11"/>
    <p:sldId id="282" r:id="rId12"/>
    <p:sldId id="264" r:id="rId13"/>
    <p:sldId id="265" r:id="rId14"/>
    <p:sldId id="266" r:id="rId15"/>
    <p:sldId id="267" r:id="rId16"/>
    <p:sldId id="268" r:id="rId17"/>
    <p:sldId id="275" r:id="rId18"/>
    <p:sldId id="276" r:id="rId19"/>
    <p:sldId id="269" r:id="rId20"/>
    <p:sldId id="270" r:id="rId21"/>
    <p:sldId id="283" r:id="rId22"/>
    <p:sldId id="284" r:id="rId23"/>
    <p:sldId id="285" r:id="rId24"/>
    <p:sldId id="286" r:id="rId25"/>
    <p:sldId id="271" r:id="rId26"/>
    <p:sldId id="287" r:id="rId27"/>
    <p:sldId id="288" r:id="rId28"/>
    <p:sldId id="296" r:id="rId29"/>
    <p:sldId id="272" r:id="rId30"/>
    <p:sldId id="273" r:id="rId31"/>
    <p:sldId id="26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F878E73-F290-4ECA-9854-C3B4736BE35D}" type="datetimeFigureOut">
              <a:rPr lang="ru-RU" smtClean="0"/>
              <a:t>14.10.2023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81C41B3-E2C0-431A-A306-B6413704BCA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077072"/>
            <a:ext cx="83058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=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такие позиции, которые не могут квалифицироваться как закрытые или открытые, хотя внешне могут их имитировать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05800" cy="13681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Arial Black" panose="020B0A04020102020204" pitchFamily="34" charset="0"/>
              </a:rPr>
              <a:t>Динамические позиции</a:t>
            </a:r>
            <a:endParaRPr lang="ru-RU" dirty="0">
              <a:solidFill>
                <a:schemeClr val="bg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40396"/>
            <a:ext cx="8442873" cy="507335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bg2">
                    <a:lumMod val="75000"/>
                  </a:schemeClr>
                </a:solidFill>
              </a:rPr>
              <a:t>Стресс. Потребность в поддержке и одобрении.</a:t>
            </a:r>
          </a:p>
          <a:p>
            <a:pPr marL="0" indent="0" algn="ctr">
              <a:buNone/>
            </a:pPr>
            <a:endParaRPr lang="ru-RU" sz="3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Пальцы во рту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Виктор\Desktop\Информация\1-16-17 УчГод\УМК ДО\Презентации\218498-m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0701"/>
            <a:ext cx="2290564" cy="22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тор\Desktop\Информация\1-16-17 УчГод\УМК ДО\Презентации\666339-106705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3241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ктор\Desktop\Информация\1-16-17 УчГод\УМК ДО\Презентации\o-BITING-NAIL-face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17646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5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Скука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Подпирание ладонью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щеки и подбородка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E:\0-Новая структура\1-Документы\Кинесика\3-Обработать\0000-Обработать\П-3\03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0" y="2276872"/>
            <a:ext cx="3672408" cy="345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-Новая структура\1-Документы\Кинесика\3-Обработать\0000-Обработать\П-3\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01645"/>
            <a:ext cx="4613126" cy="33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06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Жесты (1) оценки и (2) критического, негативного отношения.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Оценочная поза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194" name="Picture 2" descr="C:\Users\Виктор\Desktop\Информация\1-16-17 УчГод\УМК ДО\Презентации\13623_html_m7c3248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54" y="2269769"/>
            <a:ext cx="2953025" cy="402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иктор\Desktop\Информация\1-16-17 УчГод\УМК ДО\Презентации\43173_html_1872677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69" y="2564904"/>
            <a:ext cx="2506042" cy="372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Процесс принятия решения.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Жест «поглаживание подбородка»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Виктор\Desktop\Информация\1-16-17 УчГод\УМК ДО\Презентации\30847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0" y="2132856"/>
            <a:ext cx="4085190" cy="32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иктор\Desktop\Информация\1-16-17 УчГод\УМК ДО\Презентации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7"/>
            <a:ext cx="2387037" cy="331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40877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Сочетание жестов оценки 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и принятия решения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Жесты,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связанные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с принятием решения</a:t>
            </a:r>
          </a:p>
        </p:txBody>
      </p:sp>
      <p:pic>
        <p:nvPicPr>
          <p:cNvPr id="10242" name="Picture 2" descr="C:\Users\Виктор\Desktop\Информация\1-16-17 УчГод\УМК ДО\Презентации\36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85381"/>
            <a:ext cx="3320233" cy="274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иктор\Desktop\Информация\1-16-17 УчГод\УМК ДО\Презентации\im_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520168" cy="379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3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Собирание несуществующих ворсинок.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Жест вытеснения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 descr="C:\Users\Виктор\Desktop\Информация\1-16-17 УчГод\УМК ДО\Презентации\m50e3d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44" y="2276871"/>
            <a:ext cx="2952329" cy="382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Уверенность в себе, чувство превосходства.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Закладывание рук за голову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Виктор\Desktop\Информация\1-16-17 УчГод\УМК ДО\Презентации\06-840x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570839" cy="302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Виктор\Desktop\Информация\1-16-17 УчГод\УМК ДО\Презентации\1012600-i_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348880"/>
            <a:ext cx="2292026" cy="406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Жесты агрессивности и </a:t>
            </a:r>
            <a:br>
              <a:rPr lang="ru-RU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готовности к действиям</a:t>
            </a:r>
          </a:p>
        </p:txBody>
      </p:sp>
      <p:pic>
        <p:nvPicPr>
          <p:cNvPr id="1026" name="Picture 2" descr="E:\0-Новая структура\1-Документы\Кинесика\3-Обработать\0000-Обработать\П-3\363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409012" cy="499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59832" y="1844824"/>
            <a:ext cx="5626968" cy="44644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Поза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«руки на пояс»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– один из наиболее характерных жестов, используемых человеком для = </a:t>
            </a:r>
            <a:r>
              <a:rPr lang="ru-RU" u="dbl" dirty="0">
                <a:solidFill>
                  <a:schemeClr val="bg2">
                    <a:lumMod val="75000"/>
                  </a:schemeClr>
                </a:solidFill>
              </a:rPr>
              <a:t>передачи агрессивного отношения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Агрессивная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поза при застегнутом пиджаке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показывает = </a:t>
            </a:r>
            <a:r>
              <a:rPr lang="ru-RU" u="dbl" dirty="0">
                <a:solidFill>
                  <a:schemeClr val="bg2">
                    <a:lumMod val="75000"/>
                  </a:schemeClr>
                </a:solidFill>
              </a:rPr>
              <a:t>сильное расстройство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в то время как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расстегнутый пиджак и откинутые фалды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есть = </a:t>
            </a:r>
            <a:r>
              <a:rPr lang="ru-RU" u="dbl" dirty="0">
                <a:solidFill>
                  <a:schemeClr val="bg2">
                    <a:lumMod val="75000"/>
                  </a:schemeClr>
                </a:solidFill>
              </a:rPr>
              <a:t>чисто агрессивная поза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, потому что человек открывает область сердца и горла, выказывая невербально бесстрашие.</a:t>
            </a:r>
          </a:p>
        </p:txBody>
      </p:sp>
    </p:spTree>
    <p:extLst>
      <p:ext uri="{BB962C8B-B14F-4D97-AF65-F5344CB8AC3E}">
        <p14:creationId xmlns:p14="http://schemas.microsoft.com/office/powerpoint/2010/main" val="34613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Невербальное послание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7167"/>
            <a:ext cx="3672408" cy="486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23928" y="1556792"/>
            <a:ext cx="4978896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457200" algn="just">
              <a:buNone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Жесты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агрессивной готовности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используются профессиональными манекенщицами, чтобы передать, что их = </a:t>
            </a:r>
            <a:r>
              <a:rPr lang="ru-RU" u="dbl" dirty="0">
                <a:solidFill>
                  <a:schemeClr val="bg2">
                    <a:lumMod val="75000"/>
                  </a:schemeClr>
                </a:solidFill>
              </a:rPr>
              <a:t>одежда предназначена для современной, агрессивной, предприимчивой женщины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 </a:t>
            </a:r>
          </a:p>
          <a:p>
            <a:pPr marL="0" indent="457200" algn="just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Иногда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этот жест проделывают только одной рукой на бедре, другая рука принимает иное положение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45720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7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Жесты готовности </a:t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у сидящего человека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3314" name="Picture 2" descr="C:\Users\Виктор\Desktop\Информация\1-16-17 УчГод\УМК ДО\Презентации\t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5998592" cy="47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6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Потирание ладоней</a:t>
            </a:r>
          </a:p>
        </p:txBody>
      </p:sp>
      <p:pic>
        <p:nvPicPr>
          <p:cNvPr id="1026" name="Picture 2" descr="E:\0-Новая структура\1-Документы\Кинесика\3-Обработать\0000-Обработать\П-3\6b4f99ad8a31163866af8daf16d866cf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3757240" cy="37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7811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 помощью </a:t>
            </a:r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потирания ладоней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 люди невербально передают свои = </a:t>
            </a:r>
            <a:r>
              <a:rPr lang="ru-RU" u="sng" dirty="0">
                <a:solidFill>
                  <a:schemeClr val="bg2">
                    <a:lumMod val="75000"/>
                  </a:schemeClr>
                </a:solidFill>
              </a:rPr>
              <a:t>положительные ожидания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marL="0" indent="457200" algn="just">
              <a:buNone/>
            </a:pP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Скорость, с которой выполняется этот жест, сигнализирует о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степени предвкушения положительных результатов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51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5732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Нейтральное          Заинтересованное      Осуждающее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Положение головы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344815" cy="31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6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68052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Голова агрессора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89592"/>
            <a:ext cx="3843302" cy="330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6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7" y="1484783"/>
            <a:ext cx="4614943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Голова властелина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15717"/>
            <a:ext cx="3716470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3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67122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Голова внимающего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6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70" y="3068960"/>
            <a:ext cx="383373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87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7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751999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Голова президента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3" y="3268011"/>
            <a:ext cx="3710309" cy="328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25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Реакция зрачков: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          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                    </a:t>
            </a:r>
          </a:p>
          <a:p>
            <a:pPr marL="0" indent="0"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</a:rPr>
              <a:t>                  Интерес, возбуждение                         Негативизм</a:t>
            </a:r>
            <a:endParaRPr lang="ru-RU" sz="2000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Сигналы глаз (1)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78566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15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-Новая структура\1-Документы\Кинесика\3-Обработать\6а-Взгляд\взгля\kot_shrek_polosaty_zhalobnyy_vzglyad_63255_1366x76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86" y="1600200"/>
            <a:ext cx="8632009" cy="48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2400"/>
            <a:ext cx="8496944" cy="1219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Милый котишка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" y="1615368"/>
            <a:ext cx="8592649" cy="469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Ключи глазного доступа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68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      </a:t>
            </a:r>
            <a:r>
              <a:rPr lang="ru-RU" sz="5400" b="1" dirty="0" smtClean="0">
                <a:solidFill>
                  <a:srgbClr val="FF0000"/>
                </a:solidFill>
              </a:rPr>
              <a:t>П</a:t>
            </a:r>
            <a:r>
              <a:rPr lang="ru-RU" sz="5400" dirty="0" smtClean="0">
                <a:solidFill>
                  <a:srgbClr val="FF0000"/>
                </a:solidFill>
              </a:rPr>
              <a:t>                              </a:t>
            </a:r>
            <a:r>
              <a:rPr lang="ru-RU" sz="5400" b="1" dirty="0" smtClean="0">
                <a:solidFill>
                  <a:srgbClr val="FF0000"/>
                </a:solidFill>
              </a:rPr>
              <a:t> Л</a:t>
            </a:r>
          </a:p>
          <a:p>
            <a:pPr marL="0" indent="0">
              <a:buNone/>
            </a:pP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92211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Ключи глазного доступа</a:t>
            </a:r>
          </a:p>
        </p:txBody>
      </p:sp>
      <p:pic>
        <p:nvPicPr>
          <p:cNvPr id="10242" name="Picture 2" descr="E:\0-Новая структура\1-Документы\Физиогномика\1-Компедиум\6-Элементы лица\4-Глаза\9-Глазодвигательные\807554d3fc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8" y="1922298"/>
            <a:ext cx="8706002" cy="45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6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Виды взглядов: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Деловой                 Социальный            Интимный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Сигналы глаз (2)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45" y="2282084"/>
            <a:ext cx="200727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282084"/>
            <a:ext cx="2083408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49896"/>
            <a:ext cx="1872208" cy="3101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Нервное потирание рук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E:\0-Новая структура\1-Документы\Кинесика\3-Обработать\0000-Обработать\П-3\ee3a2ae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67645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5805264"/>
            <a:ext cx="8291264" cy="8640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Потирание </a:t>
            </a:r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ладоней, шеи и лица – это универсальный знак беспокойства и стресса.</a:t>
            </a:r>
          </a:p>
        </p:txBody>
      </p:sp>
    </p:spTree>
    <p:extLst>
      <p:ext uri="{BB962C8B-B14F-4D97-AF65-F5344CB8AC3E}">
        <p14:creationId xmlns:p14="http://schemas.microsoft.com/office/powerpoint/2010/main" val="24463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Воспринимается как критичный, осуждающий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Взгляд поверх очков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7410" name="Picture 2" descr="C:\Users\Виктор\Desktop\Информация\1-16-17 УчГод\УМК ДО\Презентации\2013-10-28_1106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4469986" cy="27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Виктор\Desktop\Информация\1-16-17 УчГод\УМК ДО\Презентации\22325220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204864"/>
            <a:ext cx="210863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Виктор\Desktop\Информация\1-16-17 УчГод\УМК ДО\Презентации\pozn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375" y="4559163"/>
            <a:ext cx="3804841" cy="214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07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Дым вверх – позитивный настрой, оптимизм.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Дым вниз – негативный настрой, пессимизм.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Сигналы состояния курильщика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Виктор\Desktop\Информация\1-16-17 УчГод\УМК ДО\Презентации\364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24117"/>
            <a:ext cx="6327217" cy="34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4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Уверенная, «всезнающая» позиция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Шпилеобразное положение рук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Виктор\Desktop\Информация\1-16-17 УчГод\УМК ДО\Презентации\пирами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81696"/>
            <a:ext cx="5699088" cy="379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1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53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Сомнение, неуверенность, ложь, преувеличение, умолчание, мрачное предчувствие.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В целом </a:t>
            </a:r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➨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 Негативные мысли.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Жесты «рука-к-лицу»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Виктор\Desktop\Информация\1-16-17 УчГод\УМК ДО\Презентации\piotrovsk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8" y="4149080"/>
            <a:ext cx="178733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иктор\Desktop\Информация\1-16-17 УчГод\УМК ДО\Презентации\tmm420x420_232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068960"/>
            <a:ext cx="2336945" cy="249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ктор\Desktop\Информация\1-16-17 УчГод\УМК ДО\Презентации\Kak-otbelit-zuby-v-domashnih-usloviyah-1024x68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32" y="3284984"/>
            <a:ext cx="4245555" cy="283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Почесывание и потирание уха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Жесты «рука-к-лицу» 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2" descr="C:\Users\Виктор\Desktop\Информация\1-16-17 УчГод\УМК ДО\Презентации\13623_html_36959a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212976"/>
            <a:ext cx="248523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иктор\Desktop\Информация\1-16-17 УчГод\УМК ДО\Презентации\gerachenko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39692"/>
            <a:ext cx="19812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иктор\Desktop\Информация\1-16-17 УчГод\УМК ДО\Презентации\0_5c453_a01a8082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719" y="3725579"/>
            <a:ext cx="31750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3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Потирание века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>
                <a:solidFill>
                  <a:schemeClr val="bg2">
                    <a:lumMod val="75000"/>
                  </a:schemeClr>
                </a:solidFill>
              </a:rPr>
              <a:t>Жесты «рука-к-лицу»</a:t>
            </a:r>
          </a:p>
        </p:txBody>
      </p:sp>
      <p:pic>
        <p:nvPicPr>
          <p:cNvPr id="1027" name="Picture 3" descr="E:\0-Новая структура\1-Документы\Кинесика\3-Обработать\0000-Обработать\П-3\03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388843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76" y="2298612"/>
            <a:ext cx="3212354" cy="43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2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91264" cy="5001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Сомнение, неуверенность.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Почесывание головы и шеи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Виктор\Desktop\Информация\1-16-17 УчГод\УМК ДО\Презентации\170583-849x565-Shy-guy-avoiding-eye-conta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3056"/>
            <a:ext cx="3384376" cy="225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ктор\Desktop\Информация\1-16-17 УчГод\УМК ДО\Презентации\49CBAB99-373F-4D14-8829-703B88E12020_mw1024_mh1024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672408" cy="275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31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(1) Подозрение, что обман раскрыт.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(2) Гнев, досада.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Оттягивание воротничка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Виктор\Desktop\Информация\1-16-17 УчГод\УМК ДО\Презентации\a28d174a55e7556c17d10337cf94ed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202677"/>
            <a:ext cx="4317086" cy="401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4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931</TotalTime>
  <Words>372</Words>
  <Application>Microsoft Office PowerPoint</Application>
  <PresentationFormat>Экран (4:3)</PresentationFormat>
  <Paragraphs>114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Бумажная</vt:lpstr>
      <vt:lpstr>Динамические позиции</vt:lpstr>
      <vt:lpstr>Потирание ладоней</vt:lpstr>
      <vt:lpstr>Нервное потирание рук</vt:lpstr>
      <vt:lpstr>Шпилеобразное положение рук</vt:lpstr>
      <vt:lpstr>Жесты «рука-к-лицу»</vt:lpstr>
      <vt:lpstr>Жесты «рука-к-лицу» </vt:lpstr>
      <vt:lpstr>Жесты «рука-к-лицу»</vt:lpstr>
      <vt:lpstr>Почесывание головы и шеи</vt:lpstr>
      <vt:lpstr>Оттягивание воротничка</vt:lpstr>
      <vt:lpstr>Пальцы во рту</vt:lpstr>
      <vt:lpstr>Подпирание ладонью  щеки и подбородка</vt:lpstr>
      <vt:lpstr>Оценочная поза</vt:lpstr>
      <vt:lpstr>Жест «поглаживание подбородка»</vt:lpstr>
      <vt:lpstr>Жесты,  связанные с принятием решения</vt:lpstr>
      <vt:lpstr>Жест вытеснения</vt:lpstr>
      <vt:lpstr>Закладывание рук за голову</vt:lpstr>
      <vt:lpstr>Жесты агрессивности и  готовности к действиям</vt:lpstr>
      <vt:lpstr>Невербальное послание</vt:lpstr>
      <vt:lpstr>Жесты готовности  у сидящего человека</vt:lpstr>
      <vt:lpstr>Положение головы</vt:lpstr>
      <vt:lpstr>Голова агрессора</vt:lpstr>
      <vt:lpstr>Голова властелина</vt:lpstr>
      <vt:lpstr>Голова внимающего</vt:lpstr>
      <vt:lpstr>Голова президента</vt:lpstr>
      <vt:lpstr>Сигналы глаз (1)</vt:lpstr>
      <vt:lpstr>Милый котишка</vt:lpstr>
      <vt:lpstr>Ключи глазного доступа</vt:lpstr>
      <vt:lpstr>Ключи глазного доступа</vt:lpstr>
      <vt:lpstr>Сигналы глаз (2)</vt:lpstr>
      <vt:lpstr>Взгляд поверх очков</vt:lpstr>
      <vt:lpstr>Сигналы состояния курильщика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Динамические позиции</dc:title>
  <dc:creator>Виктор</dc:creator>
  <cp:lastModifiedBy>Виктор</cp:lastModifiedBy>
  <cp:revision>48</cp:revision>
  <dcterms:created xsi:type="dcterms:W3CDTF">2017-03-27T14:38:02Z</dcterms:created>
  <dcterms:modified xsi:type="dcterms:W3CDTF">2023-10-14T12:50:37Z</dcterms:modified>
</cp:coreProperties>
</file>