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0" r:id="rId5"/>
    <p:sldId id="265" r:id="rId6"/>
    <p:sldId id="272" r:id="rId7"/>
    <p:sldId id="325" r:id="rId8"/>
    <p:sldId id="273" r:id="rId9"/>
    <p:sldId id="274" r:id="rId10"/>
    <p:sldId id="275" r:id="rId11"/>
    <p:sldId id="277" r:id="rId12"/>
    <p:sldId id="329" r:id="rId13"/>
    <p:sldId id="330" r:id="rId14"/>
    <p:sldId id="280" r:id="rId15"/>
    <p:sldId id="283" r:id="rId16"/>
    <p:sldId id="284" r:id="rId17"/>
    <p:sldId id="286" r:id="rId18"/>
    <p:sldId id="285" r:id="rId19"/>
    <p:sldId id="295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8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8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4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0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8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4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4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5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1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0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0683-923B-402D-B31D-2F27B77D044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DFAF-376C-47FB-B961-D0F1A0E0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5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813" y="1556792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Глаза как зеркало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внутреннего мира человека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0-Новая структура\1-Документы\Физиогномика\0-ГЛАВНОЕ\ЛЕКЦИИ\Лекции\Л-4д Глаза\Пальцы в Глаз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670522" cy="34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712968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знаки лица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(2)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Отсутствие критического восприятия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Виктор\Pictures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92055" cy="34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6308" y="6069785"/>
            <a:ext cx="4392488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Глаза навыкате</a:t>
            </a:r>
            <a:endParaRPr lang="ru-RU" sz="2800" dirty="0"/>
          </a:p>
        </p:txBody>
      </p:sp>
      <p:pic>
        <p:nvPicPr>
          <p:cNvPr id="13314" name="Picture 2" descr="C:\Users\Виктор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851751"/>
            <a:ext cx="5941745" cy="23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Виктор\Pictures\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6" y="3789040"/>
            <a:ext cx="5688632" cy="22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9056" y="3265820"/>
            <a:ext cx="598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Глаза глубоко посаженные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Выступание глазных яблок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623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Глаза навыкате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3762"/>
            <a:ext cx="4047046" cy="488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3762"/>
            <a:ext cx="36094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5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Глаза глубоко посаженные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72408" cy="50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68" y="1556791"/>
            <a:ext cx="3921780" cy="47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Величина радужной оболочки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Большая </a:t>
            </a:r>
            <a:r>
              <a:rPr lang="ru-RU" u="sng" dirty="0"/>
              <a:t>радужная оболочка глаз</a:t>
            </a:r>
            <a:r>
              <a:rPr lang="ru-RU" dirty="0"/>
              <a:t> — признак, милосердия. Глаза с чрезмерно большой радужной оболочкой говорят о верности, честности, развитом чувстве долга.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Маленькая </a:t>
            </a:r>
            <a:r>
              <a:rPr lang="ru-RU" u="sng" dirty="0"/>
              <a:t>радужная оболочка глаз</a:t>
            </a:r>
            <a:r>
              <a:rPr lang="ru-RU" dirty="0"/>
              <a:t> — признак несбалансированности внутренних процессов, что неблагоприятно отражается на взаимоотношениях с окружающими.</a:t>
            </a:r>
          </a:p>
        </p:txBody>
      </p:sp>
    </p:spTree>
    <p:extLst>
      <p:ext uri="{BB962C8B-B14F-4D97-AF65-F5344CB8AC3E}">
        <p14:creationId xmlns:p14="http://schemas.microsoft.com/office/powerpoint/2010/main" val="20262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Степень расширения зрачка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45224"/>
            <a:ext cx="8003232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Расширение зрачков выдает усиление интереса к вам, а сужение — появление враждебности и неприятия.</a:t>
            </a:r>
            <a:endParaRPr lang="ru-RU" sz="2400" dirty="0"/>
          </a:p>
        </p:txBody>
      </p:sp>
      <p:pic>
        <p:nvPicPr>
          <p:cNvPr id="5" name="Picture 2" descr="E:\0-Новая структура\1-Документы\Физиогномика\1-Компедиум\6-Глаза\0_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021544" cy="40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Взаимоотношение </a:t>
            </a:r>
            <a:r>
              <a:rPr lang="ru-RU" sz="4000" dirty="0">
                <a:solidFill>
                  <a:srgbClr val="7030A0"/>
                </a:solidFill>
              </a:rPr>
              <a:t>радужки и белочной оболочки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00808"/>
            <a:ext cx="4906888" cy="44253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Здесь, по данным японских физиогномистов, возможны три варианта.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1</a:t>
            </a:r>
            <a:r>
              <a:rPr lang="ru-RU" dirty="0"/>
              <a:t>) радужка слегка прикрыта верхним веком и касается нижним краем нижнего века;  белочная оболочка видна по бокам от радужки.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2</a:t>
            </a:r>
            <a:r>
              <a:rPr lang="ru-RU" dirty="0"/>
              <a:t>) радужка как бы опущена за нижнее веко, так что видна полоска белочной оболочки сверху.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3</a:t>
            </a:r>
            <a:r>
              <a:rPr lang="ru-RU" dirty="0"/>
              <a:t>) радужка скрыта за верхним веком, так что видна полоска белочной оболочки между нижним краем радужки и нижним веком.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2852937"/>
            <a:ext cx="1224136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Виктор\Pictures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096344" cy="44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Нижний санпаку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268760"/>
            <a:ext cx="4824536" cy="4824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Это </a:t>
            </a:r>
            <a:r>
              <a:rPr lang="ru-RU" sz="2400" dirty="0"/>
              <a:t>недобрый знак, или начало Санпаку (по-японски «сан» – три, «паку» – белый).</a:t>
            </a:r>
          </a:p>
          <a:p>
            <a:r>
              <a:rPr lang="ru-RU" sz="2400" dirty="0" smtClean="0"/>
              <a:t>     Человек </a:t>
            </a:r>
            <a:r>
              <a:rPr lang="ru-RU" sz="2400" dirty="0"/>
              <a:t>с такими глазами часто испытывает вялость и неуверенность в себе, подозрителен и пассивен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Такого </a:t>
            </a:r>
            <a:r>
              <a:rPr lang="ru-RU" sz="2400" dirty="0"/>
              <a:t>рода глаза свидетельствуют о сильной напряженности, меланхолии и наличии нерешенных проблем.</a:t>
            </a:r>
          </a:p>
        </p:txBody>
      </p:sp>
      <p:pic>
        <p:nvPicPr>
          <p:cNvPr id="19458" name="Picture 2" descr="C:\Users\Виктор\Pictures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8197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0767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>
                <a:solidFill>
                  <a:srgbClr val="7030A0"/>
                </a:solidFill>
              </a:rPr>
              <a:t>Верхний санпаку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340768"/>
            <a:ext cx="4392488" cy="4785395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</a:t>
            </a:r>
            <a:r>
              <a:rPr lang="ru-RU" sz="2800" dirty="0" smtClean="0"/>
              <a:t>Такое состояние, </a:t>
            </a:r>
            <a:r>
              <a:rPr lang="ru-RU" sz="2800" u="sng" dirty="0" smtClean="0"/>
              <a:t>согласно японским физиогномистам</a:t>
            </a:r>
            <a:r>
              <a:rPr lang="ru-RU" sz="2800" dirty="0" smtClean="0"/>
              <a:t>, </a:t>
            </a:r>
            <a:r>
              <a:rPr lang="ru-RU" sz="2800" dirty="0"/>
              <a:t>сопоставимо с признаком огромной жизненной силы восходящего солнца. </a:t>
            </a:r>
          </a:p>
          <a:p>
            <a:r>
              <a:rPr lang="ru-RU" sz="2800" dirty="0" smtClean="0"/>
              <a:t>     Признак </a:t>
            </a:r>
            <a:r>
              <a:rPr lang="ru-RU" sz="2800" dirty="0"/>
              <a:t>отмечается у бесстрашных и уверенных людей, а также у всех маленьких детей</a:t>
            </a:r>
          </a:p>
        </p:txBody>
      </p:sp>
      <p:pic>
        <p:nvPicPr>
          <p:cNvPr id="18434" name="Picture 2" descr="C:\Users\Виктор\Pictures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8796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Верхнее </a:t>
            </a:r>
            <a:r>
              <a:rPr lang="ru-RU" sz="3200" dirty="0">
                <a:solidFill>
                  <a:srgbClr val="7030A0"/>
                </a:solidFill>
              </a:rPr>
              <a:t>веко демонстрирует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склонность </a:t>
            </a:r>
            <a:r>
              <a:rPr lang="ru-RU" sz="3200" dirty="0">
                <a:solidFill>
                  <a:srgbClr val="7030A0"/>
                </a:solidFill>
              </a:rPr>
              <a:t>человека к </a:t>
            </a:r>
            <a:r>
              <a:rPr lang="ru-RU" sz="3200" dirty="0" smtClean="0">
                <a:solidFill>
                  <a:srgbClr val="7030A0"/>
                </a:solidFill>
              </a:rPr>
              <a:t>размышлениям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Сильные                                   Слабые</a:t>
            </a:r>
          </a:p>
          <a:p>
            <a:pPr marL="0" indent="0" algn="ctr">
              <a:buNone/>
            </a:pPr>
            <a:r>
              <a:rPr lang="ru-RU" dirty="0" smtClean="0"/>
              <a:t>аналитические способности</a:t>
            </a:r>
            <a:endParaRPr lang="ru-RU" dirty="0"/>
          </a:p>
        </p:txBody>
      </p:sp>
      <p:pic>
        <p:nvPicPr>
          <p:cNvPr id="26626" name="Picture 2" descr="C:\Users\Виктор\Pictures\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2" y="1844824"/>
            <a:ext cx="4368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Виктор\Pictures\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73" y="1777005"/>
            <a:ext cx="4127732" cy="20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Глаза и губы человека </a:t>
            </a:r>
            <a:r>
              <a:rPr lang="ru-RU" sz="3600" dirty="0" smtClean="0">
                <a:solidFill>
                  <a:srgbClr val="7030A0"/>
                </a:solidFill>
              </a:rPr>
              <a:t>— </a:t>
            </a:r>
            <a:r>
              <a:rPr lang="ru-RU" sz="3600" dirty="0">
                <a:solidFill>
                  <a:srgbClr val="7030A0"/>
                </a:solidFill>
              </a:rPr>
              <a:t>наиболее подвижные и выразительные элементы лица</a:t>
            </a:r>
          </a:p>
        </p:txBody>
      </p:sp>
      <p:pic>
        <p:nvPicPr>
          <p:cNvPr id="3074" name="Picture 2" descr="C:\Users\Виктор\Pictures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08" y="1600199"/>
            <a:ext cx="6893468" cy="4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Широко поставленные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расстояние между глазами больше ширины одного глаза)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1"/>
            <a:ext cx="3008313" cy="2088232"/>
          </a:xfrm>
        </p:spPr>
        <p:txBody>
          <a:bodyPr>
            <a:normAutofit/>
          </a:bodyPr>
          <a:lstStyle/>
          <a:p>
            <a:r>
              <a:rPr lang="ru-RU" sz="2400" dirty="0"/>
              <a:t>• Дальновидность</a:t>
            </a:r>
          </a:p>
          <a:p>
            <a:r>
              <a:rPr lang="ru-RU" sz="2400" dirty="0"/>
              <a:t>• Ненавидит детали</a:t>
            </a:r>
          </a:p>
          <a:p>
            <a:r>
              <a:rPr lang="ru-RU" sz="2400" dirty="0"/>
              <a:t>• Сильно развитое воображение</a:t>
            </a:r>
          </a:p>
          <a:p>
            <a:endParaRPr lang="ru-RU" sz="24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3862156" cy="494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Близко посаженные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(</a:t>
            </a:r>
            <a:r>
              <a:rPr lang="ru-RU" sz="2700" dirty="0"/>
              <a:t>расстояние между глазами меньше ширины одного глаза)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Внимание к деталям</a:t>
            </a:r>
          </a:p>
          <a:p>
            <a:r>
              <a:rPr lang="ru-RU" sz="2400" dirty="0"/>
              <a:t>• Крайняя сосредоточенность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744416" cy="528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923702"/>
          </a:xfrm>
        </p:spPr>
        <p:txBody>
          <a:bodyPr/>
          <a:lstStyle/>
          <a:p>
            <a:pPr algn="ctr"/>
            <a:r>
              <a:rPr lang="ru-RU" sz="2800" dirty="0"/>
              <a:t>Наклон вверх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внешний угол расположен выше внутреннего)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132856"/>
            <a:ext cx="3024336" cy="3993307"/>
          </a:xfrm>
        </p:spPr>
        <p:txBody>
          <a:bodyPr>
            <a:normAutofit/>
          </a:bodyPr>
          <a:lstStyle/>
          <a:p>
            <a:r>
              <a:rPr lang="ru-RU" sz="2400" dirty="0"/>
              <a:t>• Оптимизм</a:t>
            </a:r>
          </a:p>
          <a:p>
            <a:r>
              <a:rPr lang="ru-RU" sz="2400" dirty="0"/>
              <a:t>• Развитое воображение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960440" cy="48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995710"/>
          </a:xfrm>
        </p:spPr>
        <p:txBody>
          <a:bodyPr/>
          <a:lstStyle/>
          <a:p>
            <a:pPr algn="ctr"/>
            <a:r>
              <a:rPr lang="ru-RU" sz="2800" dirty="0"/>
              <a:t>Наклон вниз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внешний угол расположен ниже внутреннего)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610744" cy="3849291"/>
          </a:xfrm>
        </p:spPr>
        <p:txBody>
          <a:bodyPr>
            <a:normAutofit/>
          </a:bodyPr>
          <a:lstStyle/>
          <a:p>
            <a:r>
              <a:rPr lang="ru-RU" sz="2400" dirty="0"/>
              <a:t>• </a:t>
            </a:r>
            <a:r>
              <a:rPr lang="ru-RU" sz="2400" dirty="0" smtClean="0"/>
              <a:t>Предвидит </a:t>
            </a:r>
            <a:r>
              <a:rPr lang="ru-RU" sz="2400" dirty="0"/>
              <a:t>проблемы и </a:t>
            </a:r>
            <a:r>
              <a:rPr lang="ru-RU" sz="2400" dirty="0" smtClean="0"/>
              <a:t>ожидает </a:t>
            </a:r>
            <a:r>
              <a:rPr lang="ru-RU" sz="2400" dirty="0"/>
              <a:t>их</a:t>
            </a:r>
          </a:p>
          <a:p>
            <a:r>
              <a:rPr lang="ru-RU" sz="2400" dirty="0"/>
              <a:t>• </a:t>
            </a:r>
            <a:r>
              <a:rPr lang="ru-RU" sz="2400" dirty="0" smtClean="0"/>
              <a:t>Сочувствует </a:t>
            </a:r>
            <a:r>
              <a:rPr lang="ru-RU" sz="2400" dirty="0"/>
              <a:t>другим</a:t>
            </a:r>
          </a:p>
          <a:p>
            <a:r>
              <a:rPr lang="ru-RU" sz="2400" dirty="0"/>
              <a:t>• </a:t>
            </a:r>
            <a:r>
              <a:rPr lang="ru-RU" sz="2400" dirty="0" smtClean="0"/>
              <a:t>Признает </a:t>
            </a:r>
            <a:r>
              <a:rPr lang="ru-RU" sz="2400" dirty="0"/>
              <a:t>свои ошибки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340768"/>
            <a:ext cx="438263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923702"/>
          </a:xfrm>
        </p:spPr>
        <p:txBody>
          <a:bodyPr/>
          <a:lstStyle/>
          <a:p>
            <a:pPr algn="ctr"/>
            <a:r>
              <a:rPr lang="ru-RU" sz="2800" dirty="0"/>
              <a:t>Без наклона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внутренний и внешний уголки на одном уровне)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>
            <a:normAutofit/>
          </a:bodyPr>
          <a:lstStyle/>
          <a:p>
            <a:r>
              <a:rPr lang="ru-RU" sz="2400" dirty="0"/>
              <a:t>• Прагматизм и объективность</a:t>
            </a:r>
          </a:p>
          <a:p>
            <a:r>
              <a:rPr lang="ru-RU" sz="2400" dirty="0"/>
              <a:t>• Сбалансированный взгляд на вещи</a:t>
            </a:r>
          </a:p>
          <a:p>
            <a:r>
              <a:rPr lang="ru-RU" sz="2400" dirty="0"/>
              <a:t>• Упорство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248472" cy="51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23702"/>
          </a:xfrm>
        </p:spPr>
        <p:txBody>
          <a:bodyPr/>
          <a:lstStyle/>
          <a:p>
            <a:pPr algn="ctr"/>
            <a:r>
              <a:rPr lang="ru-RU" sz="2800" dirty="0"/>
              <a:t>Глаза навыкате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как будто выскакивают из орбит)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>
            <a:normAutofit/>
          </a:bodyPr>
          <a:lstStyle/>
          <a:p>
            <a:r>
              <a:rPr lang="ru-RU" sz="2400" dirty="0"/>
              <a:t>• Любит ощущать себя причастным ко всему</a:t>
            </a:r>
          </a:p>
          <a:p>
            <a:r>
              <a:rPr lang="ru-RU" sz="2400" dirty="0"/>
              <a:t>• Не любит, когда его перебивают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4968552" cy="50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9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936104"/>
          </a:xfrm>
        </p:spPr>
        <p:txBody>
          <a:bodyPr/>
          <a:lstStyle/>
          <a:p>
            <a:pPr algn="ctr"/>
            <a:r>
              <a:rPr lang="ru-RU" sz="2800" dirty="0"/>
              <a:t>Глубоко посаженные глаза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утопают в глазницах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>
            <a:normAutofit/>
          </a:bodyPr>
          <a:lstStyle/>
          <a:p>
            <a:r>
              <a:rPr lang="ru-RU" sz="2400" dirty="0"/>
              <a:t>• Задумчивость и сдержанность</a:t>
            </a:r>
          </a:p>
          <a:p>
            <a:r>
              <a:rPr lang="ru-RU" sz="2400" dirty="0"/>
              <a:t>• Осторожность</a:t>
            </a:r>
          </a:p>
          <a:p>
            <a:r>
              <a:rPr lang="ru-RU" sz="2400" dirty="0"/>
              <a:t>• Наблюдательность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248472" cy="50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Большая радужная оболочка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941168"/>
            <a:ext cx="7931224" cy="1296144"/>
          </a:xfrm>
        </p:spPr>
        <p:txBody>
          <a:bodyPr>
            <a:normAutofit/>
          </a:bodyPr>
          <a:lstStyle/>
          <a:p>
            <a:r>
              <a:rPr lang="ru-RU" sz="2400" dirty="0"/>
              <a:t>• Должен сам все увидеть и испытать</a:t>
            </a:r>
          </a:p>
          <a:p>
            <a:r>
              <a:rPr lang="ru-RU" sz="2400" dirty="0"/>
              <a:t>• Эмоциональная реакция на окружающий мир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278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Маленькая радужная оболочка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5915000" cy="1368152"/>
          </a:xfrm>
        </p:spPr>
        <p:txBody>
          <a:bodyPr>
            <a:normAutofit/>
          </a:bodyPr>
          <a:lstStyle/>
          <a:p>
            <a:r>
              <a:rPr lang="ru-RU" sz="2400" dirty="0"/>
              <a:t>• «Аллергия на крик»</a:t>
            </a:r>
          </a:p>
          <a:p>
            <a:r>
              <a:rPr lang="ru-RU" sz="2400" dirty="0"/>
              <a:t>• Потребность в одобрении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91686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851694"/>
          </a:xfrm>
        </p:spPr>
        <p:txBody>
          <a:bodyPr/>
          <a:lstStyle/>
          <a:p>
            <a:pPr algn="ctr"/>
            <a:r>
              <a:rPr lang="ru-RU" sz="2800" dirty="0"/>
              <a:t>Состояние стресса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полоска глазного белка между радужной оболочкой и нижним веком)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4762872" cy="896963"/>
          </a:xfrm>
        </p:spPr>
        <p:txBody>
          <a:bodyPr>
            <a:normAutofit/>
          </a:bodyPr>
          <a:lstStyle/>
          <a:p>
            <a:r>
              <a:rPr lang="ru-RU" sz="2400" dirty="0"/>
              <a:t>• Психологический стресс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4" cy="30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E:\0-Новая структура\1-Документы\Физиогномика\1-Компедиум\6-Глаза\БольшиеГлаза\0_9335d_29567bcb_XL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02433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0-Новая структура\1-Документы\Физиогномика\1-Компедиум\6-Глаза\БольшиеГлаза\0_93355_e14bd06c_X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5"/>
            <a:ext cx="2736304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Размер глаз</a:t>
            </a:r>
            <a:endParaRPr lang="ru-RU" sz="3200" b="1" dirty="0"/>
          </a:p>
          <a:p>
            <a:r>
              <a:rPr lang="ru-RU" sz="2400" b="1" dirty="0"/>
              <a:t>(1) Большие</a:t>
            </a:r>
            <a:r>
              <a:rPr lang="ru-RU" sz="2400" dirty="0"/>
              <a:t>   и   (2) </a:t>
            </a:r>
            <a:r>
              <a:rPr lang="ru-RU" sz="2400" b="1" dirty="0"/>
              <a:t>Маленькие</a:t>
            </a:r>
          </a:p>
          <a:p>
            <a:pPr indent="457200" algn="just"/>
            <a:r>
              <a:rPr lang="ru-RU" sz="2400" dirty="0"/>
              <a:t>Глаза нужно оценивать не в сравнении с глазами другого человека, а с размером своего лица: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5115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923702"/>
          </a:xfrm>
        </p:spPr>
        <p:txBody>
          <a:bodyPr/>
          <a:lstStyle/>
          <a:p>
            <a:pPr algn="ctr"/>
            <a:r>
              <a:rPr lang="ru-RU" sz="2800" dirty="0"/>
              <a:t>Угроза насилия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полоска белка над радужной оболочкой)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589240"/>
            <a:ext cx="6779096" cy="720080"/>
          </a:xfrm>
        </p:spPr>
        <p:txBody>
          <a:bodyPr>
            <a:normAutofit/>
          </a:bodyPr>
          <a:lstStyle/>
          <a:p>
            <a:r>
              <a:rPr lang="ru-RU" sz="2400" dirty="0"/>
              <a:t>• Бурная реакция на стресс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7473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995710"/>
          </a:xfrm>
        </p:spPr>
        <p:txBody>
          <a:bodyPr/>
          <a:lstStyle/>
          <a:p>
            <a:pPr algn="ctr"/>
            <a:r>
              <a:rPr lang="ru-RU" sz="2800" dirty="0"/>
              <a:t>Психологический шок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</a:t>
            </a:r>
            <a:r>
              <a:rPr lang="ru-RU" sz="2400" dirty="0"/>
              <a:t>белок окружает радужную оболочку со всех сторон)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73216"/>
            <a:ext cx="6563072" cy="129614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Потеря контроля над собой</a:t>
            </a:r>
          </a:p>
          <a:p>
            <a:r>
              <a:rPr lang="ru-RU" sz="2400" dirty="0"/>
              <a:t>• Состояние шока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393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4997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Верхние веки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/>
              <a:t>Широкие веки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</a:t>
            </a:r>
            <a:r>
              <a:rPr lang="ru-RU" sz="2400" dirty="0"/>
              <a:t>когда глаз открыт, верхнее веко видно почти целиком)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6563072" cy="1224136"/>
          </a:xfrm>
        </p:spPr>
        <p:txBody>
          <a:bodyPr>
            <a:normAutofit lnSpcReduction="10000"/>
          </a:bodyPr>
          <a:lstStyle/>
          <a:p>
            <a:endParaRPr lang="ru-RU" sz="17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Потребность в тесных узах</a:t>
            </a:r>
          </a:p>
          <a:p>
            <a:r>
              <a:rPr lang="ru-RU" sz="2400" dirty="0"/>
              <a:t>• Полное слияние с партнером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48872" cy="348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995710"/>
          </a:xfrm>
        </p:spPr>
        <p:txBody>
          <a:bodyPr/>
          <a:lstStyle/>
          <a:p>
            <a:pPr algn="ctr"/>
            <a:r>
              <a:rPr lang="ru-RU" sz="2800" dirty="0"/>
              <a:t>Узкие веки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когда глаз открыт, видна лишь часть века)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7283152" cy="1080120"/>
          </a:xfrm>
        </p:spPr>
        <p:txBody>
          <a:bodyPr>
            <a:normAutofit/>
          </a:bodyPr>
          <a:lstStyle/>
          <a:p>
            <a:r>
              <a:rPr lang="ru-RU" sz="2400" dirty="0"/>
              <a:t>• Умеренные требования к партнеру</a:t>
            </a:r>
          </a:p>
          <a:p>
            <a:r>
              <a:rPr lang="ru-RU" sz="2400" dirty="0"/>
              <a:t>• Способность действовать самостоятельно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5406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995710"/>
          </a:xfrm>
        </p:spPr>
        <p:txBody>
          <a:bodyPr/>
          <a:lstStyle/>
          <a:p>
            <a:pPr algn="ctr"/>
            <a:r>
              <a:rPr lang="ru-RU" sz="2800" dirty="0"/>
              <a:t>Веки не видны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</a:t>
            </a:r>
            <a:r>
              <a:rPr lang="ru-RU" sz="2400" dirty="0"/>
              <a:t>когда глаз открыт, верхнее веко совершенно невидимо)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085184"/>
            <a:ext cx="7704856" cy="1184995"/>
          </a:xfrm>
        </p:spPr>
        <p:txBody>
          <a:bodyPr>
            <a:normAutofit/>
          </a:bodyPr>
          <a:lstStyle/>
          <a:p>
            <a:r>
              <a:rPr lang="ru-RU" sz="2400" dirty="0"/>
              <a:t>• Умение сосредоточиться</a:t>
            </a:r>
          </a:p>
          <a:p>
            <a:r>
              <a:rPr lang="ru-RU" sz="2400" dirty="0"/>
              <a:t>• Потребность в личном пространстве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1" cy="25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4997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Нижние веки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2800" dirty="0"/>
              <a:t>Прямые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</a:t>
            </a:r>
            <a:r>
              <a:rPr lang="ru-RU" sz="2400" dirty="0"/>
              <a:t>пересекают глаз по прямой линии)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85184"/>
            <a:ext cx="7715200" cy="1512168"/>
          </a:xfrm>
        </p:spPr>
        <p:txBody>
          <a:bodyPr/>
          <a:lstStyle/>
          <a:p>
            <a:r>
              <a:rPr lang="ru-RU" sz="2400" dirty="0"/>
              <a:t>• Настороженность</a:t>
            </a:r>
          </a:p>
          <a:p>
            <a:r>
              <a:rPr lang="ru-RU" sz="2400" dirty="0"/>
              <a:t>• Исключительная преданность друзьям</a:t>
            </a:r>
          </a:p>
          <a:p>
            <a:r>
              <a:rPr lang="ru-RU" sz="2400" dirty="0"/>
              <a:t>• Фильтрация информации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8" y="1988840"/>
            <a:ext cx="83213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995710"/>
          </a:xfrm>
        </p:spPr>
        <p:txBody>
          <a:bodyPr/>
          <a:lstStyle/>
          <a:p>
            <a:pPr algn="ctr"/>
            <a:r>
              <a:rPr lang="ru-RU" sz="2800" dirty="0"/>
              <a:t>Изогнутые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</a:t>
            </a:r>
            <a:r>
              <a:rPr lang="ru-RU" sz="2400" dirty="0"/>
              <a:t>выгнуты вниз)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6779096" cy="1512168"/>
          </a:xfrm>
        </p:spPr>
        <p:txBody>
          <a:bodyPr>
            <a:normAutofit/>
          </a:bodyPr>
          <a:lstStyle/>
          <a:p>
            <a:r>
              <a:rPr lang="ru-RU" sz="2400" dirty="0"/>
              <a:t>• Открытость</a:t>
            </a:r>
          </a:p>
          <a:p>
            <a:r>
              <a:rPr lang="ru-RU" sz="2400" dirty="0"/>
              <a:t>• Непредвзятое отношение</a:t>
            </a:r>
          </a:p>
          <a:p>
            <a:r>
              <a:rPr lang="ru-RU" sz="2400" dirty="0"/>
              <a:t>• Готовность слушать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06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6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995710"/>
          </a:xfrm>
        </p:spPr>
        <p:txBody>
          <a:bodyPr/>
          <a:lstStyle/>
          <a:p>
            <a:pPr algn="ctr"/>
            <a:r>
              <a:rPr lang="ru-RU" sz="2800" dirty="0"/>
              <a:t>Круглые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</a:t>
            </a:r>
            <a:r>
              <a:rPr lang="ru-RU" sz="2400" dirty="0"/>
              <a:t>максимально изогнуты вниз)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869160"/>
            <a:ext cx="7355160" cy="1656184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Эмоциональная уязвимость</a:t>
            </a:r>
          </a:p>
          <a:p>
            <a:r>
              <a:rPr lang="ru-RU" sz="2400" dirty="0"/>
              <a:t>• Доверчивость</a:t>
            </a:r>
          </a:p>
          <a:p>
            <a:r>
              <a:rPr lang="ru-RU" sz="2400" dirty="0"/>
              <a:t>• Откровенность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6032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7030A0"/>
                </a:solidFill>
              </a:rPr>
              <a:t>Расстояние между глазами</a:t>
            </a:r>
            <a:endParaRPr lang="ru-RU" sz="4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322712" cy="5040560"/>
          </a:xfrm>
        </p:spPr>
        <p:txBody>
          <a:bodyPr>
            <a:normAutofit lnSpcReduction="10000"/>
          </a:bodyPr>
          <a:lstStyle/>
          <a:p>
            <a:pPr indent="360000" algn="just"/>
            <a:endParaRPr lang="ru-RU" sz="2000" dirty="0" smtClean="0"/>
          </a:p>
          <a:p>
            <a:pPr indent="360000" algn="just"/>
            <a:r>
              <a:rPr lang="ru-RU" sz="2400" dirty="0" smtClean="0"/>
              <a:t>Если расстояние между внутренними уголками глаза равно ширине глаза, – это рассма</a:t>
            </a:r>
            <a:r>
              <a:rPr lang="ru-RU" sz="2400" dirty="0"/>
              <a:t>т</a:t>
            </a:r>
            <a:r>
              <a:rPr lang="ru-RU" sz="2400" dirty="0" smtClean="0"/>
              <a:t>ривается как нормальное расстояние. </a:t>
            </a:r>
          </a:p>
          <a:p>
            <a:pPr indent="360000" algn="just"/>
            <a:r>
              <a:rPr lang="ru-RU" sz="2400" dirty="0" smtClean="0"/>
              <a:t>Если меньше ширины глаза – близко посаженные глаза. </a:t>
            </a:r>
          </a:p>
          <a:p>
            <a:pPr indent="360000" algn="just"/>
            <a:r>
              <a:rPr lang="ru-RU" sz="2400" dirty="0" smtClean="0"/>
              <a:t>Если больше ширины глаза – широко посаженные глаза.</a:t>
            </a:r>
            <a:endParaRPr lang="ru-RU" sz="2400" dirty="0"/>
          </a:p>
        </p:txBody>
      </p:sp>
      <p:pic>
        <p:nvPicPr>
          <p:cNvPr id="8194" name="Picture 2" descr="C:\Users\Виктор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876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Расстояние между глазами</a:t>
            </a:r>
          </a:p>
        </p:txBody>
      </p:sp>
      <p:pic>
        <p:nvPicPr>
          <p:cNvPr id="4" name="Объект 3" descr="E:\0-Новая структура\1-Документы\Физиогномика\1-Компедиум\6-Глаза\strelki-dlya-blizko-posazhennykh-glaz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8" y="1600200"/>
            <a:ext cx="774404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Широко посаженные глаза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E:\0-Новая структура\1-Документы\Физиогномика\1-Компедиум\6-Глаза\natalia-vodianova-charming_80413-1024x7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5678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4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Близкорасположенные глаза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4405"/>
            <a:ext cx="3960440" cy="50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95" y="1324791"/>
            <a:ext cx="3969251" cy="50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Внешние уголки глаз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Виктор\Pictures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2590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ктор\Pictures\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9040"/>
            <a:ext cx="544496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Наличие критического восприятия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Виктор\Pictures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336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474</Words>
  <Application>Microsoft Office PowerPoint</Application>
  <PresentationFormat>Экран (4:3)</PresentationFormat>
  <Paragraphs>113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Глаза как зеркало  внутреннего мира человека</vt:lpstr>
      <vt:lpstr>Глаза и губы человека — наиболее подвижные и выразительные элементы лица</vt:lpstr>
      <vt:lpstr>Презентация PowerPoint</vt:lpstr>
      <vt:lpstr>Расстояние между глазами</vt:lpstr>
      <vt:lpstr>Расстояние между глазами</vt:lpstr>
      <vt:lpstr>Широко посаженные глаза</vt:lpstr>
      <vt:lpstr>Близкорасположенные глаза</vt:lpstr>
      <vt:lpstr>Внешние уголки глаз</vt:lpstr>
      <vt:lpstr>Наличие критического восприятия</vt:lpstr>
      <vt:lpstr>Отсутствие критического восприятия</vt:lpstr>
      <vt:lpstr>Презентация PowerPoint</vt:lpstr>
      <vt:lpstr>Глаза навыкате</vt:lpstr>
      <vt:lpstr>Глаза глубоко посаженные</vt:lpstr>
      <vt:lpstr>Величина радужной оболочки</vt:lpstr>
      <vt:lpstr>Степень расширения зрачка</vt:lpstr>
      <vt:lpstr>Взаимоотношение радужки и белочной оболочки</vt:lpstr>
      <vt:lpstr>Нижний санпаку</vt:lpstr>
      <vt:lpstr>Верхний санпаку</vt:lpstr>
      <vt:lpstr> Верхнее веко демонстрирует  склонность человека к размышлениям </vt:lpstr>
      <vt:lpstr>Широко поставленные  (расстояние между глазами больше ширины одного глаза)</vt:lpstr>
      <vt:lpstr>Близко посаженные  (расстояние между глазами меньше ширины одного глаза)</vt:lpstr>
      <vt:lpstr>Наклон вверх  (внешний угол расположен выше внутреннего)</vt:lpstr>
      <vt:lpstr>Наклон вниз  (внешний угол расположен ниже внутреннего)</vt:lpstr>
      <vt:lpstr>Без наклона  (внутренний и внешний уголки на одном уровне)</vt:lpstr>
      <vt:lpstr>Глаза навыкате  (как будто выскакивают из орбит)</vt:lpstr>
      <vt:lpstr>Глубоко посаженные глаза  (утопают в глазницах)</vt:lpstr>
      <vt:lpstr>Большая радужная оболочка</vt:lpstr>
      <vt:lpstr>Маленькая радужная оболочка</vt:lpstr>
      <vt:lpstr>Состояние стресса  (полоска глазного белка между радужной оболочкой и нижним веком)</vt:lpstr>
      <vt:lpstr>Угроза насилия  (полоска белка над радужной оболочкой)</vt:lpstr>
      <vt:lpstr>Психологический шок  (белок окружает радужную оболочку со всех сторон)</vt:lpstr>
      <vt:lpstr>Верхние веки Широкие веки  (когда глаз открыт, верхнее веко видно почти целиком)</vt:lpstr>
      <vt:lpstr>Узкие веки  (когда глаз открыт, видна лишь часть века)</vt:lpstr>
      <vt:lpstr>Веки не видны  (когда глаз открыт, верхнее веко совершенно невидимо)</vt:lpstr>
      <vt:lpstr>Нижние веки Прямые  (пересекают глаз по прямой линии)</vt:lpstr>
      <vt:lpstr>Изогнутые  (выгнуты вниз)</vt:lpstr>
      <vt:lpstr>Круглые  (максимально изогнуты вниз)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Глаза как зеркало  внутреннего мира человека</dc:title>
  <dc:creator>Виктор</dc:creator>
  <cp:lastModifiedBy>Виктор</cp:lastModifiedBy>
  <cp:revision>65</cp:revision>
  <dcterms:created xsi:type="dcterms:W3CDTF">2017-07-19T01:35:58Z</dcterms:created>
  <dcterms:modified xsi:type="dcterms:W3CDTF">2023-12-17T12:54:47Z</dcterms:modified>
</cp:coreProperties>
</file>