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4" r:id="rId4"/>
    <p:sldId id="293" r:id="rId5"/>
    <p:sldId id="309" r:id="rId6"/>
    <p:sldId id="289" r:id="rId7"/>
    <p:sldId id="307" r:id="rId8"/>
    <p:sldId id="290" r:id="rId9"/>
    <p:sldId id="308" r:id="rId10"/>
    <p:sldId id="257" r:id="rId11"/>
    <p:sldId id="296" r:id="rId12"/>
    <p:sldId id="29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310" r:id="rId22"/>
    <p:sldId id="311" r:id="rId23"/>
    <p:sldId id="312" r:id="rId24"/>
    <p:sldId id="298" r:id="rId25"/>
    <p:sldId id="299" r:id="rId26"/>
    <p:sldId id="306" r:id="rId27"/>
    <p:sldId id="301" r:id="rId28"/>
    <p:sldId id="302" r:id="rId29"/>
    <p:sldId id="303" r:id="rId30"/>
    <p:sldId id="304" r:id="rId31"/>
    <p:sldId id="305" r:id="rId32"/>
    <p:sldId id="313" r:id="rId33"/>
    <p:sldId id="314" r:id="rId34"/>
    <p:sldId id="324" r:id="rId35"/>
    <p:sldId id="325" r:id="rId36"/>
    <p:sldId id="300" r:id="rId37"/>
    <p:sldId id="326" r:id="rId38"/>
    <p:sldId id="327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268" r:id="rId49"/>
    <p:sldId id="275" r:id="rId50"/>
    <p:sldId id="276" r:id="rId51"/>
    <p:sldId id="269" r:id="rId52"/>
    <p:sldId id="270" r:id="rId53"/>
    <p:sldId id="274" r:id="rId54"/>
    <p:sldId id="271" r:id="rId55"/>
    <p:sldId id="272" r:id="rId56"/>
    <p:sldId id="273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277" r:id="rId78"/>
    <p:sldId id="278" r:id="rId79"/>
    <p:sldId id="279" r:id="rId80"/>
    <p:sldId id="280" r:id="rId81"/>
    <p:sldId id="283" r:id="rId82"/>
    <p:sldId id="281" r:id="rId83"/>
    <p:sldId id="282" r:id="rId84"/>
    <p:sldId id="284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5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0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A740-4527-4CA9-A81D-D27B3AEEEFE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4C8C-970C-4CA0-B1AB-8A4DB4CD7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2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9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9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7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8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D2F1-2235-4429-BC3D-9593DA394EF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DC39-4520-4DC1-B1CF-3E26D0E3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mp.rudn.ru/psychology/psychogenetic/biograf9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E%D0%BF%D1%80%D0%BE%D1%81%D0%BD%D0%B8%D0%BA&amp;action=edit&amp;redlink=1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C%D0%B0%D0%BA%D0%9A%D0%B8%D0%BD%D0%BB%D0%B8,_%D0%94%D0%B6%D0%BE%D0%BD_%D0%A7%D0%B0%D1%80%D0%BD%D0%BB%D0%B8&amp;action=edit&amp;redlink=1" TargetMode="External"/><Relationship Id="rId5" Type="http://schemas.openxmlformats.org/officeDocument/2006/relationships/hyperlink" Target="https://ru.wikipedia.org/w/index.php?title=%D0%A5%D0%B0%D1%82%D1%83%D1%8D%D0%B9,_%D0%A1%D1%82%D0%B0%D1%80%D0%BA_%D0%A0%D0%BE%D0%B7%D0%B5%D0%BD%D0%BA%D1%80%D0%B0%D0%BD%D1%86&amp;action=edit&amp;redlink=1" TargetMode="External"/><Relationship Id="rId4" Type="http://schemas.openxmlformats.org/officeDocument/2006/relationships/hyperlink" Target="https://ru.wikipedia.org/wiki/1930-%D0%B5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4874B-1D59-474B-BEF9-90EA949E1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Исследования отклонений в поведении в </a:t>
            </a:r>
            <a:r>
              <a:rPr lang="ru-RU" b="1" dirty="0" err="1"/>
              <a:t>психогенетике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731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Коэффициент интеллекта (</a:t>
            </a:r>
            <a:r>
              <a:rPr lang="en-US" b="1" dirty="0"/>
              <a:t>IQ</a:t>
            </a:r>
            <a:r>
              <a:rPr lang="ru-RU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Коэффициент интеллекта </a:t>
            </a:r>
            <a:r>
              <a:rPr lang="ru-RU" dirty="0"/>
              <a:t>- количественная оценка уровня интеллекта человека: уровень интеллекта относительно уровня интеллекта среднестатистического человека такого же возраста. </a:t>
            </a:r>
          </a:p>
          <a:p>
            <a:r>
              <a:rPr lang="ru-RU" dirty="0"/>
              <a:t>Определяется с помощью специальных тестов. Тесты IQ рассчитаны на оценку мыслительных способностей, а не уровня знаний (эрудированности). </a:t>
            </a:r>
          </a:p>
          <a:p>
            <a:r>
              <a:rPr lang="ru-RU" dirty="0"/>
              <a:t>Коэффициент интеллекта является попыткой оценки фактора общего интеллекта (</a:t>
            </a:r>
            <a:r>
              <a:rPr lang="ru-RU" dirty="0" err="1"/>
              <a:t>g</a:t>
            </a:r>
            <a:r>
              <a:rPr lang="ru-RU" dirty="0"/>
              <a:t>).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Аутизм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1985г. были исследованы 40 пар аутичных близнецов: конкордантность составила 97,5% для МЗ и только 23,5% для ДЗ. </a:t>
            </a:r>
          </a:p>
          <a:p>
            <a:r>
              <a:rPr lang="ru-RU" dirty="0"/>
              <a:t>Это говорит о наличии генетических влияний в формировании и развитии аутизма.</a:t>
            </a:r>
          </a:p>
          <a:p>
            <a:r>
              <a:rPr lang="ru-RU" dirty="0"/>
              <a:t>Коррекция синдрома аутизма возможна, но для благоприятного прогноза решающими являются ранняя диагностика и систематическое, целенаправленное вмешательство. </a:t>
            </a:r>
          </a:p>
          <a:p>
            <a:r>
              <a:rPr lang="ru-RU" dirty="0"/>
              <a:t>Течение заболевания зависит от терапии и медикаментозного лечения: </a:t>
            </a:r>
            <a:r>
              <a:rPr lang="ru-RU" b="1" dirty="0"/>
              <a:t>холдинг</a:t>
            </a:r>
            <a:r>
              <a:rPr lang="ru-RU" dirty="0"/>
              <a:t> (телесное тесное прижимание ребенка к матери), </a:t>
            </a:r>
            <a:r>
              <a:rPr lang="ru-RU" b="1" dirty="0"/>
              <a:t>иппотерапия </a:t>
            </a:r>
            <a:r>
              <a:rPr lang="ru-RU" dirty="0"/>
              <a:t>(конная терапия), </a:t>
            </a:r>
            <a:r>
              <a:rPr lang="ru-RU" b="1" dirty="0"/>
              <a:t>аутотерапия </a:t>
            </a:r>
            <a:r>
              <a:rPr lang="ru-RU" dirty="0"/>
              <a:t>(лечение музыкой).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Синдром дефицита внимания и  гиперактивности (СДВГ)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Клинические проявления СДВГ подразделяются на три группы:</a:t>
            </a:r>
          </a:p>
          <a:p>
            <a:pPr>
              <a:buNone/>
            </a:pPr>
            <a:r>
              <a:rPr lang="ru-RU" dirty="0"/>
              <a:t>	1) симптомы гиперактивности;</a:t>
            </a:r>
          </a:p>
          <a:p>
            <a:pPr>
              <a:buNone/>
            </a:pPr>
            <a:r>
              <a:rPr lang="ru-RU" dirty="0"/>
              <a:t>	2) симптомы импульсивности и низкий контроль поведения;</a:t>
            </a:r>
          </a:p>
          <a:p>
            <a:pPr>
              <a:buNone/>
            </a:pPr>
            <a:r>
              <a:rPr lang="ru-RU" dirty="0"/>
              <a:t>	3) симптомы дефицита внимания.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Синдром СДВГ – самый частый среди нейроповеденческих расстройств детского возраста.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Частота встречаемости: 2-15%, причем мальчики страдают этим нарушением в 4 раза чаще, чем девочки. 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Синдром дефицита внимания и  гиперактивности (СДВГ)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Конкордантность МЗ близнецов составила 100%, ДЗ – 17%. </a:t>
            </a:r>
          </a:p>
          <a:p>
            <a:r>
              <a:rPr lang="ru-RU" dirty="0"/>
              <a:t>Семейные исследования показывают, что 20% родителей детей, страдающих СДВГ, были диагностированы как имевшие это нарушение в детстве. </a:t>
            </a:r>
          </a:p>
          <a:p>
            <a:r>
              <a:rPr lang="ru-RU" dirty="0"/>
              <a:t>Усыновленные дети (35 гиперактивных детей) сходны с родственниками их биологических, нежели приемных родителей. </a:t>
            </a:r>
          </a:p>
          <a:p>
            <a:r>
              <a:rPr lang="ru-RU" dirty="0"/>
              <a:t>Все эти исследования подтверждают факт передачи СДВГ по наследству.   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Дислексия</a:t>
            </a:r>
            <a:r>
              <a:rPr lang="ru-RU" dirty="0"/>
              <a:t> – специфическая неспособность человека освоить навыки чтения (письма).</a:t>
            </a:r>
          </a:p>
          <a:p>
            <a:r>
              <a:rPr lang="ru-RU" dirty="0"/>
              <a:t>Выделяют следующие составляющие нарушения:</a:t>
            </a:r>
          </a:p>
          <a:p>
            <a:pPr>
              <a:buNone/>
            </a:pPr>
            <a:r>
              <a:rPr lang="ru-RU" dirty="0"/>
              <a:t>	1) неспособность раскладывать слово на фонемы (аудирование);</a:t>
            </a:r>
          </a:p>
          <a:p>
            <a:pPr>
              <a:buNone/>
            </a:pPr>
            <a:r>
              <a:rPr lang="ru-RU" dirty="0"/>
              <a:t>	2) неспособность декодирования графического изображения (неспособность быстро называть нарисованные на бумаге предметы);</a:t>
            </a:r>
          </a:p>
          <a:p>
            <a:pPr>
              <a:buNone/>
            </a:pPr>
            <a:r>
              <a:rPr lang="ru-RU" dirty="0"/>
              <a:t>	3) неспособность автоматизировать навык чтения.   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Частота встречаемости варьирует от 5% до 15%. </a:t>
            </a:r>
          </a:p>
          <a:p>
            <a:r>
              <a:rPr lang="ru-RU" dirty="0"/>
              <a:t>Частота дислексии у мальчиков в 4 раза превышает частоту среди девочек. </a:t>
            </a:r>
          </a:p>
          <a:p>
            <a:r>
              <a:rPr lang="ru-RU" dirty="0"/>
              <a:t>В 1980г. были опубликованы результаты одного из самых больших семейных исследований (генеалогический метод): выборка состояла из 116 пробандов (89 из них – мужского пола) и их 319 родственников. </a:t>
            </a:r>
          </a:p>
          <a:p>
            <a:r>
              <a:rPr lang="ru-RU" dirty="0"/>
              <a:t>47% отцов и братьев пробандов и только 38% матерей и сестер испытывали трудности с чтением (СНЧ – специфическая неспособность к чтению). </a:t>
            </a:r>
          </a:p>
          <a:p>
            <a:r>
              <a:rPr lang="ru-RU" dirty="0"/>
              <a:t>Передача этого заболевания осуществляется генетическим путем.  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Коэффициенты конкордантности МЗ и ДЗ близнецов составили соответственно 84% и 29%. </a:t>
            </a:r>
          </a:p>
          <a:p>
            <a:r>
              <a:rPr lang="ru-RU" dirty="0"/>
              <a:t>Результаты близнецовых исследований подтверждают генетическую передачу данного  нарушения.  </a:t>
            </a:r>
          </a:p>
          <a:p>
            <a:r>
              <a:rPr lang="ru-RU" dirty="0"/>
              <a:t>Данные близнецовых и семейных исследований однозначно указывают на существенный генетический вклад в формирование индивидуальных различий по этим признакам.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Общий, или генеральный, </a:t>
            </a:r>
            <a:br>
              <a:rPr lang="ru-RU" b="1" dirty="0"/>
            </a:br>
            <a:r>
              <a:rPr lang="ru-RU" b="1" dirty="0"/>
              <a:t>фактор (</a:t>
            </a:r>
            <a:r>
              <a:rPr lang="en-US" b="1" dirty="0"/>
              <a:t>g</a:t>
            </a:r>
            <a:r>
              <a:rPr lang="ru-RU" b="1" dirty="0"/>
              <a:t>) интеллекта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общего, или генерального, фактора (</a:t>
            </a:r>
            <a:r>
              <a:rPr lang="en-US" dirty="0"/>
              <a:t>g</a:t>
            </a:r>
            <a:r>
              <a:rPr lang="ru-RU" dirty="0"/>
              <a:t>)интеллекта было введено </a:t>
            </a:r>
            <a:r>
              <a:rPr lang="ru-RU" b="1" dirty="0"/>
              <a:t>Ч. Спирменом. </a:t>
            </a:r>
          </a:p>
          <a:p>
            <a:r>
              <a:rPr lang="ru-RU" dirty="0"/>
              <a:t>Спирмен обнаружил значительную корреляцию в успешности решения самых разнообразных тестов, оценивающих интеллектуальные способности. </a:t>
            </a:r>
          </a:p>
          <a:p>
            <a:r>
              <a:rPr lang="ru-RU" dirty="0"/>
              <a:t>Фактор общего интеллекта отражает некое основное качество, необходимое для выполнения всех видов задач.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Интеллект как сумма отдельных способностей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Терстоун </a:t>
            </a:r>
            <a:r>
              <a:rPr lang="ru-RU" dirty="0"/>
              <a:t>утверждал противоположное: генеральный фактор не выявляется, а имеется широкий спектр узких способностей, не коррелирующих друг с другом.</a:t>
            </a:r>
          </a:p>
          <a:p>
            <a:r>
              <a:rPr lang="ru-RU" dirty="0"/>
              <a:t>Коэффициент интеллекта представляет собой сумму отдельных частных способностей, которые независимы друг от друга.</a:t>
            </a:r>
          </a:p>
          <a:p>
            <a:r>
              <a:rPr lang="ru-RU" dirty="0"/>
              <a:t> Выделяют до 120 специфических способностей.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987"/>
          </a:xfrm>
        </p:spPr>
        <p:txBody>
          <a:bodyPr/>
          <a:lstStyle/>
          <a:p>
            <a:pPr algn="ctr"/>
            <a:r>
              <a:rPr lang="ru-RU" b="1" dirty="0"/>
              <a:t>Наследуемость </a:t>
            </a:r>
            <a:r>
              <a:rPr lang="en-US" b="1" dirty="0"/>
              <a:t>IQ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47797"/>
              </p:ext>
            </p:extLst>
          </p:nvPr>
        </p:nvGraphicFramePr>
        <p:xfrm>
          <a:off x="1981200" y="1044280"/>
          <a:ext cx="8229600" cy="544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Обследуемая группа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Коэффициент корреляции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. Генетически идентичные виды (1):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) монозиготные близнецы, выросшие вместе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) монозиготные разлученные близнецы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. Генетически связанные люди (0,5):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) Д</a:t>
                      </a:r>
                      <a:r>
                        <a:rPr lang="en-US" dirty="0"/>
                        <a:t>Z</a:t>
                      </a:r>
                      <a:r>
                        <a:rPr lang="ru-RU" dirty="0"/>
                        <a:t> вместе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) Д</a:t>
                      </a:r>
                      <a:r>
                        <a:rPr lang="en-US" dirty="0"/>
                        <a:t>Z</a:t>
                      </a:r>
                      <a:r>
                        <a:rPr lang="ru-RU" dirty="0"/>
                        <a:t> разлученные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ru-RU" dirty="0"/>
                        <a:t>) ребенок и биологический родитель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ru-RU" dirty="0"/>
                        <a:t>) родные сибсы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ru-RU" dirty="0"/>
                        <a:t>) приемный ребенок  и его биологический родитель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ru-RU" dirty="0"/>
                        <a:t>)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родные сибсы,  усыновленные в разные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186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Наследуемость </a:t>
            </a:r>
            <a:r>
              <a:rPr lang="en-US" b="1" dirty="0"/>
              <a:t>IQ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116019"/>
              </p:ext>
            </p:extLst>
          </p:nvPr>
        </p:nvGraphicFramePr>
        <p:xfrm>
          <a:off x="1981200" y="2501611"/>
          <a:ext cx="8229600" cy="284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Обследуемая группа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Коэффициент корреляции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54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r>
                        <a:rPr lang="ru-RU" dirty="0"/>
                        <a:t>. Генетически не связанные люди(0%):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) приемный ребенок и усыновитель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03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ru-RU" dirty="0"/>
                        <a:t>) усыновленные в одну семью дети из разных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54">
                <a:tc>
                  <a:txBody>
                    <a:bodyPr/>
                    <a:lstStyle/>
                    <a:p>
                      <a:r>
                        <a:rPr lang="ru-RU" dirty="0"/>
                        <a:t>3) супруги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54">
                <a:tc>
                  <a:txBody>
                    <a:bodyPr/>
                    <a:lstStyle/>
                    <a:p>
                      <a:r>
                        <a:rPr lang="en-US" dirty="0"/>
                        <a:t>IV</a:t>
                      </a:r>
                      <a:r>
                        <a:rPr lang="ru-RU" dirty="0"/>
                        <a:t>. Генетически чужие люди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Наследуемость</a:t>
            </a:r>
            <a:r>
              <a:rPr lang="en-US" b="1" dirty="0"/>
              <a:t> IQ</a:t>
            </a:r>
            <a:r>
              <a:rPr lang="ru-RU" b="1" dirty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Результаты исследований указывают на высокую наследуемость и на незначительное влияние общей среды. </a:t>
            </a:r>
          </a:p>
          <a:p>
            <a:r>
              <a:rPr lang="ru-RU" dirty="0"/>
              <a:t>Данные говорят о том, что приоритетное влияние оказывают генетические факторы. </a:t>
            </a:r>
          </a:p>
          <a:p>
            <a:r>
              <a:rPr lang="ru-RU" dirty="0"/>
              <a:t>Интеллект является самым важным признаком подбора.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Воздействия среды и</a:t>
            </a:r>
            <a:r>
              <a:rPr lang="en-US" b="1" dirty="0"/>
              <a:t> IQ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Вирусные внутриутробные инфекции могут вызвать серьезные нарушения физического и умственного развития с падением </a:t>
            </a:r>
            <a:r>
              <a:rPr lang="en-US" dirty="0"/>
              <a:t>IQ</a:t>
            </a:r>
            <a:r>
              <a:rPr lang="ru-RU" dirty="0"/>
              <a:t>.</a:t>
            </a:r>
          </a:p>
          <a:p>
            <a:r>
              <a:rPr lang="ru-RU" dirty="0"/>
              <a:t>Недостаточное и неполноценное питание, нехватка витаминов, нарушающие нормальное развитие, болезни  приводят к снижению умственных способностей  и </a:t>
            </a:r>
            <a:r>
              <a:rPr lang="en-US" dirty="0"/>
              <a:t>IQ</a:t>
            </a:r>
            <a:r>
              <a:rPr lang="ru-RU" dirty="0"/>
              <a:t>. </a:t>
            </a:r>
          </a:p>
          <a:p>
            <a:r>
              <a:rPr lang="ru-RU" dirty="0"/>
              <a:t>Негативно сказываются плохие условия жизни, недостаточный уровень медицинского обслуживания, неудовлетворительные санитарно-гигиенические условия.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Воздействия среды и</a:t>
            </a:r>
            <a:r>
              <a:rPr lang="en-US" b="1" dirty="0"/>
              <a:t> IQ</a:t>
            </a:r>
            <a:r>
              <a:rPr lang="ru-RU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en-US" dirty="0"/>
              <a:t>IQ </a:t>
            </a:r>
            <a:r>
              <a:rPr lang="ru-RU" dirty="0"/>
              <a:t>оказывает влияние грудное вскармливание: у детей, которых вскармливали только грудью,</a:t>
            </a:r>
            <a:r>
              <a:rPr lang="en-US" dirty="0"/>
              <a:t> IQ </a:t>
            </a:r>
            <a:r>
              <a:rPr lang="ru-RU" dirty="0"/>
              <a:t>в возрасте 5 лет в среднем на 11 баллов выше (особенно этот эффект заметен на детях недоношенных или родившихся с пониженным весом – меньше 2,4 кг). </a:t>
            </a:r>
          </a:p>
          <a:p>
            <a:r>
              <a:rPr lang="ru-RU" dirty="0"/>
              <a:t>На </a:t>
            </a:r>
            <a:r>
              <a:rPr lang="en-US" dirty="0"/>
              <a:t>IQ </a:t>
            </a:r>
            <a:r>
              <a:rPr lang="ru-RU" dirty="0"/>
              <a:t>ребенка оказывает влияние число детей в семье, причем значение имеет число старших детей: чем больше детей в семье и чем меньше интервалы между рождениями, тем ниже </a:t>
            </a:r>
            <a:r>
              <a:rPr lang="en-US" dirty="0"/>
              <a:t>IQ</a:t>
            </a:r>
            <a:r>
              <a:rPr lang="ru-RU" dirty="0"/>
              <a:t> у младших детей.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Эффект Флинна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Эффект Флинна</a:t>
            </a:r>
            <a:r>
              <a:rPr lang="ru-RU" dirty="0"/>
              <a:t>: значительное увеличение</a:t>
            </a:r>
            <a:r>
              <a:rPr lang="en-US" dirty="0"/>
              <a:t> IQ</a:t>
            </a:r>
            <a:r>
              <a:rPr lang="ru-RU" dirty="0"/>
              <a:t> (примерно на 20 баллов) в течение второй половины </a:t>
            </a:r>
            <a:r>
              <a:rPr lang="en-US" dirty="0"/>
              <a:t>XX</a:t>
            </a:r>
            <a:r>
              <a:rPr lang="ru-RU" dirty="0"/>
              <a:t> века. </a:t>
            </a:r>
          </a:p>
          <a:p>
            <a:r>
              <a:rPr lang="ru-RU" dirty="0"/>
              <a:t>Предполагалось, что это связано в повсеместным улучшением здравоохранения, питания и других условий жизни.  </a:t>
            </a:r>
          </a:p>
          <a:p>
            <a:r>
              <a:rPr lang="ru-RU" dirty="0"/>
              <a:t>Было показано, что причиной такого эффекта средовых воздействий могла быть корреляция «генотип - среда».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Эмергенез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Существуют признаки, определяемые особой конфигурацией генов или набором свойств, каждое из которых обусловлено генетически. Это явление получило название </a:t>
            </a:r>
            <a:r>
              <a:rPr lang="ru-RU" b="1" dirty="0"/>
              <a:t>эмергенез</a:t>
            </a:r>
            <a:r>
              <a:rPr lang="ru-RU" dirty="0"/>
              <a:t>. </a:t>
            </a:r>
          </a:p>
          <a:p>
            <a:r>
              <a:rPr lang="ru-RU" b="1" dirty="0"/>
              <a:t>Эмергенная</a:t>
            </a:r>
            <a:r>
              <a:rPr lang="ru-RU" dirty="0"/>
              <a:t>, или эмергенетическая, черта – это и есть признак, определяемый данным набором. </a:t>
            </a:r>
          </a:p>
          <a:p>
            <a:r>
              <a:rPr lang="ru-RU" dirty="0"/>
              <a:t>Любое изменение конфигурации генов приводит к исчезновению этой черты.</a:t>
            </a:r>
          </a:p>
          <a:p>
            <a:r>
              <a:rPr lang="ru-RU" dirty="0"/>
              <a:t>Поэтому у М</a:t>
            </a:r>
            <a:r>
              <a:rPr lang="en-US" dirty="0"/>
              <a:t>Z</a:t>
            </a:r>
            <a:r>
              <a:rPr lang="ru-RU" dirty="0"/>
              <a:t> близнецов эмергенные признаки проявляются чрезвычайно сходным образом.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Психогенетические исследования интеллекта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Психогенетические исследования темперамента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Психогенетические исследования движений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Генотип и среда в психическом </a:t>
            </a:r>
            <a:r>
              <a:rPr lang="ru-RU" sz="3200" dirty="0" err="1"/>
              <a:t>дизонтогенезе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err="1"/>
              <a:t>Психогенетика</a:t>
            </a:r>
            <a:r>
              <a:rPr lang="ru-RU" sz="3200" dirty="0"/>
              <a:t> и аутизм: исследования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40790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Импрессинг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 </a:t>
            </a:r>
            <a:r>
              <a:rPr lang="ru-RU" b="1" dirty="0"/>
              <a:t>импрессингом</a:t>
            </a:r>
            <a:r>
              <a:rPr lang="ru-RU" dirty="0"/>
              <a:t> понимают некие события в детском либо подростковом возрасте, которые производят глубокое впечатление и на всю жизнь могут определить мотивы деятельности человека, его интересы и ценности. </a:t>
            </a:r>
          </a:p>
          <a:p>
            <a:r>
              <a:rPr lang="ru-RU" dirty="0"/>
              <a:t>Огромную роль играет фактор подкрепления – то, каким образом поощряется активность. </a:t>
            </a:r>
          </a:p>
          <a:p>
            <a:r>
              <a:rPr lang="ru-RU" dirty="0"/>
              <a:t>Например: внимание окружающих, восхищение, поощрение с их стороны.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&#10;&#10;&#10;Психогенетические исследования интеллекта&#10;Первые исследования фактора g у близнецов и приемных детей начались в 1920-х гг.&#10; Первые же исследования подтвердили существенный вклад генотипа в вариативность общего интеллекта. &#10;С того времени проведены сотни психогенетических исследований интеллекта, в которых приняли участие более 10 000 пар близнецов, сотни семей с приемными детьми, более 8 000 пар родителей и детей и около 25 000 пар сибсов. Все эти многочисленные работы указывают на значительную наследуемость интеллекта.&#10;&#10;">
            <a:extLst>
              <a:ext uri="{FF2B5EF4-FFF2-40B4-BE49-F238E27FC236}">
                <a16:creationId xmlns:a16="http://schemas.microsoft.com/office/drawing/2014/main" id="{4BE81744-E442-4413-A6B8-D18569C8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6364"/>
            <a:ext cx="9001125" cy="60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&#10;&#10;&#10;Психогенетические исследования интеллекта&#10;   Коэффициенты наследуемости интеллекта изменяются с возрастом, составляя в младенчестве примерно 20%, в детстве около - 40% и у взрослых - порядка 60% и выше. Влияние общей среды (с2) довольно существенно в детстве (порядка 30% дисперсии) и практически исчезает у взрослых.&#10;">
            <a:extLst>
              <a:ext uri="{FF2B5EF4-FFF2-40B4-BE49-F238E27FC236}">
                <a16:creationId xmlns:a16="http://schemas.microsoft.com/office/drawing/2014/main" id="{5E608AF8-3011-45B8-A0AE-86D04775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"/>
            <a:ext cx="8388350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&#10;&#10;&#10;Возрастная динамика компонентов фенотипической изменчивости интеллекта&#10;">
            <a:extLst>
              <a:ext uri="{FF2B5EF4-FFF2-40B4-BE49-F238E27FC236}">
                <a16:creationId xmlns:a16="http://schemas.microsoft.com/office/drawing/2014/main" id="{C80D2766-6E6D-4514-BCDF-C6068BFD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"/>
            <a:ext cx="8893175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D57EBCE-C163-4A38-ACC5-2CB863BE837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404813"/>
            <a:ext cx="8540750" cy="56943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dirty="0"/>
              <a:t>         Первые попытки экспериментально исследовать интеллект опирались на психометрические тесты. Начиная с </a:t>
            </a:r>
            <a:r>
              <a:rPr lang="ru-RU" altLang="ru-RU" sz="2400" dirty="0">
                <a:hlinkClick r:id="rId2"/>
              </a:rPr>
              <a:t>Альфреда </a:t>
            </a:r>
            <a:r>
              <a:rPr lang="ru-RU" altLang="ru-RU" sz="2400" dirty="0" err="1">
                <a:hlinkClick r:id="rId2"/>
              </a:rPr>
              <a:t>Бине</a:t>
            </a:r>
            <a:r>
              <a:rPr lang="ru-RU" altLang="ru-RU" sz="2400" dirty="0"/>
              <a:t> и до сегодняшнего дня, психометрический подход является ведущим в исследованиях интеллекта. Именно на этот подход и ориентируется </a:t>
            </a:r>
            <a:r>
              <a:rPr lang="ru-RU" altLang="ru-RU" sz="2400" dirty="0" err="1"/>
              <a:t>психогенетика</a:t>
            </a:r>
            <a:r>
              <a:rPr lang="ru-RU" altLang="ru-RU" sz="2400" dirty="0"/>
              <a:t>. Первые исследования фактора g у близнецов и приемных детей начались в 1920-х гг.</a:t>
            </a:r>
            <a:br>
              <a:rPr lang="ru-RU" altLang="ru-RU" sz="2400" dirty="0"/>
            </a:br>
            <a:r>
              <a:rPr lang="ru-RU" altLang="ru-RU" sz="2400" dirty="0"/>
              <a:t>Первые же исследования подтвердили существенный вклад генотипа в вариативность общего интеллекта. С того времени проведены сотни психогенетических исследований интеллекта, в которых приняли участие более 10 000 пар близнецов, сотни семей с приемными детьми, более 8 000 пар родителей и детей и около 25 000 пар сибсов. Все эти многочисленные работы указывают на значительную наследуемость интеллекта.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A5CA28-88EE-498D-9270-24EC5EF6FE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/>
              <a:t>Понятие «когнитивные способности» в </a:t>
            </a:r>
            <a:r>
              <a:rPr lang="ru-RU" altLang="ru-RU" sz="4000" b="1" dirty="0" err="1"/>
              <a:t>психогенетике</a:t>
            </a:r>
            <a:endParaRPr lang="ru-RU" altLang="ru-RU" sz="4000" b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831539-C614-48A2-A4F9-030AD8C93DB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   Когнитивные (познавательные) способности могут рассматриваться и как свойства, присущие всем людям как биологическому виду, например способность к овладению родным языком, и как свойства, варьирующие от индивидуума к индивидууму или от одной группы лиц к другой, например вербальная или мыслительная способность.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F5D6-0BB1-43A8-A914-4E4EBFBD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23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Когнитивные функции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36689-6A7D-468A-8BF5-EC1BC2CD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8"/>
            <a:ext cx="10515600" cy="51456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Внимание</a:t>
            </a:r>
            <a:r>
              <a:rPr lang="ru-RU" altLang="ru-RU" dirty="0"/>
              <a:t> - поддержание обязательного для познания уровня психической активности.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Восприятие</a:t>
            </a:r>
            <a:r>
              <a:rPr lang="ru-RU" altLang="ru-RU" dirty="0"/>
              <a:t> - построение образов и представления о чем-либо на основе полученной информации.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Гнозис</a:t>
            </a:r>
            <a:r>
              <a:rPr lang="ru-RU" altLang="ru-RU" dirty="0"/>
              <a:t> - способность опознания сформированных образов, которые человек относит к категориям разума.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Память</a:t>
            </a:r>
            <a:r>
              <a:rPr lang="ru-RU" altLang="ru-RU" dirty="0"/>
              <a:t> - способность сохранения и впоследствии воспроизведения полученной информации.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Интеллект</a:t>
            </a:r>
            <a:r>
              <a:rPr lang="ru-RU" altLang="ru-RU" dirty="0"/>
              <a:t> - произведение действий с полученной информацией, благодаря памяти (анализ, оценка, обобщение, решение тех или иных задач).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Речь</a:t>
            </a:r>
            <a:r>
              <a:rPr lang="ru-RU" altLang="ru-RU" dirty="0"/>
              <a:t> - способность общения, используя символическую знаковую систему, такую как язык.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i="1" dirty="0"/>
              <a:t>Праксис</a:t>
            </a:r>
            <a:r>
              <a:rPr lang="ru-RU" altLang="ru-RU" dirty="0"/>
              <a:t> - способность формирования и включения в деятельность двигательных навыков, а так же построение, заучивание и автоматизация последовательности движений.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69370BD-397E-4617-8FC0-213696D86B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/>
              <a:t>Понятие «когнитивные стили» в </a:t>
            </a:r>
            <a:r>
              <a:rPr lang="ru-RU" altLang="ru-RU" sz="4000" b="1" dirty="0" err="1"/>
              <a:t>психогенетике</a:t>
            </a:r>
            <a:endParaRPr lang="ru-RU" altLang="ru-RU" sz="4000" b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1E20E8A-D328-4320-9C38-F81AB825F5A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  Когнитивным стилем в широком смысле называют способ переработки информации ‑ ее получения, хранения и использования. Чаще всего выделяют стили </a:t>
            </a:r>
            <a:r>
              <a:rPr lang="ru-RU" altLang="ru-RU" i="1" dirty="0"/>
              <a:t>восприятия</a:t>
            </a:r>
            <a:r>
              <a:rPr lang="ru-RU" altLang="ru-RU" dirty="0"/>
              <a:t> и стили </a:t>
            </a:r>
            <a:r>
              <a:rPr lang="ru-RU" altLang="ru-RU" i="1" dirty="0"/>
              <a:t>мышления.</a:t>
            </a:r>
            <a:r>
              <a:rPr lang="ru-RU" altLang="ru-RU" dirty="0"/>
              <a:t> 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C82D5BA-DEF5-40E2-BF71-68418D6320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15888"/>
            <a:ext cx="8540750" cy="6553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А в рамках </a:t>
            </a:r>
            <a:r>
              <a:rPr lang="ru-RU" altLang="ru-RU" sz="2400" dirty="0" err="1"/>
              <a:t>Менингерского</a:t>
            </a:r>
            <a:r>
              <a:rPr lang="ru-RU" altLang="ru-RU" sz="2400" dirty="0"/>
              <a:t> исследования Г. Клейн и Р. Гарднер, изучающие когнитивные стили (который они называли когнитивными контролями) с позиций психоанализа, выделили следующие пять характеристик.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1. </a:t>
            </a:r>
            <a:r>
              <a:rPr lang="ru-RU" altLang="ru-RU" sz="2400" i="1" dirty="0"/>
              <a:t>Уравнивание</a:t>
            </a:r>
            <a:r>
              <a:rPr lang="ru-RU" altLang="ru-RU" sz="2400" dirty="0"/>
              <a:t> – заострение характеризует меру чувствительности к различиям: так, можно игнорировать резкие различия между объектами, а можно замечать мельчайшие несовпадения.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2. </a:t>
            </a:r>
            <a:r>
              <a:rPr lang="ru-RU" altLang="ru-RU" sz="2400" i="1" dirty="0"/>
              <a:t>Высокая</a:t>
            </a:r>
            <a:r>
              <a:rPr lang="ru-RU" altLang="ru-RU" sz="2400" dirty="0"/>
              <a:t> – низкая толерантность к нереалистическому опыту указывает на готовность человека принимать факты, противоречащие его личному опыту.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3. </a:t>
            </a:r>
            <a:r>
              <a:rPr lang="ru-RU" altLang="ru-RU" sz="2400" i="1" dirty="0"/>
              <a:t>Узкий</a:t>
            </a:r>
            <a:r>
              <a:rPr lang="ru-RU" altLang="ru-RU" sz="2400" dirty="0"/>
              <a:t> – широкий диапазон эквивалентности показывает, насколько различные объекты попадают в один класс, признаются одинаковыми.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4. </a:t>
            </a:r>
            <a:r>
              <a:rPr lang="ru-RU" altLang="ru-RU" sz="2400" i="1" dirty="0"/>
              <a:t>Фокусирование</a:t>
            </a:r>
            <a:r>
              <a:rPr lang="ru-RU" altLang="ru-RU" sz="2400" dirty="0"/>
              <a:t> – сканирование характеризует особенности концентрации внимания на главных объектах.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/>
              <a:t>5. </a:t>
            </a:r>
            <a:r>
              <a:rPr lang="ru-RU" altLang="ru-RU" sz="2400" i="1" dirty="0"/>
              <a:t>Ригидность</a:t>
            </a:r>
            <a:r>
              <a:rPr lang="ru-RU" altLang="ru-RU" sz="2400" dirty="0"/>
              <a:t> – гибкость показывают меру произвольности когнитивной деятельности.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69A1F59-6E1C-40C6-8E0F-0B0EB2AF4C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/>
              <a:t>Специфика изучения когнитивных способностей в </a:t>
            </a:r>
            <a:r>
              <a:rPr lang="ru-RU" altLang="ru-RU" sz="4000" b="1" dirty="0" err="1"/>
              <a:t>психогенетике</a:t>
            </a:r>
            <a:endParaRPr lang="ru-RU" altLang="ru-RU" sz="4000" b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AFEF5EE-B435-45F3-BB2D-5EF5C4BF4B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dirty="0"/>
              <a:t> Поскольку в отношении интеллекта (фактора g) уже можно считать практически доказанным влияние наследственности на формирование популяционных различий, проведение дополнительных традиционных генетико-эпидемиологических исследований близнецов, приемных детей и других родственников уже не имеет смысла. Гораздо больший интерес сейчас представляют экспериментальные подходы, в которых изучаются генетические корреляции и ведется поиск конкретных локусов, связанных с вариативностью фактора g. Представляют интерес также исследования, направленные на анализ средовых факторов, влияющих на интеллект.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F894-3F4A-4D57-9920-0A615361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altLang="ru-RU" b="1" dirty="0">
                <a:solidFill>
                  <a:srgbClr val="FF0000"/>
                </a:solidFill>
              </a:rPr>
              <a:t>ПСИХОГЕНЕТИЧЕСКИЕ ИССЛЕДОВАНИЯ</a:t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ИНТЕЛЛЕКТА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B31CE-4A1F-48F3-BC32-A3210D1D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8214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В словаре 1983 г.:</a:t>
            </a:r>
            <a:r>
              <a:rPr lang="ru-RU" altLang="ru-RU" dirty="0"/>
              <a:t> </a:t>
            </a:r>
            <a:r>
              <a:rPr lang="ru-RU" altLang="ru-RU" b="1" dirty="0"/>
              <a:t>интеллект</a:t>
            </a:r>
            <a:r>
              <a:rPr lang="ru-RU" altLang="ru-RU" dirty="0"/>
              <a:t> в широком смысле есть совокупность  всех познавательных функций  человека (ощущения, восприятия и др.); в узком - мышление. Отмечаются три понимания функции интеллекта: как способности к обучению, как оперирование символами, как способность к активному овладению  закономерностями окружающей действительности. 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В словаре 1985 г.: </a:t>
            </a:r>
            <a:r>
              <a:rPr lang="ru-RU" altLang="ru-RU" b="1" dirty="0"/>
              <a:t>интеллект </a:t>
            </a:r>
            <a:r>
              <a:rPr lang="ru-RU" altLang="ru-RU" dirty="0"/>
              <a:t>- «относительно устойчивая  структура умственных способностей индивида». 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В словаре 1996 г.: </a:t>
            </a:r>
            <a:r>
              <a:rPr lang="ru-RU" altLang="ru-RU" b="1" dirty="0"/>
              <a:t>интеллект -</a:t>
            </a:r>
            <a:r>
              <a:rPr lang="ru-RU" altLang="ru-RU" dirty="0"/>
              <a:t> «1) общая способность к познанию  и решению проблем, определяющая успешность любой  деятельности и лежащая в основе других способностей; </a:t>
            </a:r>
          </a:p>
          <a:p>
            <a:r>
              <a:rPr lang="ru-RU" altLang="ru-RU" dirty="0"/>
              <a:t>2) система всех познавательных способностей индивида: ощущения,  восприятия, памяти, представления, мышления, воображения;</a:t>
            </a:r>
          </a:p>
          <a:p>
            <a:r>
              <a:rPr lang="ru-RU" altLang="ru-RU" dirty="0"/>
              <a:t>3) способность к решению проблем без проб и ошибок, «в уме».</a:t>
            </a:r>
          </a:p>
          <a:p>
            <a:r>
              <a:rPr lang="ru-RU" altLang="ru-RU" b="1" dirty="0"/>
              <a:t>Общее в этих определениях одно:</a:t>
            </a:r>
            <a:r>
              <a:rPr lang="ru-RU" altLang="ru-RU" dirty="0"/>
              <a:t> </a:t>
            </a:r>
            <a:r>
              <a:rPr lang="ru-RU" altLang="ru-RU" b="1" dirty="0"/>
              <a:t>понимание интеллекта </a:t>
            </a:r>
            <a:r>
              <a:rPr lang="ru-RU" altLang="ru-RU" sz="3200" b="1" dirty="0"/>
              <a:t>как совокупности всех когнитивных способностей</a:t>
            </a:r>
            <a:r>
              <a:rPr lang="ru-RU" altLang="ru-RU" b="1" dirty="0"/>
              <a:t>. Другие аспекты различаются, что и отражает  сложность той реальности, которая скрывается за понятием «интеллект».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57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D9CB8F1-DEC9-4BD3-AC74-DEA85671CD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/>
              <a:t>Специфика изучения когнитивных стилей в </a:t>
            </a:r>
            <a:r>
              <a:rPr lang="ru-RU" altLang="ru-RU" sz="4000" b="1" dirty="0" err="1"/>
              <a:t>психогенетике</a:t>
            </a:r>
            <a:endParaRPr lang="ru-RU" altLang="ru-RU" sz="40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7597AF-FFF4-4F1B-B22A-F2DC7308D44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/>
              <a:t>В целом, немногочисленные исследования зависимости  независимости от поля, проведенные в </a:t>
            </a:r>
            <a:r>
              <a:rPr lang="ru-RU" altLang="ru-RU" dirty="0" err="1"/>
              <a:t>психогенетике</a:t>
            </a:r>
            <a:r>
              <a:rPr lang="ru-RU" altLang="ru-RU" dirty="0"/>
              <a:t>, указывают на то, что </a:t>
            </a:r>
            <a:r>
              <a:rPr lang="ru-RU" altLang="ru-RU" dirty="0" err="1"/>
              <a:t>межиндивидуальные</a:t>
            </a:r>
            <a:r>
              <a:rPr lang="ru-RU" altLang="ru-RU" dirty="0"/>
              <a:t> различия этой особенности когнитивной сферы испытывают влияние генотипа (как аддитивное, так и неаддитивное), которое определяет половину ее дисперсии. Из средовых влияний основную роль играет различающаяся среда.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BAAF5C8B-9EA8-4D30-8FD4-E12EF390AEF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754912"/>
            <a:ext cx="10515600" cy="5422051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1800" dirty="0"/>
              <a:t>      </a:t>
            </a:r>
            <a:r>
              <a:rPr lang="ru-RU" altLang="ru-RU" dirty="0"/>
              <a:t>Когнитивные (познавательные) способности могут рассматриваться и как свойства, присущие всем людям как биологическому виду, например способность к овладению родным языком, и как свойства, варьирующие от индивидуума к индивидууму или от одной группы лиц к другой, например вербальная или мыслительная способность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  К когнитивным функциям принято относить: внимание, восприятие, гнозис, память, интеллект, речь, праксис.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Принято выделять два когнитивных стиля. Один из них - когнитивный стиль »зависимость -  независимость от поля»</a:t>
            </a:r>
            <a:r>
              <a:rPr lang="ru-RU" altLang="ru-RU" b="1" dirty="0"/>
              <a:t> -</a:t>
            </a:r>
            <a:r>
              <a:rPr lang="ru-RU" altLang="ru-RU" dirty="0"/>
              <a:t> диагностируется по легкости выделения части структурированного поля.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Второй когнитивный стиль, исследовавшийся в </a:t>
            </a:r>
            <a:r>
              <a:rPr lang="ru-RU" altLang="ru-RU" dirty="0" err="1"/>
              <a:t>психогенетике</a:t>
            </a:r>
            <a:r>
              <a:rPr lang="ru-RU" altLang="ru-RU" dirty="0"/>
              <a:t>, - это когнитивный стиль «импульсивность – </a:t>
            </a:r>
            <a:r>
              <a:rPr lang="ru-RU" altLang="ru-RU" dirty="0" err="1"/>
              <a:t>рефлексивность</a:t>
            </a:r>
            <a:r>
              <a:rPr lang="ru-RU" altLang="ru-RU" dirty="0"/>
              <a:t>»</a:t>
            </a:r>
            <a:r>
              <a:rPr lang="ru-RU" altLang="ru-RU" b="1" dirty="0"/>
              <a:t> </a:t>
            </a:r>
            <a:r>
              <a:rPr lang="ru-RU" altLang="ru-RU" dirty="0"/>
              <a:t>- быстрое, недостаточно обдуманное реагирование на проблемную ситуацию (импульсивность), подробный анализ перед действием (</a:t>
            </a:r>
            <a:r>
              <a:rPr lang="ru-RU" altLang="ru-RU" dirty="0" err="1"/>
              <a:t>рефлексивность</a:t>
            </a:r>
            <a:r>
              <a:rPr lang="ru-RU" altLang="ru-RU" dirty="0"/>
              <a:t>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Что такое темперамент? </a:t>
            </a:r>
            <a:r>
              <a:rPr lang="ru-RU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</a:t>
            </a:r>
            <a:r>
              <a:rPr lang="ru-RU" b="1" dirty="0"/>
              <a:t>темпераменту</a:t>
            </a:r>
            <a:r>
              <a:rPr lang="ru-RU" dirty="0"/>
              <a:t> относят формально-динамические характеристики поведения человека. </a:t>
            </a:r>
          </a:p>
          <a:p>
            <a:r>
              <a:rPr lang="ru-RU" dirty="0"/>
              <a:t>«Характеристики индивида со стороны динамических особенностей его психической деятельности, т.е. темпа, быстроты, ритма, интенсивности составляющих эту деятельность психических процессов и состояний» (</a:t>
            </a:r>
            <a:r>
              <a:rPr lang="ru-RU" b="1" dirty="0"/>
              <a:t>Небылицын В.Д</a:t>
            </a:r>
            <a:r>
              <a:rPr lang="ru-RU" dirty="0"/>
              <a:t>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Проявление темперамента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Свойства темперамента проявляются в раннем онтогенезе.</a:t>
            </a:r>
          </a:p>
          <a:p>
            <a:r>
              <a:rPr lang="ru-RU" dirty="0"/>
              <a:t>Свойства темперамента проявляются в широком классе ситуаций: в учебе, работе, контактах и т.д.</a:t>
            </a:r>
          </a:p>
          <a:p>
            <a:r>
              <a:rPr lang="ru-RU" dirty="0"/>
              <a:t>Черты темперамента ярко проявляются в стрессовых ситуациях.  </a:t>
            </a:r>
          </a:p>
          <a:p>
            <a:r>
              <a:rPr lang="ru-RU" dirty="0"/>
              <a:t>Черты темперамента определяют не столько то, </a:t>
            </a:r>
            <a:r>
              <a:rPr lang="ru-RU" b="1" i="1" dirty="0"/>
              <a:t>что </a:t>
            </a:r>
            <a:r>
              <a:rPr lang="ru-RU" dirty="0"/>
              <a:t>человек делает, сколько </a:t>
            </a:r>
            <a:r>
              <a:rPr lang="ru-RU" b="1" i="1" dirty="0"/>
              <a:t>как </a:t>
            </a:r>
            <a:r>
              <a:rPr lang="ru-RU" dirty="0"/>
              <a:t>он это делает: они не характеризуют  содержательную сторону психики.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C13AE2BF-8CF1-4141-89D1-E2D7544DEA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altLang="ru-RU" sz="3200">
                <a:latin typeface="Calibri" panose="020F0502020204030204" pitchFamily="34" charset="0"/>
              </a:rPr>
              <a:t>Роберт Клонингер (1987) разработал психобиологическую модель личности</a:t>
            </a:r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043C9412-EC5C-4667-8ED5-A9A9EAF7BC8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490788" y="3006726"/>
            <a:ext cx="6265862" cy="244792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Поиск новизны,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Избегание опасности,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Зависимость от вознаграждения,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Упорство\настойчивость. 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42022102-4D09-45AC-9038-15C304DA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33514"/>
            <a:ext cx="7234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Calibri" panose="020F0502020204030204" pitchFamily="34" charset="0"/>
              </a:rPr>
              <a:t>Существуют четыре основные черты темперамента: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6F33E08-CC58-4A84-90B1-BE5DA0BE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1" y="5811839"/>
            <a:ext cx="7478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alibri" panose="020F0502020204030204" pitchFamily="34" charset="0"/>
              </a:rPr>
              <a:t>Эти черты имеют биологическую природу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29139D0B-568A-4A2F-AB69-9AFFED51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2649538"/>
            <a:ext cx="2011362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82F66-F37A-4075-A2F0-F4267A32441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>
                <a:latin typeface="Calibri" pitchFamily="34" charset="0"/>
              </a:rPr>
              <a:t>Тест – психологический опросник </a:t>
            </a:r>
            <a:r>
              <a:rPr lang="en-US" sz="3200">
                <a:latin typeface="Calibri" pitchFamily="34" charset="0"/>
              </a:rPr>
              <a:t>Temperament and Character Inventory </a:t>
            </a:r>
            <a:r>
              <a:rPr lang="ru-RU" sz="3200">
                <a:latin typeface="Calibri" pitchFamily="34" charset="0"/>
              </a:rPr>
              <a:t>(</a:t>
            </a:r>
            <a:r>
              <a:rPr lang="en-US" sz="3200">
                <a:latin typeface="Calibri" pitchFamily="34" charset="0"/>
              </a:rPr>
              <a:t>TCI</a:t>
            </a:r>
            <a:r>
              <a:rPr lang="ru-RU" sz="3200">
                <a:latin typeface="Calibri" pitchFamily="34" charset="0"/>
              </a:rPr>
              <a:t>)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D14DC27D-2A64-443F-98F8-625FA856188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341689" y="1951038"/>
            <a:ext cx="6199187" cy="4697412"/>
          </a:xfrm>
          <a:solidFill>
            <a:srgbClr val="CCECFF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>
                <a:latin typeface="Calibri" panose="020F0502020204030204" pitchFamily="34" charset="0"/>
              </a:rPr>
              <a:t>Поиск новизны</a:t>
            </a:r>
            <a:r>
              <a:rPr lang="ru-RU" altLang="ru-RU" sz="2400" b="1">
                <a:latin typeface="Calibri" panose="020F0502020204030204" pitchFamily="34" charset="0"/>
              </a:rPr>
              <a:t>    </a:t>
            </a:r>
            <a:r>
              <a:rPr lang="ru-RU" altLang="ru-RU" sz="2400">
                <a:latin typeface="Calibri" panose="020F0502020204030204" pitchFamily="34" charset="0"/>
              </a:rPr>
              <a:t>-  Novelty Seeking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исследовательский интерес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импульсивность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экстравагантность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беспорядочность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>
                <a:latin typeface="Calibri" panose="020F0502020204030204" pitchFamily="34" charset="0"/>
              </a:rPr>
              <a:t>Избегание опасности</a:t>
            </a:r>
            <a:r>
              <a:rPr lang="ru-RU" altLang="ru-RU" sz="2400" b="1">
                <a:latin typeface="Calibri" panose="020F0502020204030204" pitchFamily="34" charset="0"/>
              </a:rPr>
              <a:t> </a:t>
            </a:r>
            <a:r>
              <a:rPr lang="ru-RU" altLang="ru-RU" sz="2400">
                <a:latin typeface="Calibri" panose="020F0502020204030204" pitchFamily="34" charset="0"/>
              </a:rPr>
              <a:t>   -  Harm Avoidance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тревожность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страх неопределенности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робость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астения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>
                <a:latin typeface="Calibri" panose="020F0502020204030204" pitchFamily="34" charset="0"/>
              </a:rPr>
              <a:t>Зависимость от вознаграждения</a:t>
            </a:r>
            <a:r>
              <a:rPr lang="ru-RU" altLang="ru-RU" sz="2400" b="1">
                <a:latin typeface="Calibri" panose="020F0502020204030204" pitchFamily="34" charset="0"/>
              </a:rPr>
              <a:t> - 				  </a:t>
            </a:r>
            <a:r>
              <a:rPr lang="ru-RU" altLang="ru-RU" sz="2400">
                <a:latin typeface="Calibri" panose="020F0502020204030204" pitchFamily="34" charset="0"/>
              </a:rPr>
              <a:t>  - Reward 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сентиментальность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привязанность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900">
                <a:latin typeface="Calibri" panose="020F0502020204030204" pitchFamily="34" charset="0"/>
              </a:rPr>
              <a:t>зависимость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CEE18DF-F93E-47C1-ADCC-0F1320D8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262064"/>
            <a:ext cx="4060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Черты темперамента: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11F38-BC8F-46D3-B6FA-FBEF64550D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77255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Calibri" pitchFamily="34" charset="0"/>
              </a:rPr>
              <a:t>Вопросы для оценки поиска новизны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125C324F-6451-4DA0-A6F9-530EDB338DE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8213" y="1295400"/>
            <a:ext cx="8208962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Большую часть времени я предпочел бы заниматься </a:t>
            </a:r>
            <a:br>
              <a:rPr lang="ru-RU" altLang="ru-RU" sz="2400">
                <a:latin typeface="Calibri" panose="020F0502020204030204" pitchFamily="34" charset="0"/>
              </a:rPr>
            </a:br>
            <a:r>
              <a:rPr lang="ru-RU" altLang="ru-RU" sz="2400">
                <a:latin typeface="Calibri" panose="020F0502020204030204" pitchFamily="34" charset="0"/>
              </a:rPr>
              <a:t>чем-то связанным с риском, а не сидеть тихо несколько часов подряд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Я обычно предпочитаю старые и проверенные способы решения, а не экспериментальные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Мне трудно длительное время сохранять интерес к </a:t>
            </a:r>
            <a:br>
              <a:rPr lang="ru-RU" altLang="ru-RU" sz="2400">
                <a:latin typeface="Calibri" panose="020F0502020204030204" pitchFamily="34" charset="0"/>
              </a:rPr>
            </a:br>
            <a:r>
              <a:rPr lang="ru-RU" altLang="ru-RU" sz="2400">
                <a:latin typeface="Calibri" panose="020F0502020204030204" pitchFamily="34" charset="0"/>
              </a:rPr>
              <a:t>чему-то одному,  мое внимание легко и часто переключается на что-то новое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Меня очень занимают явления, не поддающиеся научному объяснению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Я предпочитаю основательно подумать перед тем, как принять решение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400">
                <a:latin typeface="Calibri" panose="020F0502020204030204" pitchFamily="34" charset="0"/>
              </a:rPr>
              <a:t>Я мечтаю обладать сверхчеловеческими способностями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2DCEA-7CEA-458E-ABF4-4C590A54C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 dirty="0">
                <a:latin typeface="Calibri" pitchFamily="34" charset="0"/>
              </a:rPr>
              <a:t>Вопросы для оценки избегания 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94A0-AC3A-425D-84D1-E1D7CEDA479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В незнакомых ситуациях я чувствую напряжение и беспокойство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Даже если в какой-то ситуации я выглядел смешно, я не буду долго переживать по этому поводу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Обычно я мало доверяю тем, кого не знаю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Находясь в незнакомом обществе, я стесняюсь больше, чем остальные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Скорее всего я останусь спокойным и дружелюбным при встрече с незнакомыми мне людьми, даже если буду заранее предупрежден о враждебности с их стороны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700">
                <a:latin typeface="Calibri" pitchFamily="34" charset="0"/>
              </a:rPr>
              <a:t>Отвечая на этот опросник, я изрядно наврал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endParaRPr lang="ru-RU" sz="27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14592-A527-48D2-88F4-6C5942AA2B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128292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 dirty="0">
                <a:latin typeface="Calibri" pitchFamily="34" charset="0"/>
              </a:rPr>
              <a:t>Вопросы для оценки зависимости от вознаграждения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9372C-563B-492E-9DB9-2E2476B629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Я поделюсь своими переживаниями с близкими, </a:t>
            </a:r>
            <a:br>
              <a:rPr lang="ru-RU" sz="2500">
                <a:latin typeface="Calibri" pitchFamily="34" charset="0"/>
              </a:rPr>
            </a:br>
            <a:r>
              <a:rPr lang="ru-RU" sz="2500">
                <a:latin typeface="Calibri" pitchFamily="34" charset="0"/>
              </a:rPr>
              <a:t>не держу их в себе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Мне часто хочется быть умнее всех остальных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Я не имел бы ничего против, если бы мне пришлось почти все время быть одному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Слушать других у меня получается лучше, </a:t>
            </a:r>
            <a:br>
              <a:rPr lang="ru-RU" sz="2500">
                <a:latin typeface="Calibri" pitchFamily="34" charset="0"/>
              </a:rPr>
            </a:br>
            <a:r>
              <a:rPr lang="ru-RU" sz="2500">
                <a:latin typeface="Calibri" pitchFamily="34" charset="0"/>
              </a:rPr>
              <a:t>чем говорить самому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Мне кажется, что важнее относиться к людям </a:t>
            </a:r>
            <a:br>
              <a:rPr lang="ru-RU" sz="2500">
                <a:latin typeface="Calibri" pitchFamily="34" charset="0"/>
              </a:rPr>
            </a:br>
            <a:r>
              <a:rPr lang="ru-RU" sz="2500">
                <a:latin typeface="Calibri" pitchFamily="34" charset="0"/>
              </a:rPr>
              <a:t>с сочувствием и пониманием, чем быть практичным и жестким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500">
                <a:latin typeface="Calibri" pitchFamily="34" charset="0"/>
              </a:rPr>
              <a:t>Я думаю, что сентиментальные песни и мелодрамы только наводят тоску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Нью-йоркское </a:t>
            </a:r>
            <a:br>
              <a:rPr lang="ru-RU" b="1" dirty="0"/>
            </a:br>
            <a:r>
              <a:rPr lang="ru-RU" b="1" dirty="0"/>
              <a:t>лонгитюдное исследование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Измерялись следующие </a:t>
            </a:r>
            <a:r>
              <a:rPr lang="ru-RU" b="1" dirty="0"/>
              <a:t>свойства темперамента:</a:t>
            </a:r>
          </a:p>
          <a:p>
            <a:pPr marL="514350" indent="-514350">
              <a:buAutoNum type="arabicParenR"/>
            </a:pPr>
            <a:r>
              <a:rPr lang="ru-RU" b="1" dirty="0"/>
              <a:t>активность</a:t>
            </a:r>
            <a:r>
              <a:rPr lang="ru-RU" dirty="0"/>
              <a:t> (двигательная),</a:t>
            </a:r>
          </a:p>
          <a:p>
            <a:pPr marL="514350" indent="-514350">
              <a:buAutoNum type="arabicParenR"/>
            </a:pPr>
            <a:r>
              <a:rPr lang="ru-RU" b="1" dirty="0"/>
              <a:t>ритмичность </a:t>
            </a:r>
            <a:r>
              <a:rPr lang="ru-RU" dirty="0"/>
              <a:t>(регулярность проявления потребностей: в пище, сне),</a:t>
            </a:r>
          </a:p>
          <a:p>
            <a:pPr marL="514350" indent="-514350">
              <a:buAutoNum type="arabicParenR"/>
            </a:pPr>
            <a:r>
              <a:rPr lang="ru-RU" b="1" dirty="0"/>
              <a:t>приближение – удаление</a:t>
            </a:r>
            <a:r>
              <a:rPr lang="ru-RU" dirty="0"/>
              <a:t>: реакция в ответ на новые стимулы (реакция к/от),</a:t>
            </a:r>
          </a:p>
          <a:p>
            <a:pPr marL="514350" indent="-514350">
              <a:buAutoNum type="arabicParenR"/>
            </a:pPr>
            <a:r>
              <a:rPr lang="ru-RU" b="1" dirty="0"/>
              <a:t>адаптивность</a:t>
            </a:r>
            <a:r>
              <a:rPr lang="ru-RU" dirty="0"/>
              <a:t> (легкость) привыкания к новой обстановке,</a:t>
            </a:r>
          </a:p>
          <a:p>
            <a:pPr marL="514350" indent="-514350">
              <a:buAutoNum type="arabicParenR"/>
            </a:pPr>
            <a:r>
              <a:rPr lang="ru-RU" b="1" dirty="0"/>
              <a:t>интенсивность эмоциональной реакции </a:t>
            </a:r>
            <a:r>
              <a:rPr lang="ru-RU" dirty="0"/>
              <a:t>(радость, гнев), доминирующее настроение,</a:t>
            </a:r>
          </a:p>
          <a:p>
            <a:pPr marL="514350" indent="-514350">
              <a:buAutoNum type="arabicParenR"/>
            </a:pPr>
            <a:r>
              <a:rPr lang="ru-RU" b="1" dirty="0"/>
              <a:t>внимание/настойчивость</a:t>
            </a:r>
            <a:r>
              <a:rPr lang="ru-RU" dirty="0"/>
              <a:t> (длительность какой-либо деятельности  и способность продолжать ее вопреки помехам). 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>
            <a:extLst>
              <a:ext uri="{FF2B5EF4-FFF2-40B4-BE49-F238E27FC236}">
                <a16:creationId xmlns:a16="http://schemas.microsoft.com/office/drawing/2014/main" id="{3D87FE6E-6969-41F7-AEC4-6DCA7B79A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52400"/>
            <a:ext cx="8991600" cy="5993219"/>
          </a:xfrm>
        </p:spPr>
        <p:txBody>
          <a:bodyPr>
            <a:noAutofit/>
          </a:bodyPr>
          <a:lstStyle/>
          <a:p>
            <a:pPr algn="just"/>
            <a:r>
              <a:rPr lang="ru-RU" altLang="ru-RU" sz="2400" dirty="0"/>
              <a:t>М.А. Холодная предлагает принципиально новое определение  интеллекта: «интеллект - это форма организации  индивидуального ментального (умственного) опыта», а  индивидуальные оценки его «следует искать в особенностях  индивидуального умозрения (в том, как человек воспринимает,  понимает и объясняет происходящее)»</a:t>
            </a:r>
          </a:p>
          <a:p>
            <a:pPr algn="just"/>
            <a:r>
              <a:rPr lang="ru-RU" altLang="ru-RU" sz="2400" dirty="0"/>
              <a:t>Она полагает, что такое понимание интеллекта больше, чем  тестовые задачи, «соответствует естественной стихии  человеческого познания» и более органично встраивается в  проблему индивидуальности, поскольку индивидуализированные субъективные средства овладения действительностью «выступают в качестве одного из важнейших условий  индивидуализации...  жизнедеятельности» человека.</a:t>
            </a:r>
          </a:p>
          <a:p>
            <a:pPr algn="just"/>
            <a:r>
              <a:rPr lang="ru-RU" altLang="ru-RU" sz="2400" dirty="0"/>
              <a:t>Таким образом, здесь речь идет не о </a:t>
            </a:r>
            <a:r>
              <a:rPr lang="ru-RU" altLang="ru-RU" sz="2400" dirty="0" err="1"/>
              <a:t>психометрике</a:t>
            </a:r>
            <a:r>
              <a:rPr lang="ru-RU" altLang="ru-RU" sz="2400" dirty="0"/>
              <a:t>, а скорее об оценке проявлений интеллекта в реальном поведении в реальной среде.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Близнецовое исследование А. </a:t>
            </a:r>
            <a:r>
              <a:rPr lang="ru-RU" b="1" dirty="0" err="1"/>
              <a:t>Торгерсен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основе Нью-Йоркского лонгитюдного исследования </a:t>
            </a:r>
            <a:r>
              <a:rPr lang="ru-RU" b="1" dirty="0"/>
              <a:t>А. Торгерсен </a:t>
            </a:r>
            <a:r>
              <a:rPr lang="ru-RU" dirty="0"/>
              <a:t>провела близнецовое исследование.</a:t>
            </a:r>
          </a:p>
          <a:p>
            <a:r>
              <a:rPr lang="ru-RU" dirty="0"/>
              <a:t> Использовались М</a:t>
            </a:r>
            <a:r>
              <a:rPr lang="en-US" dirty="0"/>
              <a:t>Z</a:t>
            </a:r>
            <a:r>
              <a:rPr lang="ru-RU" dirty="0"/>
              <a:t> и Д</a:t>
            </a:r>
            <a:r>
              <a:rPr lang="en-US" dirty="0"/>
              <a:t>Z</a:t>
            </a:r>
            <a:r>
              <a:rPr lang="ru-RU" dirty="0"/>
              <a:t> близнецы.</a:t>
            </a:r>
          </a:p>
          <a:p>
            <a:r>
              <a:rPr lang="ru-RU" dirty="0"/>
              <a:t>Торгерсен показала как меняется сходство МЗ и ДЗ близнецов в течение 15-ти лет.</a:t>
            </a:r>
          </a:p>
          <a:p>
            <a:r>
              <a:rPr lang="ru-RU" dirty="0"/>
              <a:t>Многие динамические характеристики поведения человека формируются под большим или меньшим влиянием факторов наследственности, причем это влияние обнаруживается уже на первом году жизни.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Сходство МЗ и дз близнецов в исследовании темперамента А. </a:t>
            </a:r>
            <a:r>
              <a:rPr lang="ru-RU" b="1" dirty="0" err="1"/>
              <a:t>Торгерсен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554158"/>
          <a:ext cx="9144000" cy="442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6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Показатели темперамента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 месяца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 месяцев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43"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Двигательная активность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43"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Настроение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Начиная с 2-9 месяцев жизни проявляется генетически заданная индивидуальность в сфере динамических характеристик поведения ребенка, т.е. темперамента.</a:t>
            </a:r>
          </a:p>
          <a:p>
            <a:r>
              <a:rPr lang="ru-RU" b="1" dirty="0"/>
              <a:t>Описаны 3 синдрома темперамента:</a:t>
            </a:r>
          </a:p>
          <a:p>
            <a:pPr>
              <a:buNone/>
            </a:pPr>
            <a:r>
              <a:rPr lang="ru-RU" dirty="0"/>
              <a:t>1) </a:t>
            </a:r>
            <a:r>
              <a:rPr lang="ru-RU" b="1" dirty="0"/>
              <a:t>синдром трудного темперамента</a:t>
            </a:r>
            <a:r>
              <a:rPr lang="ru-RU" dirty="0"/>
              <a:t>: низкая ритмичность биологических потребностей, преобладание негативного настроения, плохая адаптивность, высокая тревожность, такие дети устают на уроках, трудно приспосабливаются к садам и школам;</a:t>
            </a:r>
          </a:p>
          <a:p>
            <a:pPr>
              <a:buNone/>
            </a:pPr>
            <a:r>
              <a:rPr lang="ru-RU" dirty="0"/>
              <a:t>2) </a:t>
            </a:r>
            <a:r>
              <a:rPr lang="ru-RU" b="1" dirty="0"/>
              <a:t>синдром легкого темперамента</a:t>
            </a:r>
            <a:r>
              <a:rPr lang="ru-RU" dirty="0"/>
              <a:t>: такие дети  - «подарок для родителей»: все прогнозы благоприятны;</a:t>
            </a:r>
          </a:p>
          <a:p>
            <a:pPr>
              <a:buNone/>
            </a:pPr>
            <a:r>
              <a:rPr lang="ru-RU" dirty="0"/>
              <a:t>3) </a:t>
            </a:r>
            <a:r>
              <a:rPr lang="ru-RU" b="1" dirty="0"/>
              <a:t>синдром трудной адаптации </a:t>
            </a:r>
            <a:r>
              <a:rPr lang="ru-RU" dirty="0"/>
              <a:t>(промежуточный вариант).  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Психогенетика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295401"/>
            <a:ext cx="8686800" cy="4784725"/>
          </a:xfrm>
        </p:spPr>
        <p:txBody>
          <a:bodyPr>
            <a:noAutofit/>
          </a:bodyPr>
          <a:lstStyle/>
          <a:p>
            <a:r>
              <a:rPr lang="ru-RU" sz="2400" dirty="0"/>
              <a:t>Для большинства исследований используют методики </a:t>
            </a:r>
            <a:r>
              <a:rPr lang="ru-RU" sz="2400" b="1" dirty="0"/>
              <a:t>Г. Айзенка</a:t>
            </a:r>
            <a:r>
              <a:rPr lang="ru-RU" sz="2400" dirty="0"/>
              <a:t>: оцениваются экстраверсия/интроверсия и нейротицизм.  </a:t>
            </a:r>
          </a:p>
          <a:p>
            <a:r>
              <a:rPr lang="ru-RU" sz="2400" dirty="0"/>
              <a:t>Термины </a:t>
            </a:r>
            <a:r>
              <a:rPr lang="ru-RU" sz="2400" b="1" dirty="0"/>
              <a:t>экстраверсия</a:t>
            </a:r>
            <a:r>
              <a:rPr lang="ru-RU" sz="2400" dirty="0"/>
              <a:t> и </a:t>
            </a:r>
            <a:r>
              <a:rPr lang="ru-RU" sz="2400" b="1" dirty="0"/>
              <a:t>интроверсия </a:t>
            </a:r>
            <a:r>
              <a:rPr lang="ru-RU" sz="2400" dirty="0"/>
              <a:t>впервые были введены </a:t>
            </a:r>
            <a:r>
              <a:rPr lang="ru-RU" sz="2400" b="1" dirty="0"/>
              <a:t>Карлом Юнгом</a:t>
            </a:r>
            <a:r>
              <a:rPr lang="ru-RU" sz="2400" dirty="0"/>
              <a:t>.</a:t>
            </a:r>
          </a:p>
          <a:p>
            <a:r>
              <a:rPr lang="ru-RU" sz="2400" b="1" dirty="0"/>
              <a:t>Экстраверсия — интроверсия </a:t>
            </a:r>
            <a:r>
              <a:rPr lang="ru-RU" sz="2400" dirty="0"/>
              <a:t>(от лат. extra — вне, intro — внутрь, versio — поворачивать, обращать) — характеристика индивидуально-психологических различий человека, крайние полюсы которой соответствуют направленности личности либо на мир внешних объектов, либо на явления его собственного субъективного мира.</a:t>
            </a:r>
          </a:p>
          <a:p>
            <a:r>
              <a:rPr lang="ru-RU" sz="2400" b="1" dirty="0"/>
              <a:t>Нейротицизм </a:t>
            </a:r>
            <a:r>
              <a:rPr lang="ru-RU" sz="2400" dirty="0"/>
              <a:t>- свойство человека, характеризующееся его повышенной возбудимостью, импульсивностью и тревожностью.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Результаты исследований близнецов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Корреляции по нейротицизму </a:t>
            </a:r>
            <a:r>
              <a:rPr lang="ru-RU" b="1" dirty="0"/>
              <a:t>по Айзенку:</a:t>
            </a:r>
          </a:p>
          <a:p>
            <a:pPr>
              <a:buNone/>
            </a:pPr>
            <a:r>
              <a:rPr lang="ru-RU" dirty="0"/>
              <a:t>	- МЗ близнецы: муж – 0,58; жен – 0,48;</a:t>
            </a:r>
          </a:p>
          <a:p>
            <a:pPr>
              <a:buNone/>
            </a:pPr>
            <a:r>
              <a:rPr lang="ru-RU" dirty="0"/>
              <a:t>	- ДЗ близнецы: муж – 0,26; жен – 0,23.</a:t>
            </a:r>
          </a:p>
          <a:p>
            <a:pPr>
              <a:buNone/>
            </a:pPr>
            <a:r>
              <a:rPr lang="ru-RU" dirty="0"/>
              <a:t>	Сходство близнецов по экстраверсии/интроверсии (</a:t>
            </a:r>
            <a:r>
              <a:rPr lang="ru-RU" b="1" dirty="0"/>
              <a:t>Миннесотское исследование (США): Т. Бушард и Дж. Лоэлин</a:t>
            </a:r>
            <a:r>
              <a:rPr lang="ru-RU" dirty="0"/>
              <a:t>):</a:t>
            </a:r>
          </a:p>
          <a:p>
            <a:pPr>
              <a:buNone/>
            </a:pPr>
            <a:r>
              <a:rPr lang="ru-RU" dirty="0"/>
              <a:t>	- МЗ близнецы: муж – 0,62; жен – 0,57;</a:t>
            </a:r>
          </a:p>
          <a:p>
            <a:pPr>
              <a:buNone/>
            </a:pPr>
            <a:r>
              <a:rPr lang="ru-RU" dirty="0"/>
              <a:t>	- ДЗ близнецы: муж – 0,20; жен – 0,28.</a:t>
            </a:r>
          </a:p>
          <a:p>
            <a:pPr>
              <a:buNone/>
            </a:pPr>
            <a:r>
              <a:rPr lang="ru-RU" b="1" dirty="0"/>
              <a:t>Вывод:</a:t>
            </a:r>
            <a:r>
              <a:rPr lang="ru-RU" dirty="0"/>
              <a:t> экстраверсия/интроверсия и нейротицизм – высоко детерминированные характеристики.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Исследования разлученных близнецов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8686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Группы близнецов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корреляции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экстраверсии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нейротицизму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ru-RU" dirty="0"/>
                        <a:t>МЗ разлученные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ru-RU" dirty="0"/>
                        <a:t>МЗ, выросшие вместе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ru-RU" dirty="0"/>
                        <a:t>ДЗ разлученные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ru-RU" dirty="0"/>
                        <a:t>ДЗ, выросшие вместе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рамках большого исследования близнецов, выросших порознь, были проведены самые разнообразные тесты свойств личности и темперамента, а также таких качеств, как профессиональные интересы, занятия на досуге, социальные отношения. </a:t>
            </a:r>
          </a:p>
          <a:p>
            <a:r>
              <a:rPr lang="ru-RU" dirty="0"/>
              <a:t>Выяснилось, что МЗ близнецы, выросшие вместе, обнаруживали примерно такую же степень сходства, как и разлученные близнецы.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Опросник «Большая пятерка» (</a:t>
            </a:r>
            <a:r>
              <a:rPr lang="en-US" b="1" dirty="0"/>
              <a:t>Big five</a:t>
            </a:r>
            <a:r>
              <a:rPr lang="ru-RU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219201"/>
            <a:ext cx="8686800" cy="48609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метода выявления основных особенностей личности популярен подход определения пяти факторов, так называемой «большой пятерки»: </a:t>
            </a:r>
          </a:p>
          <a:p>
            <a:pPr marL="514350" indent="-514350">
              <a:buAutoNum type="arabicParenR"/>
            </a:pPr>
            <a:r>
              <a:rPr lang="ru-RU" b="1" dirty="0"/>
              <a:t>экстраверсия:</a:t>
            </a:r>
            <a:r>
              <a:rPr lang="ru-RU" dirty="0"/>
              <a:t> даются оценки интроверсии – экстраверсии, общительности – нелюдимости, уверенности – застенчивости;</a:t>
            </a:r>
          </a:p>
          <a:p>
            <a:pPr marL="514350" indent="-514350">
              <a:buAutoNum type="arabicParenR"/>
            </a:pPr>
            <a:r>
              <a:rPr lang="ru-RU" b="1" dirty="0"/>
              <a:t>альтруизм:</a:t>
            </a:r>
            <a:r>
              <a:rPr lang="ru-RU" dirty="0"/>
              <a:t> оценивается способность к согласию, уступчивость – неуступчивость, дружелюбность – безразличие к другим, послушность – враждебность;</a:t>
            </a:r>
          </a:p>
          <a:p>
            <a:pPr marL="514350" indent="-514350">
              <a:buAutoNum type="arabicParenR"/>
            </a:pPr>
            <a:r>
              <a:rPr lang="ru-RU" b="1" dirty="0"/>
              <a:t>самоконтроль </a:t>
            </a:r>
            <a:r>
              <a:rPr lang="ru-RU" dirty="0"/>
              <a:t>(добросовестность) – это самый неопределенный фактор;</a:t>
            </a:r>
          </a:p>
          <a:p>
            <a:pPr marL="514350" indent="-514350">
              <a:buAutoNum type="arabicParenR"/>
            </a:pPr>
            <a:r>
              <a:rPr lang="ru-RU" b="1" dirty="0"/>
              <a:t>нейротицизм</a:t>
            </a:r>
            <a:r>
              <a:rPr lang="ru-RU" dirty="0"/>
              <a:t>: выясняется уровень эмоциональной стабильности, приспособляемости – тревожности, зависимости – независимости;</a:t>
            </a:r>
          </a:p>
          <a:p>
            <a:pPr marL="514350" indent="-514350">
              <a:buAutoNum type="arabicParenR"/>
            </a:pPr>
            <a:r>
              <a:rPr lang="ru-RU" b="1" dirty="0"/>
              <a:t>открытость</a:t>
            </a:r>
            <a:r>
              <a:rPr lang="ru-RU" dirty="0"/>
              <a:t> новому опыту, когнитивность, откровенность, прямота: определяются легкость приспособляемости – подчинение, непослушность – покорность.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Результаты исследований МЗ близнецов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3400" dirty="0"/>
              <a:t>При анализе наследуемости факторов были получены следующие значения:</a:t>
            </a:r>
          </a:p>
          <a:p>
            <a:pPr>
              <a:buNone/>
            </a:pPr>
            <a:r>
              <a:rPr lang="ru-RU" sz="3400" dirty="0"/>
              <a:t>	- по экстраверсии – 0,57;</a:t>
            </a:r>
          </a:p>
          <a:p>
            <a:pPr>
              <a:buNone/>
            </a:pPr>
            <a:r>
              <a:rPr lang="ru-RU" sz="3400" dirty="0"/>
              <a:t>	- по альтруизму – 0,51;</a:t>
            </a:r>
          </a:p>
          <a:p>
            <a:pPr>
              <a:buNone/>
            </a:pPr>
            <a:r>
              <a:rPr lang="ru-RU" sz="3400" dirty="0"/>
              <a:t>	- по самоконтролю – 0,48;</a:t>
            </a:r>
          </a:p>
          <a:p>
            <a:pPr>
              <a:buNone/>
            </a:pPr>
            <a:r>
              <a:rPr lang="ru-RU" sz="3400" dirty="0"/>
              <a:t>	- по нейротицизму – 0,58;</a:t>
            </a:r>
          </a:p>
          <a:p>
            <a:pPr>
              <a:buNone/>
            </a:pPr>
            <a:r>
              <a:rPr lang="ru-RU" sz="3400" dirty="0"/>
              <a:t>	- по открытости – 0,53.</a:t>
            </a:r>
          </a:p>
          <a:p>
            <a:pPr>
              <a:buNone/>
            </a:pPr>
            <a:r>
              <a:rPr lang="ru-RU" sz="3400" dirty="0"/>
              <a:t>	Для всех показателей значение вклада общей среды в изменчивость оказалось близким к нулю. </a:t>
            </a:r>
          </a:p>
          <a:p>
            <a:pPr>
              <a:buNone/>
            </a:pPr>
            <a:r>
              <a:rPr lang="ru-RU" sz="3400" dirty="0"/>
              <a:t>	Вывод: в изменчивости личностных характеристик основную роль играют индивидуальные средовые эффекты либо генотип-средовые взаимодействия.  </a:t>
            </a:r>
          </a:p>
          <a:p>
            <a:pPr>
              <a:buNone/>
            </a:pPr>
            <a:r>
              <a:rPr lang="ru-RU" sz="3400" dirty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Личностный опросник Р. </a:t>
            </a:r>
            <a:r>
              <a:rPr lang="ru-RU" b="1" dirty="0" err="1"/>
              <a:t>Кеттелла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Содержит 16 факторов: открытость, самоконтроль, замкнутость, мышление, эмоциональная стабильность и т.д.</a:t>
            </a:r>
          </a:p>
          <a:p>
            <a:r>
              <a:rPr lang="ru-RU" dirty="0"/>
              <a:t>Самое высокое сходство МЗ близнецов по факторам:</a:t>
            </a:r>
          </a:p>
          <a:p>
            <a:pPr>
              <a:buNone/>
            </a:pPr>
            <a:r>
              <a:rPr lang="ru-RU" dirty="0"/>
              <a:t>	- робость/смелость;</a:t>
            </a:r>
          </a:p>
          <a:p>
            <a:pPr>
              <a:buNone/>
            </a:pPr>
            <a:r>
              <a:rPr lang="ru-RU" dirty="0"/>
              <a:t>	- самоконтроль;</a:t>
            </a:r>
          </a:p>
          <a:p>
            <a:pPr>
              <a:buNone/>
            </a:pPr>
            <a:r>
              <a:rPr lang="ru-RU" dirty="0"/>
              <a:t>	- общительность/замкнутость.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&#10;&#10;&#10;                  Теория М.А. Холодной&#10;М.А. Холодная выделяет три сферы (слоя) опыта: когнитивную, метакогнитивную и интенциональную. &#10;Когнитивный опыт включает структуры, отражающие внешний мир, интегративным уровнем которых являются понятийные структуры.&#10;">
            <a:extLst>
              <a:ext uri="{FF2B5EF4-FFF2-40B4-BE49-F238E27FC236}">
                <a16:creationId xmlns:a16="http://schemas.microsoft.com/office/drawing/2014/main" id="{9D175F7E-2E7A-419F-B3E2-5E31A833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83" y="188912"/>
            <a:ext cx="864076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Опросник </a:t>
            </a:r>
            <a:r>
              <a:rPr lang="en-US" b="1" dirty="0"/>
              <a:t>MMPI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219201"/>
            <a:ext cx="8686800" cy="4860925"/>
          </a:xfrm>
        </p:spPr>
        <p:txBody>
          <a:bodyPr>
            <a:noAutofit/>
          </a:bodyPr>
          <a:lstStyle/>
          <a:p>
            <a:r>
              <a:rPr lang="ru-RU" sz="2400" b="1" dirty="0"/>
              <a:t>Миннесотский многоаспектный личностный опросник</a:t>
            </a:r>
            <a:r>
              <a:rPr lang="ru-RU" sz="2400" dirty="0"/>
              <a:t> или </a:t>
            </a:r>
            <a:r>
              <a:rPr lang="ru-RU" sz="2400" b="1" dirty="0"/>
              <a:t>MMPI</a:t>
            </a:r>
            <a:r>
              <a:rPr lang="ru-RU" sz="2400" dirty="0"/>
              <a:t> (</a:t>
            </a:r>
            <a:r>
              <a:rPr lang="ru-RU" sz="2400" u="sng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/>
              <a:t>Minnesota Multiphasic Personality Inventory</a:t>
            </a:r>
            <a:r>
              <a:rPr lang="ru-RU" sz="2400" dirty="0"/>
              <a:t>) — личностный </a:t>
            </a:r>
            <a:r>
              <a:rPr lang="ru-RU" sz="2400" dirty="0">
                <a:hlinkClick r:id="rId3" tooltip="Опросник (page does not exist)"/>
              </a:rPr>
              <a:t>опросник</a:t>
            </a:r>
            <a:r>
              <a:rPr lang="ru-RU" sz="2400" dirty="0"/>
              <a:t>, разработанный в конце </a:t>
            </a:r>
            <a:r>
              <a:rPr lang="ru-RU" sz="2400" dirty="0">
                <a:hlinkClick r:id="rId4" tooltip="1930-е"/>
              </a:rPr>
              <a:t>30-х</a:t>
            </a:r>
            <a:r>
              <a:rPr lang="ru-RU" sz="2400" dirty="0"/>
              <a:t> — начале </a:t>
            </a:r>
            <a:r>
              <a:rPr lang="ru-RU" sz="2400" dirty="0">
                <a:hlinkClick r:id="rId4" tooltip="1930-е"/>
              </a:rPr>
              <a:t>40-х</a:t>
            </a:r>
            <a:r>
              <a:rPr lang="ru-RU" sz="2400" dirty="0"/>
              <a:t> годов в Университете Миннесоты </a:t>
            </a:r>
            <a:r>
              <a:rPr lang="ru-RU" sz="2400" dirty="0">
                <a:hlinkClick r:id="rId5" tooltip="Хатуэй, Старк Розенкранц (page does not exist)"/>
              </a:rPr>
              <a:t>Старком Хатуэйем</a:t>
            </a:r>
            <a:r>
              <a:rPr lang="ru-RU" sz="2400" dirty="0"/>
              <a:t> и </a:t>
            </a:r>
            <a:r>
              <a:rPr lang="ru-RU" sz="2400" dirty="0">
                <a:hlinkClick r:id="rId6" tooltip="МакКинли, Джон Чарнли (page does not exist)"/>
              </a:rPr>
              <a:t>Джоном Мак-Кинли</a:t>
            </a:r>
            <a:r>
              <a:rPr lang="ru-RU" sz="2400" dirty="0"/>
              <a:t>.</a:t>
            </a:r>
          </a:p>
          <a:p>
            <a:r>
              <a:rPr lang="ru-RU" sz="2400" dirty="0"/>
              <a:t>Опросник содержит 10 клинических шкал: шкалы истерии, психопатии, шизофрении и т.д. </a:t>
            </a:r>
          </a:p>
          <a:p>
            <a:r>
              <a:rPr lang="ru-RU" sz="2400" dirty="0"/>
              <a:t>Обнаружены показатели наследуемости по 6 шкалам. </a:t>
            </a:r>
          </a:p>
          <a:p>
            <a:r>
              <a:rPr lang="ru-RU" sz="2400" dirty="0"/>
              <a:t>Самые наследуемые: шкала психастении – 0,35; шкала депрессии – 0,35. </a:t>
            </a:r>
          </a:p>
          <a:p>
            <a:r>
              <a:rPr lang="ru-RU" sz="2400" dirty="0"/>
              <a:t>Высокие показатели: шкала истерии – 0,21; шкала психопатии – 0,28; шкала паранойи – 0,21; шкала социальной интроверсии – 0,37.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Ассортативность </a:t>
            </a:r>
            <a:r>
              <a:rPr lang="ru-RU" dirty="0"/>
              <a:t>– неслучайность образования супружеских пар: наличие корреляций по каким-либо признакам между супругами.</a:t>
            </a:r>
          </a:p>
          <a:p>
            <a:r>
              <a:rPr lang="ru-RU" dirty="0"/>
              <a:t>Еще в 1903 г. К.Пирсон и Л.Ли обнаружили положительные корреляции между супругами по таким признакам, как длина тела («рост») и длина рук: правда,  корреляции были равны 0,2. </a:t>
            </a:r>
          </a:p>
          <a:p>
            <a:r>
              <a:rPr lang="ru-RU" dirty="0"/>
              <a:t>Практически по всем изучавшимся психологическим признакам также обнаруживается положительная ассортативность, т.е. имеет место положительная корреляция между признаками в супружеской паре.</a:t>
            </a:r>
          </a:p>
          <a:p>
            <a:r>
              <a:rPr lang="ru-RU" dirty="0"/>
              <a:t>Ассортативность – брачный подбор по интеллекту, темпераменту, способностям, уровню образования и т.д.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Ассортативные браки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Ассортативные браки </a:t>
            </a:r>
            <a:r>
              <a:rPr lang="ru-RU" dirty="0"/>
              <a:t>- (фр. </a:t>
            </a:r>
            <a:r>
              <a:rPr lang="en-GB" dirty="0"/>
              <a:t>assorti – </a:t>
            </a:r>
            <a:r>
              <a:rPr lang="ru-RU" dirty="0"/>
              <a:t>специально подобранный) - браки, заключаемые фенотипически сходными индивидами (положительная ассортативность) либо фенотипически различными лицами (отрицательная ассортативность). </a:t>
            </a:r>
          </a:p>
          <a:p>
            <a:r>
              <a:rPr lang="ru-RU" b="1" i="1" dirty="0"/>
              <a:t>Ассортативность по интеллекту и  образованности.</a:t>
            </a:r>
            <a:r>
              <a:rPr lang="ru-RU" i="1" dirty="0"/>
              <a:t> Как показывают многочисленные статистические исследования, значения IQ у супругов весьма близки, особенно в области высоких и низких значений интеллекта, в области же средних значений IQ корреляция более слабая.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Ассортативные браки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среднем корреляция супругов по коэффициенту интеллекта составляет 0,3-0,4. Однако на концах распределения - и со стороны низких, и со стороны высоких значений - уровень ассортативности повышается. </a:t>
            </a:r>
          </a:p>
          <a:p>
            <a:r>
              <a:rPr lang="ru-RU" dirty="0"/>
              <a:t>Например, по данным Т.А. Думитрашку в группе с низким образованием и интеллектом наблюдается очень высокая ассортативность - около 0,7.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Ассортативные браки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Ассортативность по алкоголизму.</a:t>
            </a:r>
            <a:r>
              <a:rPr lang="ru-RU" dirty="0"/>
              <a:t> Оказывается, дочери алкоголиков (независимо от того, кто именно из родителей болен, отец или мать), даже сами не подверженные алкоголизму, в два раза чаще вступают в брак с алкоголиками, чем дочери не алкоголиков. При этом дочери алкоголиков не проявляют никакой ассортативности по другим распространенным психическим нарушениям. А вот сыновья алкоголиков, также как сыновья не алкоголиков, не выказывают никакого предпочтения бракам с алкоголичками.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Ассортативные браки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Ассортативность по психическим заболеваниям.</a:t>
            </a:r>
            <a:r>
              <a:rPr lang="ru-RU" dirty="0"/>
              <a:t> Высокая ассортативность браков по шизофрении и другим душевным заболеваниям описана давно. В ней заключен важный эволюционный смысл. Ассортативность таких браков в ряду поколений приводит к тому, что у потомков болезнь проявляется сильнее и в более раннем возрасте. Наступает момент, когда тяжело больной человек по понятным причинам в брак уже не вступает и, тем самым, выводит свои патологические гены из генофонда популяции. То есть, </a:t>
            </a:r>
            <a:r>
              <a:rPr lang="ru-RU" b="1" dirty="0"/>
              <a:t>ассортативность усиливает количественное проявление генетического признака в ряду поколений и, в случае генетических заболеваний, предотвращает накопление вредных генов в популяции.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Ассортативные браки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Существует также умеренная, но статически значимая ассортативность по состоянию общей тревожности, по маниакально-депрессивным психозам, по паническим состояниям, по различным фобиям. </a:t>
            </a:r>
          </a:p>
          <a:p>
            <a:pPr algn="just"/>
            <a:r>
              <a:rPr lang="ru-RU" dirty="0"/>
              <a:t>Таким образом, </a:t>
            </a:r>
            <a:r>
              <a:rPr lang="ru-RU" b="1" dirty="0"/>
              <a:t>ассортативность браков - это свободный, пусть часто и не вполне осознанный выбор партнера, приводящий к усилению у потомства количественной выраженности генетических признаков, на основе которых имела место ассортативность.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5752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 воздействии окружающей среды на правильное формирование </a:t>
            </a:r>
            <a:br>
              <a:rPr lang="ru-RU" sz="3200" b="1" dirty="0"/>
            </a:br>
            <a:r>
              <a:rPr lang="ru-RU" sz="3200" b="1" dirty="0"/>
              <a:t>сенсорных систем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115117"/>
          </a:xfrm>
        </p:spPr>
        <p:txBody>
          <a:bodyPr>
            <a:normAutofit/>
          </a:bodyPr>
          <a:lstStyle/>
          <a:p>
            <a:r>
              <a:rPr lang="ru-RU" dirty="0"/>
              <a:t>При развитии нервной системы имеются критические периоды, когда важную роль играют сенсорные воздействия из окружающего мира, без которых невозможно правильное формирование нервных механизмов восприятия.</a:t>
            </a:r>
          </a:p>
          <a:p>
            <a:r>
              <a:rPr lang="ru-RU" dirty="0"/>
              <a:t>Генетические программы развития реализуются таким образом, что в них предусмотрен учет воздействий из окружающей среды.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Зрение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развитии зрительной сенсорной системы принимают участие огромное число генов.</a:t>
            </a:r>
          </a:p>
          <a:p>
            <a:r>
              <a:rPr lang="ru-RU" dirty="0"/>
              <a:t>Описан целый ряд мутаций, которые приводят к тяжелым нарушениям: атрофия зрительного нерва, аплазия сетчатки, слепота и др.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Дальтонизм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Дальтонизм </a:t>
            </a:r>
            <a:r>
              <a:rPr lang="ru-RU" dirty="0"/>
              <a:t>– нарушение  цветовосприятия или цветовая слепота (неспособность воспринимать красный, зеленый или синий цвета).</a:t>
            </a:r>
          </a:p>
          <a:p>
            <a:r>
              <a:rPr lang="ru-RU" dirty="0"/>
              <a:t>Название болезни: </a:t>
            </a:r>
            <a:r>
              <a:rPr lang="ru-RU" b="1" dirty="0"/>
              <a:t>Дальтон в 1794г. </a:t>
            </a:r>
            <a:r>
              <a:rPr lang="ru-RU" dirty="0"/>
              <a:t>обнаружил, что вместо красного видит буро-коричневый цвет.  </a:t>
            </a:r>
          </a:p>
          <a:p>
            <a:r>
              <a:rPr lang="ru-RU" dirty="0"/>
              <a:t>С тех пор была определена генетическая природа заболевания.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>
            <a:extLst>
              <a:ext uri="{FF2B5EF4-FFF2-40B4-BE49-F238E27FC236}">
                <a16:creationId xmlns:a16="http://schemas.microsoft.com/office/drawing/2014/main" id="{85D93986-7AAF-4155-93F8-14A2FBC95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228601"/>
            <a:ext cx="8686800" cy="6524625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FF0000"/>
                </a:solidFill>
              </a:rPr>
              <a:t>Известно, что два основных подхода к оценке структуры  интеллекта, а через нее и к содержанию самого понятия  интеллект связаны с именами К. </a:t>
            </a:r>
            <a:r>
              <a:rPr lang="ru-RU" altLang="ru-RU" sz="2000" b="1" dirty="0" err="1">
                <a:solidFill>
                  <a:srgbClr val="FF0000"/>
                </a:solidFill>
              </a:rPr>
              <a:t>Спирмена</a:t>
            </a:r>
            <a:r>
              <a:rPr lang="ru-RU" altLang="ru-RU" sz="2000" b="1" dirty="0">
                <a:solidFill>
                  <a:srgbClr val="FF0000"/>
                </a:solidFill>
              </a:rPr>
              <a:t> и Л. </a:t>
            </a:r>
            <a:r>
              <a:rPr lang="ru-RU" altLang="ru-RU" sz="2000" b="1" dirty="0" err="1">
                <a:solidFill>
                  <a:srgbClr val="FF0000"/>
                </a:solidFill>
              </a:rPr>
              <a:t>Терстона</a:t>
            </a:r>
            <a:r>
              <a:rPr lang="ru-RU" altLang="ru-RU" sz="2000" b="1" dirty="0">
                <a:solidFill>
                  <a:srgbClr val="FF0000"/>
                </a:solidFill>
              </a:rPr>
              <a:t>. </a:t>
            </a:r>
            <a:endParaRPr lang="ru-RU" altLang="ru-RU" sz="2000" b="1" dirty="0"/>
          </a:p>
          <a:p>
            <a:r>
              <a:rPr lang="ru-RU" altLang="ru-RU" sz="2000" b="1" dirty="0"/>
              <a:t>Согласно первому подходу, существует некоторый общий  фактор, определяющий успешное решение отдельных  тестовых задач - фактор общего интеллекта, обозначаемый  буквой «g» («</a:t>
            </a:r>
            <a:r>
              <a:rPr lang="ru-RU" altLang="ru-RU" sz="2000" b="1" dirty="0" err="1"/>
              <a:t>general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factor</a:t>
            </a:r>
            <a:r>
              <a:rPr lang="ru-RU" altLang="ru-RU" sz="2000" b="1" dirty="0"/>
              <a:t>»). </a:t>
            </a:r>
          </a:p>
          <a:p>
            <a:r>
              <a:rPr lang="ru-RU" altLang="ru-RU" sz="2000" b="1" dirty="0"/>
              <a:t>Аргументом «за» его существование служит обычно  констатируемая корреляция между оценками, получаемыми  по разным тестовым задачам.</a:t>
            </a:r>
          </a:p>
          <a:p>
            <a:r>
              <a:rPr lang="ru-RU" altLang="ru-RU" sz="2000" b="1" dirty="0"/>
              <a:t>Успешность решения отдельных </a:t>
            </a:r>
            <a:r>
              <a:rPr lang="ru-RU" altLang="ru-RU" sz="2000" b="1" dirty="0" err="1"/>
              <a:t>субтестов</a:t>
            </a:r>
            <a:r>
              <a:rPr lang="ru-RU" altLang="ru-RU" sz="2000" b="1" dirty="0"/>
              <a:t> может совпадать только в том случае, если за ними стоит одна и та же латентная переменная, в данном случае - общий интеллект.</a:t>
            </a:r>
          </a:p>
          <a:p>
            <a:endParaRPr lang="ru-RU" altLang="ru-RU" sz="2000" b="1" dirty="0"/>
          </a:p>
          <a:p>
            <a:r>
              <a:rPr lang="ru-RU" altLang="ru-RU" sz="2000" b="1" dirty="0"/>
              <a:t>Однако наряду с общим фактором «g» в каждом когнитивном тесте присутствует специфичный только для него частный фактор «s».  </a:t>
            </a:r>
          </a:p>
          <a:p>
            <a:r>
              <a:rPr lang="ru-RU" altLang="ru-RU" sz="2000" b="1" dirty="0"/>
              <a:t>Поэтому теория </a:t>
            </a:r>
            <a:r>
              <a:rPr lang="ru-RU" altLang="ru-RU" sz="2000" b="1" dirty="0" err="1"/>
              <a:t>Спирмена</a:t>
            </a:r>
            <a:r>
              <a:rPr lang="ru-RU" altLang="ru-RU" sz="2000" b="1" dirty="0"/>
              <a:t> и названа двухфакторной теорией интеллекта. </a:t>
            </a:r>
          </a:p>
          <a:p>
            <a:endParaRPr lang="ru-RU" altLang="ru-RU" sz="2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Дальтонизм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496117"/>
          </a:xfrm>
        </p:spPr>
        <p:txBody>
          <a:bodyPr>
            <a:normAutofit/>
          </a:bodyPr>
          <a:lstStyle/>
          <a:p>
            <a:r>
              <a:rPr lang="ru-RU" dirty="0"/>
              <a:t>Заболевание передается женщинами, но болеют мужчины. </a:t>
            </a:r>
          </a:p>
          <a:p>
            <a:r>
              <a:rPr lang="ru-RU" dirty="0"/>
              <a:t>Нарушение цветового зрения наблюдается у 8% популяции.</a:t>
            </a:r>
          </a:p>
          <a:p>
            <a:r>
              <a:rPr lang="ru-RU" dirty="0"/>
              <a:t>Разновидности: </a:t>
            </a:r>
            <a:r>
              <a:rPr lang="ru-RU" i="1" dirty="0"/>
              <a:t>протанопия, протаномалии, дейтеранопия, дейтераномалия. </a:t>
            </a:r>
            <a:r>
              <a:rPr lang="ru-RU" dirty="0"/>
              <a:t>При цветовой слепоте такого рода люди не могут отличить красный цвет от зеленого.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Дальтонизм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Полная цветовая слепота – </a:t>
            </a:r>
            <a:r>
              <a:rPr lang="ru-RU" i="1" dirty="0"/>
              <a:t>дневная слепота</a:t>
            </a:r>
            <a:r>
              <a:rPr lang="ru-RU" dirty="0"/>
              <a:t>: больные лучше видят в сумерках. </a:t>
            </a:r>
          </a:p>
          <a:p>
            <a:r>
              <a:rPr lang="ru-RU" i="1" dirty="0"/>
              <a:t>Куриная (ночная) слепота</a:t>
            </a:r>
            <a:r>
              <a:rPr lang="ru-RU" dirty="0"/>
              <a:t>: больные утрачивают способность видеть в сумерках (нарушение работы органов зрения в результате нехватки витамина А). Длительный недостаток витамина А может привести к полной слепоте.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Дальтонизм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Цветовая слепота может быть приобретенной.</a:t>
            </a:r>
          </a:p>
          <a:p>
            <a:r>
              <a:rPr lang="ru-RU" dirty="0"/>
              <a:t>Заболевания, поражающие внешние слои сетчатки, вызывают </a:t>
            </a:r>
            <a:r>
              <a:rPr lang="ru-RU" b="1" dirty="0"/>
              <a:t>тританопию</a:t>
            </a:r>
            <a:r>
              <a:rPr lang="ru-RU" dirty="0"/>
              <a:t> – отсутствие синечувствительных колбочек. </a:t>
            </a:r>
          </a:p>
          <a:p>
            <a:r>
              <a:rPr lang="ru-RU" dirty="0"/>
              <a:t>При поражениях внутренних слоев сетчатки и зрительных нервов наблюдаются дефекты в функционировании зелено- и желточувствительных колбочек.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Зрительные иллюзии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46238"/>
            <a:ext cx="8229600" cy="4297363"/>
          </a:xfrm>
        </p:spPr>
        <p:txBody>
          <a:bodyPr>
            <a:normAutofit/>
          </a:bodyPr>
          <a:lstStyle/>
          <a:p>
            <a:r>
              <a:rPr lang="ru-RU" dirty="0"/>
              <a:t>Зрительные иллюзии – </a:t>
            </a:r>
            <a:r>
              <a:rPr lang="ru-RU" b="1" dirty="0"/>
              <a:t>иллюзии Мюллера – Лайера. </a:t>
            </a:r>
          </a:p>
          <a:p>
            <a:r>
              <a:rPr lang="ru-RU" dirty="0"/>
              <a:t>Данные показали небольшую конкордантность у монозиготных близнецов (0,53-0,57) и низкие величины коэффициента наследуемости. </a:t>
            </a:r>
          </a:p>
          <a:p>
            <a:r>
              <a:rPr lang="ru-RU" dirty="0"/>
              <a:t>Это говорит о большой роли средовых воздействий в формировании этой черты зрительного восприятия.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Вкусовая сенсорная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 вкусовой сенсорной системе выделяют 4 категории ощущений: кислого, горького, соленого и сладкого вкуса. </a:t>
            </a:r>
          </a:p>
          <a:p>
            <a:r>
              <a:rPr lang="ru-RU" dirty="0"/>
              <a:t>Нарушения вкуса: </a:t>
            </a:r>
          </a:p>
          <a:p>
            <a:pPr>
              <a:buNone/>
            </a:pPr>
            <a:r>
              <a:rPr lang="ru-RU" dirty="0"/>
              <a:t>	- </a:t>
            </a:r>
            <a:r>
              <a:rPr lang="ru-RU" b="1" dirty="0"/>
              <a:t>гипогевзия </a:t>
            </a:r>
            <a:r>
              <a:rPr lang="ru-RU" dirty="0"/>
              <a:t>– ослабление вкусовых ощущений; </a:t>
            </a:r>
          </a:p>
          <a:p>
            <a:pPr>
              <a:buNone/>
            </a:pPr>
            <a:r>
              <a:rPr lang="ru-RU" dirty="0"/>
              <a:t>	- </a:t>
            </a:r>
            <a:r>
              <a:rPr lang="ru-RU" b="1" dirty="0"/>
              <a:t>агевзия </a:t>
            </a:r>
            <a:r>
              <a:rPr lang="ru-RU" dirty="0"/>
              <a:t>– отсутствие вкусовых ощущений; </a:t>
            </a:r>
          </a:p>
          <a:p>
            <a:pPr>
              <a:buNone/>
            </a:pPr>
            <a:r>
              <a:rPr lang="ru-RU" dirty="0"/>
              <a:t>	- </a:t>
            </a:r>
            <a:r>
              <a:rPr lang="ru-RU" b="1" dirty="0"/>
              <a:t>дисгевзия, парагевзия </a:t>
            </a:r>
            <a:r>
              <a:rPr lang="ru-RU" dirty="0"/>
              <a:t>– изменение вкусовых ощущений.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Закономерности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419917"/>
          </a:xfrm>
        </p:spPr>
        <p:txBody>
          <a:bodyPr/>
          <a:lstStyle/>
          <a:p>
            <a:r>
              <a:rPr lang="ru-RU" dirty="0"/>
              <a:t>Существуют определенные закономерности в изменении вкусовой чувствительности с возрастом.</a:t>
            </a:r>
          </a:p>
          <a:p>
            <a:r>
              <a:rPr lang="ru-RU" dirty="0"/>
              <a:t> У детей пороги выше, затем они понижаются и в старости снова начинают увеличиваться.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Обоняние. Нарушения обоняния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3891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b="1" dirty="0"/>
              <a:t>Гиперосмия</a:t>
            </a:r>
            <a:r>
              <a:rPr lang="ru-RU" dirty="0"/>
              <a:t> - повышенная чувствительность к запахам. </a:t>
            </a:r>
          </a:p>
          <a:p>
            <a:r>
              <a:rPr lang="ru-RU" b="1" dirty="0"/>
              <a:t>Гипосмия</a:t>
            </a:r>
            <a:r>
              <a:rPr lang="ru-RU" dirty="0"/>
              <a:t> - сниженная способность чувствовать запах. </a:t>
            </a:r>
          </a:p>
          <a:p>
            <a:r>
              <a:rPr lang="ru-RU" b="1" dirty="0"/>
              <a:t>Аносмия</a:t>
            </a:r>
            <a:r>
              <a:rPr lang="ru-RU" dirty="0"/>
              <a:t> - полная потеря обоняния.</a:t>
            </a:r>
          </a:p>
          <a:p>
            <a:r>
              <a:rPr lang="ru-RU" b="1" dirty="0"/>
              <a:t>Врожденные нарушения: </a:t>
            </a:r>
            <a:r>
              <a:rPr lang="ru-RU" i="1" dirty="0"/>
              <a:t>Синдром Каллманна </a:t>
            </a:r>
            <a:r>
              <a:rPr lang="ru-RU" dirty="0"/>
              <a:t>представляет собой сочетание гипогонадизма и аносмии, причиной которой является недоразвитие обонятельных рецепторов. Заболевание наследуется по рецессивному типу.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Закономерности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Женщины по сравнению с мужчинами обычно отличаются более острым обонянием, оно еще более обостряется во время беременности и овуляции.</a:t>
            </a:r>
          </a:p>
          <a:p>
            <a:r>
              <a:rPr lang="ru-RU" dirty="0"/>
              <a:t>Индивидуальные особенности обонятельного восприятия могут оказывать большое влияние даже на выбор брачного партнера.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Закономерности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мере старения обычно постепенно прогрессирует гипосмия, а гиперосмия встречается при голодании, тошноте и ожирении. </a:t>
            </a:r>
          </a:p>
          <a:p>
            <a:r>
              <a:rPr lang="ru-RU" dirty="0"/>
              <a:t>Некоторые профессиональные сферы, например парфюмерия или кулинария, требуют весьма острого обоняния, которое обычно бывает врожденным и не приобретается путем тренировки.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Слуховая сенсорная система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Нарушение слуха – полное (глухота)</a:t>
            </a:r>
          </a:p>
          <a:p>
            <a:pPr>
              <a:buNone/>
            </a:pPr>
            <a:r>
              <a:rPr lang="ru-RU" dirty="0"/>
              <a:t>	или частичное (тугоухость) снижение способности обнаруживать и понимать звуки. </a:t>
            </a:r>
          </a:p>
          <a:p>
            <a:r>
              <a:rPr lang="ru-RU" dirty="0"/>
              <a:t>Описано большое количество мутаций, приводящих к полной или частичной </a:t>
            </a:r>
            <a:r>
              <a:rPr lang="ru-RU" b="1" dirty="0"/>
              <a:t>глухоте.</a:t>
            </a:r>
          </a:p>
          <a:p>
            <a:r>
              <a:rPr lang="ru-RU" dirty="0"/>
              <a:t>Некоторые из них демонстрируют четкое доминантное наследование.</a:t>
            </a:r>
          </a:p>
          <a:p>
            <a:r>
              <a:rPr lang="ru-RU" dirty="0"/>
              <a:t>10% нормальных индивидов в популяции являются носителями того или иного гена, связанного с глухонемотой.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&#10;&#10;&#10;Иерархическая модель интеллекта по Спирмену&#10;">
            <a:extLst>
              <a:ext uri="{FF2B5EF4-FFF2-40B4-BE49-F238E27FC236}">
                <a16:creationId xmlns:a16="http://schemas.microsoft.com/office/drawing/2014/main" id="{1EB1F0CD-092E-40FD-A213-8257855A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81" y="398720"/>
            <a:ext cx="8786037" cy="60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Факторы нарушений слуха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Первая группа - это факторы, приводящие к возникновению </a:t>
            </a:r>
            <a:r>
              <a:rPr lang="ru-RU" b="1" i="1" dirty="0"/>
              <a:t>наследственной</a:t>
            </a:r>
            <a:r>
              <a:rPr lang="ru-RU" i="1" dirty="0"/>
              <a:t> </a:t>
            </a:r>
            <a:r>
              <a:rPr lang="ru-RU" dirty="0"/>
              <a:t>глухоты или тугоухости.</a:t>
            </a:r>
          </a:p>
          <a:p>
            <a:r>
              <a:rPr lang="ru-RU" dirty="0"/>
              <a:t>Вторая группа - факторы, воздействующие на развивающийся плод во время беременности матери или приводящие к общей интоксикации организма матери в этот период </a:t>
            </a:r>
            <a:r>
              <a:rPr lang="ru-RU" i="1" dirty="0"/>
              <a:t>(</a:t>
            </a:r>
            <a:r>
              <a:rPr lang="ru-RU" b="1" i="1" dirty="0"/>
              <a:t>врожденное нарушение слуха).</a:t>
            </a:r>
          </a:p>
          <a:p>
            <a:r>
              <a:rPr lang="ru-RU" dirty="0"/>
              <a:t>Третья группа - факторы, действующие на сохранный орган слуха ребенка в процессе его жизни </a:t>
            </a:r>
            <a:r>
              <a:rPr lang="ru-RU" b="1" i="1" dirty="0"/>
              <a:t>(приобретенное </a:t>
            </a:r>
            <a:r>
              <a:rPr lang="ru-RU" b="1" dirty="0"/>
              <a:t>нарушение слуха).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Другие сенсорные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Врожденные дефекты в других сенсорных системах (например, в соматической) связаны с патологическими изменениями. </a:t>
            </a:r>
          </a:p>
          <a:p>
            <a:r>
              <a:rPr lang="ru-RU" dirty="0"/>
              <a:t>Описана врожденная </a:t>
            </a:r>
            <a:r>
              <a:rPr lang="ru-RU" b="1" dirty="0"/>
              <a:t>анальгезия</a:t>
            </a:r>
            <a:r>
              <a:rPr lang="ru-RU" dirty="0"/>
              <a:t> – нечувствительность к боли, при которой наряду с полным отсутствием болевых ощущений существенна ослаблена тактильная и температурная чувствительность.  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Двигательные функции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46237"/>
            <a:ext cx="8382000" cy="4526280"/>
          </a:xfrm>
        </p:spPr>
        <p:txBody>
          <a:bodyPr>
            <a:normAutofit/>
          </a:bodyPr>
          <a:lstStyle/>
          <a:p>
            <a:r>
              <a:rPr lang="ru-RU" dirty="0"/>
              <a:t>В двигательной сфере человека имеются некоторые варианты фенотипов, демонстрирующие альтернативный характер изменчивости (например: умение двигать ушами, сворачивать язык трубочкой).</a:t>
            </a:r>
          </a:p>
          <a:p>
            <a:r>
              <a:rPr lang="ru-RU" dirty="0"/>
              <a:t>Способность двигать ушами обнаруживается почти у 20% мужчин и 9,5% женщин.</a:t>
            </a:r>
          </a:p>
          <a:p>
            <a:r>
              <a:rPr lang="ru-RU" dirty="0"/>
              <a:t>Эта способность является наследственным признаком, проявляющим тенденцию к доминированию (исследования Л. Линдера). 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Двигательные функции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Исследованы способности, связанные с умением манипулировать языком: умение завивать кончик языка, складывать язык в форме трилистника, сворачивать язык трубочкой.</a:t>
            </a:r>
          </a:p>
          <a:p>
            <a:r>
              <a:rPr lang="ru-RU" dirty="0"/>
              <a:t> Способностью сворачивать язык обладают более 60% людей. </a:t>
            </a:r>
          </a:p>
          <a:p>
            <a:r>
              <a:rPr lang="ru-RU" dirty="0"/>
              <a:t>Способность к сворачиванию языка является доминантным признаком. 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«Право-леворукость»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Один из альтернативных признаков – «</a:t>
            </a:r>
            <a:r>
              <a:rPr lang="ru-RU" b="1" dirty="0"/>
              <a:t>право-леворукость</a:t>
            </a:r>
            <a:r>
              <a:rPr lang="ru-RU" dirty="0"/>
              <a:t>», или просто «</a:t>
            </a:r>
            <a:r>
              <a:rPr lang="ru-RU" b="1" dirty="0"/>
              <a:t>рукость</a:t>
            </a:r>
            <a:r>
              <a:rPr lang="ru-RU" dirty="0"/>
              <a:t>»: частота леворукости в среднем составляет 5%. </a:t>
            </a:r>
          </a:p>
          <a:p>
            <a:r>
              <a:rPr lang="ru-RU" dirty="0"/>
              <a:t> Среди людей, погибших от несчастного случая, левшей оказывается больше, чем правшей.</a:t>
            </a:r>
          </a:p>
          <a:p>
            <a:r>
              <a:rPr lang="ru-RU" dirty="0"/>
              <a:t>Среди женщин, больных раком груди, левши встречаются достоверно реже, чем среди здоровых женщин.</a:t>
            </a:r>
          </a:p>
          <a:p>
            <a:r>
              <a:rPr lang="ru-RU" dirty="0"/>
              <a:t>Вариативность «</a:t>
            </a:r>
            <a:r>
              <a:rPr lang="ru-RU" dirty="0" err="1"/>
              <a:t>правшества</a:t>
            </a:r>
            <a:r>
              <a:rPr lang="ru-RU" dirty="0"/>
              <a:t> – </a:t>
            </a:r>
            <a:r>
              <a:rPr lang="ru-RU" dirty="0" err="1"/>
              <a:t>левшества</a:t>
            </a:r>
            <a:r>
              <a:rPr lang="ru-RU" dirty="0"/>
              <a:t>» возникает за счет комплекса различных причин, как наследственных, так и средовых.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Гипотезы наследования «рукости»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Наиболее известна </a:t>
            </a:r>
            <a:r>
              <a:rPr lang="ru-RU" b="1" dirty="0"/>
              <a:t>гипотеза «гена правого сдвига» М. Аннетт.</a:t>
            </a:r>
          </a:p>
          <a:p>
            <a:r>
              <a:rPr lang="ru-RU" dirty="0"/>
              <a:t>Ген, отвечающий за праворукость, М. Аннетт назвала геном правого сдвига. </a:t>
            </a:r>
          </a:p>
          <a:p>
            <a:r>
              <a:rPr lang="ru-RU" dirty="0"/>
              <a:t>Суть гипотезы: доминантные гомозиготы являются правшами и имеют доминантное левое полушарие, что предполагает локализацию речевых функций в левом полушарии. </a:t>
            </a:r>
          </a:p>
          <a:p>
            <a:r>
              <a:rPr lang="ru-RU" dirty="0"/>
              <a:t>Соответственно рецессивные гомозиготы будут левшами с локализацией речи в правом полушарии. </a:t>
            </a:r>
          </a:p>
          <a:p>
            <a:r>
              <a:rPr lang="ru-RU" dirty="0"/>
              <a:t>Гетерозиготы могут быть как правшами, так и левшами и иметь любую локализацию речи.</a:t>
            </a:r>
            <a:endParaRPr lang="ru-RU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Двигательный 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Аннетт был разработан специальный двигательный тест (Peg Moving Test), позволяющий оценивать количественно моторику правой и левой руки. </a:t>
            </a:r>
          </a:p>
          <a:p>
            <a:r>
              <a:rPr lang="ru-RU" dirty="0"/>
              <a:t>Тест требует от испытуемого переставлять колышки из одних ячеек в другие поочередно правой и левой рукой. Разница в затраченном времени указывает на степень ручной асимметрии.</a:t>
            </a:r>
          </a:p>
          <a:p>
            <a:r>
              <a:rPr lang="ru-RU" dirty="0"/>
              <a:t>Признак левшества передается по наследству и является рецессивным признаком.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346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Любопытный исторический пример о природе правшества - левшества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4688405"/>
          </a:xfrm>
        </p:spPr>
        <p:txBody>
          <a:bodyPr>
            <a:noAutofit/>
          </a:bodyPr>
          <a:lstStyle/>
          <a:p>
            <a:r>
              <a:rPr lang="ru-RU" sz="2400" dirty="0"/>
              <a:t>На границе между Англией и Шотландией располагается необычный замок-крепость Ферниехирст, принадлежавший династии Керров. Замок удивителен тем, что в его архитектуре все продумано для удобства людей, пользующихся в основном левой рукой. Например, винтовые лестницы закручиваются против часовой стрелки, ограждения устроены так, чтобы при защите от нападения удобнее было пользоваться левой рукой. </a:t>
            </a:r>
          </a:p>
          <a:p>
            <a:r>
              <a:rPr lang="ru-RU" sz="2400" b="1" dirty="0"/>
              <a:t>Эндрю Керр</a:t>
            </a:r>
            <a:r>
              <a:rPr lang="ru-RU" sz="2400" dirty="0"/>
              <a:t>, основавший династию Ферниехирст в 1457 г., был левшой. Это давало ему явные преимущества в битвах. Он приучал своих сыновей и слуг также использовать в сражениях левую руку, а те, в свою очередь, учили этому своих сыновей. </a:t>
            </a:r>
          </a:p>
          <a:p>
            <a:r>
              <a:rPr lang="ru-RU" sz="2400" dirty="0"/>
              <a:t>Ассоциация между фамилией Керр и леворукостью настолько велика, что среди шотландцев имя Керр стало нарицательным для обозначения левши (Kerr-handed = левша). 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Тесты для измерения моторных навыков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Тесты измеряют скорость, выносливость, силу, координацию, ловкость. </a:t>
            </a:r>
          </a:p>
          <a:p>
            <a:r>
              <a:rPr lang="ru-RU" dirty="0"/>
              <a:t>Существуют две группы тестов: </a:t>
            </a:r>
          </a:p>
          <a:p>
            <a:pPr>
              <a:buNone/>
            </a:pPr>
            <a:r>
              <a:rPr lang="ru-RU" dirty="0"/>
              <a:t>	- первые применяются для измерения  спортивных навыков, </a:t>
            </a:r>
          </a:p>
          <a:p>
            <a:pPr>
              <a:buNone/>
            </a:pPr>
            <a:r>
              <a:rPr lang="ru-RU" dirty="0"/>
              <a:t>	- вторые используются в психодиагностике. </a:t>
            </a:r>
          </a:p>
          <a:p>
            <a:pPr>
              <a:buNone/>
            </a:pPr>
            <a:r>
              <a:rPr lang="ru-RU" dirty="0"/>
              <a:t>	Наиболее распространенными являются </a:t>
            </a:r>
            <a:r>
              <a:rPr lang="ru-RU" b="1" dirty="0"/>
              <a:t>теппинг-тест</a:t>
            </a:r>
            <a:r>
              <a:rPr lang="ru-RU" dirty="0"/>
              <a:t> (измерение скорости постукивания) и измерение времени сенсомоторной реакции (время между подачей сенсорного сигнала и двигательной реакцией испытуемого).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Сложные поведенческие навыки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 </a:t>
            </a:r>
            <a:r>
              <a:rPr lang="ru-RU" i="1" dirty="0"/>
              <a:t>сложным поведенческим навыкам</a:t>
            </a:r>
            <a:r>
              <a:rPr lang="ru-RU" dirty="0"/>
              <a:t> относят: походку и ходьбу, почерк, спортивные навыки, мимику. </a:t>
            </a:r>
          </a:p>
          <a:p>
            <a:r>
              <a:rPr lang="ru-RU" dirty="0"/>
              <a:t> МЗ и ДЗ близнецы сравнивались по срокам начала ходьбы. Такие исследования проводились в Москве в конце 20-х гг. в Медико-генетическом институте: конкордантность МЗ близнецов по срокам начала хождения оказалась равной 67%, тогда как для ДЗ близнецов - лишь 29,9%.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B450F7CB-A79B-4E79-AD96-545652710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52400"/>
            <a:ext cx="8991600" cy="6705600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FF0000"/>
                </a:solidFill>
              </a:rPr>
              <a:t>Автор второго подхода Л. </a:t>
            </a:r>
            <a:r>
              <a:rPr lang="ru-RU" altLang="ru-RU" sz="2000" b="1" dirty="0" err="1">
                <a:solidFill>
                  <a:srgbClr val="FF0000"/>
                </a:solidFill>
              </a:rPr>
              <a:t>Терстон</a:t>
            </a:r>
            <a:r>
              <a:rPr lang="ru-RU" altLang="ru-RU" sz="2000" b="1" dirty="0">
                <a:solidFill>
                  <a:srgbClr val="FF0000"/>
                </a:solidFill>
              </a:rPr>
              <a:t> утверждал обратное:  </a:t>
            </a:r>
            <a:r>
              <a:rPr lang="ru-RU" altLang="ru-RU" sz="2000" b="1" dirty="0">
                <a:solidFill>
                  <a:srgbClr val="000099"/>
                </a:solidFill>
              </a:rPr>
              <a:t>«интеллект есть сумма нескольких независимых способностей».  </a:t>
            </a:r>
          </a:p>
          <a:p>
            <a:endParaRPr lang="ru-RU" altLang="ru-RU" sz="2000" b="1" dirty="0"/>
          </a:p>
          <a:p>
            <a:r>
              <a:rPr lang="ru-RU" altLang="ru-RU" sz="2000" b="1" dirty="0"/>
              <a:t>Основанием такого утверждения служило выделение нескольких групповых факторов, которые и были обозначены как </a:t>
            </a:r>
            <a:r>
              <a:rPr lang="ru-RU" altLang="ru-RU" sz="2000" b="1" dirty="0">
                <a:solidFill>
                  <a:srgbClr val="FF0000"/>
                </a:solidFill>
              </a:rPr>
              <a:t>«первичные умственные способности»</a:t>
            </a:r>
            <a:r>
              <a:rPr lang="ru-RU" altLang="ru-RU" sz="2000" b="1" dirty="0"/>
              <a:t>.  </a:t>
            </a:r>
          </a:p>
          <a:p>
            <a:r>
              <a:rPr lang="ru-RU" altLang="ru-RU" sz="2000" b="1" dirty="0">
                <a:solidFill>
                  <a:srgbClr val="FF0000"/>
                </a:solidFill>
              </a:rPr>
              <a:t>Их - 7: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99"/>
                </a:solidFill>
              </a:rPr>
              <a:t>пространственная способность, перцептивная, вербальная, вычислительная, </a:t>
            </a:r>
            <a:r>
              <a:rPr lang="ru-RU" altLang="ru-RU" sz="2000" b="1" dirty="0" err="1">
                <a:solidFill>
                  <a:srgbClr val="000099"/>
                </a:solidFill>
              </a:rPr>
              <a:t>мнемическая</a:t>
            </a:r>
            <a:r>
              <a:rPr lang="ru-RU" altLang="ru-RU" sz="2000" b="1" dirty="0">
                <a:solidFill>
                  <a:srgbClr val="000099"/>
                </a:solidFill>
              </a:rPr>
              <a:t>, беглость речи и  логическое рассуждение.  </a:t>
            </a:r>
          </a:p>
          <a:p>
            <a:endParaRPr lang="ru-RU" altLang="ru-RU" sz="2000" b="1" dirty="0"/>
          </a:p>
          <a:p>
            <a:r>
              <a:rPr lang="ru-RU" altLang="ru-RU" sz="2000" b="1" dirty="0">
                <a:solidFill>
                  <a:srgbClr val="FF0000"/>
                </a:solidFill>
              </a:rPr>
              <a:t>Согласно этой концепции, описание индивидуального интеллекта - профиль, а не единственная оценка в столько-то баллов IQ.  </a:t>
            </a:r>
          </a:p>
          <a:p>
            <a:endParaRPr lang="ru-RU" altLang="ru-RU" sz="2000" b="1" dirty="0"/>
          </a:p>
          <a:p>
            <a:r>
              <a:rPr lang="ru-RU" altLang="ru-RU" sz="2000" b="1" dirty="0"/>
              <a:t>Дополнительными аргументами «за» эту точку зрения являются факты чрезвычайного развития какой-либо одной способности (например, описаны случаи необычных </a:t>
            </a:r>
            <a:r>
              <a:rPr lang="ru-RU" altLang="ru-RU" sz="2000" b="1" dirty="0" err="1"/>
              <a:t>мнемических</a:t>
            </a:r>
            <a:r>
              <a:rPr lang="ru-RU" altLang="ru-RU" sz="2000" b="1" dirty="0"/>
              <a:t>  и  вычислительных способностей), а также, наоборот, резкого  снижения одной конкретной способности при некоторых хромосомных аномалиях.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965664"/>
          </a:xfrm>
        </p:spPr>
        <p:txBody>
          <a:bodyPr/>
          <a:lstStyle/>
          <a:p>
            <a:pPr algn="ctr"/>
            <a:r>
              <a:rPr lang="ru-RU" b="1" dirty="0"/>
              <a:t>Мимика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199" y="1295401"/>
            <a:ext cx="8747051" cy="4877117"/>
          </a:xfrm>
        </p:spPr>
        <p:txBody>
          <a:bodyPr>
            <a:noAutofit/>
          </a:bodyPr>
          <a:lstStyle/>
          <a:p>
            <a:r>
              <a:rPr lang="ru-RU" sz="2400" dirty="0"/>
              <a:t>В ряде исследований было обнаружено влияние генотипа на индивидуальные особенности мимических движений.</a:t>
            </a:r>
          </a:p>
          <a:p>
            <a:r>
              <a:rPr lang="ru-RU" sz="2400" dirty="0"/>
              <a:t>Исследователи указывают на высокое сходство мимических реакций у МЗ близнецов при гораздо меньшем сходстве ДЗ близнецов.</a:t>
            </a:r>
          </a:p>
          <a:p>
            <a:r>
              <a:rPr lang="ru-RU" sz="2400" b="1" dirty="0"/>
              <a:t>А. </a:t>
            </a:r>
            <a:r>
              <a:rPr lang="ru-RU" sz="2400" b="1" dirty="0" err="1"/>
              <a:t>Летоваара</a:t>
            </a:r>
            <a:r>
              <a:rPr lang="ru-RU" sz="2400" b="1" dirty="0"/>
              <a:t>  </a:t>
            </a:r>
            <a:r>
              <a:rPr lang="ru-RU" sz="2400" dirty="0"/>
              <a:t>первым исследовал наследственную  обусловленность мимики. Паре близнецов показывали различные картинки (смешные или страшные), и одновременно снимали на кинопленку. После анализа кинопленки (69 пар близнецов) было обнаружено, что конкордантность МЗ близнецов (40,8%), значительно выше, чем ДЗ (4,3%).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Мимика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Сходные данные получили </a:t>
            </a:r>
            <a:r>
              <a:rPr lang="ru-RU" b="1" dirty="0"/>
              <a:t>Л. </a:t>
            </a:r>
            <a:r>
              <a:rPr lang="ru-RU" b="1" dirty="0" err="1"/>
              <a:t>Гедда</a:t>
            </a:r>
            <a:r>
              <a:rPr lang="ru-RU" dirty="0"/>
              <a:t> и </a:t>
            </a:r>
            <a:r>
              <a:rPr lang="ru-RU" b="1" dirty="0"/>
              <a:t>Л. </a:t>
            </a:r>
            <a:r>
              <a:rPr lang="ru-RU" b="1" dirty="0" err="1"/>
              <a:t>Нерони</a:t>
            </a:r>
            <a:r>
              <a:rPr lang="ru-RU" dirty="0"/>
              <a:t> при анализе мимики 56 пар близнецов (просмотр кинофильма).</a:t>
            </a:r>
          </a:p>
          <a:p>
            <a:r>
              <a:rPr lang="ru-RU" dirty="0"/>
              <a:t>В 79% случаев у МЗ близнецов обнаружена полная конкордантность по мимике, тогда как у ДЗ - лишь в 32,5% случаев. </a:t>
            </a:r>
          </a:p>
          <a:p>
            <a:r>
              <a:rPr lang="ru-RU" dirty="0"/>
              <a:t>Еще большее сходство (89,6%) мимики у МЗ близнецов обнаружил </a:t>
            </a:r>
            <a:r>
              <a:rPr lang="ru-RU" b="1" dirty="0"/>
              <a:t>П. </a:t>
            </a:r>
            <a:r>
              <a:rPr lang="ru-RU" b="1" dirty="0" err="1"/>
              <a:t>Сплиндер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Почерк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Почерк</a:t>
            </a:r>
            <a:r>
              <a:rPr lang="ru-RU" dirty="0"/>
              <a:t> – сложный психомоторный акт, является генетически стабильным.</a:t>
            </a:r>
          </a:p>
          <a:p>
            <a:r>
              <a:rPr lang="ru-RU" dirty="0"/>
              <a:t> Ф. Гальтон отмечал, что почерки близнецов могут быть как похожими, так и непохожими.</a:t>
            </a:r>
          </a:p>
          <a:p>
            <a:r>
              <a:rPr lang="ru-RU" dirty="0"/>
              <a:t>У монозиготных близнецов сходства по почерку не обнаружены.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Спортивные навыки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Известны семейные династии спортсменов. Среди известных спортсменов есть пары МЗ близнецов.</a:t>
            </a:r>
          </a:p>
          <a:p>
            <a:r>
              <a:rPr lang="ru-RU" dirty="0"/>
              <a:t>Вообще МЗ близнецы характеризуются более высокой конкордантностью, чем ДЗ, по занятиям спортом. </a:t>
            </a:r>
          </a:p>
          <a:p>
            <a:r>
              <a:rPr lang="ru-RU" b="1" dirty="0"/>
              <a:t>Л. </a:t>
            </a:r>
            <a:r>
              <a:rPr lang="ru-RU" b="1" dirty="0" err="1"/>
              <a:t>Гедда</a:t>
            </a:r>
            <a:r>
              <a:rPr lang="ru-RU" b="1" dirty="0"/>
              <a:t> </a:t>
            </a:r>
            <a:r>
              <a:rPr lang="ru-RU" dirty="0"/>
              <a:t>исследовал три поколения спортсменов: у 55% плавцов и гребцов есть плавцы и гребцы в семьях.</a:t>
            </a:r>
          </a:p>
          <a:p>
            <a:r>
              <a:rPr lang="ru-RU" dirty="0"/>
              <a:t>В склонности к спортивным занятиям наследственность играет не последнюю роль.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Исследования «странностей» двигательного поведения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изучении МЗ близнецов отмечается наличие большого количества сходных идиографических черт (индивидуальных особенностей), которые не поддаются количественной оценке вследствие своей уникальности.</a:t>
            </a:r>
          </a:p>
          <a:p>
            <a:r>
              <a:rPr lang="ru-RU" dirty="0"/>
              <a:t>Многие из них могут быть результатом уникального набора генов.</a:t>
            </a:r>
          </a:p>
          <a:p>
            <a:r>
              <a:rPr lang="ru-RU" dirty="0"/>
              <a:t>Примеры: скорость и темп речи и движений, формы поведения, реакция на стресс, позы, а также специфические страхи, , любимые занятия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48204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кожно-гальванических реакций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54373"/>
            <a:ext cx="6797210" cy="4412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Исследования кожно-гальванической реакции начались в конце 19 века 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И.Р. Тархановым.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Известно, что КГР возникает как компонент ориентировочной реакции при изменениях во внешней среде и имеет большую амплитуду при большей неожиданности, значимости и интенсивности стимула. При повторном предъявлении стимула КГР снижается, что связано с привыканием.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Генетические исследования КГР начались в 60-70 гг. 20-го века.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Вандерберг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не выявили достоверных различий у монозиготных и дизиготных близнецов по амплитуде КГР на разные стимулы.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psi.webzone.ru/img/047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3" y="2433059"/>
            <a:ext cx="2884852" cy="24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018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082" y="552551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КГР в состоянии покоя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8240" y="1584251"/>
            <a:ext cx="6196709" cy="46038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немногочисленные работы, посвященные анализу КГР в состоянии покоя, были проведены с использованием близнецового метода.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Первое генетическое исследование электрической активности кожи было проведено в 1934 году 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Карменом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этой работе было установлено,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внутрипарное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сходство МЗ близнецов по частоте и амплитуде КГР выше, чем сходство ДЗ близнецов.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Высокое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внутрипарное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сходство МЗ по амплитудным и временным характеристикам КГР было обнаружено и в ряде других исследований, что свидетельствует о влиянии наследственных факторов на индивидуальные различия по этой характеристике.</a:t>
            </a:r>
          </a:p>
          <a:p>
            <a:endParaRPr lang="ru-RU" dirty="0"/>
          </a:p>
        </p:txBody>
      </p:sp>
      <p:pic>
        <p:nvPicPr>
          <p:cNvPr id="3074" name="Picture 2" descr="http://amblyotron-school.com/images/stress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35" y="2593028"/>
            <a:ext cx="476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428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Д.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Ликкена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77656"/>
            <a:ext cx="5446083" cy="4109429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принимали участие 36 пар МЗ близнецов, выросших вместе, 43 пары ДЗ, 42 пары разлученных МЗ близнецов в возрасте 16-56 лет.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КГР на громкие звуковые стимулы исследовались на большой выборке близнецов, часть которых с раннего детства воспитывалась в разных семьях.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Анализировались следующие показатели: максимальная амплитуда КГР, средняя амплитуда КГР в первых четырех пробах, показатели снижения амплитуды по мере привыкания и ряд других.</a:t>
            </a:r>
          </a:p>
          <a:p>
            <a:endParaRPr lang="ru-RU" dirty="0"/>
          </a:p>
        </p:txBody>
      </p:sp>
      <p:pic>
        <p:nvPicPr>
          <p:cNvPr id="4098" name="Picture 2" descr="http://fiz33.ucoz.ru/_nw/0/s3139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25" y="2367092"/>
            <a:ext cx="3810000" cy="29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008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КГР при ориентировочной и оборонительной реакциях (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Зловский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и др., 1976)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48795" y="2179674"/>
            <a:ext cx="6428721" cy="3710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КГР представляет собой «ключевой» компонент Ор, отражающий значимость ситуации и «запускающий» Ор (Кочубей Б.И., 1983).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экспериментальные данные, свидетельствующие о том, что наследственные факторы лежат в основе индивидуальных различий показателей КГР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угашении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ориентировочной реакции (привыкание Ор) на звук и при оборонительной реакции, вызванной громким звуком.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 и Об коэффициенты наследуемости составляют 1,0 и 0,62 соответственно.</a:t>
            </a:r>
          </a:p>
          <a:p>
            <a:endParaRPr lang="ru-RU" dirty="0"/>
          </a:p>
        </p:txBody>
      </p:sp>
      <p:pic>
        <p:nvPicPr>
          <p:cNvPr id="5122" name="Picture 2" descr="http://paranormal-news.ru/_nw/124/59148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2367092"/>
            <a:ext cx="3480805" cy="27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204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Б.И. Кочубея (1983, 1988)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967" y="1850065"/>
            <a:ext cx="6200633" cy="39553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Испытуемым предъявляли звуки различного тона и интенсивности, вызывающие либо ориентировочную, либо оборонительную реакции, и фиксировали различные параметры КГР (по Тарханову)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Результаты, полученные Б.И. Кочубеем (1983, 1988), также подтвердили факт влияния генотипа на характеристики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электрокожной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при ОР и Об. Поскольку КГР является ключевым компонентом Ор, т.е. отражает сам факт активации функциональной системы Ор, то, возможно, полученные данные позволяют говорить и о наследственной детерминации индивидуальных особенностей Ор.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9" y="2359474"/>
            <a:ext cx="3316406" cy="2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&#10;&#10;&#10;Теория Л.Терстоуна&#10;По мнению  Л.  Терстоуна,  существует  набор  независимых способностей, которые определяют успешность интеллектуальной деятельности. Из 12 выделенных им способностей в экспериментальных исследованиях чаще всего подтверждается 7:&#10;словесное понимание;&#10;речевая беглость;&#10;числовой фактор;&#10;пространственный фактор;&#10;ассоциативная память;&#10;скорость восприятия;&#10;индуктивный фактор.&#10;">
            <a:extLst>
              <a:ext uri="{FF2B5EF4-FFF2-40B4-BE49-F238E27FC236}">
                <a16:creationId xmlns:a16="http://schemas.microsoft.com/office/drawing/2014/main" id="{75003886-422C-42E2-8571-942FF76A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51" y="-85060"/>
            <a:ext cx="8483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привыкания КГР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094614"/>
            <a:ext cx="6537904" cy="38808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Интересны результаты изучения КГР в ситуации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ориентировочной реакции при повторении стимула - изучения «привыкания ОР».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Привыкание реакции на новый стимул является важнейшим механизмом адаптации, его можно рассматривать и как простейшую модель обучения. Эта важнейшая характеристика связана с различными психологическими особенностями человека. Индивидуальные особенности ориентировочной реакции связаны с обучаемостью, когнитивными стилями, особенностями темперамента.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bikersky.ru/wp-content/uploads/2015/09/gl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59" y="2367092"/>
            <a:ext cx="2333766" cy="20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003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исследования деятельности сердечно-сосудистой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2484050"/>
            <a:ext cx="10018083" cy="3424107"/>
          </a:xfrm>
        </p:spPr>
        <p:txBody>
          <a:bodyPr>
            <a:normAutofit/>
          </a:bodyPr>
          <a:lstStyle/>
          <a:p>
            <a:pPr marL="2743200" lvl="6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работы сердечнососудистой системы: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Артериальное давление (АД);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Частота сердечных сокращений (ЧСС);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Сила сокращений сердца;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Минутный объем сердца - количество крови, которое сердце проталкивает в одну минуту;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Региональный кровоток (показатели локального распределения крови).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121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0916"/>
            <a:ext cx="10364451" cy="9940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Сомсена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соавторов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85899" y="1637414"/>
            <a:ext cx="6391076" cy="44496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Парасимпатическая активация вызывает замедление сердечного ритма, которое сопровождает ориентировочную реакцию. Симпатическая активация вызывает учащение сердечного ритма. Мышечное напряжение сопровождается учащением ЧСС.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ЧСС в задаче на время реакции определяется в основном активностью парасимпатической системы, а при задаче, связанной с вычислениями в уме - в большей степени симпатической системы. Эффекты симпатической активации в большей степени обусловлены генотипом, чем аналогичные эффекты парасимпатической системы</a:t>
            </a:r>
          </a:p>
          <a:p>
            <a:endParaRPr lang="ru-RU" dirty="0"/>
          </a:p>
        </p:txBody>
      </p:sp>
      <p:pic>
        <p:nvPicPr>
          <p:cNvPr id="7170" name="Picture 2" descr="http://www.anywalls.com/pic/201211/1366x768/anywalls.com-3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367092"/>
            <a:ext cx="3454135" cy="27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282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091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наследуемости ЧСС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3570" y="1892595"/>
            <a:ext cx="5490949" cy="40722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ориентировочной реакции характерно замедление сердечного ритма, связанное с работой парасимпатической системы, блуждающего нерва.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оборонительной реакции характерно учащение ритма, обусловленное симпатической активацией, что свидетельствует об установке испытуемого на избегание стимула.</a:t>
            </a:r>
          </a:p>
          <a:p>
            <a:endParaRPr lang="ru-RU" dirty="0"/>
          </a:p>
        </p:txBody>
      </p:sp>
      <p:pic>
        <p:nvPicPr>
          <p:cNvPr id="8194" name="Picture 2" descr="http://lediveka.ru/wp-content/uploads/2014/06/ehmbrion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367092"/>
            <a:ext cx="3385896" cy="2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087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770915"/>
            <a:ext cx="10364451" cy="8664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максимального потребления кислорода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09823"/>
            <a:ext cx="6305892" cy="469313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МПК обусловливает успешность в легкоатлетических видах спорта.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Среднепопуляционная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МПК - около 40 ± 4-5 мл/мин/кг, у спортсменов международного класса величина МПК достигает 70-80 мл/мин/кг.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МПК мало тренируем, не меняется в онтогенезе и высоко наследственно детерминирован. МПК может использоваться для прогнозирования спортивной успешности.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45" y="2367092"/>
            <a:ext cx="2797791" cy="29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5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Понятия онтогенеза и дизонтогенеза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Онтогенез</a:t>
            </a:r>
            <a:r>
              <a:rPr lang="ru-RU" dirty="0"/>
              <a:t>  - индивидуальное развитие особи, проходящее в пределах ее половых, возрастных и культурно-социальных норм.</a:t>
            </a:r>
          </a:p>
          <a:p>
            <a:r>
              <a:rPr lang="ru-RU" b="1" dirty="0"/>
              <a:t>Дизонтогенез </a:t>
            </a:r>
            <a:r>
              <a:rPr lang="ru-RU" dirty="0"/>
              <a:t>– индивидуальное развитие, выходящее за пределы «норм развития».</a:t>
            </a:r>
          </a:p>
          <a:p>
            <a:r>
              <a:rPr lang="ru-RU" dirty="0"/>
              <a:t>Психический дизонтогенез употребляется как собирательное понятие, обозначающее все типы девиантных (отклоняющихся) форм детского развития.    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Интерес к вопросам дизонтогенеза </a:t>
            </a:r>
            <a:br>
              <a:rPr lang="ru-RU" b="1" dirty="0"/>
            </a:br>
            <a:r>
              <a:rPr lang="ru-RU" b="1" dirty="0"/>
              <a:t>возник не случайно!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Согласно статистике ВОЗ около 10% детей, проживающих в развитых странах, страдают или будут страдать какой-то патологией психического развития.</a:t>
            </a:r>
          </a:p>
          <a:p>
            <a:r>
              <a:rPr lang="ru-RU" dirty="0"/>
              <a:t>1) Накоплено большое количество информации о том, что  генетические факторы влияют на развитие психических заболеваний как во взрослом, так и в детском возрасте.</a:t>
            </a:r>
          </a:p>
          <a:p>
            <a:r>
              <a:rPr lang="ru-RU" dirty="0"/>
              <a:t>2) Произошел настоящий прорыв в разработке методов описания и оценки детских фенотипов, развивающихся в результате различных форм дизонтогенеза.</a:t>
            </a:r>
          </a:p>
          <a:p>
            <a:r>
              <a:rPr lang="ru-RU" dirty="0"/>
              <a:t>3) Возможности молекулярной генетики дали исследователям реальный шанс детально изучать механизмы генетических влияний.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3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«Психические расстройства, первая манифестация которых наблюдается в младенчестве, детском или подростковом возрасте» – так озаглавлен раздел в американском психиатрическом диагностическом руководстве </a:t>
            </a:r>
            <a:r>
              <a:rPr lang="en-US" dirty="0"/>
              <a:t>DSM-IV</a:t>
            </a:r>
            <a:r>
              <a:rPr lang="ru-RU" dirty="0"/>
              <a:t>.</a:t>
            </a:r>
          </a:p>
          <a:p>
            <a:r>
              <a:rPr lang="ru-RU" dirty="0"/>
              <a:t>3 синдрома:</a:t>
            </a:r>
          </a:p>
          <a:p>
            <a:pPr>
              <a:buNone/>
            </a:pPr>
            <a:r>
              <a:rPr lang="ru-RU" dirty="0"/>
              <a:t>	- аутизм </a:t>
            </a:r>
          </a:p>
          <a:p>
            <a:pPr>
              <a:buNone/>
            </a:pPr>
            <a:r>
              <a:rPr lang="ru-RU" dirty="0"/>
              <a:t>	- синдром дефицита внимания (гиперактивность)</a:t>
            </a:r>
          </a:p>
          <a:p>
            <a:pPr>
              <a:buNone/>
            </a:pPr>
            <a:r>
              <a:rPr lang="ru-RU" dirty="0"/>
              <a:t>	- дислексия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Аутизм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Аутизм – синдром Каннэра, «синдром холодного материнства» впервые был описан в 1943г. </a:t>
            </a:r>
            <a:r>
              <a:rPr lang="ru-RU" b="1" dirty="0"/>
              <a:t>Л. </a:t>
            </a:r>
            <a:r>
              <a:rPr lang="ru-RU" b="1" dirty="0" err="1"/>
              <a:t>Каннэром</a:t>
            </a:r>
            <a:r>
              <a:rPr lang="ru-RU" dirty="0"/>
              <a:t> на примере 11 детей, отличавшихся по его характеристике, врожденным недостатком интереса к людям и повышенным интересом к необычным неодушевленным предметам. </a:t>
            </a:r>
          </a:p>
          <a:p>
            <a:r>
              <a:rPr lang="ru-RU" dirty="0"/>
              <a:t>Признаки: недостаток интереса к людям, необычный интерес к неодушевленным предметам, эгоцентричность.  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Аутизм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Частота встречаемости: 2 на 10 000 рождений (примерно 0,02%), причем среди мальчиков (мужчин)  - в 4-5 раз чаще, чем у женского пола. </a:t>
            </a:r>
          </a:p>
          <a:p>
            <a:r>
              <a:rPr lang="ru-RU" dirty="0"/>
              <a:t>80% больных аутизмом имеют умственную отсталость. </a:t>
            </a:r>
          </a:p>
          <a:p>
            <a:r>
              <a:rPr lang="ru-RU" dirty="0"/>
              <a:t>2% больных аутизмом способны к независимому существованию, 33% - к элементарным формам самообслуживания, 65% - нуждаются в постоянной помощи и поддержке.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5113</Words>
  <Application>Microsoft Office PowerPoint</Application>
  <PresentationFormat>Широкоэкранный</PresentationFormat>
  <Paragraphs>534</Paragraphs>
  <Slides>105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1" baseType="lpstr">
      <vt:lpstr>Arial</vt:lpstr>
      <vt:lpstr>Calibri</vt:lpstr>
      <vt:lpstr>Calibri Light</vt:lpstr>
      <vt:lpstr>Times New Roman</vt:lpstr>
      <vt:lpstr>Wingdings</vt:lpstr>
      <vt:lpstr>1_Тема Office</vt:lpstr>
      <vt:lpstr>Исследования отклонений в поведении в психогенетике</vt:lpstr>
      <vt:lpstr>План лекции</vt:lpstr>
      <vt:lpstr>ПСИХОГЕНЕТИЧЕСКИЕ ИССЛЕДОВАНИЯ ИНТЕЛЛЕКТА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Коэффициент интеллекта (IQ)</vt:lpstr>
      <vt:lpstr>Общий, или генеральный,  фактор (g) интеллекта </vt:lpstr>
      <vt:lpstr>Интеллект как сумма отдельных способностей </vt:lpstr>
      <vt:lpstr>Наследуемость IQ</vt:lpstr>
      <vt:lpstr>Наследуемость IQ</vt:lpstr>
      <vt:lpstr>Наследуемость IQ  </vt:lpstr>
      <vt:lpstr>Воздействия среды и IQ</vt:lpstr>
      <vt:lpstr>Воздействия среды и IQ </vt:lpstr>
      <vt:lpstr>Эффект Флинна</vt:lpstr>
      <vt:lpstr>Эмергенез</vt:lpstr>
      <vt:lpstr>Импрессинг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«когнитивные способности» в психогенетике</vt:lpstr>
      <vt:lpstr>Когнитивные функции</vt:lpstr>
      <vt:lpstr>Понятие «когнитивные стили» в психогенетике</vt:lpstr>
      <vt:lpstr>Презентация PowerPoint</vt:lpstr>
      <vt:lpstr>Специфика изучения когнитивных способностей в психогенетике</vt:lpstr>
      <vt:lpstr>Специфика изучения когнитивных стилей в психогенетике</vt:lpstr>
      <vt:lpstr>Презентация PowerPoint</vt:lpstr>
      <vt:lpstr>Что такое темперамент?  </vt:lpstr>
      <vt:lpstr>Проявление темперамента</vt:lpstr>
      <vt:lpstr>Роберт Клонингер (1987) разработал психобиологическую модель личности</vt:lpstr>
      <vt:lpstr>Тест – психологический опросник Temperament and Character Inventory (TCI)</vt:lpstr>
      <vt:lpstr>Вопросы для оценки поиска новизны</vt:lpstr>
      <vt:lpstr>Вопросы для оценки избегания опасности</vt:lpstr>
      <vt:lpstr>Вопросы для оценки зависимости от вознаграждения</vt:lpstr>
      <vt:lpstr>Нью-йоркское  лонгитюдное исследование</vt:lpstr>
      <vt:lpstr>Близнецовое исследование А. Торгерсен</vt:lpstr>
      <vt:lpstr>Сходство МЗ и дз близнецов в исследовании темперамента А. Торгерсен</vt:lpstr>
      <vt:lpstr>Результаты исследования</vt:lpstr>
      <vt:lpstr>Психогенетика личности</vt:lpstr>
      <vt:lpstr>Результаты исследований близнецов</vt:lpstr>
      <vt:lpstr>Исследования разлученных близнецов</vt:lpstr>
      <vt:lpstr>Результаты исследований</vt:lpstr>
      <vt:lpstr>Опросник «Большая пятерка» (Big five)</vt:lpstr>
      <vt:lpstr>Результаты исследований МЗ близнецов</vt:lpstr>
      <vt:lpstr>Личностный опросник Р. Кеттелла</vt:lpstr>
      <vt:lpstr>Опросник MMPI</vt:lpstr>
      <vt:lpstr>Ассортативность</vt:lpstr>
      <vt:lpstr>Ассортативные браки</vt:lpstr>
      <vt:lpstr>Ассортативные браки</vt:lpstr>
      <vt:lpstr>Ассортативные браки</vt:lpstr>
      <vt:lpstr>Ассортативные браки</vt:lpstr>
      <vt:lpstr>Ассортативные браки</vt:lpstr>
      <vt:lpstr>О воздействии окружающей среды на правильное формирование  сенсорных систем</vt:lpstr>
      <vt:lpstr>Зрение</vt:lpstr>
      <vt:lpstr>Дальтонизм</vt:lpstr>
      <vt:lpstr>Дальтонизм</vt:lpstr>
      <vt:lpstr>Дальтонизм</vt:lpstr>
      <vt:lpstr>Дальтонизм</vt:lpstr>
      <vt:lpstr>Зрительные иллюзии </vt:lpstr>
      <vt:lpstr>Вкусовая сенсорная система</vt:lpstr>
      <vt:lpstr>Закономерности</vt:lpstr>
      <vt:lpstr>Обоняние. Нарушения обоняния </vt:lpstr>
      <vt:lpstr>Закономерности</vt:lpstr>
      <vt:lpstr>Закономерности </vt:lpstr>
      <vt:lpstr>Слуховая сенсорная система</vt:lpstr>
      <vt:lpstr>Факторы нарушений слуха</vt:lpstr>
      <vt:lpstr>Другие сенсорные системы</vt:lpstr>
      <vt:lpstr>Двигательные функции</vt:lpstr>
      <vt:lpstr>Двигательные функции</vt:lpstr>
      <vt:lpstr>«Право-леворукость»</vt:lpstr>
      <vt:lpstr>Гипотезы наследования «рукости»</vt:lpstr>
      <vt:lpstr>Двигательный тест</vt:lpstr>
      <vt:lpstr>Любопытный исторический пример о природе правшества - левшества</vt:lpstr>
      <vt:lpstr>Тесты для измерения моторных навыков</vt:lpstr>
      <vt:lpstr>Сложные поведенческие навыки</vt:lpstr>
      <vt:lpstr>Мимика </vt:lpstr>
      <vt:lpstr>Мимика</vt:lpstr>
      <vt:lpstr>Почерк</vt:lpstr>
      <vt:lpstr>Спортивные навыки</vt:lpstr>
      <vt:lpstr>Исследования «странностей» двигательного поведения</vt:lpstr>
      <vt:lpstr>Исследование кожно-гальванических реакций </vt:lpstr>
      <vt:lpstr>КГР в состоянии покоя</vt:lpstr>
      <vt:lpstr>Исследование Д. Ликкена, 1988</vt:lpstr>
      <vt:lpstr>КГР при ориентировочной и оборонительной реакциях (Зловский Р. и др., 1976)</vt:lpstr>
      <vt:lpstr>Исследование Б.И. Кочубея (1983, 1988)</vt:lpstr>
      <vt:lpstr>Индивидуальные особенности привыкания КГР</vt:lpstr>
      <vt:lpstr>Генетические исследования деятельности сердечно-сосудистой системы</vt:lpstr>
      <vt:lpstr>Исследование Р. Сомсена и соавторов</vt:lpstr>
      <vt:lpstr>Исследования наследуемости ЧСС </vt:lpstr>
      <vt:lpstr>Исследования максимального потребления кислорода </vt:lpstr>
      <vt:lpstr>Понятия онтогенеза и дизонтогенеза</vt:lpstr>
      <vt:lpstr>Интерес к вопросам дизонтогенеза  возник не случайно!</vt:lpstr>
      <vt:lpstr>3 синдрома</vt:lpstr>
      <vt:lpstr>Аутизм</vt:lpstr>
      <vt:lpstr>Аутизм</vt:lpstr>
      <vt:lpstr>Аутизм</vt:lpstr>
      <vt:lpstr>Синдром дефицита внимания и  гиперактивности (СДВГ) </vt:lpstr>
      <vt:lpstr>Синдром дефицита внимания и  гиперактивности (СДВГ) </vt:lpstr>
      <vt:lpstr>Дислексия</vt:lpstr>
      <vt:lpstr>Дислексия</vt:lpstr>
      <vt:lpstr>Дислексия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Ленуся</dc:creator>
  <cp:lastModifiedBy>Ленуся</cp:lastModifiedBy>
  <cp:revision>50</cp:revision>
  <dcterms:created xsi:type="dcterms:W3CDTF">2018-11-15T13:49:32Z</dcterms:created>
  <dcterms:modified xsi:type="dcterms:W3CDTF">2018-11-27T10:34:23Z</dcterms:modified>
</cp:coreProperties>
</file>