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sldIdLst>
    <p:sldId id="259" r:id="rId2"/>
    <p:sldId id="258" r:id="rId3"/>
    <p:sldId id="509" r:id="rId4"/>
    <p:sldId id="510" r:id="rId5"/>
    <p:sldId id="511" r:id="rId6"/>
    <p:sldId id="577" r:id="rId7"/>
    <p:sldId id="580" r:id="rId8"/>
    <p:sldId id="307" r:id="rId9"/>
    <p:sldId id="304" r:id="rId10"/>
    <p:sldId id="308" r:id="rId11"/>
    <p:sldId id="309" r:id="rId12"/>
    <p:sldId id="314" r:id="rId13"/>
    <p:sldId id="280" r:id="rId14"/>
    <p:sldId id="269" r:id="rId15"/>
    <p:sldId id="586" r:id="rId16"/>
    <p:sldId id="587" r:id="rId17"/>
    <p:sldId id="594" r:id="rId18"/>
    <p:sldId id="954" r:id="rId19"/>
    <p:sldId id="636" r:id="rId20"/>
    <p:sldId id="639" r:id="rId21"/>
    <p:sldId id="640" r:id="rId22"/>
    <p:sldId id="641" r:id="rId23"/>
    <p:sldId id="642" r:id="rId24"/>
    <p:sldId id="270" r:id="rId25"/>
    <p:sldId id="281" r:id="rId26"/>
    <p:sldId id="282" r:id="rId27"/>
    <p:sldId id="283" r:id="rId28"/>
    <p:sldId id="310" r:id="rId29"/>
    <p:sldId id="311" r:id="rId30"/>
    <p:sldId id="312" r:id="rId31"/>
    <p:sldId id="313" r:id="rId32"/>
    <p:sldId id="285" r:id="rId33"/>
    <p:sldId id="317" r:id="rId34"/>
    <p:sldId id="315" r:id="rId35"/>
    <p:sldId id="271" r:id="rId36"/>
    <p:sldId id="272" r:id="rId37"/>
    <p:sldId id="984" r:id="rId38"/>
    <p:sldId id="956" r:id="rId39"/>
    <p:sldId id="947" r:id="rId40"/>
    <p:sldId id="924" r:id="rId41"/>
    <p:sldId id="930" r:id="rId42"/>
    <p:sldId id="964" r:id="rId43"/>
    <p:sldId id="967" r:id="rId44"/>
    <p:sldId id="969" r:id="rId45"/>
    <p:sldId id="971" r:id="rId46"/>
    <p:sldId id="973" r:id="rId47"/>
    <p:sldId id="975" r:id="rId48"/>
    <p:sldId id="974" r:id="rId49"/>
    <p:sldId id="960" r:id="rId50"/>
    <p:sldId id="961" r:id="rId51"/>
    <p:sldId id="962" r:id="rId52"/>
    <p:sldId id="976" r:id="rId53"/>
    <p:sldId id="979" r:id="rId54"/>
    <p:sldId id="981" r:id="rId55"/>
    <p:sldId id="267" r:id="rId56"/>
    <p:sldId id="268" r:id="rId57"/>
    <p:sldId id="266" r:id="rId58"/>
    <p:sldId id="262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BBE3A-EA5A-4E08-A48E-843EBA8BC9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D8AAF6-1BBB-413A-803A-3FF23D6F242C}">
      <dgm:prSet/>
      <dgm:spPr/>
      <dgm:t>
        <a:bodyPr/>
        <a:lstStyle/>
        <a:p>
          <a:pPr rtl="0"/>
          <a:r>
            <a:rPr lang="ru-RU"/>
            <a:t>в вечернее, ночное и утреннее время, когда люди предоставлены самим себе, остаются наедине со сво­ими мыслями и переживаниями;</a:t>
          </a:r>
        </a:p>
      </dgm:t>
    </dgm:pt>
    <dgm:pt modelId="{B191A3D8-9977-44B4-973F-7E5692204549}" type="parTrans" cxnId="{0FA991CB-EEF3-4DB2-A025-23EF942FCB94}">
      <dgm:prSet/>
      <dgm:spPr/>
      <dgm:t>
        <a:bodyPr/>
        <a:lstStyle/>
        <a:p>
          <a:endParaRPr lang="ru-RU"/>
        </a:p>
      </dgm:t>
    </dgm:pt>
    <dgm:pt modelId="{3B5E35F1-B691-4F79-8161-BED32CD3842C}" type="sibTrans" cxnId="{0FA991CB-EEF3-4DB2-A025-23EF942FCB94}">
      <dgm:prSet/>
      <dgm:spPr/>
      <dgm:t>
        <a:bodyPr/>
        <a:lstStyle/>
        <a:p>
          <a:endParaRPr lang="ru-RU"/>
        </a:p>
      </dgm:t>
    </dgm:pt>
    <dgm:pt modelId="{6678EEFA-D486-425E-9C42-F60A9029ED28}">
      <dgm:prSet/>
      <dgm:spPr/>
      <dgm:t>
        <a:bodyPr/>
        <a:lstStyle/>
        <a:p>
          <a:pPr rtl="0"/>
          <a:r>
            <a:rPr lang="ru-RU"/>
            <a:t>в период «пиков возрастной суицидальности» (между 11-12, 15-16, 17 - 24,  40 - 50 годами); </a:t>
          </a:r>
        </a:p>
      </dgm:t>
    </dgm:pt>
    <dgm:pt modelId="{FB176E78-3C7A-41F9-90D3-D3EEB1314B42}" type="parTrans" cxnId="{4B3E87E6-3E85-4BBA-A583-B9B7D1CDFCF2}">
      <dgm:prSet/>
      <dgm:spPr/>
      <dgm:t>
        <a:bodyPr/>
        <a:lstStyle/>
        <a:p>
          <a:endParaRPr lang="ru-RU"/>
        </a:p>
      </dgm:t>
    </dgm:pt>
    <dgm:pt modelId="{65DEA922-B4CE-4FC4-82C4-A290469EF292}" type="sibTrans" cxnId="{4B3E87E6-3E85-4BBA-A583-B9B7D1CDFCF2}">
      <dgm:prSet/>
      <dgm:spPr/>
      <dgm:t>
        <a:bodyPr/>
        <a:lstStyle/>
        <a:p>
          <a:endParaRPr lang="ru-RU"/>
        </a:p>
      </dgm:t>
    </dgm:pt>
    <dgm:pt modelId="{2353574C-1729-4D82-96F8-59A83F1BB91C}">
      <dgm:prSet/>
      <dgm:spPr/>
      <dgm:t>
        <a:bodyPr/>
        <a:lstStyle/>
        <a:p>
          <a:pPr rtl="0"/>
          <a:r>
            <a:rPr lang="ru-RU"/>
            <a:t>в условиях тяжелой морально-психологической обстановки в коллективах и т. д.;</a:t>
          </a:r>
        </a:p>
      </dgm:t>
    </dgm:pt>
    <dgm:pt modelId="{ABF8CF22-A17B-47AF-BB76-1A14513D0671}" type="parTrans" cxnId="{CAA595BE-E589-42DE-9FA9-8DEC9C1CD30A}">
      <dgm:prSet/>
      <dgm:spPr/>
      <dgm:t>
        <a:bodyPr/>
        <a:lstStyle/>
        <a:p>
          <a:endParaRPr lang="ru-RU"/>
        </a:p>
      </dgm:t>
    </dgm:pt>
    <dgm:pt modelId="{3A1A59BA-4F6F-4927-AD9B-A4E561AC7933}" type="sibTrans" cxnId="{CAA595BE-E589-42DE-9FA9-8DEC9C1CD30A}">
      <dgm:prSet/>
      <dgm:spPr/>
      <dgm:t>
        <a:bodyPr/>
        <a:lstStyle/>
        <a:p>
          <a:endParaRPr lang="ru-RU"/>
        </a:p>
      </dgm:t>
    </dgm:pt>
    <dgm:pt modelId="{46979A21-DFC9-4BA9-A00C-EDF1D98815E7}">
      <dgm:prSet/>
      <dgm:spPr/>
      <dgm:t>
        <a:bodyPr/>
        <a:lstStyle/>
        <a:p>
          <a:pPr rtl="0"/>
          <a:r>
            <a:rPr lang="ru-RU"/>
            <a:t>больше всего самоубийств регистрируется весной, когда человеческие несчастья контрастируют с цветением окружающей природы. Тусклые краски зимы в какой-то мере гармонируют с душевной подавленностью, но между мрачными переживаниями «Я» и яркими днями весны возникает явный контраст. </a:t>
          </a:r>
        </a:p>
      </dgm:t>
    </dgm:pt>
    <dgm:pt modelId="{7F4B003A-E815-46E1-A578-F8DD8886BB55}" type="parTrans" cxnId="{0A7FDC11-F965-4791-968F-7F19AD56FC2C}">
      <dgm:prSet/>
      <dgm:spPr/>
      <dgm:t>
        <a:bodyPr/>
        <a:lstStyle/>
        <a:p>
          <a:endParaRPr lang="ru-RU"/>
        </a:p>
      </dgm:t>
    </dgm:pt>
    <dgm:pt modelId="{BF73B609-CCBE-456E-8D82-3060D9004D67}" type="sibTrans" cxnId="{0A7FDC11-F965-4791-968F-7F19AD56FC2C}">
      <dgm:prSet/>
      <dgm:spPr/>
      <dgm:t>
        <a:bodyPr/>
        <a:lstStyle/>
        <a:p>
          <a:endParaRPr lang="ru-RU"/>
        </a:p>
      </dgm:t>
    </dgm:pt>
    <dgm:pt modelId="{EA8516A1-0E5A-4029-8E91-39F30989AD89}">
      <dgm:prSet/>
      <dgm:spPr/>
      <dgm:t>
        <a:bodyPr/>
        <a:lstStyle/>
        <a:p>
          <a:pPr rtl="0"/>
          <a:r>
            <a:rPr lang="ru-RU"/>
            <a:t>«пиком сезонной суицидальности» является май, самое малое число суицидов бывает в декабре.</a:t>
          </a:r>
        </a:p>
      </dgm:t>
    </dgm:pt>
    <dgm:pt modelId="{9405BC08-AF55-4323-9B12-89FC931B6351}" type="parTrans" cxnId="{9FC020B2-8107-4B39-BA78-F469CEFDE23C}">
      <dgm:prSet/>
      <dgm:spPr/>
      <dgm:t>
        <a:bodyPr/>
        <a:lstStyle/>
        <a:p>
          <a:endParaRPr lang="ru-RU"/>
        </a:p>
      </dgm:t>
    </dgm:pt>
    <dgm:pt modelId="{8789F3C8-9422-4C59-8B00-3A43D3F55633}" type="sibTrans" cxnId="{9FC020B2-8107-4B39-BA78-F469CEFDE23C}">
      <dgm:prSet/>
      <dgm:spPr/>
      <dgm:t>
        <a:bodyPr/>
        <a:lstStyle/>
        <a:p>
          <a:endParaRPr lang="ru-RU"/>
        </a:p>
      </dgm:t>
    </dgm:pt>
    <dgm:pt modelId="{A72DB99C-0F32-4002-9A66-D7F935F946AA}" type="pres">
      <dgm:prSet presAssocID="{3BABBE3A-EA5A-4E08-A48E-843EBA8BC968}" presName="linear" presStyleCnt="0">
        <dgm:presLayoutVars>
          <dgm:animLvl val="lvl"/>
          <dgm:resizeHandles val="exact"/>
        </dgm:presLayoutVars>
      </dgm:prSet>
      <dgm:spPr/>
    </dgm:pt>
    <dgm:pt modelId="{24CE9F72-F202-49C8-A9A4-FF986687A2D4}" type="pres">
      <dgm:prSet presAssocID="{B9D8AAF6-1BBB-413A-803A-3FF23D6F24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8A8663-34B4-411E-BDD5-475C1728EADB}" type="pres">
      <dgm:prSet presAssocID="{3B5E35F1-B691-4F79-8161-BED32CD3842C}" presName="spacer" presStyleCnt="0"/>
      <dgm:spPr/>
    </dgm:pt>
    <dgm:pt modelId="{ADBAF9D5-A18F-42B0-B89F-65F25185CF14}" type="pres">
      <dgm:prSet presAssocID="{6678EEFA-D486-425E-9C42-F60A9029ED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70A12E5-273E-49C9-89B2-E94E244043CC}" type="pres">
      <dgm:prSet presAssocID="{65DEA922-B4CE-4FC4-82C4-A290469EF292}" presName="spacer" presStyleCnt="0"/>
      <dgm:spPr/>
    </dgm:pt>
    <dgm:pt modelId="{37242383-CF6E-4ECA-8DFC-BDFF77D08579}" type="pres">
      <dgm:prSet presAssocID="{2353574C-1729-4D82-96F8-59A83F1BB9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1C8AB35-F46D-4BF9-A2DC-D70A0C49DC11}" type="pres">
      <dgm:prSet presAssocID="{3A1A59BA-4F6F-4927-AD9B-A4E561AC7933}" presName="spacer" presStyleCnt="0"/>
      <dgm:spPr/>
    </dgm:pt>
    <dgm:pt modelId="{D582B529-B5A6-4B2A-B257-D14705E39324}" type="pres">
      <dgm:prSet presAssocID="{46979A21-DFC9-4BA9-A00C-EDF1D98815E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B09DFD-3CBE-4CFD-A331-37DA4C955D2A}" type="pres">
      <dgm:prSet presAssocID="{BF73B609-CCBE-456E-8D82-3060D9004D67}" presName="spacer" presStyleCnt="0"/>
      <dgm:spPr/>
    </dgm:pt>
    <dgm:pt modelId="{CA909A2E-CE73-4C49-A8FB-0C4EC2D4AADB}" type="pres">
      <dgm:prSet presAssocID="{EA8516A1-0E5A-4029-8E91-39F30989AD8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A7FDC11-F965-4791-968F-7F19AD56FC2C}" srcId="{3BABBE3A-EA5A-4E08-A48E-843EBA8BC968}" destId="{46979A21-DFC9-4BA9-A00C-EDF1D98815E7}" srcOrd="3" destOrd="0" parTransId="{7F4B003A-E815-46E1-A578-F8DD8886BB55}" sibTransId="{BF73B609-CCBE-456E-8D82-3060D9004D67}"/>
    <dgm:cxn modelId="{3DA53D20-790A-440C-BFD0-B6DDEA887B55}" type="presOf" srcId="{2353574C-1729-4D82-96F8-59A83F1BB91C}" destId="{37242383-CF6E-4ECA-8DFC-BDFF77D08579}" srcOrd="0" destOrd="0" presId="urn:microsoft.com/office/officeart/2005/8/layout/vList2"/>
    <dgm:cxn modelId="{61CE1795-0C19-4630-8B29-8E30E6A49A5F}" type="presOf" srcId="{3BABBE3A-EA5A-4E08-A48E-843EBA8BC968}" destId="{A72DB99C-0F32-4002-9A66-D7F935F946AA}" srcOrd="0" destOrd="0" presId="urn:microsoft.com/office/officeart/2005/8/layout/vList2"/>
    <dgm:cxn modelId="{D47C76AE-77EE-4BD1-B127-70D286FE32C7}" type="presOf" srcId="{6678EEFA-D486-425E-9C42-F60A9029ED28}" destId="{ADBAF9D5-A18F-42B0-B89F-65F25185CF14}" srcOrd="0" destOrd="0" presId="urn:microsoft.com/office/officeart/2005/8/layout/vList2"/>
    <dgm:cxn modelId="{9FC020B2-8107-4B39-BA78-F469CEFDE23C}" srcId="{3BABBE3A-EA5A-4E08-A48E-843EBA8BC968}" destId="{EA8516A1-0E5A-4029-8E91-39F30989AD89}" srcOrd="4" destOrd="0" parTransId="{9405BC08-AF55-4323-9B12-89FC931B6351}" sibTransId="{8789F3C8-9422-4C59-8B00-3A43D3F55633}"/>
    <dgm:cxn modelId="{CAA595BE-E589-42DE-9FA9-8DEC9C1CD30A}" srcId="{3BABBE3A-EA5A-4E08-A48E-843EBA8BC968}" destId="{2353574C-1729-4D82-96F8-59A83F1BB91C}" srcOrd="2" destOrd="0" parTransId="{ABF8CF22-A17B-47AF-BB76-1A14513D0671}" sibTransId="{3A1A59BA-4F6F-4927-AD9B-A4E561AC7933}"/>
    <dgm:cxn modelId="{91FB86C9-BA11-4952-A8D3-0639145D5019}" type="presOf" srcId="{EA8516A1-0E5A-4029-8E91-39F30989AD89}" destId="{CA909A2E-CE73-4C49-A8FB-0C4EC2D4AADB}" srcOrd="0" destOrd="0" presId="urn:microsoft.com/office/officeart/2005/8/layout/vList2"/>
    <dgm:cxn modelId="{0FA991CB-EEF3-4DB2-A025-23EF942FCB94}" srcId="{3BABBE3A-EA5A-4E08-A48E-843EBA8BC968}" destId="{B9D8AAF6-1BBB-413A-803A-3FF23D6F242C}" srcOrd="0" destOrd="0" parTransId="{B191A3D8-9977-44B4-973F-7E5692204549}" sibTransId="{3B5E35F1-B691-4F79-8161-BED32CD3842C}"/>
    <dgm:cxn modelId="{4B3E87E6-3E85-4BBA-A583-B9B7D1CDFCF2}" srcId="{3BABBE3A-EA5A-4E08-A48E-843EBA8BC968}" destId="{6678EEFA-D486-425E-9C42-F60A9029ED28}" srcOrd="1" destOrd="0" parTransId="{FB176E78-3C7A-41F9-90D3-D3EEB1314B42}" sibTransId="{65DEA922-B4CE-4FC4-82C4-A290469EF292}"/>
    <dgm:cxn modelId="{1452E3E6-3A91-46DE-BFE5-76D138923AA9}" type="presOf" srcId="{B9D8AAF6-1BBB-413A-803A-3FF23D6F242C}" destId="{24CE9F72-F202-49C8-A9A4-FF986687A2D4}" srcOrd="0" destOrd="0" presId="urn:microsoft.com/office/officeart/2005/8/layout/vList2"/>
    <dgm:cxn modelId="{592952FB-002F-4C91-916A-5B607288D087}" type="presOf" srcId="{46979A21-DFC9-4BA9-A00C-EDF1D98815E7}" destId="{D582B529-B5A6-4B2A-B257-D14705E39324}" srcOrd="0" destOrd="0" presId="urn:microsoft.com/office/officeart/2005/8/layout/vList2"/>
    <dgm:cxn modelId="{BC29ECCC-7BE2-4ABE-BC61-302597B08A44}" type="presParOf" srcId="{A72DB99C-0F32-4002-9A66-D7F935F946AA}" destId="{24CE9F72-F202-49C8-A9A4-FF986687A2D4}" srcOrd="0" destOrd="0" presId="urn:microsoft.com/office/officeart/2005/8/layout/vList2"/>
    <dgm:cxn modelId="{159EF39A-C7B0-4809-BA75-8A8056BAD91B}" type="presParOf" srcId="{A72DB99C-0F32-4002-9A66-D7F935F946AA}" destId="{568A8663-34B4-411E-BDD5-475C1728EADB}" srcOrd="1" destOrd="0" presId="urn:microsoft.com/office/officeart/2005/8/layout/vList2"/>
    <dgm:cxn modelId="{EB2761AA-A19A-4AB2-BC9E-9E9684438E8E}" type="presParOf" srcId="{A72DB99C-0F32-4002-9A66-D7F935F946AA}" destId="{ADBAF9D5-A18F-42B0-B89F-65F25185CF14}" srcOrd="2" destOrd="0" presId="urn:microsoft.com/office/officeart/2005/8/layout/vList2"/>
    <dgm:cxn modelId="{F2125335-DD95-415C-AA7F-F599DF28BAC6}" type="presParOf" srcId="{A72DB99C-0F32-4002-9A66-D7F935F946AA}" destId="{770A12E5-273E-49C9-89B2-E94E244043CC}" srcOrd="3" destOrd="0" presId="urn:microsoft.com/office/officeart/2005/8/layout/vList2"/>
    <dgm:cxn modelId="{AFD1BFF0-5A17-45A3-9813-72006EC8A7E3}" type="presParOf" srcId="{A72DB99C-0F32-4002-9A66-D7F935F946AA}" destId="{37242383-CF6E-4ECA-8DFC-BDFF77D08579}" srcOrd="4" destOrd="0" presId="urn:microsoft.com/office/officeart/2005/8/layout/vList2"/>
    <dgm:cxn modelId="{2BE808D7-FE3C-42DF-8634-DC576A46AE07}" type="presParOf" srcId="{A72DB99C-0F32-4002-9A66-D7F935F946AA}" destId="{A1C8AB35-F46D-4BF9-A2DC-D70A0C49DC11}" srcOrd="5" destOrd="0" presId="urn:microsoft.com/office/officeart/2005/8/layout/vList2"/>
    <dgm:cxn modelId="{B0D378DC-9B18-4AC3-9C59-7D71B77D06E2}" type="presParOf" srcId="{A72DB99C-0F32-4002-9A66-D7F935F946AA}" destId="{D582B529-B5A6-4B2A-B257-D14705E39324}" srcOrd="6" destOrd="0" presId="urn:microsoft.com/office/officeart/2005/8/layout/vList2"/>
    <dgm:cxn modelId="{674CC6D9-4FC7-44E6-8590-EF538EFC794D}" type="presParOf" srcId="{A72DB99C-0F32-4002-9A66-D7F935F946AA}" destId="{5AB09DFD-3CBE-4CFD-A331-37DA4C955D2A}" srcOrd="7" destOrd="0" presId="urn:microsoft.com/office/officeart/2005/8/layout/vList2"/>
    <dgm:cxn modelId="{987C1076-E1E6-40EB-AD27-665A286A0D1B}" type="presParOf" srcId="{A72DB99C-0F32-4002-9A66-D7F935F946AA}" destId="{CA909A2E-CE73-4C49-A8FB-0C4EC2D4AAD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7BE4D-19CE-4B78-9D27-A9171F68AC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A1A57B-DB4A-41BB-BBFC-8533F156D956}">
      <dgm:prSet/>
      <dgm:spPr/>
      <dgm:t>
        <a:bodyPr/>
        <a:lstStyle/>
        <a:p>
          <a:pPr rtl="0"/>
          <a:r>
            <a:rPr lang="ru-RU" dirty="0"/>
            <a:t>В </a:t>
          </a:r>
          <a:r>
            <a:rPr lang="ru-RU" i="1" dirty="0"/>
            <a:t>детском возрасте </a:t>
          </a:r>
          <a:r>
            <a:rPr lang="ru-RU" dirty="0"/>
            <a:t>суицидальное поведение носит характер ситуационно-личностных реакций. Связано со стремлением избежать стрессовых ситуаций или наказания. </a:t>
          </a:r>
        </a:p>
      </dgm:t>
    </dgm:pt>
    <dgm:pt modelId="{405E8D2D-9853-413A-BF2A-6879ECCB95CF}" type="parTrans" cxnId="{EC953280-E33A-4475-BFC6-0795264C01E4}">
      <dgm:prSet/>
      <dgm:spPr/>
      <dgm:t>
        <a:bodyPr/>
        <a:lstStyle/>
        <a:p>
          <a:endParaRPr lang="ru-RU"/>
        </a:p>
      </dgm:t>
    </dgm:pt>
    <dgm:pt modelId="{778C4E5D-2815-489E-A465-28E102901B9A}" type="sibTrans" cxnId="{EC953280-E33A-4475-BFC6-0795264C01E4}">
      <dgm:prSet/>
      <dgm:spPr/>
      <dgm:t>
        <a:bodyPr/>
        <a:lstStyle/>
        <a:p>
          <a:endParaRPr lang="ru-RU"/>
        </a:p>
      </dgm:t>
    </dgm:pt>
    <dgm:pt modelId="{FB0EB1F3-C5A5-4ACA-8AE1-481452D51E66}">
      <dgm:prSet/>
      <dgm:spPr/>
      <dgm:t>
        <a:bodyPr/>
        <a:lstStyle/>
        <a:p>
          <a:pPr rtl="0"/>
          <a:r>
            <a:rPr lang="ru-RU"/>
            <a:t>Суицидальное поведение у детей до 13 лет - редкое явление, и только с 14-15-летнего возраста суицидальная активность резко возрастает, достигая максимума к 16-19 годам.</a:t>
          </a:r>
        </a:p>
      </dgm:t>
    </dgm:pt>
    <dgm:pt modelId="{A516445A-7DCD-461D-983A-953F7610322C}" type="parTrans" cxnId="{DF4CBDFB-D19F-4F32-BE57-5FFB7F28915E}">
      <dgm:prSet/>
      <dgm:spPr/>
      <dgm:t>
        <a:bodyPr/>
        <a:lstStyle/>
        <a:p>
          <a:endParaRPr lang="ru-RU"/>
        </a:p>
      </dgm:t>
    </dgm:pt>
    <dgm:pt modelId="{6C6233A7-C96C-4F7B-98A5-621B242B790A}" type="sibTrans" cxnId="{DF4CBDFB-D19F-4F32-BE57-5FFB7F28915E}">
      <dgm:prSet/>
      <dgm:spPr/>
      <dgm:t>
        <a:bodyPr/>
        <a:lstStyle/>
        <a:p>
          <a:endParaRPr lang="ru-RU"/>
        </a:p>
      </dgm:t>
    </dgm:pt>
    <dgm:pt modelId="{6E74DAF2-2662-46D9-B9A5-24BAA4185653}">
      <dgm:prSet/>
      <dgm:spPr/>
      <dgm:t>
        <a:bodyPr/>
        <a:lstStyle/>
        <a:p>
          <a:pPr rtl="0"/>
          <a:r>
            <a:rPr lang="ru-RU"/>
            <a:t>Для детей характерны: впечатлительность, внушаемость, низкая критичность к своему поведению, колебания настроения, импульсивность, способность ярко чувствовать и переживать.</a:t>
          </a:r>
        </a:p>
      </dgm:t>
    </dgm:pt>
    <dgm:pt modelId="{C4C63AA0-AA70-41A3-9157-97327CF8DE01}" type="parTrans" cxnId="{688A7595-6884-44FB-B653-D9341202ADFC}">
      <dgm:prSet/>
      <dgm:spPr/>
      <dgm:t>
        <a:bodyPr/>
        <a:lstStyle/>
        <a:p>
          <a:endParaRPr lang="ru-RU"/>
        </a:p>
      </dgm:t>
    </dgm:pt>
    <dgm:pt modelId="{2A44D6EC-B30F-40D1-9FD2-16769D188E6C}" type="sibTrans" cxnId="{688A7595-6884-44FB-B653-D9341202ADFC}">
      <dgm:prSet/>
      <dgm:spPr/>
      <dgm:t>
        <a:bodyPr/>
        <a:lstStyle/>
        <a:p>
          <a:endParaRPr lang="ru-RU"/>
        </a:p>
      </dgm:t>
    </dgm:pt>
    <dgm:pt modelId="{44DBD3A9-3D4A-4629-8C42-AB117814F406}" type="pres">
      <dgm:prSet presAssocID="{AB17BE4D-19CE-4B78-9D27-A9171F68ACD8}" presName="vert0" presStyleCnt="0">
        <dgm:presLayoutVars>
          <dgm:dir/>
          <dgm:animOne val="branch"/>
          <dgm:animLvl val="lvl"/>
        </dgm:presLayoutVars>
      </dgm:prSet>
      <dgm:spPr/>
    </dgm:pt>
    <dgm:pt modelId="{A84C685D-BB0C-4DE7-984A-162DA7B93BC5}" type="pres">
      <dgm:prSet presAssocID="{76A1A57B-DB4A-41BB-BBFC-8533F156D956}" presName="thickLine" presStyleLbl="alignNode1" presStyleIdx="0" presStyleCnt="3"/>
      <dgm:spPr/>
    </dgm:pt>
    <dgm:pt modelId="{2291A82F-6CF5-4F65-BCB9-9D14ADC47328}" type="pres">
      <dgm:prSet presAssocID="{76A1A57B-DB4A-41BB-BBFC-8533F156D956}" presName="horz1" presStyleCnt="0"/>
      <dgm:spPr/>
    </dgm:pt>
    <dgm:pt modelId="{BB6180D3-FB28-441D-9E5F-473CB751AB62}" type="pres">
      <dgm:prSet presAssocID="{76A1A57B-DB4A-41BB-BBFC-8533F156D956}" presName="tx1" presStyleLbl="revTx" presStyleIdx="0" presStyleCnt="3"/>
      <dgm:spPr/>
    </dgm:pt>
    <dgm:pt modelId="{6A9B69B7-A6DC-4078-9DFC-DB4B627585E0}" type="pres">
      <dgm:prSet presAssocID="{76A1A57B-DB4A-41BB-BBFC-8533F156D956}" presName="vert1" presStyleCnt="0"/>
      <dgm:spPr/>
    </dgm:pt>
    <dgm:pt modelId="{9467F547-4318-492E-AE72-6347439AB21E}" type="pres">
      <dgm:prSet presAssocID="{FB0EB1F3-C5A5-4ACA-8AE1-481452D51E66}" presName="thickLine" presStyleLbl="alignNode1" presStyleIdx="1" presStyleCnt="3"/>
      <dgm:spPr/>
    </dgm:pt>
    <dgm:pt modelId="{B63BDEBD-B031-4573-B7BD-48A7D23F71B8}" type="pres">
      <dgm:prSet presAssocID="{FB0EB1F3-C5A5-4ACA-8AE1-481452D51E66}" presName="horz1" presStyleCnt="0"/>
      <dgm:spPr/>
    </dgm:pt>
    <dgm:pt modelId="{D3204BB0-4A43-43D3-B82D-7F1309579188}" type="pres">
      <dgm:prSet presAssocID="{FB0EB1F3-C5A5-4ACA-8AE1-481452D51E66}" presName="tx1" presStyleLbl="revTx" presStyleIdx="1" presStyleCnt="3"/>
      <dgm:spPr/>
    </dgm:pt>
    <dgm:pt modelId="{86C603B6-4D10-4115-A2D2-EA9F135DECC5}" type="pres">
      <dgm:prSet presAssocID="{FB0EB1F3-C5A5-4ACA-8AE1-481452D51E66}" presName="vert1" presStyleCnt="0"/>
      <dgm:spPr/>
    </dgm:pt>
    <dgm:pt modelId="{D71159E1-C36E-4FC5-A727-205F63A3B023}" type="pres">
      <dgm:prSet presAssocID="{6E74DAF2-2662-46D9-B9A5-24BAA4185653}" presName="thickLine" presStyleLbl="alignNode1" presStyleIdx="2" presStyleCnt="3"/>
      <dgm:spPr/>
    </dgm:pt>
    <dgm:pt modelId="{EC17BEDB-4579-4413-BB9C-71D906BF9C2E}" type="pres">
      <dgm:prSet presAssocID="{6E74DAF2-2662-46D9-B9A5-24BAA4185653}" presName="horz1" presStyleCnt="0"/>
      <dgm:spPr/>
    </dgm:pt>
    <dgm:pt modelId="{AE7D11BF-D730-4446-ABB9-C92E9B3ADCB6}" type="pres">
      <dgm:prSet presAssocID="{6E74DAF2-2662-46D9-B9A5-24BAA4185653}" presName="tx1" presStyleLbl="revTx" presStyleIdx="2" presStyleCnt="3"/>
      <dgm:spPr/>
    </dgm:pt>
    <dgm:pt modelId="{A40FF778-7C18-4B3D-9046-64A6EECA2561}" type="pres">
      <dgm:prSet presAssocID="{6E74DAF2-2662-46D9-B9A5-24BAA4185653}" presName="vert1" presStyleCnt="0"/>
      <dgm:spPr/>
    </dgm:pt>
  </dgm:ptLst>
  <dgm:cxnLst>
    <dgm:cxn modelId="{D9C31A52-6931-48B3-A33D-77002D89C38C}" type="presOf" srcId="{6E74DAF2-2662-46D9-B9A5-24BAA4185653}" destId="{AE7D11BF-D730-4446-ABB9-C92E9B3ADCB6}" srcOrd="0" destOrd="0" presId="urn:microsoft.com/office/officeart/2008/layout/LinedList"/>
    <dgm:cxn modelId="{EC953280-E33A-4475-BFC6-0795264C01E4}" srcId="{AB17BE4D-19CE-4B78-9D27-A9171F68ACD8}" destId="{76A1A57B-DB4A-41BB-BBFC-8533F156D956}" srcOrd="0" destOrd="0" parTransId="{405E8D2D-9853-413A-BF2A-6879ECCB95CF}" sibTransId="{778C4E5D-2815-489E-A465-28E102901B9A}"/>
    <dgm:cxn modelId="{688A7595-6884-44FB-B653-D9341202ADFC}" srcId="{AB17BE4D-19CE-4B78-9D27-A9171F68ACD8}" destId="{6E74DAF2-2662-46D9-B9A5-24BAA4185653}" srcOrd="2" destOrd="0" parTransId="{C4C63AA0-AA70-41A3-9157-97327CF8DE01}" sibTransId="{2A44D6EC-B30F-40D1-9FD2-16769D188E6C}"/>
    <dgm:cxn modelId="{8541EEB1-7722-427C-973A-8E7EE865FE36}" type="presOf" srcId="{AB17BE4D-19CE-4B78-9D27-A9171F68ACD8}" destId="{44DBD3A9-3D4A-4629-8C42-AB117814F406}" srcOrd="0" destOrd="0" presId="urn:microsoft.com/office/officeart/2008/layout/LinedList"/>
    <dgm:cxn modelId="{01A2C8B6-AA7B-46EB-96DC-6BDDBAF077F6}" type="presOf" srcId="{76A1A57B-DB4A-41BB-BBFC-8533F156D956}" destId="{BB6180D3-FB28-441D-9E5F-473CB751AB62}" srcOrd="0" destOrd="0" presId="urn:microsoft.com/office/officeart/2008/layout/LinedList"/>
    <dgm:cxn modelId="{21C78DD3-E896-433B-AF62-BC6E23B49723}" type="presOf" srcId="{FB0EB1F3-C5A5-4ACA-8AE1-481452D51E66}" destId="{D3204BB0-4A43-43D3-B82D-7F1309579188}" srcOrd="0" destOrd="0" presId="urn:microsoft.com/office/officeart/2008/layout/LinedList"/>
    <dgm:cxn modelId="{DF4CBDFB-D19F-4F32-BE57-5FFB7F28915E}" srcId="{AB17BE4D-19CE-4B78-9D27-A9171F68ACD8}" destId="{FB0EB1F3-C5A5-4ACA-8AE1-481452D51E66}" srcOrd="1" destOrd="0" parTransId="{A516445A-7DCD-461D-983A-953F7610322C}" sibTransId="{6C6233A7-C96C-4F7B-98A5-621B242B790A}"/>
    <dgm:cxn modelId="{850C673B-6028-4CCF-8B0C-A9C152DB52AC}" type="presParOf" srcId="{44DBD3A9-3D4A-4629-8C42-AB117814F406}" destId="{A84C685D-BB0C-4DE7-984A-162DA7B93BC5}" srcOrd="0" destOrd="0" presId="urn:microsoft.com/office/officeart/2008/layout/LinedList"/>
    <dgm:cxn modelId="{14C6682A-B154-4B03-891C-FF8E58E83724}" type="presParOf" srcId="{44DBD3A9-3D4A-4629-8C42-AB117814F406}" destId="{2291A82F-6CF5-4F65-BCB9-9D14ADC47328}" srcOrd="1" destOrd="0" presId="urn:microsoft.com/office/officeart/2008/layout/LinedList"/>
    <dgm:cxn modelId="{217E816F-D67D-44C4-AF63-F963676ECCC7}" type="presParOf" srcId="{2291A82F-6CF5-4F65-BCB9-9D14ADC47328}" destId="{BB6180D3-FB28-441D-9E5F-473CB751AB62}" srcOrd="0" destOrd="0" presId="urn:microsoft.com/office/officeart/2008/layout/LinedList"/>
    <dgm:cxn modelId="{8275EF55-233D-492F-B59F-2F4206C23876}" type="presParOf" srcId="{2291A82F-6CF5-4F65-BCB9-9D14ADC47328}" destId="{6A9B69B7-A6DC-4078-9DFC-DB4B627585E0}" srcOrd="1" destOrd="0" presId="urn:microsoft.com/office/officeart/2008/layout/LinedList"/>
    <dgm:cxn modelId="{30EBDF9D-C4EF-4304-92F4-C8B7F30B9C28}" type="presParOf" srcId="{44DBD3A9-3D4A-4629-8C42-AB117814F406}" destId="{9467F547-4318-492E-AE72-6347439AB21E}" srcOrd="2" destOrd="0" presId="urn:microsoft.com/office/officeart/2008/layout/LinedList"/>
    <dgm:cxn modelId="{A397A26F-F87E-4DCF-BF42-F9BC408FA465}" type="presParOf" srcId="{44DBD3A9-3D4A-4629-8C42-AB117814F406}" destId="{B63BDEBD-B031-4573-B7BD-48A7D23F71B8}" srcOrd="3" destOrd="0" presId="urn:microsoft.com/office/officeart/2008/layout/LinedList"/>
    <dgm:cxn modelId="{C6BEBD17-1F90-446B-8DC9-8E3CCC3F505C}" type="presParOf" srcId="{B63BDEBD-B031-4573-B7BD-48A7D23F71B8}" destId="{D3204BB0-4A43-43D3-B82D-7F1309579188}" srcOrd="0" destOrd="0" presId="urn:microsoft.com/office/officeart/2008/layout/LinedList"/>
    <dgm:cxn modelId="{C5D18412-56C9-458B-8403-88DF4414FFA8}" type="presParOf" srcId="{B63BDEBD-B031-4573-B7BD-48A7D23F71B8}" destId="{86C603B6-4D10-4115-A2D2-EA9F135DECC5}" srcOrd="1" destOrd="0" presId="urn:microsoft.com/office/officeart/2008/layout/LinedList"/>
    <dgm:cxn modelId="{1A11C7D4-D27A-4DA7-8752-057A30079FFF}" type="presParOf" srcId="{44DBD3A9-3D4A-4629-8C42-AB117814F406}" destId="{D71159E1-C36E-4FC5-A727-205F63A3B023}" srcOrd="4" destOrd="0" presId="urn:microsoft.com/office/officeart/2008/layout/LinedList"/>
    <dgm:cxn modelId="{A04C2C6E-4C03-478A-AD17-0CB6F7115445}" type="presParOf" srcId="{44DBD3A9-3D4A-4629-8C42-AB117814F406}" destId="{EC17BEDB-4579-4413-BB9C-71D906BF9C2E}" srcOrd="5" destOrd="0" presId="urn:microsoft.com/office/officeart/2008/layout/LinedList"/>
    <dgm:cxn modelId="{40EEF95E-6A8A-449E-BE2A-7ED192A91BA3}" type="presParOf" srcId="{EC17BEDB-4579-4413-BB9C-71D906BF9C2E}" destId="{AE7D11BF-D730-4446-ABB9-C92E9B3ADCB6}" srcOrd="0" destOrd="0" presId="urn:microsoft.com/office/officeart/2008/layout/LinedList"/>
    <dgm:cxn modelId="{F22A20CA-CE15-4F7E-AF7F-771CEA23C464}" type="presParOf" srcId="{EC17BEDB-4579-4413-BB9C-71D906BF9C2E}" destId="{A40FF778-7C18-4B3D-9046-64A6EECA25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5B1A3-B80F-497E-BBF3-5F06BFB71B8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3660DB-1F5C-4A1A-A6FA-E93650518079}">
      <dgm:prSet/>
      <dgm:spPr/>
      <dgm:t>
        <a:bodyPr/>
        <a:lstStyle/>
        <a:p>
          <a:pPr rtl="0"/>
          <a:r>
            <a:rPr lang="ru-RU"/>
            <a:t>В </a:t>
          </a:r>
          <a:r>
            <a:rPr lang="ru-RU" i="1"/>
            <a:t>молодом возрасте </a:t>
          </a:r>
          <a:r>
            <a:rPr lang="ru-RU"/>
            <a:t>суицидальное поведение нередко связано с интимно-личностными отношениями. Степень депрессии часто является показателем серьезности суицидальной угрозы.</a:t>
          </a:r>
        </a:p>
      </dgm:t>
    </dgm:pt>
    <dgm:pt modelId="{95E2F0E9-5BCF-44BF-BAC8-6C9CDFF7AA1B}" type="parTrans" cxnId="{481FCF59-6F4F-4335-BF8A-E1FB470FB103}">
      <dgm:prSet/>
      <dgm:spPr/>
      <dgm:t>
        <a:bodyPr/>
        <a:lstStyle/>
        <a:p>
          <a:endParaRPr lang="ru-RU"/>
        </a:p>
      </dgm:t>
    </dgm:pt>
    <dgm:pt modelId="{D7B67BA9-159D-4F41-AFC9-073C00CE8ED6}" type="sibTrans" cxnId="{481FCF59-6F4F-4335-BF8A-E1FB470FB103}">
      <dgm:prSet/>
      <dgm:spPr/>
      <dgm:t>
        <a:bodyPr/>
        <a:lstStyle/>
        <a:p>
          <a:endParaRPr lang="ru-RU"/>
        </a:p>
      </dgm:t>
    </dgm:pt>
    <dgm:pt modelId="{0C71D406-E08D-4954-9350-153B23413CE7}">
      <dgm:prSet/>
      <dgm:spPr/>
      <dgm:t>
        <a:bodyPr/>
        <a:lstStyle/>
        <a:p>
          <a:pPr rtl="0"/>
          <a:r>
            <a:rPr lang="ru-RU"/>
            <a:t>Типичными стрессорами </a:t>
          </a:r>
          <a:r>
            <a:rPr lang="ru-RU" i="1"/>
            <a:t>зрелого возраста </a:t>
          </a:r>
          <a:r>
            <a:rPr lang="ru-RU"/>
            <a:t>являются ситуация развода, потеря близкого человека, увольнение с работы, финансовый кризис, смерть в семье. Наибольшее число завершенных самоубийств совершается в период от 40 до 65 лет. Уровень самоубийств выше среди мужчин. </a:t>
          </a:r>
        </a:p>
      </dgm:t>
    </dgm:pt>
    <dgm:pt modelId="{9D3C0E48-CC54-4BEB-B42F-E692BDCC99F1}" type="parTrans" cxnId="{31F85108-28D7-419F-85D2-B146CC522CD0}">
      <dgm:prSet/>
      <dgm:spPr/>
      <dgm:t>
        <a:bodyPr/>
        <a:lstStyle/>
        <a:p>
          <a:endParaRPr lang="ru-RU"/>
        </a:p>
      </dgm:t>
    </dgm:pt>
    <dgm:pt modelId="{38695384-C65C-4EE1-B9EC-E0B20B920974}" type="sibTrans" cxnId="{31F85108-28D7-419F-85D2-B146CC522CD0}">
      <dgm:prSet/>
      <dgm:spPr/>
      <dgm:t>
        <a:bodyPr/>
        <a:lstStyle/>
        <a:p>
          <a:endParaRPr lang="ru-RU"/>
        </a:p>
      </dgm:t>
    </dgm:pt>
    <dgm:pt modelId="{20DB69DD-BB82-4E57-B3B8-BA71DCF2924B}">
      <dgm:prSet/>
      <dgm:spPr/>
      <dgm:t>
        <a:bodyPr/>
        <a:lstStyle/>
        <a:p>
          <a:pPr rtl="0"/>
          <a:r>
            <a:rPr lang="ru-RU"/>
            <a:t>Депрессия у </a:t>
          </a:r>
          <a:r>
            <a:rPr lang="ru-RU" i="1"/>
            <a:t>пожилых людей </a:t>
          </a:r>
          <a:r>
            <a:rPr lang="ru-RU"/>
            <a:t>характеризуется чувством усталости, фатальностью и безнадежностью. В силу ряда причин пожилой возраст является одним из наиболее подверженных суицидальному поведению.</a:t>
          </a:r>
        </a:p>
      </dgm:t>
    </dgm:pt>
    <dgm:pt modelId="{510B7AFA-3D18-4C14-95BB-BB0903D4069F}" type="parTrans" cxnId="{177F78BA-BB6D-4142-827F-8150FADCAA71}">
      <dgm:prSet/>
      <dgm:spPr/>
      <dgm:t>
        <a:bodyPr/>
        <a:lstStyle/>
        <a:p>
          <a:endParaRPr lang="ru-RU"/>
        </a:p>
      </dgm:t>
    </dgm:pt>
    <dgm:pt modelId="{C9B09AB7-2986-4859-AAB3-07C04B9E2572}" type="sibTrans" cxnId="{177F78BA-BB6D-4142-827F-8150FADCAA71}">
      <dgm:prSet/>
      <dgm:spPr/>
      <dgm:t>
        <a:bodyPr/>
        <a:lstStyle/>
        <a:p>
          <a:endParaRPr lang="ru-RU"/>
        </a:p>
      </dgm:t>
    </dgm:pt>
    <dgm:pt modelId="{55A1B144-EADD-460C-AEC0-2CCED801204D}" type="pres">
      <dgm:prSet presAssocID="{4865B1A3-B80F-497E-BBF3-5F06BFB71B8A}" presName="vert0" presStyleCnt="0">
        <dgm:presLayoutVars>
          <dgm:dir/>
          <dgm:animOne val="branch"/>
          <dgm:animLvl val="lvl"/>
        </dgm:presLayoutVars>
      </dgm:prSet>
      <dgm:spPr/>
    </dgm:pt>
    <dgm:pt modelId="{9F0BA758-9562-46F7-925B-96F74908BDBE}" type="pres">
      <dgm:prSet presAssocID="{033660DB-1F5C-4A1A-A6FA-E93650518079}" presName="thickLine" presStyleLbl="alignNode1" presStyleIdx="0" presStyleCnt="3"/>
      <dgm:spPr/>
    </dgm:pt>
    <dgm:pt modelId="{D1A00225-D3F3-457E-81AE-3B9FC453A689}" type="pres">
      <dgm:prSet presAssocID="{033660DB-1F5C-4A1A-A6FA-E93650518079}" presName="horz1" presStyleCnt="0"/>
      <dgm:spPr/>
    </dgm:pt>
    <dgm:pt modelId="{D6E4141A-84EE-49EE-9C34-82D934431E48}" type="pres">
      <dgm:prSet presAssocID="{033660DB-1F5C-4A1A-A6FA-E93650518079}" presName="tx1" presStyleLbl="revTx" presStyleIdx="0" presStyleCnt="3"/>
      <dgm:spPr/>
    </dgm:pt>
    <dgm:pt modelId="{49015CDC-1084-4DFE-9A6D-97F3EC231BF8}" type="pres">
      <dgm:prSet presAssocID="{033660DB-1F5C-4A1A-A6FA-E93650518079}" presName="vert1" presStyleCnt="0"/>
      <dgm:spPr/>
    </dgm:pt>
    <dgm:pt modelId="{B6BBC09D-F413-4933-9380-D356E57FB5EA}" type="pres">
      <dgm:prSet presAssocID="{0C71D406-E08D-4954-9350-153B23413CE7}" presName="thickLine" presStyleLbl="alignNode1" presStyleIdx="1" presStyleCnt="3"/>
      <dgm:spPr/>
    </dgm:pt>
    <dgm:pt modelId="{BECC7AF3-1505-4E83-8C32-9D4351E176AA}" type="pres">
      <dgm:prSet presAssocID="{0C71D406-E08D-4954-9350-153B23413CE7}" presName="horz1" presStyleCnt="0"/>
      <dgm:spPr/>
    </dgm:pt>
    <dgm:pt modelId="{1B8F509E-5592-4E43-AC5C-84D646A9ECC1}" type="pres">
      <dgm:prSet presAssocID="{0C71D406-E08D-4954-9350-153B23413CE7}" presName="tx1" presStyleLbl="revTx" presStyleIdx="1" presStyleCnt="3"/>
      <dgm:spPr/>
    </dgm:pt>
    <dgm:pt modelId="{2C41F1DE-8F46-4747-AD05-8F1CF04B5D49}" type="pres">
      <dgm:prSet presAssocID="{0C71D406-E08D-4954-9350-153B23413CE7}" presName="vert1" presStyleCnt="0"/>
      <dgm:spPr/>
    </dgm:pt>
    <dgm:pt modelId="{4FDAA4E5-2D1F-46FC-8B4E-8C2A1DE7A1AC}" type="pres">
      <dgm:prSet presAssocID="{20DB69DD-BB82-4E57-B3B8-BA71DCF2924B}" presName="thickLine" presStyleLbl="alignNode1" presStyleIdx="2" presStyleCnt="3"/>
      <dgm:spPr/>
    </dgm:pt>
    <dgm:pt modelId="{533168D1-5F17-451D-9ADA-036FE25247D7}" type="pres">
      <dgm:prSet presAssocID="{20DB69DD-BB82-4E57-B3B8-BA71DCF2924B}" presName="horz1" presStyleCnt="0"/>
      <dgm:spPr/>
    </dgm:pt>
    <dgm:pt modelId="{5B739D9D-2067-4CFF-887C-B23A54344E56}" type="pres">
      <dgm:prSet presAssocID="{20DB69DD-BB82-4E57-B3B8-BA71DCF2924B}" presName="tx1" presStyleLbl="revTx" presStyleIdx="2" presStyleCnt="3"/>
      <dgm:spPr/>
    </dgm:pt>
    <dgm:pt modelId="{807DF070-6595-4E3A-BD78-C8510868F9EE}" type="pres">
      <dgm:prSet presAssocID="{20DB69DD-BB82-4E57-B3B8-BA71DCF2924B}" presName="vert1" presStyleCnt="0"/>
      <dgm:spPr/>
    </dgm:pt>
  </dgm:ptLst>
  <dgm:cxnLst>
    <dgm:cxn modelId="{31F85108-28D7-419F-85D2-B146CC522CD0}" srcId="{4865B1A3-B80F-497E-BBF3-5F06BFB71B8A}" destId="{0C71D406-E08D-4954-9350-153B23413CE7}" srcOrd="1" destOrd="0" parTransId="{9D3C0E48-CC54-4BEB-B42F-E692BDCC99F1}" sibTransId="{38695384-C65C-4EE1-B9EC-E0B20B920974}"/>
    <dgm:cxn modelId="{4DECB922-DC0E-45CB-A64C-819FB7045B00}" type="presOf" srcId="{033660DB-1F5C-4A1A-A6FA-E93650518079}" destId="{D6E4141A-84EE-49EE-9C34-82D934431E48}" srcOrd="0" destOrd="0" presId="urn:microsoft.com/office/officeart/2008/layout/LinedList"/>
    <dgm:cxn modelId="{91DE6129-3969-46DE-9994-049065F4C5BA}" type="presOf" srcId="{0C71D406-E08D-4954-9350-153B23413CE7}" destId="{1B8F509E-5592-4E43-AC5C-84D646A9ECC1}" srcOrd="0" destOrd="0" presId="urn:microsoft.com/office/officeart/2008/layout/LinedList"/>
    <dgm:cxn modelId="{DC4C4231-EE4B-4CC7-B2F2-F7FD4F62D88A}" type="presOf" srcId="{4865B1A3-B80F-497E-BBF3-5F06BFB71B8A}" destId="{55A1B144-EADD-460C-AEC0-2CCED801204D}" srcOrd="0" destOrd="0" presId="urn:microsoft.com/office/officeart/2008/layout/LinedList"/>
    <dgm:cxn modelId="{481FCF59-6F4F-4335-BF8A-E1FB470FB103}" srcId="{4865B1A3-B80F-497E-BBF3-5F06BFB71B8A}" destId="{033660DB-1F5C-4A1A-A6FA-E93650518079}" srcOrd="0" destOrd="0" parTransId="{95E2F0E9-5BCF-44BF-BAC8-6C9CDFF7AA1B}" sibTransId="{D7B67BA9-159D-4F41-AFC9-073C00CE8ED6}"/>
    <dgm:cxn modelId="{177F78BA-BB6D-4142-827F-8150FADCAA71}" srcId="{4865B1A3-B80F-497E-BBF3-5F06BFB71B8A}" destId="{20DB69DD-BB82-4E57-B3B8-BA71DCF2924B}" srcOrd="2" destOrd="0" parTransId="{510B7AFA-3D18-4C14-95BB-BB0903D4069F}" sibTransId="{C9B09AB7-2986-4859-AAB3-07C04B9E2572}"/>
    <dgm:cxn modelId="{B37899C9-2F63-4140-B48A-AC6C39098FD1}" type="presOf" srcId="{20DB69DD-BB82-4E57-B3B8-BA71DCF2924B}" destId="{5B739D9D-2067-4CFF-887C-B23A54344E56}" srcOrd="0" destOrd="0" presId="urn:microsoft.com/office/officeart/2008/layout/LinedList"/>
    <dgm:cxn modelId="{633B9EFC-E0AB-4667-9BFD-2DFEB04918D2}" type="presParOf" srcId="{55A1B144-EADD-460C-AEC0-2CCED801204D}" destId="{9F0BA758-9562-46F7-925B-96F74908BDBE}" srcOrd="0" destOrd="0" presId="urn:microsoft.com/office/officeart/2008/layout/LinedList"/>
    <dgm:cxn modelId="{80691C07-5153-4FFF-B2E7-03D6A101C88C}" type="presParOf" srcId="{55A1B144-EADD-460C-AEC0-2CCED801204D}" destId="{D1A00225-D3F3-457E-81AE-3B9FC453A689}" srcOrd="1" destOrd="0" presId="urn:microsoft.com/office/officeart/2008/layout/LinedList"/>
    <dgm:cxn modelId="{A84745CF-184D-478B-8F39-768613A7A9DF}" type="presParOf" srcId="{D1A00225-D3F3-457E-81AE-3B9FC453A689}" destId="{D6E4141A-84EE-49EE-9C34-82D934431E48}" srcOrd="0" destOrd="0" presId="urn:microsoft.com/office/officeart/2008/layout/LinedList"/>
    <dgm:cxn modelId="{6F4C63DE-7185-4B03-875D-8FE19D58600E}" type="presParOf" srcId="{D1A00225-D3F3-457E-81AE-3B9FC453A689}" destId="{49015CDC-1084-4DFE-9A6D-97F3EC231BF8}" srcOrd="1" destOrd="0" presId="urn:microsoft.com/office/officeart/2008/layout/LinedList"/>
    <dgm:cxn modelId="{8CC53A36-271D-474A-B915-F12E6392BEDA}" type="presParOf" srcId="{55A1B144-EADD-460C-AEC0-2CCED801204D}" destId="{B6BBC09D-F413-4933-9380-D356E57FB5EA}" srcOrd="2" destOrd="0" presId="urn:microsoft.com/office/officeart/2008/layout/LinedList"/>
    <dgm:cxn modelId="{FFAF00C5-8A91-4101-B6B0-C2D144D7BC97}" type="presParOf" srcId="{55A1B144-EADD-460C-AEC0-2CCED801204D}" destId="{BECC7AF3-1505-4E83-8C32-9D4351E176AA}" srcOrd="3" destOrd="0" presId="urn:microsoft.com/office/officeart/2008/layout/LinedList"/>
    <dgm:cxn modelId="{5601BF51-1F2D-4698-8473-531CF3E32EC2}" type="presParOf" srcId="{BECC7AF3-1505-4E83-8C32-9D4351E176AA}" destId="{1B8F509E-5592-4E43-AC5C-84D646A9ECC1}" srcOrd="0" destOrd="0" presId="urn:microsoft.com/office/officeart/2008/layout/LinedList"/>
    <dgm:cxn modelId="{3384FAD3-6419-4EFF-A7DC-2B912B92E7E6}" type="presParOf" srcId="{BECC7AF3-1505-4E83-8C32-9D4351E176AA}" destId="{2C41F1DE-8F46-4747-AD05-8F1CF04B5D49}" srcOrd="1" destOrd="0" presId="urn:microsoft.com/office/officeart/2008/layout/LinedList"/>
    <dgm:cxn modelId="{19EE9A8C-D7D6-4C8E-948E-5C399388F021}" type="presParOf" srcId="{55A1B144-EADD-460C-AEC0-2CCED801204D}" destId="{4FDAA4E5-2D1F-46FC-8B4E-8C2A1DE7A1AC}" srcOrd="4" destOrd="0" presId="urn:microsoft.com/office/officeart/2008/layout/LinedList"/>
    <dgm:cxn modelId="{8222A429-6911-4AE8-B702-CFB2D08914F3}" type="presParOf" srcId="{55A1B144-EADD-460C-AEC0-2CCED801204D}" destId="{533168D1-5F17-451D-9ADA-036FE25247D7}" srcOrd="5" destOrd="0" presId="urn:microsoft.com/office/officeart/2008/layout/LinedList"/>
    <dgm:cxn modelId="{2F8AB5C1-8F55-46D6-9CCB-C08700CD1E5E}" type="presParOf" srcId="{533168D1-5F17-451D-9ADA-036FE25247D7}" destId="{5B739D9D-2067-4CFF-887C-B23A54344E56}" srcOrd="0" destOrd="0" presId="urn:microsoft.com/office/officeart/2008/layout/LinedList"/>
    <dgm:cxn modelId="{787C21F1-D346-488F-BF13-521A0740807F}" type="presParOf" srcId="{533168D1-5F17-451D-9ADA-036FE25247D7}" destId="{807DF070-6595-4E3A-BD78-C8510868F9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DDDAEE-C921-496E-B887-982FA144951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ADA5B-6E1A-479C-8A39-469D18282162}">
      <dgm:prSet/>
      <dgm:spPr/>
      <dgm:t>
        <a:bodyPr/>
        <a:lstStyle/>
        <a:p>
          <a:pPr rtl="0"/>
          <a:r>
            <a:rPr lang="ru-RU" dirty="0"/>
            <a:t>«призыв» (известный в мировой литературе как «крик о помощи», где основным смыслом является привлечение к себе окружающих); </a:t>
          </a:r>
        </a:p>
      </dgm:t>
    </dgm:pt>
    <dgm:pt modelId="{2847371F-2977-4EFD-9222-1A99C0803AF4}" type="parTrans" cxnId="{F8DCA06C-BB28-4520-903A-2D3A604803AB}">
      <dgm:prSet/>
      <dgm:spPr/>
      <dgm:t>
        <a:bodyPr/>
        <a:lstStyle/>
        <a:p>
          <a:endParaRPr lang="ru-RU"/>
        </a:p>
      </dgm:t>
    </dgm:pt>
    <dgm:pt modelId="{2226D32C-D3C0-435B-B857-F0D95E41BB5C}" type="sibTrans" cxnId="{F8DCA06C-BB28-4520-903A-2D3A604803AB}">
      <dgm:prSet/>
      <dgm:spPr/>
      <dgm:t>
        <a:bodyPr/>
        <a:lstStyle/>
        <a:p>
          <a:endParaRPr lang="ru-RU"/>
        </a:p>
      </dgm:t>
    </dgm:pt>
    <dgm:pt modelId="{9AA56949-9DF3-4161-8A87-E960CCC0179C}">
      <dgm:prSet/>
      <dgm:spPr/>
      <dgm:t>
        <a:bodyPr/>
        <a:lstStyle/>
        <a:p>
          <a:pPr rtl="0"/>
          <a:r>
            <a:rPr lang="ru-RU" dirty="0"/>
            <a:t>«протест» (активная реакция против сложившейся ситуации); </a:t>
          </a:r>
        </a:p>
      </dgm:t>
    </dgm:pt>
    <dgm:pt modelId="{ED5D96BC-120E-468E-A04E-B84037E0FB69}" type="parTrans" cxnId="{DE3B6FE8-F1D4-413A-B419-42AAA0077D6B}">
      <dgm:prSet/>
      <dgm:spPr/>
      <dgm:t>
        <a:bodyPr/>
        <a:lstStyle/>
        <a:p>
          <a:endParaRPr lang="ru-RU"/>
        </a:p>
      </dgm:t>
    </dgm:pt>
    <dgm:pt modelId="{732F49C3-6D34-4832-A793-6F4A8FC0D153}" type="sibTrans" cxnId="{DE3B6FE8-F1D4-413A-B419-42AAA0077D6B}">
      <dgm:prSet/>
      <dgm:spPr/>
      <dgm:t>
        <a:bodyPr/>
        <a:lstStyle/>
        <a:p>
          <a:endParaRPr lang="ru-RU"/>
        </a:p>
      </dgm:t>
    </dgm:pt>
    <dgm:pt modelId="{6360AFE3-AEF8-4F67-B22E-A4287223A29B}">
      <dgm:prSet/>
      <dgm:spPr/>
      <dgm:t>
        <a:bodyPr/>
        <a:lstStyle/>
        <a:p>
          <a:pPr rtl="0"/>
          <a:r>
            <a:rPr lang="ru-RU" dirty="0"/>
            <a:t>«</a:t>
          </a:r>
          <a:r>
            <a:rPr lang="ru-RU" dirty="0" err="1"/>
            <a:t>парасуицидальная</a:t>
          </a:r>
          <a:r>
            <a:rPr lang="ru-RU" dirty="0"/>
            <a:t> пауза» (необходимость дать себе хотя бы короткий отдых в ситуации конфликта); </a:t>
          </a:r>
        </a:p>
      </dgm:t>
    </dgm:pt>
    <dgm:pt modelId="{34B4A1C7-E44A-4BDE-A676-DAF75B41E498}" type="parTrans" cxnId="{637EF9D8-CB37-4FE2-B2DF-D09FE31D9A9C}">
      <dgm:prSet/>
      <dgm:spPr/>
      <dgm:t>
        <a:bodyPr/>
        <a:lstStyle/>
        <a:p>
          <a:endParaRPr lang="ru-RU"/>
        </a:p>
      </dgm:t>
    </dgm:pt>
    <dgm:pt modelId="{6638DC34-3EC2-4C49-AA88-13B35954E47D}" type="sibTrans" cxnId="{637EF9D8-CB37-4FE2-B2DF-D09FE31D9A9C}">
      <dgm:prSet/>
      <dgm:spPr/>
      <dgm:t>
        <a:bodyPr/>
        <a:lstStyle/>
        <a:p>
          <a:endParaRPr lang="ru-RU"/>
        </a:p>
      </dgm:t>
    </dgm:pt>
    <dgm:pt modelId="{57B1ABD2-ED04-4805-8858-89D492C9F313}">
      <dgm:prSet/>
      <dgm:spPr/>
      <dgm:t>
        <a:bodyPr/>
        <a:lstStyle/>
        <a:p>
          <a:pPr rtl="0"/>
          <a:r>
            <a:rPr lang="ru-RU" dirty="0"/>
            <a:t>«избежание страдания» (необходимость «выключения» из невыносимой ситуации); </a:t>
          </a:r>
        </a:p>
      </dgm:t>
    </dgm:pt>
    <dgm:pt modelId="{805E770F-8BAA-46B4-AEB8-9E1051C33CA8}" type="parTrans" cxnId="{40B40275-4BBF-4750-A4AA-4EB789615244}">
      <dgm:prSet/>
      <dgm:spPr/>
      <dgm:t>
        <a:bodyPr/>
        <a:lstStyle/>
        <a:p>
          <a:endParaRPr lang="ru-RU"/>
        </a:p>
      </dgm:t>
    </dgm:pt>
    <dgm:pt modelId="{720E3209-C377-4769-B68B-1331BB5CC057}" type="sibTrans" cxnId="{40B40275-4BBF-4750-A4AA-4EB789615244}">
      <dgm:prSet/>
      <dgm:spPr/>
      <dgm:t>
        <a:bodyPr/>
        <a:lstStyle/>
        <a:p>
          <a:endParaRPr lang="ru-RU"/>
        </a:p>
      </dgm:t>
    </dgm:pt>
    <dgm:pt modelId="{0422EE38-A939-4643-9086-59CD2E937FFE}">
      <dgm:prSet/>
      <dgm:spPr/>
      <dgm:t>
        <a:bodyPr/>
        <a:lstStyle/>
        <a:p>
          <a:pPr rtl="0"/>
          <a:r>
            <a:rPr lang="ru-RU" dirty="0"/>
            <a:t>«самонаказание» (стремление к наказанию себя как виновного в создавшемся положении); </a:t>
          </a:r>
        </a:p>
      </dgm:t>
    </dgm:pt>
    <dgm:pt modelId="{44092EEB-8DFB-4217-8BA1-1D6CDE7B584F}" type="parTrans" cxnId="{4322AABD-FD2E-48B8-9DA5-24C361DB83A3}">
      <dgm:prSet/>
      <dgm:spPr/>
      <dgm:t>
        <a:bodyPr/>
        <a:lstStyle/>
        <a:p>
          <a:endParaRPr lang="ru-RU"/>
        </a:p>
      </dgm:t>
    </dgm:pt>
    <dgm:pt modelId="{961A83C5-4DF0-49F2-90B4-15E053CF4391}" type="sibTrans" cxnId="{4322AABD-FD2E-48B8-9DA5-24C361DB83A3}">
      <dgm:prSet/>
      <dgm:spPr/>
      <dgm:t>
        <a:bodyPr/>
        <a:lstStyle/>
        <a:p>
          <a:endParaRPr lang="ru-RU"/>
        </a:p>
      </dgm:t>
    </dgm:pt>
    <dgm:pt modelId="{E9087BC6-38A1-428A-9C3B-E64FFF25D83D}">
      <dgm:prSet/>
      <dgm:spPr/>
      <dgm:t>
        <a:bodyPr/>
        <a:lstStyle/>
        <a:p>
          <a:pPr rtl="0"/>
          <a:r>
            <a:rPr lang="ru-RU" dirty="0"/>
            <a:t>«отказ» (желание умереть, прекратить существование). </a:t>
          </a:r>
        </a:p>
      </dgm:t>
    </dgm:pt>
    <dgm:pt modelId="{4E48CC05-E5D7-4614-B024-F6009CD6DA26}" type="parTrans" cxnId="{4493B21F-049C-40D9-BAD7-0E77B69F1144}">
      <dgm:prSet/>
      <dgm:spPr/>
      <dgm:t>
        <a:bodyPr/>
        <a:lstStyle/>
        <a:p>
          <a:endParaRPr lang="ru-RU"/>
        </a:p>
      </dgm:t>
    </dgm:pt>
    <dgm:pt modelId="{EB0B1229-5888-4927-BE55-3C824909CE1D}" type="sibTrans" cxnId="{4493B21F-049C-40D9-BAD7-0E77B69F1144}">
      <dgm:prSet/>
      <dgm:spPr/>
      <dgm:t>
        <a:bodyPr/>
        <a:lstStyle/>
        <a:p>
          <a:endParaRPr lang="ru-RU"/>
        </a:p>
      </dgm:t>
    </dgm:pt>
    <dgm:pt modelId="{0FFBD639-B098-4B15-8106-29E54388234D}" type="pres">
      <dgm:prSet presAssocID="{09DDDAEE-C921-496E-B887-982FA1449515}" presName="vert0" presStyleCnt="0">
        <dgm:presLayoutVars>
          <dgm:dir/>
          <dgm:animOne val="branch"/>
          <dgm:animLvl val="lvl"/>
        </dgm:presLayoutVars>
      </dgm:prSet>
      <dgm:spPr/>
    </dgm:pt>
    <dgm:pt modelId="{8CAF1D97-7AF8-4E46-9C23-D27E07ADB379}" type="pres">
      <dgm:prSet presAssocID="{66BADA5B-6E1A-479C-8A39-469D18282162}" presName="thickLine" presStyleLbl="alignNode1" presStyleIdx="0" presStyleCnt="6"/>
      <dgm:spPr/>
    </dgm:pt>
    <dgm:pt modelId="{84DDB774-3098-43D5-ADE8-618CCA9A746B}" type="pres">
      <dgm:prSet presAssocID="{66BADA5B-6E1A-479C-8A39-469D18282162}" presName="horz1" presStyleCnt="0"/>
      <dgm:spPr/>
    </dgm:pt>
    <dgm:pt modelId="{D060E7AD-E771-466A-92CA-C883AD042A69}" type="pres">
      <dgm:prSet presAssocID="{66BADA5B-6E1A-479C-8A39-469D18282162}" presName="tx1" presStyleLbl="revTx" presStyleIdx="0" presStyleCnt="6"/>
      <dgm:spPr/>
    </dgm:pt>
    <dgm:pt modelId="{EF917377-BBF8-4FCE-BF98-72E509F995B3}" type="pres">
      <dgm:prSet presAssocID="{66BADA5B-6E1A-479C-8A39-469D18282162}" presName="vert1" presStyleCnt="0"/>
      <dgm:spPr/>
    </dgm:pt>
    <dgm:pt modelId="{58B50E9A-75F6-4797-A1F4-6FC0CD314E5C}" type="pres">
      <dgm:prSet presAssocID="{9AA56949-9DF3-4161-8A87-E960CCC0179C}" presName="thickLine" presStyleLbl="alignNode1" presStyleIdx="1" presStyleCnt="6"/>
      <dgm:spPr/>
    </dgm:pt>
    <dgm:pt modelId="{89018204-ACB5-41B5-A7BA-9845DFDB4417}" type="pres">
      <dgm:prSet presAssocID="{9AA56949-9DF3-4161-8A87-E960CCC0179C}" presName="horz1" presStyleCnt="0"/>
      <dgm:spPr/>
    </dgm:pt>
    <dgm:pt modelId="{AD3B4457-E959-4B75-B42C-ACE7AAEF44EA}" type="pres">
      <dgm:prSet presAssocID="{9AA56949-9DF3-4161-8A87-E960CCC0179C}" presName="tx1" presStyleLbl="revTx" presStyleIdx="1" presStyleCnt="6"/>
      <dgm:spPr/>
    </dgm:pt>
    <dgm:pt modelId="{72842124-6F1C-4A48-9E06-FAEECAD31DD0}" type="pres">
      <dgm:prSet presAssocID="{9AA56949-9DF3-4161-8A87-E960CCC0179C}" presName="vert1" presStyleCnt="0"/>
      <dgm:spPr/>
    </dgm:pt>
    <dgm:pt modelId="{F898AB47-4275-40E9-B9B0-BBF2EB0C18B9}" type="pres">
      <dgm:prSet presAssocID="{6360AFE3-AEF8-4F67-B22E-A4287223A29B}" presName="thickLine" presStyleLbl="alignNode1" presStyleIdx="2" presStyleCnt="6"/>
      <dgm:spPr/>
    </dgm:pt>
    <dgm:pt modelId="{F9624273-6851-4084-A01E-51096EA7AF72}" type="pres">
      <dgm:prSet presAssocID="{6360AFE3-AEF8-4F67-B22E-A4287223A29B}" presName="horz1" presStyleCnt="0"/>
      <dgm:spPr/>
    </dgm:pt>
    <dgm:pt modelId="{00D32E81-0A83-4024-89AE-C64F94D84527}" type="pres">
      <dgm:prSet presAssocID="{6360AFE3-AEF8-4F67-B22E-A4287223A29B}" presName="tx1" presStyleLbl="revTx" presStyleIdx="2" presStyleCnt="6"/>
      <dgm:spPr/>
    </dgm:pt>
    <dgm:pt modelId="{08E58796-CFEE-4839-A64F-CC8B3F93AEB3}" type="pres">
      <dgm:prSet presAssocID="{6360AFE3-AEF8-4F67-B22E-A4287223A29B}" presName="vert1" presStyleCnt="0"/>
      <dgm:spPr/>
    </dgm:pt>
    <dgm:pt modelId="{B0327100-D089-496D-BEA2-F0B6E3D5BB51}" type="pres">
      <dgm:prSet presAssocID="{57B1ABD2-ED04-4805-8858-89D492C9F313}" presName="thickLine" presStyleLbl="alignNode1" presStyleIdx="3" presStyleCnt="6"/>
      <dgm:spPr/>
    </dgm:pt>
    <dgm:pt modelId="{8CB3BB9C-7133-441C-B330-E14FCD77DDBB}" type="pres">
      <dgm:prSet presAssocID="{57B1ABD2-ED04-4805-8858-89D492C9F313}" presName="horz1" presStyleCnt="0"/>
      <dgm:spPr/>
    </dgm:pt>
    <dgm:pt modelId="{6D29FC3D-6DE4-4B52-B0C0-CB60AF647132}" type="pres">
      <dgm:prSet presAssocID="{57B1ABD2-ED04-4805-8858-89D492C9F313}" presName="tx1" presStyleLbl="revTx" presStyleIdx="3" presStyleCnt="6"/>
      <dgm:spPr/>
    </dgm:pt>
    <dgm:pt modelId="{5DACCC73-5901-4397-A848-C2A6D8A66609}" type="pres">
      <dgm:prSet presAssocID="{57B1ABD2-ED04-4805-8858-89D492C9F313}" presName="vert1" presStyleCnt="0"/>
      <dgm:spPr/>
    </dgm:pt>
    <dgm:pt modelId="{4EDDE33B-2BF5-43B1-B000-38FFD28EFAEC}" type="pres">
      <dgm:prSet presAssocID="{0422EE38-A939-4643-9086-59CD2E937FFE}" presName="thickLine" presStyleLbl="alignNode1" presStyleIdx="4" presStyleCnt="6"/>
      <dgm:spPr/>
    </dgm:pt>
    <dgm:pt modelId="{6C01D7C4-598A-42CE-95B5-9D4248A5B061}" type="pres">
      <dgm:prSet presAssocID="{0422EE38-A939-4643-9086-59CD2E937FFE}" presName="horz1" presStyleCnt="0"/>
      <dgm:spPr/>
    </dgm:pt>
    <dgm:pt modelId="{D43B2692-92A2-45E7-ABB1-AA23D7CC1BED}" type="pres">
      <dgm:prSet presAssocID="{0422EE38-A939-4643-9086-59CD2E937FFE}" presName="tx1" presStyleLbl="revTx" presStyleIdx="4" presStyleCnt="6"/>
      <dgm:spPr/>
    </dgm:pt>
    <dgm:pt modelId="{7AA49E32-A988-4ED5-A394-408FD0558112}" type="pres">
      <dgm:prSet presAssocID="{0422EE38-A939-4643-9086-59CD2E937FFE}" presName="vert1" presStyleCnt="0"/>
      <dgm:spPr/>
    </dgm:pt>
    <dgm:pt modelId="{FB0EDB9E-7CF8-4C2F-A355-24CACA9A249D}" type="pres">
      <dgm:prSet presAssocID="{E9087BC6-38A1-428A-9C3B-E64FFF25D83D}" presName="thickLine" presStyleLbl="alignNode1" presStyleIdx="5" presStyleCnt="6"/>
      <dgm:spPr/>
    </dgm:pt>
    <dgm:pt modelId="{D33D3D77-5C02-4226-84FA-795F6F7B12B9}" type="pres">
      <dgm:prSet presAssocID="{E9087BC6-38A1-428A-9C3B-E64FFF25D83D}" presName="horz1" presStyleCnt="0"/>
      <dgm:spPr/>
    </dgm:pt>
    <dgm:pt modelId="{864B468F-F5BB-47C4-91F5-5C19DA4948B5}" type="pres">
      <dgm:prSet presAssocID="{E9087BC6-38A1-428A-9C3B-E64FFF25D83D}" presName="tx1" presStyleLbl="revTx" presStyleIdx="5" presStyleCnt="6"/>
      <dgm:spPr/>
    </dgm:pt>
    <dgm:pt modelId="{5681BB3B-A1F3-4A2F-93DC-707F60A6181B}" type="pres">
      <dgm:prSet presAssocID="{E9087BC6-38A1-428A-9C3B-E64FFF25D83D}" presName="vert1" presStyleCnt="0"/>
      <dgm:spPr/>
    </dgm:pt>
  </dgm:ptLst>
  <dgm:cxnLst>
    <dgm:cxn modelId="{D88D3216-9251-414B-B921-F7332C76DD03}" type="presOf" srcId="{9AA56949-9DF3-4161-8A87-E960CCC0179C}" destId="{AD3B4457-E959-4B75-B42C-ACE7AAEF44EA}" srcOrd="0" destOrd="0" presId="urn:microsoft.com/office/officeart/2008/layout/LinedList"/>
    <dgm:cxn modelId="{4493B21F-049C-40D9-BAD7-0E77B69F1144}" srcId="{09DDDAEE-C921-496E-B887-982FA1449515}" destId="{E9087BC6-38A1-428A-9C3B-E64FFF25D83D}" srcOrd="5" destOrd="0" parTransId="{4E48CC05-E5D7-4614-B024-F6009CD6DA26}" sibTransId="{EB0B1229-5888-4927-BE55-3C824909CE1D}"/>
    <dgm:cxn modelId="{A6BF6828-9024-462C-9AC7-3E7C2C0AE080}" type="presOf" srcId="{09DDDAEE-C921-496E-B887-982FA1449515}" destId="{0FFBD639-B098-4B15-8106-29E54388234D}" srcOrd="0" destOrd="0" presId="urn:microsoft.com/office/officeart/2008/layout/LinedList"/>
    <dgm:cxn modelId="{65DCA32C-1E23-4E0F-B183-8C49B1297FF6}" type="presOf" srcId="{57B1ABD2-ED04-4805-8858-89D492C9F313}" destId="{6D29FC3D-6DE4-4B52-B0C0-CB60AF647132}" srcOrd="0" destOrd="0" presId="urn:microsoft.com/office/officeart/2008/layout/LinedList"/>
    <dgm:cxn modelId="{735A4E5E-F13C-40FC-A20A-8346A44ABB18}" type="presOf" srcId="{0422EE38-A939-4643-9086-59CD2E937FFE}" destId="{D43B2692-92A2-45E7-ABB1-AA23D7CC1BED}" srcOrd="0" destOrd="0" presId="urn:microsoft.com/office/officeart/2008/layout/LinedList"/>
    <dgm:cxn modelId="{F8DCA06C-BB28-4520-903A-2D3A604803AB}" srcId="{09DDDAEE-C921-496E-B887-982FA1449515}" destId="{66BADA5B-6E1A-479C-8A39-469D18282162}" srcOrd="0" destOrd="0" parTransId="{2847371F-2977-4EFD-9222-1A99C0803AF4}" sibTransId="{2226D32C-D3C0-435B-B857-F0D95E41BB5C}"/>
    <dgm:cxn modelId="{40B40275-4BBF-4750-A4AA-4EB789615244}" srcId="{09DDDAEE-C921-496E-B887-982FA1449515}" destId="{57B1ABD2-ED04-4805-8858-89D492C9F313}" srcOrd="3" destOrd="0" parTransId="{805E770F-8BAA-46B4-AEB8-9E1051C33CA8}" sibTransId="{720E3209-C377-4769-B68B-1331BB5CC057}"/>
    <dgm:cxn modelId="{9E26359F-8F81-411E-A9DD-99094F93CEAF}" type="presOf" srcId="{66BADA5B-6E1A-479C-8A39-469D18282162}" destId="{D060E7AD-E771-466A-92CA-C883AD042A69}" srcOrd="0" destOrd="0" presId="urn:microsoft.com/office/officeart/2008/layout/LinedList"/>
    <dgm:cxn modelId="{C02118AE-57A4-4CC5-A8A4-C73F3225AA73}" type="presOf" srcId="{E9087BC6-38A1-428A-9C3B-E64FFF25D83D}" destId="{864B468F-F5BB-47C4-91F5-5C19DA4948B5}" srcOrd="0" destOrd="0" presId="urn:microsoft.com/office/officeart/2008/layout/LinedList"/>
    <dgm:cxn modelId="{4322AABD-FD2E-48B8-9DA5-24C361DB83A3}" srcId="{09DDDAEE-C921-496E-B887-982FA1449515}" destId="{0422EE38-A939-4643-9086-59CD2E937FFE}" srcOrd="4" destOrd="0" parTransId="{44092EEB-8DFB-4217-8BA1-1D6CDE7B584F}" sibTransId="{961A83C5-4DF0-49F2-90B4-15E053CF4391}"/>
    <dgm:cxn modelId="{84FB26BF-5B4D-4A77-9509-BB99BA2A28FE}" type="presOf" srcId="{6360AFE3-AEF8-4F67-B22E-A4287223A29B}" destId="{00D32E81-0A83-4024-89AE-C64F94D84527}" srcOrd="0" destOrd="0" presId="urn:microsoft.com/office/officeart/2008/layout/LinedList"/>
    <dgm:cxn modelId="{637EF9D8-CB37-4FE2-B2DF-D09FE31D9A9C}" srcId="{09DDDAEE-C921-496E-B887-982FA1449515}" destId="{6360AFE3-AEF8-4F67-B22E-A4287223A29B}" srcOrd="2" destOrd="0" parTransId="{34B4A1C7-E44A-4BDE-A676-DAF75B41E498}" sibTransId="{6638DC34-3EC2-4C49-AA88-13B35954E47D}"/>
    <dgm:cxn modelId="{DE3B6FE8-F1D4-413A-B419-42AAA0077D6B}" srcId="{09DDDAEE-C921-496E-B887-982FA1449515}" destId="{9AA56949-9DF3-4161-8A87-E960CCC0179C}" srcOrd="1" destOrd="0" parTransId="{ED5D96BC-120E-468E-A04E-B84037E0FB69}" sibTransId="{732F49C3-6D34-4832-A793-6F4A8FC0D153}"/>
    <dgm:cxn modelId="{813C8E80-8EF3-438D-8936-25CB4DDD6834}" type="presParOf" srcId="{0FFBD639-B098-4B15-8106-29E54388234D}" destId="{8CAF1D97-7AF8-4E46-9C23-D27E07ADB379}" srcOrd="0" destOrd="0" presId="urn:microsoft.com/office/officeart/2008/layout/LinedList"/>
    <dgm:cxn modelId="{8505A790-3E29-4D73-BD56-04B91F005A07}" type="presParOf" srcId="{0FFBD639-B098-4B15-8106-29E54388234D}" destId="{84DDB774-3098-43D5-ADE8-618CCA9A746B}" srcOrd="1" destOrd="0" presId="urn:microsoft.com/office/officeart/2008/layout/LinedList"/>
    <dgm:cxn modelId="{E0741E8B-1A2B-478A-AC8D-23D4B6B99343}" type="presParOf" srcId="{84DDB774-3098-43D5-ADE8-618CCA9A746B}" destId="{D060E7AD-E771-466A-92CA-C883AD042A69}" srcOrd="0" destOrd="0" presId="urn:microsoft.com/office/officeart/2008/layout/LinedList"/>
    <dgm:cxn modelId="{EF90F22F-7DF0-4DB3-81B6-9E5224CB89D6}" type="presParOf" srcId="{84DDB774-3098-43D5-ADE8-618CCA9A746B}" destId="{EF917377-BBF8-4FCE-BF98-72E509F995B3}" srcOrd="1" destOrd="0" presId="urn:microsoft.com/office/officeart/2008/layout/LinedList"/>
    <dgm:cxn modelId="{F1EBF5C8-BA98-4B6B-AF1F-549462BF5D00}" type="presParOf" srcId="{0FFBD639-B098-4B15-8106-29E54388234D}" destId="{58B50E9A-75F6-4797-A1F4-6FC0CD314E5C}" srcOrd="2" destOrd="0" presId="urn:microsoft.com/office/officeart/2008/layout/LinedList"/>
    <dgm:cxn modelId="{092DAE2E-8963-4140-93DA-64461C758777}" type="presParOf" srcId="{0FFBD639-B098-4B15-8106-29E54388234D}" destId="{89018204-ACB5-41B5-A7BA-9845DFDB4417}" srcOrd="3" destOrd="0" presId="urn:microsoft.com/office/officeart/2008/layout/LinedList"/>
    <dgm:cxn modelId="{DD5360EA-A902-466D-9BC9-3FD54105DCCA}" type="presParOf" srcId="{89018204-ACB5-41B5-A7BA-9845DFDB4417}" destId="{AD3B4457-E959-4B75-B42C-ACE7AAEF44EA}" srcOrd="0" destOrd="0" presId="urn:microsoft.com/office/officeart/2008/layout/LinedList"/>
    <dgm:cxn modelId="{FE51751C-F6EE-43F1-9B9B-8FF6F6F2B799}" type="presParOf" srcId="{89018204-ACB5-41B5-A7BA-9845DFDB4417}" destId="{72842124-6F1C-4A48-9E06-FAEECAD31DD0}" srcOrd="1" destOrd="0" presId="urn:microsoft.com/office/officeart/2008/layout/LinedList"/>
    <dgm:cxn modelId="{E8C6B844-B600-4764-993B-E9D7C46E68FB}" type="presParOf" srcId="{0FFBD639-B098-4B15-8106-29E54388234D}" destId="{F898AB47-4275-40E9-B9B0-BBF2EB0C18B9}" srcOrd="4" destOrd="0" presId="urn:microsoft.com/office/officeart/2008/layout/LinedList"/>
    <dgm:cxn modelId="{E88EA6CC-6D25-4261-985E-265949178569}" type="presParOf" srcId="{0FFBD639-B098-4B15-8106-29E54388234D}" destId="{F9624273-6851-4084-A01E-51096EA7AF72}" srcOrd="5" destOrd="0" presId="urn:microsoft.com/office/officeart/2008/layout/LinedList"/>
    <dgm:cxn modelId="{0FAC2C9C-FA4D-4628-8585-9592441CF872}" type="presParOf" srcId="{F9624273-6851-4084-A01E-51096EA7AF72}" destId="{00D32E81-0A83-4024-89AE-C64F94D84527}" srcOrd="0" destOrd="0" presId="urn:microsoft.com/office/officeart/2008/layout/LinedList"/>
    <dgm:cxn modelId="{7FA3B6CD-02F5-49D8-A7CC-A1D2D83A2C4C}" type="presParOf" srcId="{F9624273-6851-4084-A01E-51096EA7AF72}" destId="{08E58796-CFEE-4839-A64F-CC8B3F93AEB3}" srcOrd="1" destOrd="0" presId="urn:microsoft.com/office/officeart/2008/layout/LinedList"/>
    <dgm:cxn modelId="{4DBA69F1-429D-4BA5-9EC0-AF6F0257E15E}" type="presParOf" srcId="{0FFBD639-B098-4B15-8106-29E54388234D}" destId="{B0327100-D089-496D-BEA2-F0B6E3D5BB51}" srcOrd="6" destOrd="0" presId="urn:microsoft.com/office/officeart/2008/layout/LinedList"/>
    <dgm:cxn modelId="{514039C3-28B9-4395-9BF6-2E335EBA5037}" type="presParOf" srcId="{0FFBD639-B098-4B15-8106-29E54388234D}" destId="{8CB3BB9C-7133-441C-B330-E14FCD77DDBB}" srcOrd="7" destOrd="0" presId="urn:microsoft.com/office/officeart/2008/layout/LinedList"/>
    <dgm:cxn modelId="{BB1AA062-1FA9-4801-9631-7681E355F286}" type="presParOf" srcId="{8CB3BB9C-7133-441C-B330-E14FCD77DDBB}" destId="{6D29FC3D-6DE4-4B52-B0C0-CB60AF647132}" srcOrd="0" destOrd="0" presId="urn:microsoft.com/office/officeart/2008/layout/LinedList"/>
    <dgm:cxn modelId="{F2E0D7DF-4575-4467-9A8A-CEA7C89EF3DE}" type="presParOf" srcId="{8CB3BB9C-7133-441C-B330-E14FCD77DDBB}" destId="{5DACCC73-5901-4397-A848-C2A6D8A66609}" srcOrd="1" destOrd="0" presId="urn:microsoft.com/office/officeart/2008/layout/LinedList"/>
    <dgm:cxn modelId="{070F949C-941A-42E6-8C63-C07E89B4124C}" type="presParOf" srcId="{0FFBD639-B098-4B15-8106-29E54388234D}" destId="{4EDDE33B-2BF5-43B1-B000-38FFD28EFAEC}" srcOrd="8" destOrd="0" presId="urn:microsoft.com/office/officeart/2008/layout/LinedList"/>
    <dgm:cxn modelId="{B1A52A20-87D7-45F3-932B-082B477984B1}" type="presParOf" srcId="{0FFBD639-B098-4B15-8106-29E54388234D}" destId="{6C01D7C4-598A-42CE-95B5-9D4248A5B061}" srcOrd="9" destOrd="0" presId="urn:microsoft.com/office/officeart/2008/layout/LinedList"/>
    <dgm:cxn modelId="{234C0244-A07F-468D-B024-DCAEAA977660}" type="presParOf" srcId="{6C01D7C4-598A-42CE-95B5-9D4248A5B061}" destId="{D43B2692-92A2-45E7-ABB1-AA23D7CC1BED}" srcOrd="0" destOrd="0" presId="urn:microsoft.com/office/officeart/2008/layout/LinedList"/>
    <dgm:cxn modelId="{F69941F8-1A97-46D8-867C-BED7C7611A48}" type="presParOf" srcId="{6C01D7C4-598A-42CE-95B5-9D4248A5B061}" destId="{7AA49E32-A988-4ED5-A394-408FD0558112}" srcOrd="1" destOrd="0" presId="urn:microsoft.com/office/officeart/2008/layout/LinedList"/>
    <dgm:cxn modelId="{E5014176-1819-43EC-9359-38A8CB782849}" type="presParOf" srcId="{0FFBD639-B098-4B15-8106-29E54388234D}" destId="{FB0EDB9E-7CF8-4C2F-A355-24CACA9A249D}" srcOrd="10" destOrd="0" presId="urn:microsoft.com/office/officeart/2008/layout/LinedList"/>
    <dgm:cxn modelId="{FB8CD8F1-9E40-489B-90D0-3BF360EB59DC}" type="presParOf" srcId="{0FFBD639-B098-4B15-8106-29E54388234D}" destId="{D33D3D77-5C02-4226-84FA-795F6F7B12B9}" srcOrd="11" destOrd="0" presId="urn:microsoft.com/office/officeart/2008/layout/LinedList"/>
    <dgm:cxn modelId="{4736C762-3E8A-4285-8806-E4D26BDEF6E5}" type="presParOf" srcId="{D33D3D77-5C02-4226-84FA-795F6F7B12B9}" destId="{864B468F-F5BB-47C4-91F5-5C19DA4948B5}" srcOrd="0" destOrd="0" presId="urn:microsoft.com/office/officeart/2008/layout/LinedList"/>
    <dgm:cxn modelId="{07FBCAB4-8BD5-4452-ADDD-B5C98F84DC7A}" type="presParOf" srcId="{D33D3D77-5C02-4226-84FA-795F6F7B12B9}" destId="{5681BB3B-A1F3-4A2F-93DC-707F60A618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E9F72-F202-49C8-A9A4-FF986687A2D4}">
      <dsp:nvSpPr>
        <dsp:cNvPr id="0" name=""/>
        <dsp:cNvSpPr/>
      </dsp:nvSpPr>
      <dsp:spPr>
        <a:xfrm>
          <a:off x="0" y="161938"/>
          <a:ext cx="8423349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вечернее, ночное и утреннее время, когда люди предоставлены самим себе, остаются наедине со сво­ими мыслями и переживаниями;</a:t>
          </a:r>
        </a:p>
      </dsp:txBody>
      <dsp:txXfrm>
        <a:off x="48426" y="210364"/>
        <a:ext cx="8326497" cy="895161"/>
      </dsp:txXfrm>
    </dsp:sp>
    <dsp:sp modelId="{ADBAF9D5-A18F-42B0-B89F-65F25185CF14}">
      <dsp:nvSpPr>
        <dsp:cNvPr id="0" name=""/>
        <dsp:cNvSpPr/>
      </dsp:nvSpPr>
      <dsp:spPr>
        <a:xfrm>
          <a:off x="0" y="1194271"/>
          <a:ext cx="8423349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период «пиков возрастной суицидальности» (между 11-12, 15-16, 17 - 24,  40 - 50 годами); </a:t>
          </a:r>
        </a:p>
      </dsp:txBody>
      <dsp:txXfrm>
        <a:off x="48426" y="1242697"/>
        <a:ext cx="8326497" cy="895161"/>
      </dsp:txXfrm>
    </dsp:sp>
    <dsp:sp modelId="{37242383-CF6E-4ECA-8DFC-BDFF77D08579}">
      <dsp:nvSpPr>
        <dsp:cNvPr id="0" name=""/>
        <dsp:cNvSpPr/>
      </dsp:nvSpPr>
      <dsp:spPr>
        <a:xfrm>
          <a:off x="0" y="2226605"/>
          <a:ext cx="8423349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условиях тяжелой морально-психологической обстановки в коллективах и т. д.;</a:t>
          </a:r>
        </a:p>
      </dsp:txBody>
      <dsp:txXfrm>
        <a:off x="48426" y="2275031"/>
        <a:ext cx="8326497" cy="895161"/>
      </dsp:txXfrm>
    </dsp:sp>
    <dsp:sp modelId="{D582B529-B5A6-4B2A-B257-D14705E39324}">
      <dsp:nvSpPr>
        <dsp:cNvPr id="0" name=""/>
        <dsp:cNvSpPr/>
      </dsp:nvSpPr>
      <dsp:spPr>
        <a:xfrm>
          <a:off x="0" y="3258939"/>
          <a:ext cx="8423349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больше всего самоубийств регистрируется весной, когда человеческие несчастья контрастируют с цветением окружающей природы. Тусклые краски зимы в какой-то мере гармонируют с душевной подавленностью, но между мрачными переживаниями «Я» и яркими днями весны возникает явный контраст. </a:t>
          </a:r>
        </a:p>
      </dsp:txBody>
      <dsp:txXfrm>
        <a:off x="48426" y="3307365"/>
        <a:ext cx="8326497" cy="895161"/>
      </dsp:txXfrm>
    </dsp:sp>
    <dsp:sp modelId="{CA909A2E-CE73-4C49-A8FB-0C4EC2D4AADB}">
      <dsp:nvSpPr>
        <dsp:cNvPr id="0" name=""/>
        <dsp:cNvSpPr/>
      </dsp:nvSpPr>
      <dsp:spPr>
        <a:xfrm>
          <a:off x="0" y="4291273"/>
          <a:ext cx="8423349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«пиком сезонной суицидальности» является май, самое малое число суицидов бывает в декабре.</a:t>
          </a:r>
        </a:p>
      </dsp:txBody>
      <dsp:txXfrm>
        <a:off x="48426" y="4339699"/>
        <a:ext cx="8326497" cy="89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C685D-BB0C-4DE7-984A-162DA7B93BC5}">
      <dsp:nvSpPr>
        <dsp:cNvPr id="0" name=""/>
        <dsp:cNvSpPr/>
      </dsp:nvSpPr>
      <dsp:spPr>
        <a:xfrm>
          <a:off x="0" y="2378"/>
          <a:ext cx="101625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180D3-FB28-441D-9E5F-473CB751AB62}">
      <dsp:nvSpPr>
        <dsp:cNvPr id="0" name=""/>
        <dsp:cNvSpPr/>
      </dsp:nvSpPr>
      <dsp:spPr>
        <a:xfrm>
          <a:off x="0" y="2378"/>
          <a:ext cx="10162573" cy="162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 </a:t>
          </a:r>
          <a:r>
            <a:rPr lang="ru-RU" sz="2800" i="1" kern="1200" dirty="0"/>
            <a:t>детском возрасте </a:t>
          </a:r>
          <a:r>
            <a:rPr lang="ru-RU" sz="2800" kern="1200" dirty="0"/>
            <a:t>суицидальное поведение носит характер ситуационно-личностных реакций. Связано со стремлением избежать стрессовых ситуаций или наказания. </a:t>
          </a:r>
        </a:p>
      </dsp:txBody>
      <dsp:txXfrm>
        <a:off x="0" y="2378"/>
        <a:ext cx="10162573" cy="1622011"/>
      </dsp:txXfrm>
    </dsp:sp>
    <dsp:sp modelId="{9467F547-4318-492E-AE72-6347439AB21E}">
      <dsp:nvSpPr>
        <dsp:cNvPr id="0" name=""/>
        <dsp:cNvSpPr/>
      </dsp:nvSpPr>
      <dsp:spPr>
        <a:xfrm>
          <a:off x="0" y="1624389"/>
          <a:ext cx="101625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04BB0-4A43-43D3-B82D-7F1309579188}">
      <dsp:nvSpPr>
        <dsp:cNvPr id="0" name=""/>
        <dsp:cNvSpPr/>
      </dsp:nvSpPr>
      <dsp:spPr>
        <a:xfrm>
          <a:off x="0" y="1624389"/>
          <a:ext cx="10162573" cy="162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Суицидальное поведение у детей до 13 лет - редкое явление, и только с 14-15-летнего возраста суицидальная активность резко возрастает, достигая максимума к 16-19 годам.</a:t>
          </a:r>
        </a:p>
      </dsp:txBody>
      <dsp:txXfrm>
        <a:off x="0" y="1624389"/>
        <a:ext cx="10162573" cy="1622011"/>
      </dsp:txXfrm>
    </dsp:sp>
    <dsp:sp modelId="{D71159E1-C36E-4FC5-A727-205F63A3B023}">
      <dsp:nvSpPr>
        <dsp:cNvPr id="0" name=""/>
        <dsp:cNvSpPr/>
      </dsp:nvSpPr>
      <dsp:spPr>
        <a:xfrm>
          <a:off x="0" y="3246400"/>
          <a:ext cx="101625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D11BF-D730-4446-ABB9-C92E9B3ADCB6}">
      <dsp:nvSpPr>
        <dsp:cNvPr id="0" name=""/>
        <dsp:cNvSpPr/>
      </dsp:nvSpPr>
      <dsp:spPr>
        <a:xfrm>
          <a:off x="0" y="3246400"/>
          <a:ext cx="10162573" cy="162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Для детей характерны: впечатлительность, внушаемость, низкая критичность к своему поведению, колебания настроения, импульсивность, способность ярко чувствовать и переживать.</a:t>
          </a:r>
        </a:p>
      </dsp:txBody>
      <dsp:txXfrm>
        <a:off x="0" y="3246400"/>
        <a:ext cx="10162573" cy="1622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BA758-9562-46F7-925B-96F74908BDBE}">
      <dsp:nvSpPr>
        <dsp:cNvPr id="0" name=""/>
        <dsp:cNvSpPr/>
      </dsp:nvSpPr>
      <dsp:spPr>
        <a:xfrm>
          <a:off x="0" y="2848"/>
          <a:ext cx="100155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4141A-84EE-49EE-9C34-82D934431E48}">
      <dsp:nvSpPr>
        <dsp:cNvPr id="0" name=""/>
        <dsp:cNvSpPr/>
      </dsp:nvSpPr>
      <dsp:spPr>
        <a:xfrm>
          <a:off x="0" y="2848"/>
          <a:ext cx="10015538" cy="194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 </a:t>
          </a:r>
          <a:r>
            <a:rPr lang="ru-RU" sz="2500" i="1" kern="1200"/>
            <a:t>молодом возрасте </a:t>
          </a:r>
          <a:r>
            <a:rPr lang="ru-RU" sz="2500" kern="1200"/>
            <a:t>суицидальное поведение нередко связано с интимно-личностными отношениями. Степень депрессии часто является показателем серьезности суицидальной угрозы.</a:t>
          </a:r>
        </a:p>
      </dsp:txBody>
      <dsp:txXfrm>
        <a:off x="0" y="2848"/>
        <a:ext cx="10015538" cy="1942521"/>
      </dsp:txXfrm>
    </dsp:sp>
    <dsp:sp modelId="{B6BBC09D-F413-4933-9380-D356E57FB5EA}">
      <dsp:nvSpPr>
        <dsp:cNvPr id="0" name=""/>
        <dsp:cNvSpPr/>
      </dsp:nvSpPr>
      <dsp:spPr>
        <a:xfrm>
          <a:off x="0" y="1945370"/>
          <a:ext cx="100155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F509E-5592-4E43-AC5C-84D646A9ECC1}">
      <dsp:nvSpPr>
        <dsp:cNvPr id="0" name=""/>
        <dsp:cNvSpPr/>
      </dsp:nvSpPr>
      <dsp:spPr>
        <a:xfrm>
          <a:off x="0" y="1945370"/>
          <a:ext cx="10015538" cy="194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Типичными стрессорами </a:t>
          </a:r>
          <a:r>
            <a:rPr lang="ru-RU" sz="2500" i="1" kern="1200"/>
            <a:t>зрелого возраста </a:t>
          </a:r>
          <a:r>
            <a:rPr lang="ru-RU" sz="2500" kern="1200"/>
            <a:t>являются ситуация развода, потеря близкого человека, увольнение с работы, финансовый кризис, смерть в семье. Наибольшее число завершенных самоубийств совершается в период от 40 до 65 лет. Уровень самоубийств выше среди мужчин. </a:t>
          </a:r>
        </a:p>
      </dsp:txBody>
      <dsp:txXfrm>
        <a:off x="0" y="1945370"/>
        <a:ext cx="10015538" cy="1942521"/>
      </dsp:txXfrm>
    </dsp:sp>
    <dsp:sp modelId="{4FDAA4E5-2D1F-46FC-8B4E-8C2A1DE7A1AC}">
      <dsp:nvSpPr>
        <dsp:cNvPr id="0" name=""/>
        <dsp:cNvSpPr/>
      </dsp:nvSpPr>
      <dsp:spPr>
        <a:xfrm>
          <a:off x="0" y="3887891"/>
          <a:ext cx="100155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39D9D-2067-4CFF-887C-B23A54344E56}">
      <dsp:nvSpPr>
        <dsp:cNvPr id="0" name=""/>
        <dsp:cNvSpPr/>
      </dsp:nvSpPr>
      <dsp:spPr>
        <a:xfrm>
          <a:off x="0" y="3887891"/>
          <a:ext cx="10015538" cy="194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Депрессия у </a:t>
          </a:r>
          <a:r>
            <a:rPr lang="ru-RU" sz="2500" i="1" kern="1200"/>
            <a:t>пожилых людей </a:t>
          </a:r>
          <a:r>
            <a:rPr lang="ru-RU" sz="2500" kern="1200"/>
            <a:t>характеризуется чувством усталости, фатальностью и безнадежностью. В силу ряда причин пожилой возраст является одним из наиболее подверженных суицидальному поведению.</a:t>
          </a:r>
        </a:p>
      </dsp:txBody>
      <dsp:txXfrm>
        <a:off x="0" y="3887891"/>
        <a:ext cx="10015538" cy="1942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F1D97-7AF8-4E46-9C23-D27E07ADB379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0E7AD-E771-466A-92CA-C883AD042A69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«призыв» (известный в мировой литературе как «крик о помощи», где основным смыслом является привлечение к себе окружающих); </a:t>
          </a:r>
        </a:p>
      </dsp:txBody>
      <dsp:txXfrm>
        <a:off x="0" y="2124"/>
        <a:ext cx="10515600" cy="724514"/>
      </dsp:txXfrm>
    </dsp:sp>
    <dsp:sp modelId="{58B50E9A-75F6-4797-A1F4-6FC0CD314E5C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B4457-E959-4B75-B42C-ACE7AAEF44EA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«протест» (активная реакция против сложившейся ситуации); </a:t>
          </a:r>
        </a:p>
      </dsp:txBody>
      <dsp:txXfrm>
        <a:off x="0" y="726639"/>
        <a:ext cx="10515600" cy="724514"/>
      </dsp:txXfrm>
    </dsp:sp>
    <dsp:sp modelId="{F898AB47-4275-40E9-B9B0-BBF2EB0C18B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32E81-0A83-4024-89AE-C64F94D84527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</a:t>
          </a:r>
          <a:r>
            <a:rPr lang="ru-RU" sz="2000" kern="1200" dirty="0" err="1"/>
            <a:t>парасуицидальная</a:t>
          </a:r>
          <a:r>
            <a:rPr lang="ru-RU" sz="2000" kern="1200" dirty="0"/>
            <a:t> пауза» (необходимость дать себе хотя бы короткий отдых в ситуации конфликта); </a:t>
          </a:r>
        </a:p>
      </dsp:txBody>
      <dsp:txXfrm>
        <a:off x="0" y="1451154"/>
        <a:ext cx="10515600" cy="724514"/>
      </dsp:txXfrm>
    </dsp:sp>
    <dsp:sp modelId="{B0327100-D089-496D-BEA2-F0B6E3D5BB5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9FC3D-6DE4-4B52-B0C0-CB60AF647132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«избежание страдания» (необходимость «выключения» из невыносимой ситуации); </a:t>
          </a:r>
        </a:p>
      </dsp:txBody>
      <dsp:txXfrm>
        <a:off x="0" y="2175669"/>
        <a:ext cx="10515600" cy="724514"/>
      </dsp:txXfrm>
    </dsp:sp>
    <dsp:sp modelId="{4EDDE33B-2BF5-43B1-B000-38FFD28EFAE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B2692-92A2-45E7-ABB1-AA23D7CC1BED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«самонаказание» (стремление к наказанию себя как виновного в создавшемся положении); </a:t>
          </a:r>
        </a:p>
      </dsp:txBody>
      <dsp:txXfrm>
        <a:off x="0" y="2900183"/>
        <a:ext cx="10515600" cy="724514"/>
      </dsp:txXfrm>
    </dsp:sp>
    <dsp:sp modelId="{FB0EDB9E-7CF8-4C2F-A355-24CACA9A249D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B468F-F5BB-47C4-91F5-5C19DA4948B5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«отказ» (желание умереть, прекратить существование). </a:t>
          </a:r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4AC2-7795-4CE1-818F-0749063CCC8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6C41-1B89-4D38-ABC7-EA69D33AA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5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13303B8-2D14-483D-ADB5-99D1FE978678}" type="slidenum">
              <a:rPr lang="ru-RU" altLang="ru-RU" smtClean="0"/>
              <a:pPr eaLnBrk="1" hangingPunct="1"/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13303B8-2D14-483D-ADB5-99D1FE978678}" type="slidenum">
              <a:rPr lang="ru-RU" altLang="ru-RU" smtClean="0"/>
              <a:pPr eaLnBrk="1" hangingPunct="1"/>
              <a:t>46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6CB14-7BCF-73C2-B068-417F2734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A020CB-8590-5E27-1A7B-3EF25EE70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09ECE-0B6D-82DD-F0FE-2C28BBE4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5CA4E-55D9-B192-35B7-75A3BC2F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C1A4F1-B330-4300-FABE-6C721CE5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CEEC2-28F6-4999-BCC8-1D5BB4DB526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9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299DB-1655-69D6-7461-A807E29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504B16-D53A-1035-DF97-8D3D5369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95ABF-CCE8-776E-3C60-835D10B7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00210-470D-E29D-FF42-E6721640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41189-D81F-3398-31E6-EC81534D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B1D0E-965E-4E24-A3B1-AA8573949E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9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C166E1-100D-007D-B7C8-80850CBF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04CE45-B84C-A4E4-B6B1-B28045E9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EEF15-D8DF-09E4-3DCE-618ADDDC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29B9E-5427-598B-3DDB-ABE2C5C6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A1535-B0E4-E8D3-EE70-D1A30476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FB77F-97CF-4449-8A94-F4067F41BE0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2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DFA0CC28-435D-4E36-A556-9EB3F0CB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1C18B9D7-6B68-48EF-A15C-E98A1D21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AC0CF10A-E110-46A7-8696-93377AE1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9DFF-E643-40F8-95EA-AD859802191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549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70427-7AE3-D8A9-265A-3A4C9787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FA5E5D-C72C-15EE-34AE-E9060985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52870-B39F-DD21-93B7-EEAD59FD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57613-9FEF-DB7C-EE60-3FCD745F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12AC1-C096-3379-026B-2922EAC5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1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CB670-0497-F278-85CD-2298E99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BEB46-3D39-40E9-8150-508618A3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CE6E4-F512-A1F1-2191-543B1DDA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C0271-E361-0A4D-B4DF-810AEC23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E4F5D-1142-36A9-147B-2CD0E839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8C52-F2B3-4862-970B-FEB7B4898C8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4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421EF-074C-BD5E-C91D-7F5FA5D1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3F71C-B0CB-5206-C6DE-E3F3414DB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7D7278-B696-A666-C724-8BEF9089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FD175A-C51B-15D3-49EC-4A4D0299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4F645F-B61A-2FF3-622E-23DC523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2A0C3A-CFC3-DE40-1148-E528AFBC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5B08-AA2D-EABA-EC9D-E341745A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F1A8B-E686-18E9-65E9-32C385D1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102E99-E224-9026-7FEE-78AA8546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BD37E-F53D-AB0E-33D0-0F70B178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45795-BBCE-F7AB-9965-B972DE067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A6B1E4-BAAB-99F8-89DC-E4E55A41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9E0CD6-CD1F-55D6-F7B1-46B0930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3F7C74-163C-0B12-7C84-08B133D5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FAA4B-7FAC-4C29-BBBA-38DA0F6EBF4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0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892BC-6F4C-E8D1-C76E-06137F53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CBAD2-0C5B-6295-C6EB-F9CB3657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1B0453-A53D-414D-E2DF-D562D2EC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98668D-F7CC-32CF-9009-641E382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A877-4973-4A59-8DB5-1005C7F3D8C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7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105074-1A3A-A889-6BC1-5CDE7662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BF9AE-94F8-FAF9-5611-7F61BC8D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9C98AB-6775-1928-EF7F-D1DADDFB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C3BAF-78B5-FC7C-6E10-8DE3866C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BE9E7-B4D9-D792-59EB-7F294319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375A1-E037-3CC5-3450-30833F264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898782-A079-36E0-E9B2-B59992E5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082AD1-76B4-E719-4E38-222E8F75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11A184-F345-752B-C9E1-419393FC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A223D-7328-3E73-15E8-33CD688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2D657E-5EAA-0756-9FE3-004A005C3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9C4BA8-DBEA-6257-3905-04B66B7E8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B38C8-DF26-3473-A723-714A2A95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D2B52-A5A9-77D1-236C-41B9B276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C4390E-9E8A-7063-7114-806F9B30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69615-2209-AC6D-1BEE-1A62ADB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D134B-7F79-AEBB-B236-87BA13A2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F2577-AC16-FF8A-8083-01CC33732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A4DC3-84BD-51F2-46D9-F171F26A5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C6BF72-8767-2A05-89BC-176D727E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7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90823" y="1632030"/>
            <a:ext cx="7772400" cy="2232692"/>
          </a:xfrm>
        </p:spPr>
        <p:txBody>
          <a:bodyPr>
            <a:normAutofit/>
          </a:bodyPr>
          <a:lstStyle/>
          <a:p>
            <a:r>
              <a:rPr lang="ru-RU" b="1" dirty="0"/>
              <a:t>Суицид как проявления кризиса </a:t>
            </a:r>
          </a:p>
        </p:txBody>
      </p:sp>
    </p:spTree>
    <p:extLst>
      <p:ext uri="{BB962C8B-B14F-4D97-AF65-F5344CB8AC3E}">
        <p14:creationId xmlns:p14="http://schemas.microsoft.com/office/powerpoint/2010/main" val="116749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6">
            <a:extLst>
              <a:ext uri="{FF2B5EF4-FFF2-40B4-BE49-F238E27FC236}">
                <a16:creationId xmlns:a16="http://schemas.microsoft.com/office/drawing/2014/main" id="{BC0E2DE5-F575-455F-9355-A84AB4BD248A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479426"/>
            <a:ext cx="5803900" cy="5256213"/>
            <a:chOff x="980285" y="478857"/>
            <a:chExt cx="5804691" cy="5257176"/>
          </a:xfrm>
        </p:grpSpPr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99AAAF6D-E4E4-403E-A43B-06FF32EF0F05}"/>
                </a:ext>
              </a:extLst>
            </p:cNvPr>
            <p:cNvSpPr/>
            <p:nvPr/>
          </p:nvSpPr>
          <p:spPr>
            <a:xfrm>
              <a:off x="1969433" y="478857"/>
              <a:ext cx="4442430" cy="1659242"/>
            </a:xfrm>
            <a:custGeom>
              <a:avLst/>
              <a:gdLst>
                <a:gd name="connsiteX0" fmla="*/ 0 w 4442731"/>
                <a:gd name="connsiteY0" fmla="*/ 0 h 1659197"/>
                <a:gd name="connsiteX1" fmla="*/ 3613133 w 4442731"/>
                <a:gd name="connsiteY1" fmla="*/ 0 h 1659197"/>
                <a:gd name="connsiteX2" fmla="*/ 4442731 w 4442731"/>
                <a:gd name="connsiteY2" fmla="*/ 829599 h 1659197"/>
                <a:gd name="connsiteX3" fmla="*/ 3613133 w 4442731"/>
                <a:gd name="connsiteY3" fmla="*/ 1659197 h 1659197"/>
                <a:gd name="connsiteX4" fmla="*/ 0 w 4442731"/>
                <a:gd name="connsiteY4" fmla="*/ 1659197 h 1659197"/>
                <a:gd name="connsiteX5" fmla="*/ 829599 w 4442731"/>
                <a:gd name="connsiteY5" fmla="*/ 829599 h 1659197"/>
                <a:gd name="connsiteX6" fmla="*/ 0 w 4442731"/>
                <a:gd name="connsiteY6" fmla="*/ 0 h 165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2731" h="1659197">
                  <a:moveTo>
                    <a:pt x="0" y="0"/>
                  </a:moveTo>
                  <a:lnTo>
                    <a:pt x="3613133" y="0"/>
                  </a:lnTo>
                  <a:lnTo>
                    <a:pt x="4442731" y="829599"/>
                  </a:lnTo>
                  <a:lnTo>
                    <a:pt x="3613133" y="1659197"/>
                  </a:lnTo>
                  <a:lnTo>
                    <a:pt x="0" y="1659197"/>
                  </a:lnTo>
                  <a:lnTo>
                    <a:pt x="829599" y="8295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54999" tIns="12700" rIns="829598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i="1" dirty="0"/>
                <a:t>Истинный суицид </a:t>
              </a:r>
              <a:r>
                <a:rPr lang="ru-RU" sz="2000" dirty="0"/>
                <a:t>направляется желанием умереть, не бывает спонтанным. </a:t>
              </a: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DCFA1487-386D-4A5B-BA56-3895ED5BA3AD}"/>
                </a:ext>
              </a:extLst>
            </p:cNvPr>
            <p:cNvSpPr/>
            <p:nvPr/>
          </p:nvSpPr>
          <p:spPr>
            <a:xfrm>
              <a:off x="2082160" y="2633490"/>
              <a:ext cx="3704143" cy="516032"/>
            </a:xfrm>
            <a:custGeom>
              <a:avLst/>
              <a:gdLst>
                <a:gd name="connsiteX0" fmla="*/ 0 w 3705279"/>
                <a:gd name="connsiteY0" fmla="*/ 0 h 516314"/>
                <a:gd name="connsiteX1" fmla="*/ 3447122 w 3705279"/>
                <a:gd name="connsiteY1" fmla="*/ 0 h 516314"/>
                <a:gd name="connsiteX2" fmla="*/ 3705279 w 3705279"/>
                <a:gd name="connsiteY2" fmla="*/ 258157 h 516314"/>
                <a:gd name="connsiteX3" fmla="*/ 3447122 w 3705279"/>
                <a:gd name="connsiteY3" fmla="*/ 516314 h 516314"/>
                <a:gd name="connsiteX4" fmla="*/ 0 w 3705279"/>
                <a:gd name="connsiteY4" fmla="*/ 516314 h 516314"/>
                <a:gd name="connsiteX5" fmla="*/ 258157 w 3705279"/>
                <a:gd name="connsiteY5" fmla="*/ 258157 h 516314"/>
                <a:gd name="connsiteX6" fmla="*/ 0 w 3705279"/>
                <a:gd name="connsiteY6" fmla="*/ 0 h 51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79" h="516314">
                  <a:moveTo>
                    <a:pt x="0" y="0"/>
                  </a:moveTo>
                  <a:lnTo>
                    <a:pt x="3447122" y="0"/>
                  </a:lnTo>
                  <a:lnTo>
                    <a:pt x="3705279" y="258157"/>
                  </a:lnTo>
                  <a:lnTo>
                    <a:pt x="3447122" y="516314"/>
                  </a:lnTo>
                  <a:lnTo>
                    <a:pt x="0" y="516314"/>
                  </a:lnTo>
                  <a:lnTo>
                    <a:pt x="258157" y="25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82287" tIns="12065" rIns="258157" bIns="1206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/>
                <a:t>Сопровождается:</a:t>
              </a: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37B267B1-D4B2-40B6-BCF5-73ECD5CA9768}"/>
                </a:ext>
              </a:extLst>
            </p:cNvPr>
            <p:cNvSpPr/>
            <p:nvPr/>
          </p:nvSpPr>
          <p:spPr>
            <a:xfrm>
              <a:off x="1497881" y="3411507"/>
              <a:ext cx="2352996" cy="909804"/>
            </a:xfrm>
            <a:custGeom>
              <a:avLst/>
              <a:gdLst>
                <a:gd name="connsiteX0" fmla="*/ 0 w 2351593"/>
                <a:gd name="connsiteY0" fmla="*/ 0 h 910422"/>
                <a:gd name="connsiteX1" fmla="*/ 1896382 w 2351593"/>
                <a:gd name="connsiteY1" fmla="*/ 0 h 910422"/>
                <a:gd name="connsiteX2" fmla="*/ 2351593 w 2351593"/>
                <a:gd name="connsiteY2" fmla="*/ 455211 h 910422"/>
                <a:gd name="connsiteX3" fmla="*/ 1896382 w 2351593"/>
                <a:gd name="connsiteY3" fmla="*/ 910422 h 910422"/>
                <a:gd name="connsiteX4" fmla="*/ 0 w 2351593"/>
                <a:gd name="connsiteY4" fmla="*/ 910422 h 910422"/>
                <a:gd name="connsiteX5" fmla="*/ 455211 w 2351593"/>
                <a:gd name="connsiteY5" fmla="*/ 455211 h 910422"/>
                <a:gd name="connsiteX6" fmla="*/ 0 w 2351593"/>
                <a:gd name="connsiteY6" fmla="*/ 0 h 91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1593" h="910422">
                  <a:moveTo>
                    <a:pt x="0" y="0"/>
                  </a:moveTo>
                  <a:lnTo>
                    <a:pt x="1896382" y="0"/>
                  </a:lnTo>
                  <a:lnTo>
                    <a:pt x="2351593" y="455211"/>
                  </a:lnTo>
                  <a:lnTo>
                    <a:pt x="1896382" y="910422"/>
                  </a:lnTo>
                  <a:lnTo>
                    <a:pt x="0" y="910422"/>
                  </a:lnTo>
                  <a:lnTo>
                    <a:pt x="455211" y="455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79341" tIns="12065" rIns="455211" bIns="1206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/>
                <a:t>угнетенным настроением;</a:t>
              </a: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9A63B969-19BB-4802-9B1D-40E58134B195}"/>
                </a:ext>
              </a:extLst>
            </p:cNvPr>
            <p:cNvSpPr/>
            <p:nvPr/>
          </p:nvSpPr>
          <p:spPr>
            <a:xfrm>
              <a:off x="4219226" y="3540118"/>
              <a:ext cx="2356171" cy="735148"/>
            </a:xfrm>
            <a:custGeom>
              <a:avLst/>
              <a:gdLst>
                <a:gd name="connsiteX0" fmla="*/ 0 w 2356536"/>
                <a:gd name="connsiteY0" fmla="*/ 0 h 734183"/>
                <a:gd name="connsiteX1" fmla="*/ 1989445 w 2356536"/>
                <a:gd name="connsiteY1" fmla="*/ 0 h 734183"/>
                <a:gd name="connsiteX2" fmla="*/ 2356536 w 2356536"/>
                <a:gd name="connsiteY2" fmla="*/ 367092 h 734183"/>
                <a:gd name="connsiteX3" fmla="*/ 1989445 w 2356536"/>
                <a:gd name="connsiteY3" fmla="*/ 734183 h 734183"/>
                <a:gd name="connsiteX4" fmla="*/ 0 w 2356536"/>
                <a:gd name="connsiteY4" fmla="*/ 734183 h 734183"/>
                <a:gd name="connsiteX5" fmla="*/ 367092 w 2356536"/>
                <a:gd name="connsiteY5" fmla="*/ 367092 h 734183"/>
                <a:gd name="connsiteX6" fmla="*/ 0 w 2356536"/>
                <a:gd name="connsiteY6" fmla="*/ 0 h 73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6536" h="734183">
                  <a:moveTo>
                    <a:pt x="0" y="0"/>
                  </a:moveTo>
                  <a:lnTo>
                    <a:pt x="1989445" y="0"/>
                  </a:lnTo>
                  <a:lnTo>
                    <a:pt x="2356536" y="367092"/>
                  </a:lnTo>
                  <a:lnTo>
                    <a:pt x="1989445" y="734183"/>
                  </a:lnTo>
                  <a:lnTo>
                    <a:pt x="0" y="734183"/>
                  </a:lnTo>
                  <a:lnTo>
                    <a:pt x="367092" y="367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84872" tIns="8890" rIns="367091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депрессивным состоянием;</a:t>
              </a: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DD8F4F8B-E8BA-46C5-8187-B11C9A1A80D5}"/>
                </a:ext>
              </a:extLst>
            </p:cNvPr>
            <p:cNvSpPr/>
            <p:nvPr/>
          </p:nvSpPr>
          <p:spPr>
            <a:xfrm>
              <a:off x="980285" y="4576946"/>
              <a:ext cx="2778504" cy="782780"/>
            </a:xfrm>
            <a:custGeom>
              <a:avLst/>
              <a:gdLst>
                <a:gd name="connsiteX0" fmla="*/ 0 w 2777836"/>
                <a:gd name="connsiteY0" fmla="*/ 0 h 781948"/>
                <a:gd name="connsiteX1" fmla="*/ 2386862 w 2777836"/>
                <a:gd name="connsiteY1" fmla="*/ 0 h 781948"/>
                <a:gd name="connsiteX2" fmla="*/ 2777836 w 2777836"/>
                <a:gd name="connsiteY2" fmla="*/ 390974 h 781948"/>
                <a:gd name="connsiteX3" fmla="*/ 2386862 w 2777836"/>
                <a:gd name="connsiteY3" fmla="*/ 781948 h 781948"/>
                <a:gd name="connsiteX4" fmla="*/ 0 w 2777836"/>
                <a:gd name="connsiteY4" fmla="*/ 781948 h 781948"/>
                <a:gd name="connsiteX5" fmla="*/ 390974 w 2777836"/>
                <a:gd name="connsiteY5" fmla="*/ 390974 h 781948"/>
                <a:gd name="connsiteX6" fmla="*/ 0 w 2777836"/>
                <a:gd name="connsiteY6" fmla="*/ 0 h 78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7836" h="781948">
                  <a:moveTo>
                    <a:pt x="0" y="0"/>
                  </a:moveTo>
                  <a:lnTo>
                    <a:pt x="2386862" y="0"/>
                  </a:lnTo>
                  <a:lnTo>
                    <a:pt x="2777836" y="390974"/>
                  </a:lnTo>
                  <a:lnTo>
                    <a:pt x="2386862" y="781948"/>
                  </a:lnTo>
                  <a:lnTo>
                    <a:pt x="0" y="781948"/>
                  </a:lnTo>
                  <a:lnTo>
                    <a:pt x="390974" y="390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294" tIns="10160" rIns="390974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мыслями об уходе из жизни; </a:t>
              </a: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3298DE3-4375-4FD5-AAF5-8714DBB80C9D}"/>
                </a:ext>
              </a:extLst>
            </p:cNvPr>
            <p:cNvSpPr/>
            <p:nvPr/>
          </p:nvSpPr>
          <p:spPr>
            <a:xfrm>
              <a:off x="3830236" y="4707145"/>
              <a:ext cx="2954740" cy="1028888"/>
            </a:xfrm>
            <a:custGeom>
              <a:avLst/>
              <a:gdLst>
                <a:gd name="connsiteX0" fmla="*/ 0 w 2954377"/>
                <a:gd name="connsiteY0" fmla="*/ 0 h 1029422"/>
                <a:gd name="connsiteX1" fmla="*/ 2439666 w 2954377"/>
                <a:gd name="connsiteY1" fmla="*/ 0 h 1029422"/>
                <a:gd name="connsiteX2" fmla="*/ 2954377 w 2954377"/>
                <a:gd name="connsiteY2" fmla="*/ 514711 h 1029422"/>
                <a:gd name="connsiteX3" fmla="*/ 2439666 w 2954377"/>
                <a:gd name="connsiteY3" fmla="*/ 1029422 h 1029422"/>
                <a:gd name="connsiteX4" fmla="*/ 0 w 2954377"/>
                <a:gd name="connsiteY4" fmla="*/ 1029422 h 1029422"/>
                <a:gd name="connsiteX5" fmla="*/ 514711 w 2954377"/>
                <a:gd name="connsiteY5" fmla="*/ 514711 h 1029422"/>
                <a:gd name="connsiteX6" fmla="*/ 0 w 2954377"/>
                <a:gd name="connsiteY6" fmla="*/ 0 h 102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77" h="1029422">
                  <a:moveTo>
                    <a:pt x="0" y="0"/>
                  </a:moveTo>
                  <a:lnTo>
                    <a:pt x="2439666" y="0"/>
                  </a:lnTo>
                  <a:lnTo>
                    <a:pt x="2954377" y="514711"/>
                  </a:lnTo>
                  <a:lnTo>
                    <a:pt x="2439666" y="1029422"/>
                  </a:lnTo>
                  <a:lnTo>
                    <a:pt x="0" y="1029422"/>
                  </a:lnTo>
                  <a:lnTo>
                    <a:pt x="514711" y="51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5031" tIns="10160" rIns="514711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размышлениями и переживаниями по поводу смысла жизни.</a:t>
              </a: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CE8CDC-94D8-6D1D-E4EB-FCD581C3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558405-0BC5-62CA-25F5-7DDEBC98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14339" name="Группа 5">
            <a:extLst>
              <a:ext uri="{FF2B5EF4-FFF2-40B4-BE49-F238E27FC236}">
                <a16:creationId xmlns:a16="http://schemas.microsoft.com/office/drawing/2014/main" id="{1E431ACE-2278-4A88-8983-98A39DE44244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1700214"/>
            <a:ext cx="6213475" cy="4465637"/>
            <a:chOff x="971611" y="1700808"/>
            <a:chExt cx="6214090" cy="4464496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0580E41-79EA-479A-8C10-762D6E9696AF}"/>
                </a:ext>
              </a:extLst>
            </p:cNvPr>
            <p:cNvSpPr/>
            <p:nvPr/>
          </p:nvSpPr>
          <p:spPr>
            <a:xfrm>
              <a:off x="971611" y="1700808"/>
              <a:ext cx="2686316" cy="4464496"/>
            </a:xfrm>
            <a:custGeom>
              <a:avLst/>
              <a:gdLst>
                <a:gd name="connsiteX0" fmla="*/ 0 w 2685710"/>
                <a:gd name="connsiteY0" fmla="*/ 447627 h 2994247"/>
                <a:gd name="connsiteX1" fmla="*/ 447627 w 2685710"/>
                <a:gd name="connsiteY1" fmla="*/ 0 h 2994247"/>
                <a:gd name="connsiteX2" fmla="*/ 2238083 w 2685710"/>
                <a:gd name="connsiteY2" fmla="*/ 0 h 2994247"/>
                <a:gd name="connsiteX3" fmla="*/ 2685710 w 2685710"/>
                <a:gd name="connsiteY3" fmla="*/ 447627 h 2994247"/>
                <a:gd name="connsiteX4" fmla="*/ 2685710 w 2685710"/>
                <a:gd name="connsiteY4" fmla="*/ 2546620 h 2994247"/>
                <a:gd name="connsiteX5" fmla="*/ 2238083 w 2685710"/>
                <a:gd name="connsiteY5" fmla="*/ 2994247 h 2994247"/>
                <a:gd name="connsiteX6" fmla="*/ 447627 w 2685710"/>
                <a:gd name="connsiteY6" fmla="*/ 2994247 h 2994247"/>
                <a:gd name="connsiteX7" fmla="*/ 0 w 2685710"/>
                <a:gd name="connsiteY7" fmla="*/ 2546620 h 2994247"/>
                <a:gd name="connsiteX8" fmla="*/ 0 w 2685710"/>
                <a:gd name="connsiteY8" fmla="*/ 447627 h 299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710" h="2994247">
                  <a:moveTo>
                    <a:pt x="0" y="447627"/>
                  </a:moveTo>
                  <a:cubicBezTo>
                    <a:pt x="0" y="200409"/>
                    <a:pt x="200409" y="0"/>
                    <a:pt x="447627" y="0"/>
                  </a:cubicBezTo>
                  <a:lnTo>
                    <a:pt x="2238083" y="0"/>
                  </a:lnTo>
                  <a:cubicBezTo>
                    <a:pt x="2485301" y="0"/>
                    <a:pt x="2685710" y="200409"/>
                    <a:pt x="2685710" y="447627"/>
                  </a:cubicBezTo>
                  <a:lnTo>
                    <a:pt x="2685710" y="2546620"/>
                  </a:lnTo>
                  <a:cubicBezTo>
                    <a:pt x="2685710" y="2793838"/>
                    <a:pt x="2485301" y="2994247"/>
                    <a:pt x="2238083" y="2994247"/>
                  </a:cubicBezTo>
                  <a:lnTo>
                    <a:pt x="447627" y="2994247"/>
                  </a:lnTo>
                  <a:cubicBezTo>
                    <a:pt x="200409" y="2994247"/>
                    <a:pt x="0" y="2793838"/>
                    <a:pt x="0" y="2546620"/>
                  </a:cubicBezTo>
                  <a:lnTo>
                    <a:pt x="0" y="4476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8256" tIns="159681" rIns="188256" bIns="159681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i="1" dirty="0"/>
                <a:t>Демонстративный суицид </a:t>
              </a:r>
              <a:r>
                <a:rPr lang="ru-RU" dirty="0"/>
                <a:t>не связан с желанием умереть, является способом обратить внимание на свои проблемы, позвать на помощь, вести диалог, попытка своеобразного шантажа. Смертельный исход является следствием роковой случайности.</a:t>
              </a: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CD0C028-80B0-4EEC-B94A-C4516C6E3F8E}"/>
                </a:ext>
              </a:extLst>
            </p:cNvPr>
            <p:cNvSpPr/>
            <p:nvPr/>
          </p:nvSpPr>
          <p:spPr>
            <a:xfrm>
              <a:off x="4499385" y="1772227"/>
              <a:ext cx="2686316" cy="4393077"/>
            </a:xfrm>
            <a:custGeom>
              <a:avLst/>
              <a:gdLst>
                <a:gd name="connsiteX0" fmla="*/ 0 w 2685710"/>
                <a:gd name="connsiteY0" fmla="*/ 447627 h 2994247"/>
                <a:gd name="connsiteX1" fmla="*/ 447627 w 2685710"/>
                <a:gd name="connsiteY1" fmla="*/ 0 h 2994247"/>
                <a:gd name="connsiteX2" fmla="*/ 2238083 w 2685710"/>
                <a:gd name="connsiteY2" fmla="*/ 0 h 2994247"/>
                <a:gd name="connsiteX3" fmla="*/ 2685710 w 2685710"/>
                <a:gd name="connsiteY3" fmla="*/ 447627 h 2994247"/>
                <a:gd name="connsiteX4" fmla="*/ 2685710 w 2685710"/>
                <a:gd name="connsiteY4" fmla="*/ 2546620 h 2994247"/>
                <a:gd name="connsiteX5" fmla="*/ 2238083 w 2685710"/>
                <a:gd name="connsiteY5" fmla="*/ 2994247 h 2994247"/>
                <a:gd name="connsiteX6" fmla="*/ 447627 w 2685710"/>
                <a:gd name="connsiteY6" fmla="*/ 2994247 h 2994247"/>
                <a:gd name="connsiteX7" fmla="*/ 0 w 2685710"/>
                <a:gd name="connsiteY7" fmla="*/ 2546620 h 2994247"/>
                <a:gd name="connsiteX8" fmla="*/ 0 w 2685710"/>
                <a:gd name="connsiteY8" fmla="*/ 447627 h 299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5710" h="2994247">
                  <a:moveTo>
                    <a:pt x="0" y="447627"/>
                  </a:moveTo>
                  <a:cubicBezTo>
                    <a:pt x="0" y="200409"/>
                    <a:pt x="200409" y="0"/>
                    <a:pt x="447627" y="0"/>
                  </a:cubicBezTo>
                  <a:lnTo>
                    <a:pt x="2238083" y="0"/>
                  </a:lnTo>
                  <a:cubicBezTo>
                    <a:pt x="2485301" y="0"/>
                    <a:pt x="2685710" y="200409"/>
                    <a:pt x="2685710" y="447627"/>
                  </a:cubicBezTo>
                  <a:lnTo>
                    <a:pt x="2685710" y="2546620"/>
                  </a:lnTo>
                  <a:cubicBezTo>
                    <a:pt x="2685710" y="2793838"/>
                    <a:pt x="2485301" y="2994247"/>
                    <a:pt x="2238083" y="2994247"/>
                  </a:cubicBezTo>
                  <a:lnTo>
                    <a:pt x="447627" y="2994247"/>
                  </a:lnTo>
                  <a:cubicBezTo>
                    <a:pt x="200409" y="2994247"/>
                    <a:pt x="0" y="2793838"/>
                    <a:pt x="0" y="2546620"/>
                  </a:cubicBezTo>
                  <a:lnTo>
                    <a:pt x="0" y="4476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8256" tIns="159681" rIns="188256" bIns="159681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i="1" dirty="0"/>
                <a:t>Скрытый суицид (косвенное самоубийство) </a:t>
              </a:r>
              <a:r>
                <a:rPr lang="ru-RU" dirty="0"/>
                <a:t>– это действия, сопровождающиеся высокой вероятностью летального исхода. Это поведение нацелено на риск, на игру со смертью. Такие люди выбирают не открытый уход из жизни «по собственному желанию», а суицидально обусловленное поведение. 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454" name="Group 62">
            <a:extLst>
              <a:ext uri="{FF2B5EF4-FFF2-40B4-BE49-F238E27FC236}">
                <a16:creationId xmlns:a16="http://schemas.microsoft.com/office/drawing/2014/main" id="{4DC89067-F4DD-40A6-8D29-CB3765A6B1F1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91440758"/>
              </p:ext>
            </p:extLst>
          </p:nvPr>
        </p:nvGraphicFramePr>
        <p:xfrm>
          <a:off x="2208213" y="260351"/>
          <a:ext cx="7696200" cy="5903913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2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Типы суицидального поведения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Демонстративное поведение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Аффективное суицидальное поведение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Истинное суицидальное поведение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Проявляются в виде: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порезов вен,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отравления неядовитыми лекарствами,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изображения повешения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Чаще всего прибегают 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попыткам повешения,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отравлению токсичными сильнодействующими препаратами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истинном суицидальном поведении чаще прибегают к повешению или спрыгиванию с высоты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A9DB0A-18F9-7398-54C0-40898F8A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DFF-E643-40F8-95EA-AD8598021915}" type="slidenum">
              <a:rPr lang="ru-RU" altLang="en-US" sz="2400" b="1" smtClean="0">
                <a:solidFill>
                  <a:schemeClr val="tx1"/>
                </a:solidFill>
              </a:rPr>
              <a:pPr/>
              <a:t>12</a:t>
            </a:fld>
            <a:endParaRPr lang="ru-RU" altLang="en-US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994B0FB-FB0B-4DFA-9465-1D1543C55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787078"/>
            <a:ext cx="8893175" cy="51623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>
                <a:solidFill>
                  <a:srgbClr val="000000"/>
                </a:solidFill>
              </a:rPr>
              <a:t>      </a:t>
            </a:r>
            <a:r>
              <a:rPr lang="ru-RU" altLang="ru-RU" b="1" dirty="0">
                <a:solidFill>
                  <a:srgbClr val="000000"/>
                </a:solidFill>
              </a:rPr>
              <a:t>Среди способов завершенных суицидов наиболее часто встречаются: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самоповешение - 81,9%,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отравление - 9,5,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самострел - 2,9,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падение с высоты - 1,9,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утопление - 0,9%.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>
                <a:solidFill>
                  <a:srgbClr val="000000"/>
                </a:solidFill>
              </a:rPr>
              <a:t>   Самыми частыми способами неудавшейся </a:t>
            </a:r>
            <a:r>
              <a:rPr lang="ru-RU" altLang="ru-RU" dirty="0" err="1">
                <a:solidFill>
                  <a:srgbClr val="000000"/>
                </a:solidFill>
              </a:rPr>
              <a:t>cуицидальной</a:t>
            </a:r>
            <a:r>
              <a:rPr lang="ru-RU" altLang="ru-RU" dirty="0">
                <a:solidFill>
                  <a:srgbClr val="000000"/>
                </a:solidFill>
              </a:rPr>
              <a:t> попытки являются: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отравление (лекарствами, газом, веществами бытовой химии, уксусной эссенцией) -72%,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самоповреждения - 28%.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936FF3-43B9-533E-DE84-E4393F52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821803"/>
            <a:ext cx="4486656" cy="76392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Динамика суицидального поведения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>
          <a:xfrm>
            <a:off x="5437414" y="1445441"/>
            <a:ext cx="6083254" cy="32720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4671" y="1689904"/>
            <a:ext cx="4486657" cy="40142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1.Пресуицидальный этап</a:t>
            </a:r>
            <a:r>
              <a:rPr lang="ru-RU" sz="2400" dirty="0">
                <a:solidFill>
                  <a:schemeClr val="tx1"/>
                </a:solidFill>
              </a:rPr>
              <a:t> (от первых мыслей до принятия решения) - аффективно-редуцированный тип (хронический), аффективно-напряженный (острый) Общие </a:t>
            </a:r>
            <a:r>
              <a:rPr lang="ru-RU" sz="2400" dirty="0" err="1">
                <a:solidFill>
                  <a:schemeClr val="tx1"/>
                </a:solidFill>
              </a:rPr>
              <a:t>антивитальные</a:t>
            </a:r>
            <a:r>
              <a:rPr lang="ru-RU" sz="2400" dirty="0">
                <a:solidFill>
                  <a:schemeClr val="tx1"/>
                </a:solidFill>
              </a:rPr>
              <a:t> переживания.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2. Суицидальный замысел. </a:t>
            </a:r>
            <a:r>
              <a:rPr lang="ru-RU" sz="2400" dirty="0">
                <a:solidFill>
                  <a:schemeClr val="tx1"/>
                </a:solidFill>
              </a:rPr>
              <a:t>Рассуждение о конкретной форме, плане, но действий еще нет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3.Этап реализации суицидальных намерений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4.Постсуицидальный период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0FF3C6-CBDA-CB22-2DF8-BF26623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A677CB-F4F4-61A5-5F83-08ED6BFB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1556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8182" y="555585"/>
            <a:ext cx="11543818" cy="5416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err="1"/>
              <a:t>Пресуицидальный</a:t>
            </a:r>
            <a:r>
              <a:rPr lang="ru-RU" sz="2800" b="1" dirty="0"/>
              <a:t> период –</a:t>
            </a:r>
            <a:r>
              <a:rPr lang="ru-RU" sz="2800" dirty="0"/>
              <a:t> период от возникновения суицидальных мыслей до попыток их реализации.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b="1" dirty="0"/>
              <a:t>«острый </a:t>
            </a:r>
            <a:r>
              <a:rPr lang="ru-RU" sz="2800" b="1" dirty="0" err="1"/>
              <a:t>пресуицид</a:t>
            </a:r>
            <a:r>
              <a:rPr lang="ru-RU" sz="2800" b="1" dirty="0"/>
              <a:t>»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-минуты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b="1" dirty="0"/>
              <a:t>«хронический </a:t>
            </a:r>
            <a:r>
              <a:rPr lang="ru-RU" sz="2800" b="1" dirty="0" err="1"/>
              <a:t>пресуицид</a:t>
            </a:r>
            <a:r>
              <a:rPr lang="ru-RU" sz="2800" b="1" dirty="0"/>
              <a:t>»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- месяцы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155650" name="Picture 2" descr="C:\Users\User\Desktop\clo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9730" y="1216025"/>
            <a:ext cx="36004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26915" y="567159"/>
            <a:ext cx="9525965" cy="92597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/>
            </a:br>
            <a:br>
              <a:rPr lang="ru-RU" sz="4000" dirty="0"/>
            </a:br>
            <a:r>
              <a:rPr lang="ru-RU" sz="4000" dirty="0" err="1">
                <a:latin typeface="+mn-lt"/>
                <a:cs typeface="Times New Roman" pitchFamily="18" charset="0"/>
              </a:rPr>
              <a:t>Пресуицидальный</a:t>
            </a:r>
            <a:r>
              <a:rPr lang="ru-RU" sz="4000" dirty="0">
                <a:latin typeface="+mn-lt"/>
                <a:cs typeface="Times New Roman" pitchFamily="18" charset="0"/>
              </a:rPr>
              <a:t> синдром </a:t>
            </a:r>
            <a:r>
              <a:rPr lang="en-US" sz="4000" dirty="0">
                <a:latin typeface="+mn-lt"/>
                <a:cs typeface="Times New Roman" pitchFamily="18" charset="0"/>
              </a:rPr>
              <a:t>E.</a:t>
            </a:r>
            <a:r>
              <a:rPr lang="ru-RU" sz="4000" dirty="0">
                <a:latin typeface="+mn-lt"/>
                <a:cs typeface="Times New Roman" pitchFamily="18" charset="0"/>
              </a:rPr>
              <a:t> </a:t>
            </a:r>
            <a:r>
              <a:rPr lang="en-US" sz="4000" dirty="0" err="1">
                <a:latin typeface="+mn-lt"/>
                <a:cs typeface="Times New Roman" pitchFamily="18" charset="0"/>
              </a:rPr>
              <a:t>Ringel</a:t>
            </a:r>
            <a:r>
              <a:rPr lang="en-US" sz="4000" dirty="0">
                <a:latin typeface="+mn-lt"/>
                <a:cs typeface="Times New Roman" pitchFamily="18" charset="0"/>
              </a:rPr>
              <a:t> (19</a:t>
            </a:r>
            <a:r>
              <a:rPr lang="ru-RU" sz="4000" dirty="0">
                <a:latin typeface="+mn-lt"/>
                <a:cs typeface="Times New Roman" pitchFamily="18" charset="0"/>
              </a:rPr>
              <a:t>53</a:t>
            </a:r>
            <a:r>
              <a:rPr lang="en-US" sz="4000" dirty="0">
                <a:latin typeface="+mn-lt"/>
                <a:cs typeface="Times New Roman" pitchFamily="18" charset="0"/>
              </a:rPr>
              <a:t>)</a:t>
            </a:r>
            <a:br>
              <a:rPr lang="ru-RU" sz="4000" dirty="0">
                <a:latin typeface="+mn-lt"/>
              </a:rPr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156674" name="Rectangle 3"/>
          <p:cNvSpPr>
            <a:spLocks noGrp="1" noChangeArrowheads="1"/>
          </p:cNvSpPr>
          <p:nvPr>
            <p:ph idx="1"/>
          </p:nvPr>
        </p:nvSpPr>
        <p:spPr>
          <a:xfrm>
            <a:off x="891211" y="1493136"/>
            <a:ext cx="10301508" cy="4797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cs typeface="Times New Roman" pitchFamily="18" charset="0"/>
              </a:rPr>
              <a:t>1. Нарастающее ситуативное и динамическое </a:t>
            </a:r>
            <a:r>
              <a:rPr lang="ru-RU" sz="2800" b="1" dirty="0">
                <a:cs typeface="Times New Roman" pitchFamily="18" charset="0"/>
              </a:rPr>
              <a:t>сужение   психических процессов</a:t>
            </a:r>
            <a:r>
              <a:rPr lang="ru-RU" sz="2800" dirty="0">
                <a:cs typeface="Times New Roman" pitchFamily="18" charset="0"/>
              </a:rPr>
              <a:t> (односторонняя направленность апперцепции, ассоциаций, рисунка поведения, аффекта и защитных механизмов), ограничение межличностных отношений и мира ценностей.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itchFamily="18" charset="0"/>
              </a:rPr>
              <a:t>2. </a:t>
            </a:r>
            <a:r>
              <a:rPr lang="ru-RU" sz="2800" b="1" dirty="0">
                <a:cs typeface="Times New Roman" pitchFamily="18" charset="0"/>
              </a:rPr>
              <a:t>Накопление агрессии </a:t>
            </a:r>
            <a:r>
              <a:rPr lang="ru-RU" sz="2800" dirty="0">
                <a:cs typeface="Times New Roman" pitchFamily="18" charset="0"/>
              </a:rPr>
              <a:t>и обращение ее против собственной личности.</a:t>
            </a:r>
          </a:p>
          <a:p>
            <a:pPr marL="0" indent="0" algn="just">
              <a:buNone/>
            </a:pPr>
            <a:r>
              <a:rPr lang="ru-RU" sz="2800" dirty="0">
                <a:cs typeface="Times New Roman" pitchFamily="18" charset="0"/>
              </a:rPr>
              <a:t>3. </a:t>
            </a:r>
            <a:r>
              <a:rPr lang="ru-RU" sz="2800" b="1" dirty="0">
                <a:cs typeface="Times New Roman" pitchFamily="18" charset="0"/>
              </a:rPr>
              <a:t>Суицидальные фантазии </a:t>
            </a:r>
            <a:r>
              <a:rPr lang="ru-RU" sz="2800" dirty="0">
                <a:cs typeface="Times New Roman" pitchFamily="18" charset="0"/>
              </a:rPr>
              <a:t>(вначале возникающие активно, затем – спонтанно, помимо желаний).                                         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65197C-FEED-7D67-D376-A1741CD4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65B4CE4-E267-CBB2-8CF0-C8C0DA13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0215"/>
          </a:xfrm>
        </p:spPr>
        <p:txBody>
          <a:bodyPr>
            <a:normAutofit fontScale="90000"/>
          </a:bodyPr>
          <a:lstStyle/>
          <a:p>
            <a:pPr marL="609600" indent="-609600" algn="ctr"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Этапы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пресуицида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(А.Г.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Амбрумова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В.А. Тихоненко)</a:t>
            </a:r>
            <a:endParaRPr lang="ru-RU" sz="2800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5342"/>
            <a:ext cx="10515600" cy="5141010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Латентно-абортивный: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 толерантности к эмоциональным нагрузкам;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эмоциональная лабильность;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пассивные суицидальные мысли, представления, фантазии;</a:t>
            </a:r>
          </a:p>
          <a:p>
            <a:pPr marL="0" indent="0">
              <a:buNone/>
              <a:defRPr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Инициальный: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аффективные расстройства;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своеобразие мышления;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неадекватная самооценка;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сензитивная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реакция;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доминирующая суицидная мысль с формированием суицидального замысла;</a:t>
            </a:r>
          </a:p>
          <a:p>
            <a:pPr marL="0" indent="0">
              <a:buNone/>
              <a:defRPr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ru-RU" sz="7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Манифестный</a:t>
            </a: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депрессивная реакция;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деперсонализация –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дереализация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психалгия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полярность мышления;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нарушение сна;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тревожное возбуждение или напряженное спокойствие;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сверхценная идея о суициде с отчетливым суицидальным намерением.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ctr">
              <a:buFontTx/>
              <a:buChar char="-"/>
              <a:defRPr/>
            </a:pP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71388D-F310-B93F-ACBE-69EF0CAD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D24E26-5D05-EBDE-F4FC-064FEC96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0215"/>
          </a:xfrm>
        </p:spPr>
        <p:txBody>
          <a:bodyPr/>
          <a:lstStyle/>
          <a:p>
            <a:pPr algn="ctr"/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Пресуицидальный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период</a:t>
            </a:r>
            <a:endParaRPr lang="ru-RU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5342"/>
            <a:ext cx="10515600" cy="4961621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Аффективно-напряженный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суицидент фиксирован на своем актуальном состоянии;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позиция личности активная при высокой интенсивности эмоциональных переживаний;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пресуицидальный период ярко выражен в поведении и носит острый характер;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терапевтическое вмешательство довольно быстро может принести купирующий эффект;</a:t>
            </a:r>
          </a:p>
          <a:p>
            <a:pPr marL="0" indent="0">
              <a:buNone/>
              <a:defRPr/>
            </a:pPr>
            <a:r>
              <a:rPr lang="ru-RU" sz="3400" b="1" dirty="0"/>
              <a:t>2. Аффективно-редуцированный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400" dirty="0"/>
              <a:t>интенсивность эмоций низка;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400" dirty="0"/>
              <a:t>позиция личности пассивная;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400" dirty="0" err="1"/>
              <a:t>пресуицидальный</a:t>
            </a:r>
            <a:r>
              <a:rPr lang="ru-RU" sz="3400" dirty="0"/>
              <a:t> период носит пролонгированный характер, с трудом поддается терапии;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400" dirty="0"/>
              <a:t>может быть как самостоятельным, так и выступать в качестве второго этапа.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5CB54A-03A1-8841-B465-D5D339CE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1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F27BD9-14BC-626E-33CD-AC79D958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939"/>
          </a:xfrm>
        </p:spPr>
        <p:txBody>
          <a:bodyPr/>
          <a:lstStyle/>
          <a:p>
            <a:pPr algn="ctr"/>
            <a:r>
              <a:rPr lang="ru-RU" sz="3600" b="1" dirty="0" err="1"/>
              <a:t>Постсуицидальный</a:t>
            </a:r>
            <a:r>
              <a:rPr lang="ru-RU" sz="3600" b="1" dirty="0"/>
              <a:t> период</a:t>
            </a:r>
            <a:endParaRPr lang="ru-RU" b="1" dirty="0"/>
          </a:p>
        </p:txBody>
      </p:sp>
      <p:sp>
        <p:nvSpPr>
          <p:cNvPr id="2560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Ближайший постсуицид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 в течение первой недели после совершения попытки).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Ранний постсуицид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(от недели до месяца после попытки).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Поздний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постсуицид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(последующие 4-5 месяцев).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957C39-4B7A-1910-F0C2-DAB56484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/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Основные понятия и типология суицидов.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Возрастные особенности суицидального поведения. Концепции формирования суицидов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Профилактика суицидального поведения.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Модель профилактической работы в учреждении образования.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Психологическая интервенция отклоняющегося поведения личности.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38B743-3FD5-9404-6BD1-9D35986B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92A10-1186-4CF6-9444-8E6666C4E82B}" type="slidenum"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765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068A10-E72B-894E-1A7B-F453DAB8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65962"/>
          </a:xfrm>
        </p:spPr>
        <p:txBody>
          <a:bodyPr/>
          <a:lstStyle/>
          <a:p>
            <a:pPr algn="ctr"/>
            <a:r>
              <a:rPr lang="ru-RU" sz="3600" b="1" dirty="0"/>
              <a:t>1. Критический </a:t>
            </a:r>
            <a:r>
              <a:rPr lang="ru-RU" sz="3600" b="1" dirty="0" err="1"/>
              <a:t>постсуицид</a:t>
            </a:r>
            <a:endParaRPr lang="ru-RU" dirty="0"/>
          </a:p>
        </p:txBody>
      </p:sp>
      <p:sp>
        <p:nvSpPr>
          <p:cNvPr id="25603" name="Подзаголовок 2"/>
          <p:cNvSpPr>
            <a:spLocks noGrp="1"/>
          </p:cNvSpPr>
          <p:nvPr>
            <p:ph idx="1"/>
          </p:nvPr>
        </p:nvSpPr>
        <p:spPr>
          <a:xfrm>
            <a:off x="838200" y="1088020"/>
            <a:ext cx="10515600" cy="5088943"/>
          </a:xfrm>
        </p:spPr>
        <p:txBody>
          <a:bodyPr rtlCol="0">
            <a:normAutofit/>
          </a:bodyPr>
          <a:lstStyle/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Конфликт утратил свою актуальность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т.к. в пресуицидальном периоде значимость его была гиперболизирована. Суицидальное действие «разрядило напряженность».</a:t>
            </a:r>
          </a:p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Суицидальных тенденций нет.</a:t>
            </a:r>
          </a:p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Отношение к совершенной попытке негативное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чувство стыда перед окружающими, чувство страха перед возможным смертельным исходом суицидальной попытки.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Риск повторного суицида минимален.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685ECD-0B4D-6403-AB10-307EC58E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219092-670D-B462-681B-FFBCB5CA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73364"/>
          </a:xfrm>
        </p:spPr>
        <p:txBody>
          <a:bodyPr/>
          <a:lstStyle/>
          <a:p>
            <a:pPr algn="ctr"/>
            <a:r>
              <a:rPr lang="ru-RU" sz="3600" b="1" dirty="0"/>
              <a:t>2. Манипулятивный </a:t>
            </a:r>
            <a:r>
              <a:rPr lang="ru-RU" sz="3600" b="1" dirty="0" err="1"/>
              <a:t>постсуицид</a:t>
            </a:r>
            <a:endParaRPr lang="ru-RU" dirty="0"/>
          </a:p>
        </p:txBody>
      </p:sp>
      <p:sp>
        <p:nvSpPr>
          <p:cNvPr id="25603" name="Подзаголовок 2"/>
          <p:cNvSpPr>
            <a:spLocks noGrp="1"/>
          </p:cNvSpPr>
          <p:nvPr>
            <p:ph idx="1"/>
          </p:nvPr>
        </p:nvSpPr>
        <p:spPr>
          <a:xfrm>
            <a:off x="919223" y="1238492"/>
            <a:ext cx="10515600" cy="4803536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Актуальность конфликта значительно уменьшилась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(за счет непосредственного влияния суицида пациента на сложившуюся ситуацию и изменения ее в благоприятную для него сторону).</a:t>
            </a:r>
          </a:p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Суицидальных тенденций нет.</a:t>
            </a:r>
          </a:p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Отношение к совершенной попытке рентное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понимание того, что суицидальные действия в будущем могут служить способом для достижения своих целей и средством влияния на окружающую обстановку.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Риск повторного суицида возрастает с увеличением степени опасности для жизни.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15D527-CDB5-7DAA-DB2F-5581EA25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655C64-EBA7-45BF-7DA2-44657C06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7065"/>
          </a:xfrm>
        </p:spPr>
        <p:txBody>
          <a:bodyPr/>
          <a:lstStyle/>
          <a:p>
            <a:pPr algn="ctr"/>
            <a:r>
              <a:rPr lang="ru-RU" sz="3600" b="1" dirty="0"/>
              <a:t>3. Аналитический </a:t>
            </a:r>
            <a:r>
              <a:rPr lang="ru-RU" sz="3600" b="1" dirty="0" err="1"/>
              <a:t>постсуицид</a:t>
            </a:r>
            <a:endParaRPr lang="ru-RU" dirty="0"/>
          </a:p>
        </p:txBody>
      </p:sp>
      <p:sp>
        <p:nvSpPr>
          <p:cNvPr id="25603" name="Подзаголовок 2"/>
          <p:cNvSpPr>
            <a:spLocks noGrp="1"/>
          </p:cNvSpPr>
          <p:nvPr>
            <p:ph idx="1"/>
          </p:nvPr>
        </p:nvSpPr>
        <p:spPr>
          <a:xfrm>
            <a:off x="838200" y="1192192"/>
            <a:ext cx="10515600" cy="4984771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Конфликт по-прежнему актуален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суицидента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Суицидальных тенденций нет.</a:t>
            </a:r>
          </a:p>
          <a:p>
            <a:pPr marL="365760" indent="-365760" algn="just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Отношение к совершенной попытке негативное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раскаяние за совершенное покушение. Понимание того, что суицид не является адекватным способом ликвидации конфликта, но поскольку последний сохраняет свою актуальность, обнаруживаются поиски иных путей его разрешения.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Риск повторного суицида возрастает (при сохраняющемся и не решаемом конфликте) с увеличением опасности смертельного исхода.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DF0E59-7CF2-3077-048D-1A8AF836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EE0790-27A6-047A-531E-07FB3820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42812"/>
          </a:xfrm>
        </p:spPr>
        <p:txBody>
          <a:bodyPr/>
          <a:lstStyle/>
          <a:p>
            <a:pPr algn="ctr"/>
            <a:r>
              <a:rPr lang="ru-RU" sz="3600" b="1" dirty="0"/>
              <a:t>4. Суицидально-фиксированный </a:t>
            </a:r>
            <a:r>
              <a:rPr lang="ru-RU" sz="3600" b="1" dirty="0" err="1"/>
              <a:t>постсуицид</a:t>
            </a:r>
            <a:endParaRPr lang="ru-RU" dirty="0"/>
          </a:p>
        </p:txBody>
      </p:sp>
      <p:sp>
        <p:nvSpPr>
          <p:cNvPr id="25603" name="Подзаголовок 2"/>
          <p:cNvSpPr>
            <a:spLocks noGrp="1"/>
          </p:cNvSpPr>
          <p:nvPr>
            <p:ph idx="1"/>
          </p:nvPr>
        </p:nvSpPr>
        <p:spPr>
          <a:xfrm>
            <a:off x="838200" y="1307940"/>
            <a:ext cx="10515600" cy="4869023"/>
          </a:xfrm>
        </p:spPr>
        <p:txBody>
          <a:bodyPr rtlCol="0">
            <a:normAutofit/>
          </a:bodyPr>
          <a:lstStyle/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Конфликт актуален.</a:t>
            </a:r>
          </a:p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Суицидальных тенденции сохраняются.</a:t>
            </a:r>
          </a:p>
          <a:p>
            <a:pPr marL="365760" indent="-365760"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Отношение к суициду «положительное»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причем вербально это может выражаться в установке «не вижу иного пути».</a:t>
            </a:r>
          </a:p>
          <a:p>
            <a:pPr marL="365760" indent="-365760">
              <a:buFont typeface="Wingdings" pitchFamily="2" charset="2"/>
              <a:buChar char="v"/>
              <a:defRPr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Риск повторного суицида высокий, суицидальная попытка не прерывает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пресуицида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26A709-FDAD-DD24-70B2-2C453D48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1" y="2243828"/>
            <a:ext cx="4916860" cy="2493635"/>
          </a:xfrm>
        </p:spPr>
        <p:txBody>
          <a:bodyPr>
            <a:normAutofit/>
          </a:bodyPr>
          <a:lstStyle/>
          <a:p>
            <a:pPr lvl="0"/>
            <a:r>
              <a:rPr lang="ru-RU" b="1" cap="none" spc="0" dirty="0"/>
              <a:t>Факторы суицидального риска</a:t>
            </a:r>
            <a:r>
              <a:rPr lang="ru-RU" cap="none" spc="0" dirty="0"/>
              <a:t> –характеристики, которые имеют тенденцию к регулярному повторному обнаружению в исследованиях на больших выборках людей, совершивших суицид.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33" y="1021990"/>
            <a:ext cx="6065133" cy="371547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A726F9-4C79-E398-B909-48D639CB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9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9356E542-8AE9-4E31-8AA6-B11CB7B12A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38376" y="0"/>
            <a:ext cx="8429625" cy="6357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2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2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1">
                <a:solidFill>
                  <a:srgbClr val="000000"/>
                </a:solidFill>
              </a:rPr>
              <a:t>Факторы риска - </a:t>
            </a:r>
            <a:r>
              <a:rPr lang="ru-RU" altLang="ru-RU">
                <a:solidFill>
                  <a:srgbClr val="000000"/>
                </a:solidFill>
              </a:rPr>
              <a:t>это такие характеристики (признаки), которыми с точки зрения статистики чаще всего обладают подростки/взрослые с девиантным поведением. Новейшие научные исследования выявили значительное количество факторов риска, объединяемых в группы: индивидуальные, семейные и социально-культурные.</a:t>
            </a:r>
          </a:p>
          <a:p>
            <a:pPr eaLnBrk="1" hangingPunct="1">
              <a:lnSpc>
                <a:spcPct val="80000"/>
              </a:lnSpc>
            </a:pPr>
            <a:endParaRPr lang="ru-RU" altLang="ru-RU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>
                <a:solidFill>
                  <a:srgbClr val="000000"/>
                </a:solidFill>
              </a:rPr>
              <a:t>                           Общество, окружающая среда</a:t>
            </a:r>
            <a:endParaRPr lang="ru-RU" altLang="ru-RU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>
                <a:solidFill>
                  <a:srgbClr val="000000"/>
                </a:solidFill>
              </a:rPr>
              <a:t>   Проживание в местности, находящейся в экономической депрессии, где: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solidFill>
                  <a:srgbClr val="000000"/>
                </a:solidFill>
              </a:rPr>
              <a:t>высокая безработица;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solidFill>
                  <a:srgbClr val="000000"/>
                </a:solidFill>
              </a:rPr>
              <a:t>плохие жилищные условия;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solidFill>
                  <a:srgbClr val="000000"/>
                </a:solidFill>
              </a:rPr>
              <a:t>высокий уровень преступности;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solidFill>
                  <a:srgbClr val="000000"/>
                </a:solidFill>
              </a:rPr>
              <a:t>широко распространено употребление наркотиков.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   </a:t>
            </a:r>
            <a:endParaRPr lang="ru-RU" altLang="ru-RU" sz="2200" b="1">
              <a:solidFill>
                <a:srgbClr val="00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95D6A2-A9C8-B8CA-309E-FBE70974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EDA2E8-A4DA-D627-DFBD-6CD7EE84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7617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Семья</a:t>
            </a:r>
            <a:endParaRPr lang="ru-RU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6B8D167-5B02-4767-BFC6-F434C9C255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22744"/>
            <a:ext cx="10515600" cy="51199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злоупотребление родителями алкоголем/наркотиками;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безнадзорность/жестокое отношение родителей к детям;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асоциальные/психически больные родители;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высокий уровень стресса в семье, включая стресс, связанный с финансовыми затруднениями;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безработные или полубезработные родители;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мать-одиночка без помощи извне;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нестабильная семья;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семейный конфликт или конфликт между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000000"/>
                </a:solidFill>
              </a:rPr>
              <a:t>супругами и жестокое обращение в семье;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отсутствие родителей из-за развода, раздельного проживания или смерти;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неадекватное воспитание и недостаточный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000000"/>
                </a:solidFill>
              </a:rPr>
              <a:t>контакт родителей с детьми;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частая смена места жительства.</a:t>
            </a:r>
          </a:p>
          <a:p>
            <a:pPr eaLnBrk="1" hangingPunct="1">
              <a:lnSpc>
                <a:spcPct val="80000"/>
              </a:lnSpc>
            </a:pPr>
            <a:endParaRPr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8CA65E-C849-79D5-F2C3-924466FF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D1DBFA-2FFE-AAE5-D924-23A08BF9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00686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Конституционная предрасположенность</a:t>
            </a:r>
            <a:endParaRPr lang="ru-RU" b="1" dirty="0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B969BEBF-2B1C-4FB8-9A0F-00D559D019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51008"/>
            <a:ext cx="10515600" cy="462595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ребенок родился от алкоголика или наркомана (наследственность);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поражение нервной системы ребенка в родах;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предрасположенность к психическим заболеваниям;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физические дефекты;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проблемы с физическим и психическим здоровье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трудности в обучении.</a:t>
            </a:r>
            <a:endParaRPr lang="ru-RU" altLang="ru-RU" b="1" dirty="0">
              <a:solidFill>
                <a:srgbClr val="000000"/>
              </a:solidFill>
            </a:endParaRPr>
          </a:p>
          <a:p>
            <a:pPr eaLnBrk="1" hangingPunct="1"/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38B2B0-A694-FC7E-96B4-3260C2FB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EC941415-1248-4979-8376-9A8E6603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234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4800" dirty="0">
                <a:solidFill>
                  <a:srgbClr val="000000"/>
                </a:solidFill>
              </a:rPr>
              <a:t> </a:t>
            </a:r>
            <a:r>
              <a:rPr lang="ru-RU" altLang="ru-RU" sz="3600" b="1" dirty="0">
                <a:solidFill>
                  <a:srgbClr val="000000"/>
                </a:solidFill>
              </a:rPr>
              <a:t>Суицидальная активность зависит от ряда факторов</a:t>
            </a:r>
            <a:endParaRPr lang="ru-RU" altLang="ru-RU" sz="4400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19B5185-36A8-4846-BBCA-42CE7CCEA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561554"/>
              </p:ext>
            </p:extLst>
          </p:nvPr>
        </p:nvGraphicFramePr>
        <p:xfrm>
          <a:off x="1780641" y="1034298"/>
          <a:ext cx="8423349" cy="54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73BBABE-2CAA-4CF1-7ED6-0C6DF8A7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5F7DC-6D57-431B-9337-CA84320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0063"/>
            <a:ext cx="8229600" cy="87947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b="1" dirty="0"/>
              <a:t>Возрастные особенности суицидального поведения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409896-D600-49E1-B738-14020515D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024435"/>
              </p:ext>
            </p:extLst>
          </p:nvPr>
        </p:nvGraphicFramePr>
        <p:xfrm>
          <a:off x="972273" y="1379539"/>
          <a:ext cx="10162573" cy="487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11611E8-298E-C31B-FDD6-A27F1B52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848" y="879676"/>
            <a:ext cx="6724891" cy="5578997"/>
          </a:xfrm>
        </p:spPr>
        <p:txBody>
          <a:bodyPr rtlCol="0">
            <a:normAutofit/>
          </a:bodyPr>
          <a:lstStyle/>
          <a:p>
            <a:pPr marL="609600" indent="-609600" algn="ctr"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>
              <a:buNone/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400" b="1" dirty="0"/>
              <a:t>Суицидальное поведение -</a:t>
            </a:r>
            <a:r>
              <a:rPr lang="ru-RU" sz="2400" dirty="0"/>
              <a:t> аутоагрессивное поведение, проявляющееся в виде фантазий, мыслей, представлений или действий, направленных на самоповреждение или самоуничтожение и, по крайней мере, в минимальной степени мотивируемых явным или скрытым намерением смерти.</a:t>
            </a:r>
          </a:p>
          <a:p>
            <a:pPr marL="609600" indent="-609600" algn="just">
              <a:buNone/>
              <a:defRPr/>
            </a:pPr>
            <a:r>
              <a:rPr lang="ru-RU" sz="2400" dirty="0"/>
              <a:t>	</a:t>
            </a:r>
            <a:r>
              <a:rPr lang="ru-RU" sz="2400" b="1" dirty="0"/>
              <a:t>Суицид</a:t>
            </a:r>
            <a:r>
              <a:rPr lang="ru-RU" sz="2400" dirty="0"/>
              <a:t> – умышленное самоповреждение со смертельным исходом, (лишение себя жизни)</a:t>
            </a:r>
          </a:p>
          <a:p>
            <a:pPr marL="609600" indent="-609600" algn="just">
              <a:buNone/>
              <a:defRPr/>
            </a:pPr>
            <a:r>
              <a:rPr lang="ru-RU" sz="2400" dirty="0"/>
              <a:t>	С точки зрения клинической практики суицидальное поведение принято подразделять на </a:t>
            </a:r>
            <a:r>
              <a:rPr lang="ru-RU" sz="2400" b="1" dirty="0"/>
              <a:t>внутренние</a:t>
            </a:r>
            <a:r>
              <a:rPr lang="ru-RU" sz="2400" dirty="0"/>
              <a:t> и </a:t>
            </a:r>
            <a:r>
              <a:rPr lang="ru-RU" sz="2400" b="1" dirty="0"/>
              <a:t>внешние </a:t>
            </a:r>
            <a:r>
              <a:rPr lang="ru-RU" sz="2400" dirty="0"/>
              <a:t>формы.</a:t>
            </a:r>
          </a:p>
          <a:p>
            <a:pPr marL="609600" indent="-609600" algn="ctr">
              <a:buNone/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0FD183-A3E6-73DE-7356-B4F342BF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FBE94-F2EC-65D7-27F6-A8123C6EE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59" y="879676"/>
            <a:ext cx="3838371" cy="48555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D799B8C7-4CA3-4B8C-95AD-25875E56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1739900"/>
            <a:ext cx="8143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7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Признаками депрессии у детей могут быть: </a:t>
            </a:r>
            <a:r>
              <a:rPr lang="ru-RU" altLang="ru-RU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печаль, несвойственное детям бессилие, нарушения сна и аппетита, снижение веса и соматические жалобы, страхи, неудачи и снижение интереса к учебе, чувство неполноценности или </a:t>
            </a:r>
            <a:r>
              <a:rPr lang="ru-RU" altLang="ru-RU" sz="27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отвергнутости</a:t>
            </a:r>
            <a:r>
              <a:rPr lang="ru-RU" altLang="ru-RU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, чрезмерная самокритичность, замкнутость, беспокойство, агрессивность и низкая устойчивость к фрустрации. </a:t>
            </a:r>
            <a:endParaRPr lang="ru-RU" altLang="ru-RU" sz="2700" dirty="0">
              <a:latin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74D283-036F-2748-E562-A7872CFB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977A1798-F394-4291-AC9C-3874AA78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9" y="571500"/>
            <a:ext cx="84296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70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700" i="1">
                <a:latin typeface="Calibri" panose="020F0502020204030204" pitchFamily="34" charset="0"/>
                <a:cs typeface="Times New Roman" panose="02020603050405020304" pitchFamily="18" charset="0"/>
              </a:rPr>
              <a:t>подростковом возрасте </a:t>
            </a:r>
            <a:r>
              <a:rPr lang="ru-RU" altLang="ru-RU" sz="2700">
                <a:latin typeface="Calibri" panose="020F0502020204030204" pitchFamily="34" charset="0"/>
                <a:cs typeface="Times New Roman" panose="02020603050405020304" pitchFamily="18" charset="0"/>
              </a:rPr>
              <a:t>суицидальное поведение чаще имеет демонстративный характер, в том числе - шантажа. </a:t>
            </a:r>
          </a:p>
          <a:p>
            <a:pPr eaLnBrk="1" hangingPunct="1"/>
            <a:endParaRPr lang="ru-RU" altLang="ru-RU" sz="27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700" b="1">
                <a:latin typeface="Calibri" panose="020F0502020204030204" pitchFamily="34" charset="0"/>
                <a:cs typeface="Times New Roman" panose="02020603050405020304" pitchFamily="18" charset="0"/>
              </a:rPr>
              <a:t>Основные мотивы самоубийства подростков:</a:t>
            </a:r>
          </a:p>
          <a:p>
            <a:pPr eaLnBrk="1" hangingPunct="1"/>
            <a:endParaRPr lang="ru-RU" altLang="ru-RU" sz="27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700">
                <a:latin typeface="Calibri" panose="020F0502020204030204" pitchFamily="34" charset="0"/>
                <a:cs typeface="Times New Roman" panose="02020603050405020304" pitchFamily="18" charset="0"/>
              </a:rPr>
              <a:t>межличностные отношений со сверстниками и родителями,</a:t>
            </a:r>
            <a:r>
              <a:rPr lang="ru-RU" altLang="ru-RU" sz="2700">
                <a:latin typeface="Calibri" panose="020F0502020204030204" pitchFamily="34" charset="0"/>
              </a:rPr>
              <a:t> </a:t>
            </a:r>
            <a:endParaRPr lang="ru-RU" altLang="ru-RU" sz="27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700">
                <a:latin typeface="Calibri" panose="020F0502020204030204" pitchFamily="34" charset="0"/>
                <a:cs typeface="Times New Roman" panose="02020603050405020304" pitchFamily="18" charset="0"/>
              </a:rPr>
              <a:t>депрессия (чувство скуки и усталости, фиксация внимания на мелочах, склонность к бунту и непослушание, злоупотребление алкоголем и наркотиками).</a:t>
            </a:r>
          </a:p>
          <a:p>
            <a:pPr eaLnBrk="1" hangingPunct="1"/>
            <a:endParaRPr lang="ru-RU" altLang="ru-RU" sz="27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1E4AEE-170B-E63F-A009-B3988886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301" y="6286500"/>
            <a:ext cx="2743200" cy="365125"/>
          </a:xfrm>
        </p:spPr>
        <p:txBody>
          <a:bodyPr/>
          <a:lstStyle/>
          <a:p>
            <a:pPr>
              <a:defRPr/>
            </a:pPr>
            <a:fld id="{5B32AEDA-A9D0-4FEF-B57C-E54A21A1FA75}" type="slidenum">
              <a:rPr lang="ru-RU" sz="24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BDD7E30-C5CE-03AF-3C88-FFFC998C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9663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Проблемы в подростковом и юношеском возрасте</a:t>
            </a:r>
            <a:endParaRPr lang="ru-RU" dirty="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678ACA9-B290-46B6-A6F7-B9C5DDBD00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7858"/>
            <a:ext cx="10515600" cy="464910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плохая успеваемость;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уход из школы;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правонарушения;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акты жестокости;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употребление табака/алкоголя;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употребление/злоупотребление другими ПАВ;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ранний/незащищенный секс;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подростковая беременность/материнство;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проблемы с психическим здоровьем;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</a:rPr>
              <a:t>суицидальные попытки.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5948FB-04BA-DD91-D1A6-2F2E1376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0"/>
            <a:ext cx="27432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AF181C1-DAB5-4E19-A776-E87507247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315841"/>
              </p:ext>
            </p:extLst>
          </p:nvPr>
        </p:nvGraphicFramePr>
        <p:xfrm>
          <a:off x="1338262" y="266596"/>
          <a:ext cx="10015538" cy="583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8DE9D8-5A51-C586-E737-039AC25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11A88420-31FC-4FD1-8075-13FFC4277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9196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altLang="ru-RU" sz="4000" b="1" dirty="0">
                <a:solidFill>
                  <a:srgbClr val="000000"/>
                </a:solidFill>
              </a:rPr>
            </a:br>
            <a:r>
              <a:rPr lang="ru-RU" altLang="ru-RU" sz="4000" b="1" dirty="0">
                <a:solidFill>
                  <a:srgbClr val="000000"/>
                </a:solidFill>
              </a:rPr>
              <a:t>Основные мотивы самоубийств</a:t>
            </a:r>
            <a:br>
              <a:rPr lang="ru-RU" altLang="ru-RU" sz="4000" dirty="0">
                <a:solidFill>
                  <a:srgbClr val="000000"/>
                </a:solidFill>
              </a:rPr>
            </a:br>
            <a:endParaRPr lang="ru-RU" altLang="ru-RU" sz="4000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AB71F45-02ED-4CE2-8DB5-F5B7DC304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150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6C2309-FE32-84EB-1A17-E4D96F2F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419" y="492122"/>
            <a:ext cx="6713317" cy="5460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/>
              <a:t>Антисуицидальные</a:t>
            </a:r>
            <a:r>
              <a:rPr lang="ru-RU" sz="3200" b="1" dirty="0"/>
              <a:t> барьеры</a:t>
            </a:r>
          </a:p>
        </p:txBody>
      </p:sp>
      <p:pic>
        <p:nvPicPr>
          <p:cNvPr id="5" name="Picture 2" descr="Уход за человеком в конце жизни — Про Паллиатив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1366837"/>
            <a:ext cx="61722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568" y="1701478"/>
            <a:ext cx="3794760" cy="3972902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Факторы антисуицидального барьера (ФАБ) относятся к обязательным объектам </a:t>
            </a:r>
            <a:r>
              <a:rPr lang="ru-RU" sz="1800" dirty="0" err="1">
                <a:solidFill>
                  <a:schemeClr val="tx1"/>
                </a:solidFill>
              </a:rPr>
              <a:t>психокоррекционной</a:t>
            </a:r>
            <a:r>
              <a:rPr lang="ru-RU" sz="1800" dirty="0">
                <a:solidFill>
                  <a:schemeClr val="tx1"/>
                </a:solidFill>
              </a:rPr>
              <a:t> работы, актуализация которых может способствовать снижению суицидальной готовности и предупредить самоубийство.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571A36-45EF-96E0-5F79-47BFB681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6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03916"/>
          </a:xfrm>
        </p:spPr>
        <p:txBody>
          <a:bodyPr/>
          <a:lstStyle/>
          <a:p>
            <a:pPr algn="ctr"/>
            <a:r>
              <a:rPr lang="ru-RU" b="1" dirty="0" err="1"/>
              <a:t>Антисуицидальная</a:t>
            </a:r>
            <a:r>
              <a:rPr lang="ru-RU" b="1" dirty="0"/>
              <a:t> мотивация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417" y="1460500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Витальная мотивация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Религиозная мотивация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Этические мотивы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Моральные мотивы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Эстетические мотивы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Нарциссическая мотивация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Когнитивная надежда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Временная инфляция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Финальная неопределенность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892E10-DE1C-17C2-8908-FD607473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8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684" y="596919"/>
            <a:ext cx="4762359" cy="784185"/>
          </a:xfrm>
        </p:spPr>
        <p:txBody>
          <a:bodyPr/>
          <a:lstStyle/>
          <a:p>
            <a:pPr algn="ctr"/>
            <a:r>
              <a:rPr lang="ru-RU" b="1" dirty="0" err="1"/>
              <a:t>Антисуицидальные</a:t>
            </a:r>
            <a:br>
              <a:rPr lang="ru-RU" b="1" dirty="0"/>
            </a:br>
            <a:r>
              <a:rPr lang="ru-RU" b="1" dirty="0"/>
              <a:t>факторы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197033" y="251009"/>
            <a:ext cx="6724891" cy="601007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Страх смерти, боязнь физических страданий;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Религиозные мотивы;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Интенсивные эмоциональные предпочтения и симпатии к значимому близкому;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Семейные обязанности;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Нежелание вызывать отрицательные переживания у близких.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Выраженное чувство долга;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Концентрацию внимания на состоянии собственного здоровья;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Зависимость от общественного мнения и избегание осуждения со стороны окружения;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Рассуждения о греховности и  позоре суицида;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Представление о неиспользованных жизненных возможностях;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Наличие творческих планов, тенденций, замыслов;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Соблюдения эстетических критериев в мышлении;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Любовь к жизни;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Психологическая гибкость и </a:t>
            </a:r>
            <a:r>
              <a:rPr lang="ru-RU" dirty="0" err="1"/>
              <a:t>адаптированность</a:t>
            </a:r>
            <a:r>
              <a:rPr lang="ru-RU" dirty="0"/>
              <a:t>, умение компенсировать негативные личные переживания, использовать методы снятия психической напряженности.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69985"/>
            <a:ext cx="4496141" cy="4399003"/>
          </a:xfrm>
        </p:spPr>
        <p:txBody>
          <a:bodyPr>
            <a:normAutofit/>
          </a:bodyPr>
          <a:lstStyle/>
          <a:p>
            <a:pPr algn="just" fontAlgn="base"/>
            <a:r>
              <a:rPr lang="ru-RU" sz="2400" dirty="0">
                <a:solidFill>
                  <a:schemeClr val="tx1"/>
                </a:solidFill>
              </a:rPr>
              <a:t>Чем большим количеством антисуицидальных факторов  обладает человек, тем прочнее его </a:t>
            </a:r>
            <a:r>
              <a:rPr lang="ru-RU" sz="2400" dirty="0" err="1">
                <a:solidFill>
                  <a:schemeClr val="tx1"/>
                </a:solidFill>
              </a:rPr>
              <a:t>антисуицидальный</a:t>
            </a:r>
            <a:r>
              <a:rPr lang="ru-RU" sz="2400" dirty="0">
                <a:solidFill>
                  <a:schemeClr val="tx1"/>
                </a:solidFill>
              </a:rPr>
              <a:t> барьер.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BDD02A-6028-DED6-E6FF-BDAAB823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8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E561DD-3E5B-C701-6942-4CC52A54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058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7711" y="319086"/>
            <a:ext cx="10856089" cy="842963"/>
          </a:xfrm>
        </p:spPr>
        <p:txBody>
          <a:bodyPr/>
          <a:lstStyle/>
          <a:p>
            <a:pPr algn="ctr"/>
            <a:r>
              <a:rPr lang="ru-RU" sz="2400" b="1" dirty="0"/>
              <a:t>Значимость некоторых факторов антисуицидального барьера на суицидальную активность лиц молодого и пожилого возраста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6862528"/>
              </p:ext>
            </p:extLst>
          </p:nvPr>
        </p:nvGraphicFramePr>
        <p:xfrm>
          <a:off x="1641279" y="1171779"/>
          <a:ext cx="8568952" cy="518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1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ФАКТОР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Молодые</a:t>
                      </a:r>
                      <a:r>
                        <a:rPr lang="ru-RU" sz="1600" b="1" baseline="0" dirty="0"/>
                        <a:t> лица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Пожилые</a:t>
                      </a:r>
                      <a:r>
                        <a:rPr lang="ru-RU" sz="1600" b="1" baseline="0" dirty="0"/>
                        <a:t> лица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99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Страх смерти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ограниченно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99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Эстетика внешнего образа собственного тела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944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Религиозные факторы: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а)</a:t>
                      </a:r>
                      <a:r>
                        <a:rPr lang="ru-RU" sz="1800" b="1" i="0" baseline="0" dirty="0">
                          <a:solidFill>
                            <a:schemeClr val="tx1"/>
                          </a:solidFill>
                        </a:rPr>
                        <a:t> традиционные религии</a:t>
                      </a:r>
                    </a:p>
                    <a:p>
                      <a:r>
                        <a:rPr lang="ru-RU" sz="1800" b="1" i="0" baseline="0" dirty="0">
                          <a:solidFill>
                            <a:schemeClr val="tx1"/>
                          </a:solidFill>
                        </a:rPr>
                        <a:t>б) «жизнь после смерти»</a:t>
                      </a:r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ограниченно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ограниченно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 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435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Референтная группа: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Близкий человек: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а)</a:t>
                      </a:r>
                      <a:r>
                        <a:rPr lang="ru-RU" sz="1800" b="1" i="0" baseline="0" dirty="0">
                          <a:solidFill>
                            <a:schemeClr val="tx1"/>
                          </a:solidFill>
                        </a:rPr>
                        <a:t> живой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i="0" baseline="0" dirty="0">
                          <a:solidFill>
                            <a:schemeClr val="tx1"/>
                          </a:solidFill>
                        </a:rPr>
                        <a:t>б) умерший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i="0" baseline="0" dirty="0">
                          <a:solidFill>
                            <a:schemeClr val="tx1"/>
                          </a:solidFill>
                        </a:rPr>
                        <a:t>2. Художественный образ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i="0" baseline="0" dirty="0">
                          <a:solidFill>
                            <a:schemeClr val="tx1"/>
                          </a:solidFill>
                        </a:rPr>
                        <a:t>3. «Идеальный человек»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i="0" baseline="0" dirty="0">
                          <a:solidFill>
                            <a:schemeClr val="tx1"/>
                          </a:solidFill>
                        </a:rPr>
                        <a:t>4. Домашнее  животное</a:t>
                      </a:r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 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 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ограниченно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 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незначимо 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незначимо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9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Социальный</a:t>
                      </a:r>
                      <a:r>
                        <a:rPr lang="ru-RU" sz="1800" b="1" i="0" baseline="0" dirty="0">
                          <a:solidFill>
                            <a:schemeClr val="tx1"/>
                          </a:solidFill>
                        </a:rPr>
                        <a:t> остракизм</a:t>
                      </a:r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ограниченно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ограниченно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9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Родительские обязанности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ограниченно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19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Наличие жизненных планов, замыслов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/>
                          </a:solidFill>
                        </a:rPr>
                        <a:t>значимо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4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640" y="1331090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Кластерное суицидальное поведение – </a:t>
            </a:r>
            <a:r>
              <a:rPr lang="ru-RU" sz="2800" dirty="0"/>
              <a:t>имитационные суицидальные попытки и суициды, возникающие вследствие суггестивного эффекта на людей из непосредственного окружения аутоагрессивного действия человека или в результате освещения в СМИ его гибели.</a:t>
            </a:r>
          </a:p>
          <a:p>
            <a:pPr algn="just"/>
            <a:r>
              <a:rPr lang="ru-RU" sz="2800" dirty="0"/>
              <a:t>Наиболее часто встречается у молодежи в возрасте 15-19 лет, примерно 1-13% подростковых суицидов можно рассматривать как кластерные (</a:t>
            </a:r>
            <a:r>
              <a:rPr lang="en-US" sz="2800" dirty="0"/>
              <a:t>Gould M.S., 1990)</a:t>
            </a:r>
            <a:r>
              <a:rPr lang="ru-RU" sz="2800" dirty="0"/>
              <a:t>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1A0EC7-A124-35C3-307B-9CAFF2F6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730"/>
            <a:ext cx="10515600" cy="1019360"/>
          </a:xfrm>
        </p:spPr>
        <p:txBody>
          <a:bodyPr/>
          <a:lstStyle/>
          <a:p>
            <a:pPr algn="ctr"/>
            <a:r>
              <a:rPr lang="ru-RU" sz="3600" b="1" dirty="0"/>
              <a:t>Кластерные суициды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1073B6-5EB7-D2AE-5F39-D82CD4A8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22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86CC4F-67F4-EE89-703C-D3374553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15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Внутренние формы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algn="ctr"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>
              <a:buNone/>
              <a:defRPr/>
            </a:pPr>
            <a:r>
              <a:rPr lang="ru-RU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Антивитальные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переживания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размышления об отсутствии ценности жизни без чётких представлений о своей смерти.</a:t>
            </a:r>
          </a:p>
          <a:p>
            <a:pPr marL="365760" indent="-365760">
              <a:buNone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Пассивные суицидальные мысли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фантазии на тему своей смерти, но не лишения себя жизни.</a:t>
            </a:r>
          </a:p>
          <a:p>
            <a:pPr marL="365760" indent="-365760">
              <a:buNone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Суицидальные замыслы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разработка плана суицида.</a:t>
            </a:r>
          </a:p>
          <a:p>
            <a:pPr marL="365760" indent="-365760">
              <a:buNone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Суицидальные намерения -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 к выполнению плана.</a:t>
            </a:r>
          </a:p>
          <a:p>
            <a:pPr marL="609600" indent="-609600" algn="ctr">
              <a:buNone/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EECA1F-1FBD-0EF4-3FB5-B03FC082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B5B50B-807C-B7F0-3E43-BE387F83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89111"/>
          </a:xfrm>
        </p:spPr>
        <p:txBody>
          <a:bodyPr/>
          <a:lstStyle/>
          <a:p>
            <a:pPr algn="ctr"/>
            <a:r>
              <a:rPr lang="ru-RU" sz="3600" b="1" dirty="0"/>
              <a:t>Сбор </a:t>
            </a:r>
            <a:r>
              <a:rPr lang="ru-RU" sz="3600" b="1" dirty="0" err="1"/>
              <a:t>суицидологического</a:t>
            </a:r>
            <a:r>
              <a:rPr lang="ru-RU" sz="3600" b="1" dirty="0"/>
              <a:t> анамнеза</a:t>
            </a:r>
            <a:endParaRPr lang="ru-R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54238"/>
            <a:ext cx="10515600" cy="482272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1600" dirty="0"/>
              <a:t>Если раньше была суицидальная попытка, то ее харак­теристики (способ и вероятность возможности оказания помощи при суициде).</a:t>
            </a:r>
          </a:p>
          <a:p>
            <a:pPr marL="457200" indent="-457200">
              <a:buAutoNum type="arabicPeriod"/>
            </a:pPr>
            <a:r>
              <a:rPr lang="ru-RU" sz="1600" dirty="0"/>
              <a:t>Импульсивность или продолжительность суицидаль­ных мыслей, в контексте личностных факторов, касающихся возможности контролировать импульсы.</a:t>
            </a:r>
          </a:p>
          <a:p>
            <a:pPr marL="457200" indent="-457200">
              <a:buAutoNum type="arabicPeriod"/>
            </a:pPr>
            <a:r>
              <a:rPr lang="ru-RU" sz="1600" dirty="0"/>
              <a:t>Наличие текущих утрат, особенно смерти или суицидов в социальном окружении пациента.</a:t>
            </a:r>
          </a:p>
          <a:p>
            <a:pPr marL="457200" indent="-457200">
              <a:buAutoNum type="arabicPeriod"/>
            </a:pPr>
            <a:r>
              <a:rPr lang="ru-RU" sz="1600" dirty="0"/>
              <a:t>Появление намерений, указывающих на существова­ние суицидального плана.</a:t>
            </a:r>
          </a:p>
          <a:p>
            <a:pPr marL="457200" indent="-457200">
              <a:buAutoNum type="arabicPeriod"/>
            </a:pPr>
            <a:r>
              <a:rPr lang="ru-RU" sz="1600" dirty="0"/>
              <a:t>Выявление фактов завершения дел, подготовки заве­щания, логически необъяснимых фактов дарения имущества и т.п.</a:t>
            </a:r>
          </a:p>
          <a:p>
            <a:pPr marL="457200" indent="-457200">
              <a:buAutoNum type="arabicPeriod"/>
            </a:pPr>
            <a:r>
              <a:rPr lang="ru-RU" sz="1600" dirty="0"/>
              <a:t>Степень изолированности от социального окружения.</a:t>
            </a:r>
          </a:p>
          <a:p>
            <a:pPr marL="457200" indent="-457200">
              <a:buAutoNum type="arabicPeriod"/>
            </a:pPr>
            <a:r>
              <a:rPr lang="ru-RU" sz="1600" dirty="0"/>
              <a:t>Суициды в семейном анамнезе или наличие суицидов у лиц, близких к </a:t>
            </a:r>
            <a:r>
              <a:rPr lang="ru-RU" sz="1600" dirty="0" err="1"/>
              <a:t>суициденту</a:t>
            </a:r>
            <a:r>
              <a:rPr lang="ru-RU" sz="1600" dirty="0"/>
              <a:t>.</a:t>
            </a:r>
          </a:p>
          <a:p>
            <a:pPr marL="457200" indent="-457200">
              <a:buAutoNum type="arabicPeriod"/>
            </a:pPr>
            <a:r>
              <a:rPr lang="ru-RU" sz="1600" dirty="0"/>
              <a:t>Предыдущие психиатрические госпитализации или на­личие психического заболевания.</a:t>
            </a:r>
          </a:p>
          <a:p>
            <a:pPr marL="457200" indent="-457200">
              <a:buAutoNum type="arabicPeriod"/>
            </a:pPr>
            <a:r>
              <a:rPr lang="ru-RU" sz="1600" dirty="0"/>
              <a:t>Наличие симптомов деперсонализации и </a:t>
            </a:r>
            <a:r>
              <a:rPr lang="ru-RU" sz="1600" dirty="0" err="1"/>
              <a:t>дереализации</a:t>
            </a:r>
            <a:r>
              <a:rPr lang="ru-RU" sz="1600" dirty="0"/>
              <a:t> (важные симптомы, потенцирующие риск суицида).</a:t>
            </a:r>
          </a:p>
          <a:p>
            <a:pPr marL="457200" indent="-457200">
              <a:buAutoNum type="arabicPeriod"/>
            </a:pPr>
            <a:r>
              <a:rPr lang="ru-RU" sz="1600" dirty="0"/>
              <a:t>Наличие хронического физического заболевания, осо­бенно с хроническим болевым синдромом.</a:t>
            </a:r>
          </a:p>
          <a:p>
            <a:pPr marL="457200" indent="-457200">
              <a:buAutoNum type="arabicPeriod"/>
            </a:pPr>
            <a:r>
              <a:rPr lang="ru-RU" sz="1600" dirty="0"/>
              <a:t>Наличие синдромов органического поражения голов­ного мозга.</a:t>
            </a:r>
          </a:p>
          <a:p>
            <a:pPr marL="457200" indent="-457200">
              <a:buAutoNum type="arabicPeriod"/>
            </a:pPr>
            <a:r>
              <a:rPr lang="ru-RU" sz="1600" dirty="0"/>
              <a:t>Наличие зависимости от психоактивных веществ (осо­бенно от алкоголя).</a:t>
            </a:r>
          </a:p>
          <a:p>
            <a:pPr marL="457200" indent="-457200">
              <a:buAutoNum type="arabicPeriod"/>
            </a:pPr>
            <a:endParaRPr lang="ru-RU" sz="1600" dirty="0"/>
          </a:p>
          <a:p>
            <a:pPr marL="0" indent="0" algn="ctr">
              <a:buNone/>
            </a:pPr>
            <a:r>
              <a:rPr lang="ru-RU" sz="1600" b="1" dirty="0"/>
              <a:t>Наличие 3 и более факторов представляет умеренный и высокий риск суицида</a:t>
            </a:r>
            <a:endParaRPr lang="ru-RU" sz="1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D9F783-83C3-FDA6-14FB-7CA01B89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0"/>
            <a:ext cx="2743200" cy="365125"/>
          </a:xfrm>
        </p:spPr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7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8"/>
            <a:ext cx="10515600" cy="69974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/>
            </a:br>
            <a:br>
              <a:rPr lang="ru-RU" sz="4000" dirty="0"/>
            </a:br>
            <a:r>
              <a:rPr lang="ru-RU" sz="3600" b="1" dirty="0">
                <a:cs typeface="Times New Roman" pitchFamily="18" charset="0"/>
              </a:rPr>
              <a:t>Индикаторы суицидального риска</a:t>
            </a:r>
            <a:br>
              <a:rPr lang="ru-RU" sz="4000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4872"/>
            <a:ext cx="10515600" cy="5112091"/>
          </a:xfrm>
        </p:spPr>
        <p:txBody>
          <a:bodyPr rtlCol="0">
            <a:noAutofit/>
          </a:bodyPr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dirty="0"/>
              <a:t>Ситуационные. 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dirty="0"/>
              <a:t>Поведенческие. 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dirty="0"/>
              <a:t>Коммуникативные.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dirty="0"/>
              <a:t>Когнитивные.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dirty="0"/>
              <a:t>Эмоциональные.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200" dirty="0"/>
              <a:t>Лингвистические.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ECAD1F-3A28-28DD-F591-D1B3B4FC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4EA382F-A421-7550-782F-1BDB1738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7079" y="532435"/>
            <a:ext cx="10961225" cy="5762003"/>
          </a:xfrm>
        </p:spPr>
        <p:txBody>
          <a:bodyPr rtlCol="0"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Ситуационные индикаторы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Любая ситуация, воспринимаемая человеком как кризис, может считаться ситуационным индикатором суицидального риска</a:t>
            </a:r>
            <a:r>
              <a:rPr lang="ru-RU" sz="1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смерть любимого человека, особенно супруги или супруга; развод; потеря работы; уход на пенсию; сексуальное насилие; денежные долги; потеря высокого поста; профессиональная несостоятельность; раскаяние за совершенное убийство или предательство и т.д.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b="1" dirty="0"/>
              <a:t>2. Поведенческие индикаторы суицидального риска: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злоупотребление психоактивными веществами, алкоголем;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</a:t>
            </a:r>
            <a:r>
              <a:rPr lang="ru-RU" sz="1700" i="1" dirty="0" err="1"/>
              <a:t>эскейп</a:t>
            </a:r>
            <a:r>
              <a:rPr lang="ru-RU" sz="1700" i="1" dirty="0"/>
              <a:t>-реакции (уход из дома и т. п.);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самоизоляция от других людей и жизни;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резкое снижение повседневной активности;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изменение привычек, например, несоблюдение правил личной гигиены, ухода за внешностью;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выбор тем разговора и чтения, связанных со смертью и самоубийствами;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частое прослушивание траурной или печальной музыки;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«приведение дел в порядок» (оформление завещания, урегулирование конфликтов, письма к родственникам и друзьям, раздаривание личных вещей); приобретение средств для совершения суицида.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любые внезапные изменения в поведении и настроении, особенно – отдаляющие от близких;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склонность к неоправданно рискованным поступкам;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посещение врача без очевидной необходимости;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700" i="1" dirty="0"/>
              <a:t>• нарушения дисциплины или снижение качества работы и связанные с этим неприятности в учебе, на работе или службе;</a:t>
            </a:r>
          </a:p>
          <a:p>
            <a:pPr marL="365760" indent="-365760">
              <a:buNone/>
              <a:defRPr/>
            </a:pPr>
            <a:endParaRPr lang="ru-RU" sz="2000" i="1" dirty="0"/>
          </a:p>
          <a:p>
            <a:pPr marL="365760" indent="-365760">
              <a:buNone/>
              <a:defRPr/>
            </a:pPr>
            <a:endParaRPr lang="ru-RU" sz="3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F190C7-1EA2-272F-0977-59696038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60697" y="509285"/>
            <a:ext cx="10498239" cy="5847067"/>
          </a:xfrm>
        </p:spPr>
        <p:txBody>
          <a:bodyPr rtlCol="0">
            <a:noAutofit/>
          </a:bodyPr>
          <a:lstStyle/>
          <a:p>
            <a:pPr marL="365760" indent="-365760">
              <a:buNone/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Коммуникативные индикаторы суицидального риска: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прямые или косвенные сообщения о суицидальных намерениях («Хочу умереть» – прямое сообщение, «Скоро все это закончится» – косвенное);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шутки, иронические высказывания о желании умереть, о бессмысленности жизни также относятся к косвенным сообщениям;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уверения в беспомощности и зависимости от других;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прощание;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сообщение о конкретном плане суицида,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самообвинения,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двойственная оценка значимых событий;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медленная, маловыразительная речь;</a:t>
            </a:r>
          </a:p>
          <a:p>
            <a:pPr marL="365760" indent="-365760">
              <a:buNone/>
              <a:defRPr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01842F-E713-7240-4FC2-4487C9AB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2273" y="363541"/>
            <a:ext cx="10660284" cy="5992812"/>
          </a:xfrm>
        </p:spPr>
        <p:txBody>
          <a:bodyPr rtlCol="0">
            <a:normAutofit fontScale="92500" lnSpcReduction="20000"/>
          </a:bodyPr>
          <a:lstStyle/>
          <a:p>
            <a:pPr marL="365760" indent="-365760">
              <a:buNone/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Когнитивные индикаторы суицидального риска:</a:t>
            </a:r>
          </a:p>
          <a:p>
            <a:pPr marL="365760" indent="-365760">
              <a:defRPr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разрешающие установки относительно суицидального поведения;</a:t>
            </a:r>
          </a:p>
          <a:p>
            <a:pPr marL="365760" indent="-365760">
              <a:defRPr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негативные оценки своей личности, окружающего мира и будущего;</a:t>
            </a:r>
          </a:p>
          <a:p>
            <a:pPr marL="365760" indent="-365760">
              <a:defRPr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представление о собственной личности как о ничтожной, не имеющей права жить;</a:t>
            </a:r>
          </a:p>
          <a:p>
            <a:pPr marL="365760" indent="-365760">
              <a:defRPr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представление о мире как месте потерь и разочарований;</a:t>
            </a:r>
          </a:p>
          <a:p>
            <a:pPr marL="365760" indent="-365760">
              <a:defRPr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представление о будущем как бесперспективном, безнадежном;</a:t>
            </a:r>
          </a:p>
          <a:p>
            <a:pPr marL="365760" indent="-365760">
              <a:defRPr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«туннельное сознание» – неспособность увидеть иные приемлемые пути решения проблемы, кроме суицида;</a:t>
            </a:r>
          </a:p>
          <a:p>
            <a:pPr marL="365760" indent="-365760">
              <a:defRPr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наличие суицидальных мыслей, намерений, планов.</a:t>
            </a:r>
          </a:p>
          <a:p>
            <a:pPr marL="365760" indent="-365760">
              <a:defRPr/>
            </a:pP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A25181A-288D-91C9-F3EC-0B303BD0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28204" y="520861"/>
            <a:ext cx="10623329" cy="5648445"/>
          </a:xfrm>
        </p:spPr>
        <p:txBody>
          <a:bodyPr rtlCol="0">
            <a:noAutofit/>
          </a:bodyPr>
          <a:lstStyle/>
          <a:p>
            <a:pPr marL="365760" indent="-365760">
              <a:buNone/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Эмоциональные индикаторы суицидального риска: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амбивалентность по отношению к жизни;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безразличие к своей судьбе, подавленность, безнадежность, беспомощность, отчаяние;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переживание горя;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признаки депрессии: (а) приступы паники, (б) выраженная тревога, (в) сниженная способность к концентрации внимания и воли, (г) бессонница, (д) умеренное употребление алкоголя и (е) утрата способности испытывать удовольствие;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несвойственная агрессия или ненависть к себе: гнев, враждебность;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вина или ощущение неудачи, поражения;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чрезмерные опасения или страхи;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чувство своей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малозначимости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никчемности, ненужности;</a:t>
            </a:r>
          </a:p>
          <a:p>
            <a:pPr marL="365760" indent="-365760"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рассеянность или растерянность.</a:t>
            </a:r>
          </a:p>
          <a:p>
            <a:pPr marL="365760" indent="-365760">
              <a:buNone/>
              <a:defRPr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0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B94C24-69ED-EC50-4841-DF08A479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1449" y="341373"/>
            <a:ext cx="10864809" cy="58510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6. Лингвистические индикаторы суицидального риска: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/>
              <a:t>прямые высказывания, а также оговорки или незавершенные мысли, отражающие суицидальные тенденции;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/>
              <a:t>выраженный эгоцентризм в восприятии реальности;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/>
              <a:t>наличие множества глаголов директивного характера в контексте суицидальных высказываний;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/>
              <a:t>ослабление или выпадение лексико-семантической группы, описывающей гедонистические переживания или представления;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/>
              <a:t>наличие паралингвистических характеристик аффек­тивных нарушений: явная замедленность темпа речи, заполнение речевых пауз глубокими вздохами, монотонности интонации и т.д.</a:t>
            </a:r>
          </a:p>
          <a:p>
            <a:pPr marL="411480" lvl="1" indent="0">
              <a:buNone/>
            </a:pP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72669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EEE607-57C9-54B0-127C-81EC5BE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3864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Типологические схемы суицидального поведения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19514"/>
            <a:ext cx="10515600" cy="4857449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Категории цели: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Истинное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Демонстративно-шантажное</a:t>
            </a: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Категория личностного смысла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протест, месть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призыв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избегание (наказания, страдания)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самонаказание</a:t>
            </a:r>
          </a:p>
          <a:p>
            <a:pPr marL="365760" indent="-36576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отказ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7A7627-535A-F0D7-D521-A96DEACF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740C663-FD0A-39C3-F6B7-73FF9C87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12875" y="635381"/>
            <a:ext cx="8569325" cy="5040312"/>
          </a:xfrm>
        </p:spPr>
        <p:txBody>
          <a:bodyPr>
            <a:normAutofit/>
          </a:bodyPr>
          <a:lstStyle/>
          <a:p>
            <a:pPr marL="411480" lvl="1" indent="0" algn="just">
              <a:buNone/>
              <a:defRPr/>
            </a:pPr>
            <a:r>
              <a:rPr lang="ru-RU" sz="2800" b="1" dirty="0"/>
              <a:t>Превенция</a:t>
            </a:r>
            <a:r>
              <a:rPr lang="ru-RU" sz="2800" dirty="0"/>
              <a:t> (лат. </a:t>
            </a:r>
            <a:r>
              <a:rPr lang="en-US" sz="2800" dirty="0"/>
              <a:t>praevenire</a:t>
            </a:r>
            <a:r>
              <a:rPr lang="ru-RU" sz="2800" dirty="0"/>
              <a:t> - предшествовать, предвосхищать) – предупреждение развития суицидальных тенденций.</a:t>
            </a:r>
          </a:p>
          <a:p>
            <a:pPr marL="411480" lvl="1" indent="0" algn="just">
              <a:buNone/>
              <a:defRPr/>
            </a:pPr>
            <a:endParaRPr lang="ru-RU" sz="2800" dirty="0"/>
          </a:p>
          <a:p>
            <a:pPr marL="411480" lvl="1" indent="0" algn="just">
              <a:buNone/>
              <a:defRPr/>
            </a:pPr>
            <a:r>
              <a:rPr lang="ru-RU" sz="2800" b="1" dirty="0"/>
              <a:t>Интервенция</a:t>
            </a:r>
            <a:r>
              <a:rPr lang="ru-RU" sz="2800" dirty="0"/>
              <a:t> (лат. </a:t>
            </a:r>
            <a:r>
              <a:rPr lang="en-US" sz="2800" dirty="0"/>
              <a:t>intervenire</a:t>
            </a:r>
            <a:r>
              <a:rPr lang="ru-RU" sz="2800" dirty="0"/>
              <a:t>,</a:t>
            </a:r>
            <a:r>
              <a:rPr lang="en-US" sz="2800" dirty="0"/>
              <a:t> inter-</a:t>
            </a:r>
            <a:r>
              <a:rPr lang="ru-RU" sz="2800" dirty="0"/>
              <a:t>между; </a:t>
            </a:r>
            <a:r>
              <a:rPr lang="en-US" sz="2800" dirty="0"/>
              <a:t>venire</a:t>
            </a:r>
            <a:r>
              <a:rPr lang="ru-RU" sz="2800" dirty="0"/>
              <a:t> - приходить, следовать) - предотвращение суицидальных действий, снятие острого кризиса.</a:t>
            </a:r>
          </a:p>
          <a:p>
            <a:pPr marL="411480" lvl="1" indent="0" algn="just">
              <a:buNone/>
              <a:defRPr/>
            </a:pPr>
            <a:endParaRPr lang="ru-RU" sz="2800" dirty="0"/>
          </a:p>
          <a:p>
            <a:pPr marL="411480" lvl="1" indent="0" algn="just">
              <a:buNone/>
              <a:defRPr/>
            </a:pPr>
            <a:r>
              <a:rPr lang="ru-RU" sz="2800" b="1" dirty="0"/>
              <a:t>Поственция</a:t>
            </a:r>
            <a:r>
              <a:rPr lang="ru-RU" sz="2800" dirty="0"/>
              <a:t> (лат. </a:t>
            </a:r>
            <a:r>
              <a:rPr lang="en-US" sz="2800" dirty="0"/>
              <a:t>postvenire, post – </a:t>
            </a:r>
            <a:r>
              <a:rPr lang="ru-RU" sz="2800" dirty="0"/>
              <a:t>после, позже;</a:t>
            </a:r>
            <a:r>
              <a:rPr lang="en-US" sz="2800" dirty="0"/>
              <a:t> venire – </a:t>
            </a:r>
            <a:r>
              <a:rPr lang="ru-RU" sz="2800" dirty="0"/>
              <a:t>приходить, следовать) </a:t>
            </a:r>
            <a:r>
              <a:rPr lang="en-US" sz="2800" dirty="0"/>
              <a:t>- </a:t>
            </a:r>
            <a:r>
              <a:rPr lang="ru-RU" sz="2800" dirty="0"/>
              <a:t>реабилитация суицидента; людей, переживающих утрату близкого вследствие суицида.</a:t>
            </a:r>
          </a:p>
          <a:p>
            <a:pPr algn="just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9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93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375436"/>
              </p:ext>
            </p:extLst>
          </p:nvPr>
        </p:nvGraphicFramePr>
        <p:xfrm>
          <a:off x="1006997" y="405114"/>
          <a:ext cx="10346803" cy="599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6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9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Превенция</a:t>
                      </a:r>
                      <a:r>
                        <a:rPr lang="ru-RU" sz="2800" b="1" baseline="0" dirty="0"/>
                        <a:t> 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3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Цель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предупреждение развития суицидальных тенденций в обществе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83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Субъект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учреждения социальной сферы, средства массовой информации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83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Объект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население региона, группы повышенного суицидального риска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76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Задачи: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Профилактика алкоголизма, наркомании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Диагностика групп суицидального риска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Организация регулярного мониторинга уровня тревоги и депрессии среди населения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Коррекция семейных взаимоотношений и профилактика социального неблагополучия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Информирование населения о деятельности психологических служб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Развитие служб «Телефона доверия» и «Телефона здоровья»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BB8C7A-CF61-7582-C9A7-C5A52E22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16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95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670B37-3EC6-D5C1-7723-45D12148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9328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Внешние формы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algn="ctr"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>
              <a:buNone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Самоубийство (суицид)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намеренное, осознанное и быстрое лишение себя жизни.</a:t>
            </a:r>
          </a:p>
          <a:p>
            <a:pPr marL="365760" indent="-365760">
              <a:buNone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Суицидальная попытка (парасуицид)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не закончившееся смертью намеренное самоповреждение или самоотравление, которое нацелено на реализацию желаемых субъектом изменений за счёт физических последствий:</a:t>
            </a: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прерванная</a:t>
            </a: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абортивная</a:t>
            </a:r>
          </a:p>
          <a:p>
            <a:pPr marL="609600" indent="-609600" algn="ctr">
              <a:buNone/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7A65F7-2F02-4998-8B53-E2B5BB23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620052"/>
              </p:ext>
            </p:extLst>
          </p:nvPr>
        </p:nvGraphicFramePr>
        <p:xfrm>
          <a:off x="948160" y="616905"/>
          <a:ext cx="10405640" cy="535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Интервенция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51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Цель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- предотвращение суицидальных действий, снятие острого кризиса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71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Субъект </a:t>
                      </a:r>
                      <a:r>
                        <a:rPr lang="ru-RU" sz="2400" b="0" i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учреждения системы здравоохранения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35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Объект </a:t>
                      </a:r>
                      <a:r>
                        <a:rPr lang="ru-RU" sz="2400" b="0" i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суициденты, лица с повышенным уровнем тревоги или депрессии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3513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Задачи: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Создание сети суицидологических учреждений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Подготовка специалистов по работе с людьми, находящимися в ситуации суицидального кризиса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Диагностика ситуаций повышенного риска парасуицида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Определение антисуицидальных факторов и вариантов снятия кризисного напряжения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Совершенствование технологий психотерапии и фармакотерапии, а также методов коррекции деструктивных личностных установок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86736A-7114-2EE6-AB87-9D7B6360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3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956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1784"/>
              </p:ext>
            </p:extLst>
          </p:nvPr>
        </p:nvGraphicFramePr>
        <p:xfrm>
          <a:off x="838199" y="381965"/>
          <a:ext cx="10933253" cy="5899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18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Поственция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071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Цель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- реабилитация суицидента;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людей, переживающих утрату близкого вследствие суицида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685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Субъект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- учреждения системы здравоохранения и социального обслуживания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071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Объект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– оставшийся в живых суицидент;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члены семьи, ближайшее окружение суицидента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837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Задачи: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Организация механизма реабилитационного процесса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Диагностика восстановительного потенциала (благоприятствующих реабилитации факторов) «выживших жертв суицида»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Организация механизма взаимодействия суицидологов с работниками сфер культуры, досуга, трудоустройства, социального обеспечения и т.д.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Коррекция семейных взаимоотношений 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Профессиональная реабилитация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9C5CE5-3FF8-665B-A59E-EB689FFD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61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956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9DF5CC-835A-95B4-C678-53E16D6D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765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Приемы, поддерживающие и углубляющие контакт и коммуникацию с суицидальным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92192"/>
            <a:ext cx="10515600" cy="498477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1. Повторение содержания высказывания - </a:t>
            </a:r>
            <a:r>
              <a:rPr lang="ru-RU" sz="3200" dirty="0"/>
              <a:t>этим приемом психотерапевт сообщает пациенту, что внимательно слушает его и правильно понимает.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/>
              <a:t>Прием позволяет пациенту в случае, его неправильно поняли, уточнить или переформулировать свое сообщение.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2. Отражение эмоций </a:t>
            </a:r>
            <a:r>
              <a:rPr lang="ru-RU" sz="3200" dirty="0"/>
              <a:t>- выделение эмоционального компонента какого-либо факта и сообщение его пациенту, например: «Представляю, какое горе охватило Вас, когда Вы узнали, что болезнь ребенка серьезна».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/>
              <a:t>Прием стимулирует более открытое проявление эмоций; особенно показан в случаях, когда пациент испытывает тоску, подавленность, обиду.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3. «Означивание» ситуации или переживания </a:t>
            </a:r>
            <a:r>
              <a:rPr lang="ru-RU" sz="3200" dirty="0"/>
              <a:t>- выделение из высказываний пациента их основного значения, содержащегося в них неявным образом: «Если я Вас правильно понял, жена постоянно упрекала Вас в недостаточном внимании к себе?»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D38A77-BE45-ADE8-6E97-B2E00741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00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A16222-E791-16CE-76B5-679896A0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38200" y="296863"/>
            <a:ext cx="10748058" cy="60594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b="1" dirty="0"/>
              <a:t>4. Установление последовательности событий - </a:t>
            </a:r>
            <a:r>
              <a:rPr lang="ru-RU" sz="3200" dirty="0"/>
              <a:t>повторение терапевтом сообщенных ему фактов в их причинно-следственной или временной последовательности. </a:t>
            </a:r>
          </a:p>
          <a:p>
            <a:pPr marL="0" indent="0" algn="just">
              <a:buNone/>
            </a:pPr>
            <a:r>
              <a:rPr lang="ru-RU" sz="3200" dirty="0"/>
              <a:t>При этом врач, не интерпретируя эти факты сам, побуждает пациента к их интерпретации. Выделение из рассказа пациента конкретных фактов и приведение их в определенную систему во многих случаях вызывает изменение оценки ситуации, более адекватное е понимание. </a:t>
            </a:r>
          </a:p>
          <a:p>
            <a:pPr marL="0" indent="0" algn="just">
              <a:buNone/>
            </a:pPr>
            <a:r>
              <a:rPr lang="ru-RU" sz="3200" b="1" dirty="0"/>
              <a:t>5. Разработка - углубление в тему. </a:t>
            </a:r>
            <a:r>
              <a:rPr lang="ru-RU" sz="3200" dirty="0"/>
              <a:t>После того, как психотерапевт сориентировался в проблемах обратившегося за помощью, он направляет беседу на обсуждение проблемы, представляющейся ему наиболее важной, например: «Расскажите подробнее о Вашей семейной жизни» и т. д. Иногда пациент упоминает о значимой для него проблеме, а затем отходит от нее.</a:t>
            </a:r>
          </a:p>
          <a:p>
            <a:pPr marL="0" indent="0" algn="just">
              <a:buNone/>
            </a:pP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38595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8F62A0-0D02-EF8D-39D4-D6F0E99A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37550" y="396956"/>
            <a:ext cx="10509812" cy="57839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/>
              <a:t>6. Вербализация </a:t>
            </a:r>
            <a:r>
              <a:rPr lang="ru-RU" sz="3200" dirty="0"/>
              <a:t>- словесное обозначение того, что подразумевает пациент; это прием, приближающийся к интерпретации. </a:t>
            </a:r>
          </a:p>
          <a:p>
            <a:pPr>
              <a:buFontTx/>
              <a:buChar char="-"/>
            </a:pPr>
            <a:r>
              <a:rPr lang="ru-RU" sz="3200" i="1" dirty="0"/>
              <a:t>«Когда я прихожу домой, жена часто бывает раздражительной, невнимательной.» </a:t>
            </a:r>
          </a:p>
          <a:p>
            <a:pPr>
              <a:buFontTx/>
              <a:buChar char="-"/>
            </a:pPr>
            <a:r>
              <a:rPr lang="ru-RU" sz="3200" i="1" dirty="0"/>
              <a:t>«Вы предполагаете, что она разлюбила Вас?»</a:t>
            </a:r>
          </a:p>
          <a:p>
            <a:pPr>
              <a:buFontTx/>
              <a:buChar char="-"/>
            </a:pPr>
            <a:r>
              <a:rPr lang="ru-RU" sz="3200" b="1" dirty="0"/>
              <a:t>7. Поиск источников эмоций - </a:t>
            </a:r>
            <a:r>
              <a:rPr lang="ru-RU" sz="3200" dirty="0"/>
              <a:t>пациенту предлагается задуматься над своим эмоциональным состоянием и установить его непосредственные причины.</a:t>
            </a:r>
          </a:p>
          <a:p>
            <a:pPr>
              <a:buFontTx/>
              <a:buChar char="-"/>
            </a:pPr>
            <a:r>
              <a:rPr lang="ru-RU" sz="3200" i="1" dirty="0"/>
              <a:t> «Какие чувства вызвало у Вас это происшествие?» </a:t>
            </a:r>
          </a:p>
          <a:p>
            <a:pPr>
              <a:buFontTx/>
              <a:buChar char="-"/>
            </a:pPr>
            <a:r>
              <a:rPr lang="ru-RU" sz="3200" i="1" dirty="0"/>
              <a:t> «Что именно в этой ситуации Вас так ранит?» </a:t>
            </a:r>
          </a:p>
          <a:p>
            <a:pPr>
              <a:buFontTx/>
              <a:buChar char="-"/>
            </a:pPr>
            <a:r>
              <a:rPr lang="ru-RU" sz="3200" i="1" dirty="0"/>
              <a:t>Этот прием помогает пациенту осознать взаимосвязи между поступками, поступками других вовлеченных в кризис лиц и возникающими у него эмоциями. </a:t>
            </a:r>
          </a:p>
          <a:p>
            <a:pPr>
              <a:buFontTx/>
              <a:buChar char="-"/>
            </a:pP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69101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2341"/>
          </a:xfrm>
        </p:spPr>
        <p:txBody>
          <a:bodyPr/>
          <a:lstStyle/>
          <a:p>
            <a:pPr algn="ctr"/>
            <a:r>
              <a:rPr lang="ru-RU" b="1" dirty="0"/>
              <a:t>Направления </a:t>
            </a:r>
            <a:r>
              <a:rPr lang="ru-RU" b="1" dirty="0" err="1"/>
              <a:t>психокоррекции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715" y="1157467"/>
            <a:ext cx="9142247" cy="4444679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/>
              <a:t>Импульсивное </a:t>
            </a:r>
            <a:r>
              <a:rPr lang="ru-RU" b="1" dirty="0" err="1"/>
              <a:t>парасуицидальное</a:t>
            </a:r>
            <a:r>
              <a:rPr lang="ru-RU" b="1" dirty="0"/>
              <a:t> поведение </a:t>
            </a:r>
            <a:r>
              <a:rPr lang="ru-RU" dirty="0"/>
              <a:t>– формирова­ние навыков регуляции эмоций, повышение толерантности к негативным переживаниям, снижение импульсивности и по­вышение способности к произвольному контролю поведен­ческих реакций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/>
              <a:t>Истинное суицидальное поведение </a:t>
            </a:r>
            <a:r>
              <a:rPr lang="ru-RU" dirty="0"/>
              <a:t>– изменение </a:t>
            </a:r>
            <a:r>
              <a:rPr lang="ru-RU" dirty="0" err="1"/>
              <a:t>суицидогенных</a:t>
            </a:r>
            <a:r>
              <a:rPr lang="ru-RU" dirty="0"/>
              <a:t> установок и неадаптивного атрибутивного стиля, развитие способности к решению проблем и преодоление безнадежно­сти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/>
              <a:t>Единичный суицидальный эпизод </a:t>
            </a:r>
            <a:r>
              <a:rPr lang="ru-RU" dirty="0"/>
              <a:t>–кризисная поддержка и помощь пациенту в разрешении кризисных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/>
              <a:t>Мно­гократные суицидальные эпизоды</a:t>
            </a:r>
            <a:r>
              <a:rPr lang="ru-RU" dirty="0"/>
              <a:t> – изменение устойчивых форм сте­реотипного суицидального реагирования пациентов, профи­лактика рецидивов.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6D5F7C-63A0-8D28-2115-8E104284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4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408" y="706055"/>
            <a:ext cx="3932237" cy="7957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Индивидуальная </a:t>
            </a:r>
            <a:r>
              <a:rPr lang="ru-RU" sz="2800" b="1" dirty="0" err="1"/>
              <a:t>антисуицидальная</a:t>
            </a:r>
            <a:r>
              <a:rPr lang="ru-RU" sz="2800" b="1" dirty="0"/>
              <a:t>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644" y="439838"/>
            <a:ext cx="6918407" cy="5810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Приемы индивидуальной антисуицидальной терапии (Э. </a:t>
            </a:r>
            <a:r>
              <a:rPr lang="ru-RU" b="1" dirty="0" err="1"/>
              <a:t>Шнейдман</a:t>
            </a:r>
            <a:r>
              <a:rPr lang="ru-RU" b="1" dirty="0"/>
              <a:t>)</a:t>
            </a:r>
            <a:endParaRPr lang="ru-RU" dirty="0"/>
          </a:p>
          <a:p>
            <a:pPr lvl="0"/>
            <a:r>
              <a:rPr lang="ru-RU" sz="2000" dirty="0"/>
              <a:t>установить отношения доверия и взаимопонимания;</a:t>
            </a:r>
          </a:p>
          <a:p>
            <a:pPr lvl="0"/>
            <a:r>
              <a:rPr lang="ru-RU" sz="2000" dirty="0"/>
              <a:t> идентифицировать </a:t>
            </a:r>
            <a:r>
              <a:rPr lang="ru-RU" sz="2000" dirty="0" err="1"/>
              <a:t>суицидогенную</a:t>
            </a:r>
            <a:r>
              <a:rPr lang="ru-RU" sz="2000" dirty="0"/>
              <a:t> проблему и фокусироваться на ней; </a:t>
            </a:r>
          </a:p>
          <a:p>
            <a:pPr lvl="0"/>
            <a:r>
              <a:rPr lang="ru-RU" sz="2000" dirty="0"/>
              <a:t>избегать всего того, что может помешать терапевтическому контакту; </a:t>
            </a:r>
          </a:p>
          <a:p>
            <a:pPr lvl="0"/>
            <a:r>
              <a:rPr lang="ru-RU" sz="2000" dirty="0"/>
              <a:t>быть внимательным к эмоциональным запросам клиента, поощрять его открытость;</a:t>
            </a:r>
          </a:p>
          <a:p>
            <a:pPr lvl="0"/>
            <a:r>
              <a:rPr lang="ru-RU" sz="2000" dirty="0"/>
              <a:t>осознавать </a:t>
            </a:r>
            <a:r>
              <a:rPr lang="ru-RU" sz="2000" dirty="0" err="1"/>
              <a:t>фрустрированные</a:t>
            </a:r>
            <a:r>
              <a:rPr lang="ru-RU" sz="2000" dirty="0"/>
              <a:t> потребности пациента;</a:t>
            </a:r>
          </a:p>
          <a:p>
            <a:pPr lvl="0"/>
            <a:r>
              <a:rPr lang="ru-RU" sz="2000" dirty="0"/>
              <a:t>воздерживаться от оценки его системы ценностей; </a:t>
            </a:r>
          </a:p>
          <a:p>
            <a:pPr lvl="0"/>
            <a:r>
              <a:rPr lang="ru-RU" sz="2000" dirty="0"/>
              <a:t>выражать несогласие с суицидальным решением пациента; </a:t>
            </a:r>
          </a:p>
          <a:p>
            <a:pPr lvl="0"/>
            <a:r>
              <a:rPr lang="ru-RU" sz="2000" dirty="0"/>
              <a:t>разъяснять свою терапевтическую позицию и побуждать пациента к анализу ситуации.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805651"/>
            <a:ext cx="3535441" cy="420161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Тактика и методы кризисной терапии</a:t>
            </a:r>
            <a:endParaRPr lang="ru-RU" sz="2000" dirty="0">
              <a:solidFill>
                <a:schemeClr val="tx1"/>
              </a:solidFill>
            </a:endParaRP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Исследование значения стрессора для пациента, 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Обеспечение необходимой социальной и </a:t>
            </a:r>
            <a:r>
              <a:rPr lang="ru-RU" sz="2000" dirty="0" err="1">
                <a:solidFill>
                  <a:schemeClr val="tx1"/>
                </a:solidFill>
              </a:rPr>
              <a:t>микросоциальной</a:t>
            </a:r>
            <a:r>
              <a:rPr lang="ru-RU" sz="2000" dirty="0">
                <a:solidFill>
                  <a:schemeClr val="tx1"/>
                </a:solidFill>
              </a:rPr>
              <a:t> поддержки, 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Проявление сочувствия, 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Побуждение к поиску альтернативных путей решения проблемы.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565059-D954-4B0E-A63A-7485727F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06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261640"/>
            <a:ext cx="3932237" cy="7957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Кризисная терапия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9619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Кризисная поддержка;</a:t>
            </a:r>
          </a:p>
          <a:p>
            <a:pPr algn="just"/>
            <a:r>
              <a:rPr lang="ru-RU" dirty="0"/>
              <a:t>Кризисное вмешательство;</a:t>
            </a:r>
          </a:p>
          <a:p>
            <a:pPr algn="just"/>
            <a:r>
              <a:rPr lang="ru-RU" dirty="0"/>
              <a:t>Повышение уровня адаптации.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Цели краткосрочной кризисной терапии </a:t>
            </a:r>
          </a:p>
          <a:p>
            <a:pPr algn="just"/>
            <a:r>
              <a:rPr lang="ru-RU" dirty="0"/>
              <a:t>Снятие симптомов;</a:t>
            </a:r>
          </a:p>
          <a:p>
            <a:pPr lvl="0" algn="just"/>
            <a:r>
              <a:rPr lang="ru-RU" dirty="0"/>
              <a:t>Восстановление докризисного функционирования;</a:t>
            </a:r>
          </a:p>
          <a:p>
            <a:pPr lvl="0" algn="just"/>
            <a:r>
              <a:rPr lang="ru-RU" dirty="0"/>
              <a:t>Осознание событий, которые приводят к состоянию дисбаланса;</a:t>
            </a:r>
          </a:p>
          <a:p>
            <a:pPr lvl="0" algn="just"/>
            <a:r>
              <a:rPr lang="ru-RU" dirty="0"/>
              <a:t>Выявление внутренних ресурсов клиента, его внешних ресурсов;</a:t>
            </a:r>
          </a:p>
          <a:p>
            <a:pPr lvl="0" algn="just"/>
            <a:r>
              <a:rPr lang="ru-RU" dirty="0"/>
              <a:t>Осознание связи между стрессом и прежними жизненными переживаниями и проблемами;</a:t>
            </a:r>
          </a:p>
          <a:p>
            <a:pPr lvl="0" algn="just"/>
            <a:r>
              <a:rPr lang="ru-RU" dirty="0"/>
              <a:t>Развитие новых адаптивных реакций и стратегий </a:t>
            </a:r>
            <a:r>
              <a:rPr lang="ru-RU" dirty="0" err="1"/>
              <a:t>совладания</a:t>
            </a:r>
            <a:r>
              <a:rPr lang="ru-RU" dirty="0"/>
              <a:t> со стрессом.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2D6EEE-86DC-DFBC-8E14-2DAA3B29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Страх смерти - причины | Что происходит после смерти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22708" y="3429000"/>
            <a:ext cx="4249317" cy="192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1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85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BA99D9-02BC-B368-E9AB-A1AB36E0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965" y="717630"/>
            <a:ext cx="10971835" cy="5243332"/>
          </a:xfrm>
        </p:spPr>
        <p:txBody>
          <a:bodyPr rtlCol="0">
            <a:normAutofit/>
          </a:bodyPr>
          <a:lstStyle/>
          <a:p>
            <a:pPr marL="365760" indent="-365760" algn="just">
              <a:buNone/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 сферы суицидального поведения принято исключать: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Несчастные случаи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случайные, т.е. ненамеренные самоповреждения и передозировки.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Самоповреждающее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поведение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намеренное причинение прямого физического вреда своему телу без намерения умереть от этого.</a:t>
            </a:r>
          </a:p>
          <a:p>
            <a:pPr marL="365760" indent="-365760" algn="just">
              <a:buNone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Общее число лиц с Self-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injurious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оценивается в 1-4% в общем населении и в 5-21% среди лиц с психическими расстройствами. 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FCDA44-C99C-0DF0-1459-CF759319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73364"/>
          </a:xfrm>
        </p:spPr>
        <p:txBody>
          <a:bodyPr>
            <a:normAutofit fontScale="90000"/>
          </a:bodyPr>
          <a:lstStyle/>
          <a:p>
            <a:pPr marL="609600" indent="-609600" algn="ctr">
              <a:defRPr/>
            </a:pP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Самоповреждающее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поведение»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38492"/>
            <a:ext cx="10515600" cy="4938471"/>
          </a:xfrm>
        </p:spPr>
        <p:txBody>
          <a:bodyPr rtlCol="0">
            <a:normAutofit/>
          </a:bodyPr>
          <a:lstStyle/>
          <a:p>
            <a:pPr marL="365760" indent="-365760" algn="just">
              <a:buNone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Стереотипные самоповреждения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(битье головой, битье себя, кусание губ или рук, щипание и царапание кожи, кусание себя, выдергивание волос) – наблюдающиеся при умственной отсталости, аутизме, синдромах Леш-Нихана, Корнели де Ланге, Прадера Вилли (Prader Willi). </a:t>
            </a:r>
          </a:p>
          <a:p>
            <a:pPr marL="365760" indent="-365760" algn="just">
              <a:buNone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Выраженные (major) самоповреждения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(кастрация, энуклеация или иное повреждение глаза, ампутации пальцев или конечностей) – наблюдающиеся при шизофрении, аффективных психозах, органических психозах, тяжелых расстройствах личности, при транссексуализме.</a:t>
            </a:r>
          </a:p>
          <a:p>
            <a:pPr marL="365760" indent="-365760" algn="just"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Компульсивные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самоповреждения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(выдергивание волос, щипание кожи, кусание ногтей) – наблюдающиеся при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трихотилломании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«стереотипном двигательном расстройстве с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самоповреждающим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поведением». </a:t>
            </a:r>
          </a:p>
          <a:p>
            <a:pPr marL="365760" indent="-365760" algn="just">
              <a:buNone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Импульсивные самоповреждения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(порезы кожи, ожоги кожи, битье себя) –наблюдающиеся при пограничном (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borderline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и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диссоциальном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расстройствах личности, а также при других «импульсивных расстройствах личности», опьянении, черепно-мозговой травме, посттравматическом стрессовом расстройстве. </a:t>
            </a:r>
          </a:p>
          <a:p>
            <a:pPr marL="365760" indent="-365760">
              <a:buNone/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t">
              <a:buNone/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algn="ctr">
              <a:buNone/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algn="ctr">
              <a:buNone/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745A15-5E9A-0C94-02CE-F7A06D3F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3337" y="6310309"/>
            <a:ext cx="2743200" cy="365125"/>
          </a:xfrm>
        </p:spPr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EBC45-C1AB-43B7-A56B-F0D94320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52499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К суицидальному поведению относят </a:t>
            </a:r>
          </a:p>
        </p:txBody>
      </p:sp>
      <p:grpSp>
        <p:nvGrpSpPr>
          <p:cNvPr id="10243" name="Группа 4">
            <a:extLst>
              <a:ext uri="{FF2B5EF4-FFF2-40B4-BE49-F238E27FC236}">
                <a16:creationId xmlns:a16="http://schemas.microsoft.com/office/drawing/2014/main" id="{7AD81C9B-0241-4F38-B1A2-A713C9942C1D}"/>
              </a:ext>
            </a:extLst>
          </p:cNvPr>
          <p:cNvGrpSpPr>
            <a:grpSpLocks/>
          </p:cNvGrpSpPr>
          <p:nvPr/>
        </p:nvGrpSpPr>
        <p:grpSpPr bwMode="auto">
          <a:xfrm>
            <a:off x="2467118" y="1317626"/>
            <a:ext cx="6264275" cy="4873625"/>
            <a:chOff x="1059614" y="1600200"/>
            <a:chExt cx="6262770" cy="487375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8E7C7AF-6D82-4538-8A12-5C0DBBB8EFA5}"/>
                </a:ext>
              </a:extLst>
            </p:cNvPr>
            <p:cNvSpPr/>
            <p:nvPr/>
          </p:nvSpPr>
          <p:spPr>
            <a:xfrm>
              <a:off x="3438704" y="2722592"/>
              <a:ext cx="1504588" cy="15034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445C8EFD-3C4B-47F7-BCA6-8E704BF4A60B}"/>
                </a:ext>
              </a:extLst>
            </p:cNvPr>
            <p:cNvSpPr/>
            <p:nvPr/>
          </p:nvSpPr>
          <p:spPr>
            <a:xfrm>
              <a:off x="3251424" y="1600200"/>
              <a:ext cx="1879148" cy="1023964"/>
            </a:xfrm>
            <a:custGeom>
              <a:avLst/>
              <a:gdLst>
                <a:gd name="connsiteX0" fmla="*/ 0 w 1878831"/>
                <a:gd name="connsiteY0" fmla="*/ 0 h 1023487"/>
                <a:gd name="connsiteX1" fmla="*/ 1878831 w 1878831"/>
                <a:gd name="connsiteY1" fmla="*/ 0 h 1023487"/>
                <a:gd name="connsiteX2" fmla="*/ 1878831 w 1878831"/>
                <a:gd name="connsiteY2" fmla="*/ 1023487 h 1023487"/>
                <a:gd name="connsiteX3" fmla="*/ 0 w 1878831"/>
                <a:gd name="connsiteY3" fmla="*/ 1023487 h 1023487"/>
                <a:gd name="connsiteX4" fmla="*/ 0 w 1878831"/>
                <a:gd name="connsiteY4" fmla="*/ 0 h 10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831" h="1023487">
                  <a:moveTo>
                    <a:pt x="0" y="0"/>
                  </a:moveTo>
                  <a:lnTo>
                    <a:pt x="1878831" y="0"/>
                  </a:lnTo>
                  <a:lnTo>
                    <a:pt x="1878831" y="1023487"/>
                  </a:lnTo>
                  <a:lnTo>
                    <a:pt x="0" y="1023487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i="1" dirty="0"/>
                <a:t>размышления о малой ценности жизни</a:t>
              </a:r>
              <a:endParaRPr lang="ru-RU" sz="2100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C939D2F-9348-437A-AE77-BBC81F279603}"/>
                </a:ext>
              </a:extLst>
            </p:cNvPr>
            <p:cNvSpPr/>
            <p:nvPr/>
          </p:nvSpPr>
          <p:spPr>
            <a:xfrm>
              <a:off x="3927537" y="3003586"/>
              <a:ext cx="1503002" cy="150340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0E304F90-6824-4374-A3CA-1C4BC6C6EADE}"/>
                </a:ext>
              </a:extLst>
            </p:cNvPr>
            <p:cNvSpPr/>
            <p:nvPr/>
          </p:nvSpPr>
          <p:spPr>
            <a:xfrm>
              <a:off x="5541637" y="2574950"/>
              <a:ext cx="1780747" cy="1120804"/>
            </a:xfrm>
            <a:custGeom>
              <a:avLst/>
              <a:gdLst>
                <a:gd name="connsiteX0" fmla="*/ 0 w 1780505"/>
                <a:gd name="connsiteY0" fmla="*/ 0 h 1120962"/>
                <a:gd name="connsiteX1" fmla="*/ 1780505 w 1780505"/>
                <a:gd name="connsiteY1" fmla="*/ 0 h 1120962"/>
                <a:gd name="connsiteX2" fmla="*/ 1780505 w 1780505"/>
                <a:gd name="connsiteY2" fmla="*/ 1120962 h 1120962"/>
                <a:gd name="connsiteX3" fmla="*/ 0 w 1780505"/>
                <a:gd name="connsiteY3" fmla="*/ 1120962 h 1120962"/>
                <a:gd name="connsiteX4" fmla="*/ 0 w 1780505"/>
                <a:gd name="connsiteY4" fmla="*/ 0 h 112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505" h="1120962">
                  <a:moveTo>
                    <a:pt x="0" y="0"/>
                  </a:moveTo>
                  <a:lnTo>
                    <a:pt x="1780505" y="0"/>
                  </a:lnTo>
                  <a:lnTo>
                    <a:pt x="1780505" y="1120962"/>
                  </a:lnTo>
                  <a:lnTo>
                    <a:pt x="0" y="112096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i="1"/>
                <a:t>фантазии и мысли о собственной смерти</a:t>
              </a:r>
              <a:endParaRPr lang="ru-RU" sz="210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980E766-E026-4680-92A4-DCC7BA1996A8}"/>
                </a:ext>
              </a:extLst>
            </p:cNvPr>
            <p:cNvSpPr/>
            <p:nvPr/>
          </p:nvSpPr>
          <p:spPr>
            <a:xfrm>
              <a:off x="3927537" y="3567164"/>
              <a:ext cx="1503002" cy="15034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0652F758-4CC4-4276-BE9E-9AAE8A1996AA}"/>
                </a:ext>
              </a:extLst>
            </p:cNvPr>
            <p:cNvSpPr/>
            <p:nvPr/>
          </p:nvSpPr>
          <p:spPr>
            <a:xfrm>
              <a:off x="5541637" y="4246631"/>
              <a:ext cx="1780747" cy="1252569"/>
            </a:xfrm>
            <a:custGeom>
              <a:avLst/>
              <a:gdLst>
                <a:gd name="connsiteX0" fmla="*/ 0 w 1780505"/>
                <a:gd name="connsiteY0" fmla="*/ 0 h 1252554"/>
                <a:gd name="connsiteX1" fmla="*/ 1780505 w 1780505"/>
                <a:gd name="connsiteY1" fmla="*/ 0 h 1252554"/>
                <a:gd name="connsiteX2" fmla="*/ 1780505 w 1780505"/>
                <a:gd name="connsiteY2" fmla="*/ 1252554 h 1252554"/>
                <a:gd name="connsiteX3" fmla="*/ 0 w 1780505"/>
                <a:gd name="connsiteY3" fmla="*/ 1252554 h 1252554"/>
                <a:gd name="connsiteX4" fmla="*/ 0 w 1780505"/>
                <a:gd name="connsiteY4" fmla="*/ 0 h 12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505" h="1252554">
                  <a:moveTo>
                    <a:pt x="0" y="0"/>
                  </a:moveTo>
                  <a:lnTo>
                    <a:pt x="1780505" y="0"/>
                  </a:lnTo>
                  <a:lnTo>
                    <a:pt x="1780505" y="1252554"/>
                  </a:lnTo>
                  <a:lnTo>
                    <a:pt x="0" y="125255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i="1"/>
                <a:t>мысли о самоубийстве</a:t>
              </a:r>
              <a:endParaRPr lang="ru-RU" sz="210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D62EAAE-D791-4A3D-8589-185E9F5D5D68}"/>
                </a:ext>
              </a:extLst>
            </p:cNvPr>
            <p:cNvSpPr/>
            <p:nvPr/>
          </p:nvSpPr>
          <p:spPr>
            <a:xfrm>
              <a:off x="3438704" y="3849746"/>
              <a:ext cx="1504588" cy="15034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A98A983F-2C26-4146-A46C-ECD28C650D77}"/>
                </a:ext>
              </a:extLst>
            </p:cNvPr>
            <p:cNvSpPr/>
            <p:nvPr/>
          </p:nvSpPr>
          <p:spPr>
            <a:xfrm>
              <a:off x="3251424" y="5449988"/>
              <a:ext cx="1879148" cy="1023963"/>
            </a:xfrm>
            <a:custGeom>
              <a:avLst/>
              <a:gdLst>
                <a:gd name="connsiteX0" fmla="*/ 0 w 1878831"/>
                <a:gd name="connsiteY0" fmla="*/ 0 h 1023487"/>
                <a:gd name="connsiteX1" fmla="*/ 1878831 w 1878831"/>
                <a:gd name="connsiteY1" fmla="*/ 0 h 1023487"/>
                <a:gd name="connsiteX2" fmla="*/ 1878831 w 1878831"/>
                <a:gd name="connsiteY2" fmla="*/ 1023487 h 1023487"/>
                <a:gd name="connsiteX3" fmla="*/ 0 w 1878831"/>
                <a:gd name="connsiteY3" fmla="*/ 1023487 h 1023487"/>
                <a:gd name="connsiteX4" fmla="*/ 0 w 1878831"/>
                <a:gd name="connsiteY4" fmla="*/ 0 h 10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831" h="1023487">
                  <a:moveTo>
                    <a:pt x="0" y="0"/>
                  </a:moveTo>
                  <a:lnTo>
                    <a:pt x="1878831" y="0"/>
                  </a:lnTo>
                  <a:lnTo>
                    <a:pt x="1878831" y="1023487"/>
                  </a:lnTo>
                  <a:lnTo>
                    <a:pt x="0" y="1023487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i="1"/>
                <a:t>подготовку плана самоубийства</a:t>
              </a:r>
              <a:endParaRPr lang="ru-RU" sz="210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3E5E3BD-1CF7-42A9-ABC4-7F791B30A656}"/>
                </a:ext>
              </a:extLst>
            </p:cNvPr>
            <p:cNvSpPr/>
            <p:nvPr/>
          </p:nvSpPr>
          <p:spPr>
            <a:xfrm>
              <a:off x="2951459" y="3567164"/>
              <a:ext cx="1503001" cy="15034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B9350245-75F2-4FCA-B3AF-1ECDEBE4C2F6}"/>
                </a:ext>
              </a:extLst>
            </p:cNvPr>
            <p:cNvSpPr/>
            <p:nvPr/>
          </p:nvSpPr>
          <p:spPr>
            <a:xfrm>
              <a:off x="1059614" y="4246631"/>
              <a:ext cx="1780747" cy="1252569"/>
            </a:xfrm>
            <a:custGeom>
              <a:avLst/>
              <a:gdLst>
                <a:gd name="connsiteX0" fmla="*/ 0 w 1780505"/>
                <a:gd name="connsiteY0" fmla="*/ 0 h 1252554"/>
                <a:gd name="connsiteX1" fmla="*/ 1780505 w 1780505"/>
                <a:gd name="connsiteY1" fmla="*/ 0 h 1252554"/>
                <a:gd name="connsiteX2" fmla="*/ 1780505 w 1780505"/>
                <a:gd name="connsiteY2" fmla="*/ 1252554 h 1252554"/>
                <a:gd name="connsiteX3" fmla="*/ 0 w 1780505"/>
                <a:gd name="connsiteY3" fmla="*/ 1252554 h 1252554"/>
                <a:gd name="connsiteX4" fmla="*/ 0 w 1780505"/>
                <a:gd name="connsiteY4" fmla="*/ 0 h 12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505" h="1252554">
                  <a:moveTo>
                    <a:pt x="0" y="0"/>
                  </a:moveTo>
                  <a:lnTo>
                    <a:pt x="1780505" y="0"/>
                  </a:lnTo>
                  <a:lnTo>
                    <a:pt x="1780505" y="1252554"/>
                  </a:lnTo>
                  <a:lnTo>
                    <a:pt x="0" y="125255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i="1"/>
                <a:t>попытку наложить на себя руки (парасуицид)</a:t>
              </a:r>
              <a:endParaRPr lang="ru-RU" sz="210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52635B2-D69B-4CAA-8580-D45985EE46B7}"/>
                </a:ext>
              </a:extLst>
            </p:cNvPr>
            <p:cNvSpPr/>
            <p:nvPr/>
          </p:nvSpPr>
          <p:spPr>
            <a:xfrm>
              <a:off x="2951459" y="3003586"/>
              <a:ext cx="1503001" cy="150340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A1E85835-02F4-493B-A1DB-7F3F01FC6DC2}"/>
                </a:ext>
              </a:extLst>
            </p:cNvPr>
            <p:cNvSpPr/>
            <p:nvPr/>
          </p:nvSpPr>
          <p:spPr>
            <a:xfrm>
              <a:off x="1059614" y="2574950"/>
              <a:ext cx="1780747" cy="1252570"/>
            </a:xfrm>
            <a:custGeom>
              <a:avLst/>
              <a:gdLst>
                <a:gd name="connsiteX0" fmla="*/ 0 w 1780505"/>
                <a:gd name="connsiteY0" fmla="*/ 0 h 1252554"/>
                <a:gd name="connsiteX1" fmla="*/ 1780505 w 1780505"/>
                <a:gd name="connsiteY1" fmla="*/ 0 h 1252554"/>
                <a:gd name="connsiteX2" fmla="*/ 1780505 w 1780505"/>
                <a:gd name="connsiteY2" fmla="*/ 1252554 h 1252554"/>
                <a:gd name="connsiteX3" fmla="*/ 0 w 1780505"/>
                <a:gd name="connsiteY3" fmla="*/ 1252554 h 1252554"/>
                <a:gd name="connsiteX4" fmla="*/ 0 w 1780505"/>
                <a:gd name="connsiteY4" fmla="*/ 0 h 12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505" h="1252554">
                  <a:moveTo>
                    <a:pt x="0" y="0"/>
                  </a:moveTo>
                  <a:lnTo>
                    <a:pt x="1780505" y="0"/>
                  </a:lnTo>
                  <a:lnTo>
                    <a:pt x="1780505" y="1252554"/>
                  </a:lnTo>
                  <a:lnTo>
                    <a:pt x="0" y="125255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i="1"/>
                <a:t>самоубийство (суицид).</a:t>
              </a:r>
              <a:endParaRPr lang="ru-RU" sz="210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67EFB0-FF5F-4BA8-40C5-0D9FD668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>
            <a:extLst>
              <a:ext uri="{FF2B5EF4-FFF2-40B4-BE49-F238E27FC236}">
                <a16:creationId xmlns:a16="http://schemas.microsoft.com/office/drawing/2014/main" id="{9ECEA404-B72A-4798-831E-02137C7F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58559"/>
          </a:xfrm>
        </p:spPr>
        <p:txBody>
          <a:bodyPr/>
          <a:lstStyle/>
          <a:p>
            <a:pPr algn="ctr">
              <a:defRPr/>
            </a:pPr>
            <a:r>
              <a:rPr lang="ru-RU" sz="3200" b="1" dirty="0"/>
              <a:t>Суицидальные действия включают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C318ED-A0B2-1C22-85EC-97E663B4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2400" b="1">
              <a:solidFill>
                <a:schemeClr val="tx1"/>
              </a:solidFill>
            </a:endParaRPr>
          </a:p>
        </p:txBody>
      </p:sp>
      <p:grpSp>
        <p:nvGrpSpPr>
          <p:cNvPr id="11267" name="Группа 2">
            <a:extLst>
              <a:ext uri="{FF2B5EF4-FFF2-40B4-BE49-F238E27FC236}">
                <a16:creationId xmlns:a16="http://schemas.microsoft.com/office/drawing/2014/main" id="{BC08915C-E376-4BFD-BFFA-FBFC79924CED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1789114"/>
            <a:ext cx="7643813" cy="4333875"/>
            <a:chOff x="457200" y="1789210"/>
            <a:chExt cx="7643192" cy="433368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D0A19938-088E-43AD-B0E8-FA0C6B869733}"/>
                </a:ext>
              </a:extLst>
            </p:cNvPr>
            <p:cNvSpPr/>
            <p:nvPr/>
          </p:nvSpPr>
          <p:spPr>
            <a:xfrm>
              <a:off x="457200" y="1789210"/>
              <a:ext cx="7643192" cy="2128741"/>
            </a:xfrm>
            <a:custGeom>
              <a:avLst/>
              <a:gdLst>
                <a:gd name="connsiteX0" fmla="*/ 0 w 7643192"/>
                <a:gd name="connsiteY0" fmla="*/ 354907 h 2129400"/>
                <a:gd name="connsiteX1" fmla="*/ 354907 w 7643192"/>
                <a:gd name="connsiteY1" fmla="*/ 0 h 2129400"/>
                <a:gd name="connsiteX2" fmla="*/ 7288285 w 7643192"/>
                <a:gd name="connsiteY2" fmla="*/ 0 h 2129400"/>
                <a:gd name="connsiteX3" fmla="*/ 7643192 w 7643192"/>
                <a:gd name="connsiteY3" fmla="*/ 354907 h 2129400"/>
                <a:gd name="connsiteX4" fmla="*/ 7643192 w 7643192"/>
                <a:gd name="connsiteY4" fmla="*/ 1774493 h 2129400"/>
                <a:gd name="connsiteX5" fmla="*/ 7288285 w 7643192"/>
                <a:gd name="connsiteY5" fmla="*/ 2129400 h 2129400"/>
                <a:gd name="connsiteX6" fmla="*/ 354907 w 7643192"/>
                <a:gd name="connsiteY6" fmla="*/ 2129400 h 2129400"/>
                <a:gd name="connsiteX7" fmla="*/ 0 w 7643192"/>
                <a:gd name="connsiteY7" fmla="*/ 1774493 h 2129400"/>
                <a:gd name="connsiteX8" fmla="*/ 0 w 7643192"/>
                <a:gd name="connsiteY8" fmla="*/ 354907 h 21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3192" h="2129400">
                  <a:moveTo>
                    <a:pt x="0" y="354907"/>
                  </a:moveTo>
                  <a:cubicBezTo>
                    <a:pt x="0" y="158897"/>
                    <a:pt x="158897" y="0"/>
                    <a:pt x="354907" y="0"/>
                  </a:cubicBezTo>
                  <a:lnTo>
                    <a:pt x="7288285" y="0"/>
                  </a:lnTo>
                  <a:cubicBezTo>
                    <a:pt x="7484295" y="0"/>
                    <a:pt x="7643192" y="158897"/>
                    <a:pt x="7643192" y="354907"/>
                  </a:cubicBezTo>
                  <a:lnTo>
                    <a:pt x="7643192" y="1774493"/>
                  </a:lnTo>
                  <a:cubicBezTo>
                    <a:pt x="7643192" y="1970503"/>
                    <a:pt x="7484295" y="2129400"/>
                    <a:pt x="7288285" y="2129400"/>
                  </a:cubicBezTo>
                  <a:lnTo>
                    <a:pt x="354907" y="2129400"/>
                  </a:lnTo>
                  <a:cubicBezTo>
                    <a:pt x="158897" y="2129400"/>
                    <a:pt x="0" y="1970503"/>
                    <a:pt x="0" y="1774493"/>
                  </a:cubicBezTo>
                  <a:lnTo>
                    <a:pt x="0" y="35490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03009" tIns="203009" rIns="203009" bIns="203009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i="1" dirty="0"/>
                <a:t>Суицидальную попытку </a:t>
              </a:r>
              <a:r>
                <a:rPr lang="ru-RU" sz="2600" dirty="0"/>
                <a:t>- целенаправленное оперирование средствами лишения себя жизни, не закончившееся смертью. Попытка может быть обратимой и необратимой, направленной на лишение себя жизни или на другие цели. </a:t>
              </a: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5F0A498F-78CF-478E-9C56-C5BDE940DA10}"/>
                </a:ext>
              </a:extLst>
            </p:cNvPr>
            <p:cNvSpPr/>
            <p:nvPr/>
          </p:nvSpPr>
          <p:spPr>
            <a:xfrm>
              <a:off x="457200" y="3994148"/>
              <a:ext cx="7643192" cy="2128742"/>
            </a:xfrm>
            <a:custGeom>
              <a:avLst/>
              <a:gdLst>
                <a:gd name="connsiteX0" fmla="*/ 0 w 7643192"/>
                <a:gd name="connsiteY0" fmla="*/ 354907 h 2129400"/>
                <a:gd name="connsiteX1" fmla="*/ 354907 w 7643192"/>
                <a:gd name="connsiteY1" fmla="*/ 0 h 2129400"/>
                <a:gd name="connsiteX2" fmla="*/ 7288285 w 7643192"/>
                <a:gd name="connsiteY2" fmla="*/ 0 h 2129400"/>
                <a:gd name="connsiteX3" fmla="*/ 7643192 w 7643192"/>
                <a:gd name="connsiteY3" fmla="*/ 354907 h 2129400"/>
                <a:gd name="connsiteX4" fmla="*/ 7643192 w 7643192"/>
                <a:gd name="connsiteY4" fmla="*/ 1774493 h 2129400"/>
                <a:gd name="connsiteX5" fmla="*/ 7288285 w 7643192"/>
                <a:gd name="connsiteY5" fmla="*/ 2129400 h 2129400"/>
                <a:gd name="connsiteX6" fmla="*/ 354907 w 7643192"/>
                <a:gd name="connsiteY6" fmla="*/ 2129400 h 2129400"/>
                <a:gd name="connsiteX7" fmla="*/ 0 w 7643192"/>
                <a:gd name="connsiteY7" fmla="*/ 1774493 h 2129400"/>
                <a:gd name="connsiteX8" fmla="*/ 0 w 7643192"/>
                <a:gd name="connsiteY8" fmla="*/ 354907 h 21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3192" h="2129400">
                  <a:moveTo>
                    <a:pt x="0" y="354907"/>
                  </a:moveTo>
                  <a:cubicBezTo>
                    <a:pt x="0" y="158897"/>
                    <a:pt x="158897" y="0"/>
                    <a:pt x="354907" y="0"/>
                  </a:cubicBezTo>
                  <a:lnTo>
                    <a:pt x="7288285" y="0"/>
                  </a:lnTo>
                  <a:cubicBezTo>
                    <a:pt x="7484295" y="0"/>
                    <a:pt x="7643192" y="158897"/>
                    <a:pt x="7643192" y="354907"/>
                  </a:cubicBezTo>
                  <a:lnTo>
                    <a:pt x="7643192" y="1774493"/>
                  </a:lnTo>
                  <a:cubicBezTo>
                    <a:pt x="7643192" y="1970503"/>
                    <a:pt x="7484295" y="2129400"/>
                    <a:pt x="7288285" y="2129400"/>
                  </a:cubicBezTo>
                  <a:lnTo>
                    <a:pt x="354907" y="2129400"/>
                  </a:lnTo>
                  <a:cubicBezTo>
                    <a:pt x="158897" y="2129400"/>
                    <a:pt x="0" y="1970503"/>
                    <a:pt x="0" y="1774493"/>
                  </a:cubicBezTo>
                  <a:lnTo>
                    <a:pt x="0" y="35490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03009" tIns="203009" rIns="203009" bIns="203009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i="1"/>
                <a:t>Завершенный суицид </a:t>
              </a:r>
              <a:r>
                <a:rPr lang="ru-RU" sz="2600"/>
                <a:t>- действия, завершенные летальным исходом.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4142</Words>
  <Application>Microsoft Office PowerPoint</Application>
  <PresentationFormat>Широкоэкранный</PresentationFormat>
  <Paragraphs>521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Courier New</vt:lpstr>
      <vt:lpstr>Tahoma</vt:lpstr>
      <vt:lpstr>Wingdings</vt:lpstr>
      <vt:lpstr>Wingdings 2</vt:lpstr>
      <vt:lpstr>1_Тема Office</vt:lpstr>
      <vt:lpstr>Суицид как проявления кризиса </vt:lpstr>
      <vt:lpstr>План лекции</vt:lpstr>
      <vt:lpstr>Презентация PowerPoint</vt:lpstr>
      <vt:lpstr>Внутренние формы</vt:lpstr>
      <vt:lpstr>Внешние формы</vt:lpstr>
      <vt:lpstr>Презентация PowerPoint</vt:lpstr>
      <vt:lpstr> «Самоповреждающее поведение» </vt:lpstr>
      <vt:lpstr>К суицидальному поведению относят </vt:lpstr>
      <vt:lpstr>Суицидальные действия включают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суицидального поведения</vt:lpstr>
      <vt:lpstr>Презентация PowerPoint</vt:lpstr>
      <vt:lpstr>  Пресуицидальный синдром E. Ringel (1953)  </vt:lpstr>
      <vt:lpstr>Этапы пресуицида  (А.Г. Амбрумова, В.А. Тихоненко)</vt:lpstr>
      <vt:lpstr>Пресуицидальный период</vt:lpstr>
      <vt:lpstr>Постсуицидальный период</vt:lpstr>
      <vt:lpstr>1. Критический постсуицид</vt:lpstr>
      <vt:lpstr>2. Манипулятивный постсуицид</vt:lpstr>
      <vt:lpstr>3. Аналитический постсуицид</vt:lpstr>
      <vt:lpstr>4. Суицидально-фиксированный постсуицид</vt:lpstr>
      <vt:lpstr>Факторы суицидального риска –характеристики, которые имеют тенденцию к регулярному повторному обнаружению в исследованиях на больших выборках людей, совершивших суицид.</vt:lpstr>
      <vt:lpstr>Презентация PowerPoint</vt:lpstr>
      <vt:lpstr>Семья</vt:lpstr>
      <vt:lpstr>Конституционная предрасположенность</vt:lpstr>
      <vt:lpstr> Суицидальная активность зависит от ряда факторов</vt:lpstr>
      <vt:lpstr>Возрастные особенности суицидального поведения</vt:lpstr>
      <vt:lpstr>Презентация PowerPoint</vt:lpstr>
      <vt:lpstr>Презентация PowerPoint</vt:lpstr>
      <vt:lpstr>Проблемы в подростковом и юношеском возрасте</vt:lpstr>
      <vt:lpstr>Презентация PowerPoint</vt:lpstr>
      <vt:lpstr> Основные мотивы самоубийств </vt:lpstr>
      <vt:lpstr>Антисуицидальные барьеры</vt:lpstr>
      <vt:lpstr>Антисуицидальная мотивация</vt:lpstr>
      <vt:lpstr>Антисуицидальные факторы</vt:lpstr>
      <vt:lpstr>Значимость некоторых факторов антисуицидального барьера на суицидальную активность лиц молодого и пожилого возраста</vt:lpstr>
      <vt:lpstr>Кластерные суициды</vt:lpstr>
      <vt:lpstr>Сбор суицидологического анамнеза</vt:lpstr>
      <vt:lpstr>  Индикаторы суицидального риска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Типологические схемы суицидального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Приемы, поддерживающие и углубляющие контакт и коммуникацию с суицидальным пациентом</vt:lpstr>
      <vt:lpstr>Презентация PowerPoint</vt:lpstr>
      <vt:lpstr>Презентация PowerPoint</vt:lpstr>
      <vt:lpstr>Направления психокоррекции</vt:lpstr>
      <vt:lpstr>Индивидуальная антисуицидальная терапия</vt:lpstr>
      <vt:lpstr>Кризисная терапия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психокоррекционной группы. Выявление отклонений в поведении обучающихся </dc:title>
  <dc:creator>Абрамова Елена Алексеевна</dc:creator>
  <cp:lastModifiedBy>Абрамова Елена Алексеевна</cp:lastModifiedBy>
  <cp:revision>30</cp:revision>
  <dcterms:created xsi:type="dcterms:W3CDTF">2023-06-27T11:11:00Z</dcterms:created>
  <dcterms:modified xsi:type="dcterms:W3CDTF">2023-06-27T15:57:13Z</dcterms:modified>
</cp:coreProperties>
</file>