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ppt/theme/themeOverride22.xml" ContentType="application/vnd.openxmlformats-officedocument.themeOverride+xml"/>
  <Override PartName="/ppt/theme/themeOverride23.xml" ContentType="application/vnd.openxmlformats-officedocument.themeOverride+xml"/>
  <Override PartName="/ppt/theme/themeOverride24.xml" ContentType="application/vnd.openxmlformats-officedocument.themeOverride+xml"/>
  <Override PartName="/ppt/theme/themeOverride25.xml" ContentType="application/vnd.openxmlformats-officedocument.themeOverride+xml"/>
  <Override PartName="/ppt/theme/themeOverride26.xml" ContentType="application/vnd.openxmlformats-officedocument.themeOverride+xml"/>
  <Override PartName="/ppt/theme/themeOverride27.xml" ContentType="application/vnd.openxmlformats-officedocument.themeOverride+xml"/>
  <Override PartName="/ppt/theme/themeOverride28.xml" ContentType="application/vnd.openxmlformats-officedocument.themeOverride+xml"/>
  <Override PartName="/ppt/theme/themeOverride29.xml" ContentType="application/vnd.openxmlformats-officedocument.themeOverride+xml"/>
  <Override PartName="/ppt/theme/themeOverride30.xml" ContentType="application/vnd.openxmlformats-officedocument.themeOverride+xml"/>
  <Override PartName="/ppt/theme/themeOverride31.xml" ContentType="application/vnd.openxmlformats-officedocument.themeOverride+xml"/>
  <Override PartName="/ppt/theme/themeOverride32.xml" ContentType="application/vnd.openxmlformats-officedocument.themeOverride+xml"/>
  <Override PartName="/ppt/theme/themeOverride33.xml" ContentType="application/vnd.openxmlformats-officedocument.themeOverride+xml"/>
  <Override PartName="/ppt/theme/themeOverride34.xml" ContentType="application/vnd.openxmlformats-officedocument.themeOverride+xml"/>
  <Override PartName="/ppt/theme/themeOverride35.xml" ContentType="application/vnd.openxmlformats-officedocument.themeOverride+xml"/>
  <Override PartName="/ppt/theme/themeOverride36.xml" ContentType="application/vnd.openxmlformats-officedocument.themeOverride+xml"/>
  <Override PartName="/ppt/theme/themeOverride37.xml" ContentType="application/vnd.openxmlformats-officedocument.themeOverride+xml"/>
  <Override PartName="/ppt/theme/themeOverride38.xml" ContentType="application/vnd.openxmlformats-officedocument.themeOverride+xml"/>
  <Override PartName="/ppt/theme/themeOverride39.xml" ContentType="application/vnd.openxmlformats-officedocument.themeOverride+xml"/>
  <Override PartName="/ppt/theme/themeOverride40.xml" ContentType="application/vnd.openxmlformats-officedocument.themeOverride+xml"/>
  <Override PartName="/ppt/theme/themeOverride41.xml" ContentType="application/vnd.openxmlformats-officedocument.themeOverride+xml"/>
  <Override PartName="/ppt/theme/themeOverride42.xml" ContentType="application/vnd.openxmlformats-officedocument.themeOverride+xml"/>
  <Override PartName="/ppt/theme/themeOverride43.xml" ContentType="application/vnd.openxmlformats-officedocument.themeOverride+xml"/>
  <Override PartName="/ppt/theme/themeOverride44.xml" ContentType="application/vnd.openxmlformats-officedocument.themeOverride+xml"/>
  <Override PartName="/ppt/theme/themeOverride4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8"/>
  </p:notesMasterIdLst>
  <p:sldIdLst>
    <p:sldId id="257" r:id="rId2"/>
    <p:sldId id="258" r:id="rId3"/>
    <p:sldId id="313" r:id="rId4"/>
    <p:sldId id="314" r:id="rId5"/>
    <p:sldId id="323" r:id="rId6"/>
    <p:sldId id="321" r:id="rId7"/>
    <p:sldId id="322" r:id="rId8"/>
    <p:sldId id="315" r:id="rId9"/>
    <p:sldId id="324" r:id="rId10"/>
    <p:sldId id="325" r:id="rId11"/>
    <p:sldId id="326" r:id="rId12"/>
    <p:sldId id="327" r:id="rId13"/>
    <p:sldId id="329" r:id="rId14"/>
    <p:sldId id="331" r:id="rId15"/>
    <p:sldId id="332" r:id="rId16"/>
    <p:sldId id="333" r:id="rId17"/>
    <p:sldId id="334" r:id="rId18"/>
    <p:sldId id="335" r:id="rId19"/>
    <p:sldId id="337" r:id="rId20"/>
    <p:sldId id="338" r:id="rId21"/>
    <p:sldId id="339" r:id="rId22"/>
    <p:sldId id="340" r:id="rId23"/>
    <p:sldId id="341" r:id="rId24"/>
    <p:sldId id="342" r:id="rId25"/>
    <p:sldId id="343" r:id="rId26"/>
    <p:sldId id="344" r:id="rId27"/>
    <p:sldId id="345" r:id="rId28"/>
    <p:sldId id="347" r:id="rId29"/>
    <p:sldId id="348" r:id="rId30"/>
    <p:sldId id="349" r:id="rId31"/>
    <p:sldId id="351" r:id="rId32"/>
    <p:sldId id="353" r:id="rId33"/>
    <p:sldId id="355" r:id="rId34"/>
    <p:sldId id="357" r:id="rId35"/>
    <p:sldId id="359" r:id="rId36"/>
    <p:sldId id="360" r:id="rId37"/>
    <p:sldId id="361" r:id="rId38"/>
    <p:sldId id="362" r:id="rId39"/>
    <p:sldId id="363" r:id="rId40"/>
    <p:sldId id="364" r:id="rId41"/>
    <p:sldId id="365" r:id="rId42"/>
    <p:sldId id="366" r:id="rId43"/>
    <p:sldId id="367" r:id="rId44"/>
    <p:sldId id="368" r:id="rId45"/>
    <p:sldId id="369" r:id="rId46"/>
    <p:sldId id="312" r:id="rId4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E1A106-3029-453D-B1A0-892992986834}" type="datetimeFigureOut">
              <a:rPr lang="ru-RU" smtClean="0"/>
              <a:t>28.06.2023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06BF8F-562C-45FE-A23B-967FE24696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835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BD6CB14-7BCF-73C2-B068-417F27346A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FCA020CB-8590-5E27-1A7B-3EF25EE70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5B09ECE-0B6D-82DD-F0FE-2C28BBE49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005CA4E-55D9-B192-35B7-75A3BC2F5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FC1A4F1-B330-4300-FABE-6C721CE5B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6CEEC2-28F6-4999-BCC8-1D5BB4DB5264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066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1B299DB-1655-69D6-7461-A807E2921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3D504B16-D53A-1035-DF97-8D3D536988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B795ABF-CCE8-776E-3C60-835D10B73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B700210-470D-E29D-FF42-E6721640B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2141189-D81F-3398-31E6-EC81534DB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BB1D0E-965E-4E24-A3B1-AA8573949E75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432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ACC166E1-100D-007D-B7C8-80850CBF40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6504CE45-B84C-A4E4-B6B1-B28045E9CA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AFEEF15-D8DF-09E4-3DCE-618ADDDC7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9529B9E-5427-598B-3DDB-ABE2C5C6B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41A1535-B0E4-E8D3-EE70-D1A304763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9FB77F-97CF-4449-8A94-F4067F41BE0A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611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B270427-7AE3-D8A9-265A-3A4C97874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1FA5E5D-C72C-15EE-34AE-E906098505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BB52870-B39F-DD21-93B7-EEAD59FDD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9F57613-9FEF-DB7C-EE60-3FCD745FE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2C12AC1-C096-3379-026B-2922EAC54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092A10-1186-4CF6-9444-8E6666C4E82B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581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60CB670-0497-F278-85CD-2298E99D6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67BEB46-3D39-40E9-8150-508618A323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FFCE6E4-F512-A1F1-2191-543B1DDAC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A9C0271-E361-0A4D-B4DF-810AEC238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69E4F5D-1142-36A9-147B-2CD0E839D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8F8C52-F2B3-4862-970B-FEB7B4898C8B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781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19421EF-074C-BD5E-C91D-7F5FA5D10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943F71C-B0CB-5206-C6DE-E3F3414DB2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457D7278-B696-A666-C724-8BEF908998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FFD175A-C51B-15D3-49EC-4A4D0299B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C4F645F-B61A-2FF3-622E-23DC5232A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92A0C3A-CFC3-DE40-1148-E528AFBC3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A194027-E744-4FCB-926B-7276A0F20AB7}" type="slidenum">
              <a:rPr 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594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AFF5B08-AA2D-EABA-EC9D-E341745A2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F9F1A8B-E686-18E9-65E9-32C385D1CB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73102E99-E224-9026-7FEE-78AA85466D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38EBD37E-F53D-AB0E-33D0-0F70B1780C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21E45795-BBCE-F7AB-9965-B972DE0675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6BA6B1E4-BAAB-99F8-89DC-E4E55A41E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E19E0CD6-CD1F-55D6-F7B1-46B0930FC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773F7C74-163C-0B12-7C84-08B133D52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1FAA4B-7FAC-4C29-BBBA-38DA0F6EBF44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051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7F892BC-6F4C-E8D1-C76E-06137F535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649CBAD2-0C5B-6295-C6EB-F9CB36579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E71B0453-A53D-414D-E2DF-D562D2ECC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AA98668D-F7CC-32CF-9009-641E3824F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D2A877-4973-4A59-8DB5-1005C7F3D8CD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363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0F105074-1A3A-A889-6BC1-5CDE76623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F78BF9AE-94F8-FAF9-5611-7F61BC8DE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399C98AB-6775-1928-EF7F-D1DADDFBE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32AEDA-A9D0-4FEF-B57C-E54A21A1FA75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161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35C3BAF-78B5-FC7C-6E10-8DE3866CB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31BE9E7-B4D9-D792-59EB-7F294319FF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69A375A1-E037-3CC5-3450-30833F2646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9898782-A079-36E0-E9B2-B59992E57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8082AD1-76B4-E719-4E38-222E8F759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011A184-F345-752B-C9E1-419393FC3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4D9315-6691-4001-AB10-E0B49B12D351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841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1AA223D-7328-3E73-15E8-33CD6884E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C22D657E-5EAA-0756-9FE3-004A005C3D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09C4BA8-DBEA-6257-3905-04B66B7E8E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1BB38C8-DF26-3473-A723-714A2A95E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8ED2B52-A5A9-77D1-236C-41B9B2764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1C4390E-9E8A-7063-7114-806F9B301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A194027-E744-4FCB-926B-7276A0F20AB7}" type="slidenum">
              <a:rPr 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396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1F69615-2209-AC6D-1BEE-1A62ADB7E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2ED134B-7F79-AEBB-B236-87BA13A24E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98F2577-AC16-FF8A-8083-01CC337328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CEA4DC3-84BD-51F2-46D9-F171F26A57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1C6BF72-8767-2A05-89BC-176D727EAA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A194027-E744-4FCB-926B-7276A0F20AB7}" type="slidenum">
              <a:rPr 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387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718117" y="1632030"/>
            <a:ext cx="5829300" cy="3000128"/>
          </a:xfrm>
        </p:spPr>
        <p:txBody>
          <a:bodyPr>
            <a:normAutofit/>
          </a:bodyPr>
          <a:lstStyle/>
          <a:p>
            <a:r>
              <a:rPr lang="ru-RU" b="1" dirty="0" err="1"/>
              <a:t>Гештальт</a:t>
            </a:r>
            <a:r>
              <a:rPr lang="ru-RU" b="1" dirty="0"/>
              <a:t>-терапия как метод психологической помощи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2018086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831624"/>
          </a:xfrm>
        </p:spPr>
        <p:txBody>
          <a:bodyPr>
            <a:normAutofit/>
          </a:bodyPr>
          <a:lstStyle/>
          <a:p>
            <a:pPr algn="ctr"/>
            <a:r>
              <a:rPr lang="ru-RU" b="1" dirty="0" err="1"/>
              <a:t>Психодинамическое</a:t>
            </a:r>
            <a:r>
              <a:rPr lang="ru-RU" b="1" dirty="0"/>
              <a:t> направление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268760"/>
            <a:ext cx="7886700" cy="4908203"/>
          </a:xfrm>
        </p:spPr>
        <p:txBody>
          <a:bodyPr>
            <a:normAutofit/>
          </a:bodyPr>
          <a:lstStyle/>
          <a:p>
            <a:r>
              <a:rPr lang="ru-RU" i="1" dirty="0"/>
              <a:t>Цель:</a:t>
            </a:r>
            <a:r>
              <a:rPr lang="ru-RU" dirty="0"/>
              <a:t> перевести в сознание вытесненный в бессознательное материал; помочь клиенту воспроизвести ранний опыт и проанализировать вытесненные </a:t>
            </a:r>
            <a:r>
              <a:rPr lang="ru-RU" dirty="0" err="1"/>
              <a:t>конфликтыю</a:t>
            </a:r>
            <a:endParaRPr lang="ru-RU" dirty="0"/>
          </a:p>
          <a:p>
            <a:r>
              <a:rPr lang="ru-RU" i="1" dirty="0"/>
              <a:t>Основные положения направления:</a:t>
            </a:r>
          </a:p>
          <a:p>
            <a:pPr>
              <a:buNone/>
            </a:pPr>
            <a:r>
              <a:rPr lang="ru-RU" dirty="0"/>
              <a:t>1. Главное значение в возникновении проблемы имеют инстинктивные импульсы, их выражение, трансформация, подавление;</a:t>
            </a:r>
          </a:p>
          <a:p>
            <a:pPr>
              <a:buNone/>
            </a:pPr>
            <a:r>
              <a:rPr lang="ru-RU" dirty="0"/>
              <a:t>2. Развитие проблемы обусловлено борьбой между внутренними импульсами и защитными механизмами.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092A10-1186-4CF6-9444-8E6666C4E82B}" type="slidenum">
              <a:rPr lang="ru-RU" sz="2400" b="1" smtClean="0">
                <a:solidFill>
                  <a:schemeClr val="tx1"/>
                </a:solidFill>
              </a:rPr>
              <a:pPr>
                <a:defRPr/>
              </a:pPr>
              <a:t>10</a:t>
            </a:fld>
            <a:endParaRPr lang="ru-RU" sz="24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0630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975640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Механизмы психологической защиты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i="1" dirty="0"/>
              <a:t>Механизмы психологической защиты (МПЗ) </a:t>
            </a:r>
            <a:r>
              <a:rPr lang="ru-RU" dirty="0"/>
              <a:t>– индивидуальная относительно устойчивая система </a:t>
            </a:r>
            <a:r>
              <a:rPr lang="ru-RU" dirty="0" err="1"/>
              <a:t>интрапсихической</a:t>
            </a:r>
            <a:r>
              <a:rPr lang="ru-RU" dirty="0"/>
              <a:t> регуляции и адаптации, функционирующая на различных уровнях от сенсорно-чувственного до </a:t>
            </a:r>
            <a:r>
              <a:rPr lang="ru-RU" dirty="0" err="1"/>
              <a:t>когнитивно-опосредованного</a:t>
            </a:r>
            <a:r>
              <a:rPr lang="ru-RU" dirty="0"/>
              <a:t>, которая подчиняется общим закономерностям культурного развития личности, встроена в целостную личностную организацию.</a:t>
            </a:r>
          </a:p>
          <a:p>
            <a:pPr>
              <a:buNone/>
            </a:pPr>
            <a:r>
              <a:rPr lang="ru-RU" dirty="0"/>
              <a:t>                                               (Е.Т.Соколова)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092A10-1186-4CF6-9444-8E6666C4E82B}" type="slidenum">
              <a:rPr lang="ru-RU" sz="2400" b="1" smtClean="0">
                <a:solidFill>
                  <a:schemeClr val="tx1"/>
                </a:solidFill>
              </a:rPr>
              <a:pPr>
                <a:defRPr/>
              </a:pPr>
              <a:t>11</a:t>
            </a:fld>
            <a:endParaRPr lang="ru-RU" sz="24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0201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975640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Механизмы психологической защиты 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8869624"/>
              </p:ext>
            </p:extLst>
          </p:nvPr>
        </p:nvGraphicFramePr>
        <p:xfrm>
          <a:off x="611560" y="1196752"/>
          <a:ext cx="8153400" cy="2798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7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17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17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58264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МПЗ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Выгоды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Недостатки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Вытеснение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Неисполнимые желания и неприемлемые представления вытесняются из сознания, что приносит ощущение освобождения.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Проблема остается нерешенной, для поддержания вытеснения требуется энергия.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Проекция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Можно тешить свое</a:t>
                      </a:r>
                      <a:r>
                        <a:rPr lang="ru-RU" baseline="0" dirty="0"/>
                        <a:t> самолюбие, приписывая свои недостатки и ошибки другим, и критиковать их, ничего не делая самому.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Затрудняется самопознание и созревание личности, она лишается реалистичности и не может объективно воспринимать окружающий мир.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092A10-1186-4CF6-9444-8E6666C4E82B}" type="slidenum">
              <a:rPr lang="ru-RU" sz="2400" b="1" smtClean="0">
                <a:solidFill>
                  <a:schemeClr val="tx1"/>
                </a:solidFill>
              </a:rPr>
              <a:pPr>
                <a:defRPr/>
              </a:pPr>
              <a:t>12</a:t>
            </a:fld>
            <a:endParaRPr lang="ru-RU" sz="2400" b="1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05064"/>
            <a:ext cx="8162925" cy="230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0427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975640"/>
          </a:xfrm>
        </p:spPr>
        <p:txBody>
          <a:bodyPr/>
          <a:lstStyle/>
          <a:p>
            <a:pPr algn="ctr"/>
            <a:r>
              <a:rPr lang="ru-RU" b="1" dirty="0"/>
              <a:t>Перенос и </a:t>
            </a:r>
            <a:r>
              <a:rPr lang="ru-RU" b="1" dirty="0" err="1"/>
              <a:t>контрперенос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412776"/>
            <a:ext cx="7886700" cy="4764187"/>
          </a:xfrm>
        </p:spPr>
        <p:txBody>
          <a:bodyPr>
            <a:normAutofit lnSpcReduction="10000"/>
          </a:bodyPr>
          <a:lstStyle/>
          <a:p>
            <a:r>
              <a:rPr lang="ru-RU" b="1" i="1" dirty="0"/>
              <a:t>Перенос</a:t>
            </a:r>
            <a:r>
              <a:rPr lang="ru-RU" dirty="0"/>
              <a:t> – это неадекватное переживание чувств, влечений, фантазий, установок и включение защитных механизмов, возникших в прошлом в отношениях со значимыми людьми, при актуальном межличностном взаимодействии.  </a:t>
            </a:r>
          </a:p>
          <a:p>
            <a:pPr algn="ctr"/>
            <a:r>
              <a:rPr lang="ru-RU" i="1" dirty="0"/>
              <a:t>Черты переноса: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Ошибочность;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Перенос может быть положительным и отрицательным;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Это бессознательный процесс;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Возникает в сферах, где имеются неразрешенные конфликты со значимыми другими;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Возникновению переноса содействуют нейтральность и неопределенность консультанта</a:t>
            </a:r>
            <a:r>
              <a:rPr lang="ru-RU" dirty="0" smtClean="0"/>
              <a:t>.</a:t>
            </a:r>
          </a:p>
          <a:p>
            <a:r>
              <a:rPr lang="ru-RU" b="1" i="1" dirty="0" err="1"/>
              <a:t>Контрперенос</a:t>
            </a:r>
            <a:r>
              <a:rPr lang="ru-RU" dirty="0"/>
              <a:t> – это эмоциональные, когнитивные и поведенческие реакции консультанта в адрес клиента. </a:t>
            </a:r>
          </a:p>
          <a:p>
            <a:r>
              <a:rPr lang="ru-RU" dirty="0" err="1"/>
              <a:t>Контрперенос</a:t>
            </a:r>
            <a:r>
              <a:rPr lang="ru-RU" dirty="0"/>
              <a:t> может быть положительным и отрицательным </a:t>
            </a:r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092A10-1186-4CF6-9444-8E6666C4E82B}" type="slidenum">
              <a:rPr lang="ru-RU" sz="2400" b="1" smtClean="0">
                <a:solidFill>
                  <a:schemeClr val="tx1"/>
                </a:solidFill>
              </a:rPr>
              <a:pPr>
                <a:defRPr/>
              </a:pPr>
              <a:t>13</a:t>
            </a:fld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2975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975640"/>
          </a:xfrm>
        </p:spPr>
        <p:txBody>
          <a:bodyPr/>
          <a:lstStyle/>
          <a:p>
            <a:pPr algn="ctr"/>
            <a:r>
              <a:rPr lang="ru-RU" b="1" dirty="0"/>
              <a:t>Признаки </a:t>
            </a:r>
            <a:r>
              <a:rPr lang="ru-RU" b="1" dirty="0" err="1"/>
              <a:t>контрпереноса</a:t>
            </a:r>
            <a:endParaRPr lang="ru-RU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379685"/>
          </a:xfrm>
        </p:spPr>
        <p:txBody>
          <a:bodyPr/>
          <a:lstStyle/>
          <a:p>
            <a:r>
              <a:rPr lang="ru-RU" dirty="0"/>
              <a:t>Положительный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611560" y="2276872"/>
            <a:ext cx="3868340" cy="3684588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Особая «включенность» в отношения;</a:t>
            </a:r>
          </a:p>
          <a:p>
            <a:r>
              <a:rPr lang="ru-RU" dirty="0"/>
              <a:t>Нарушается временной регламент консультации;</a:t>
            </a:r>
          </a:p>
          <a:p>
            <a:r>
              <a:rPr lang="ru-RU" dirty="0"/>
              <a:t>Психолог дополнительно консультирует клиента без дополнительной оплаты;</a:t>
            </a:r>
          </a:p>
          <a:p>
            <a:r>
              <a:rPr lang="ru-RU" dirty="0"/>
              <a:t>Психолог предпринимает усилия, чтобы помочь клиенту вне терапевтической ситуации;</a:t>
            </a:r>
          </a:p>
          <a:p>
            <a:r>
              <a:rPr lang="ru-RU" dirty="0"/>
              <a:t>Психолог избегает конфронтации;</a:t>
            </a:r>
          </a:p>
          <a:p>
            <a:r>
              <a:rPr lang="ru-RU" dirty="0"/>
              <a:t>Фокусировка на привлекательных сторонах клиента;</a:t>
            </a:r>
          </a:p>
          <a:p>
            <a:r>
              <a:rPr lang="ru-RU" dirty="0"/>
              <a:t>Психолог излишне оптимистичен в отношении прогноза терапии.</a:t>
            </a:r>
          </a:p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572000" y="1628800"/>
            <a:ext cx="3887391" cy="463872"/>
          </a:xfrm>
        </p:spPr>
        <p:txBody>
          <a:bodyPr/>
          <a:lstStyle/>
          <a:p>
            <a:r>
              <a:rPr lang="ru-RU" dirty="0"/>
              <a:t>Отрицательный 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4"/>
          </p:nvPr>
        </p:nvSpPr>
        <p:spPr>
          <a:xfrm>
            <a:off x="4644008" y="2204864"/>
            <a:ext cx="3887391" cy="3684588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Консультант раздражается и злится без видимых причин;</a:t>
            </a:r>
          </a:p>
          <a:p>
            <a:r>
              <a:rPr lang="ru-RU" dirty="0"/>
              <a:t>Психолог испытывает радость, если клиент сообщает о переносе сессии;</a:t>
            </a:r>
          </a:p>
          <a:p>
            <a:r>
              <a:rPr lang="ru-RU" dirty="0"/>
              <a:t>Во время консультации психолог «отключается» от клиента;</a:t>
            </a:r>
          </a:p>
          <a:p>
            <a:r>
              <a:rPr lang="ru-RU" dirty="0"/>
              <a:t>Психолог высокомерен, занимает позицию гуру;</a:t>
            </a:r>
          </a:p>
          <a:p>
            <a:r>
              <a:rPr lang="ru-RU" dirty="0"/>
              <a:t>Предлагает трудные и унизительные эксперименты.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1FAA4B-7FAC-4C29-BBBA-38DA0F6EBF44}" type="slidenum">
              <a:rPr lang="ru-RU" sz="2400" b="1" smtClean="0">
                <a:solidFill>
                  <a:schemeClr val="tx1"/>
                </a:solidFill>
              </a:rPr>
              <a:pPr>
                <a:defRPr/>
              </a:pPr>
              <a:t>14</a:t>
            </a:fld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3718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Типы </a:t>
            </a:r>
            <a:r>
              <a:rPr lang="ru-RU" b="1" dirty="0" err="1"/>
              <a:t>контрпереносных</a:t>
            </a:r>
            <a:r>
              <a:rPr lang="ru-RU" b="1" dirty="0"/>
              <a:t> реакций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Реалистичная реакция – ответ;</a:t>
            </a:r>
          </a:p>
          <a:p>
            <a:r>
              <a:rPr lang="ru-RU" dirty="0"/>
              <a:t>Реакция на перенос;</a:t>
            </a:r>
          </a:p>
          <a:p>
            <a:r>
              <a:rPr lang="ru-RU" dirty="0"/>
              <a:t>Реакция-ответ на материал, вызывающий затруднения у психолога;</a:t>
            </a:r>
          </a:p>
          <a:p>
            <a:r>
              <a:rPr lang="ru-RU" dirty="0"/>
              <a:t>Характерологические реакции-ответы</a:t>
            </a:r>
          </a:p>
          <a:p>
            <a:r>
              <a:rPr lang="ru-RU" dirty="0"/>
              <a:t>«наведенный» </a:t>
            </a:r>
            <a:r>
              <a:rPr lang="ru-RU" dirty="0" err="1"/>
              <a:t>контрперенос</a:t>
            </a:r>
            <a:r>
              <a:rPr lang="ru-RU" dirty="0"/>
              <a:t>;</a:t>
            </a:r>
          </a:p>
          <a:p>
            <a:r>
              <a:rPr lang="ru-RU" dirty="0"/>
              <a:t>Невротический </a:t>
            </a:r>
            <a:r>
              <a:rPr lang="ru-RU" dirty="0" err="1"/>
              <a:t>контрперенос</a:t>
            </a:r>
            <a:r>
              <a:rPr lang="ru-RU" dirty="0"/>
              <a:t>;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092A10-1186-4CF6-9444-8E6666C4E82B}" type="slidenum">
              <a:rPr lang="ru-RU" sz="2400" b="1" smtClean="0">
                <a:solidFill>
                  <a:schemeClr val="tx1"/>
                </a:solidFill>
              </a:rPr>
              <a:pPr>
                <a:defRPr/>
              </a:pPr>
              <a:t>15</a:t>
            </a:fld>
            <a:endParaRPr lang="ru-RU" sz="24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1749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Причины </a:t>
            </a:r>
            <a:r>
              <a:rPr lang="ru-RU" b="1" dirty="0" err="1"/>
              <a:t>контрпереноса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Стремление психолога понравиться клиенту, быть принятым или хорошо оцененным;</a:t>
            </a:r>
          </a:p>
          <a:p>
            <a:r>
              <a:rPr lang="ru-RU" dirty="0"/>
              <a:t>Боязнь психолога, что клиент может отказаться от дальнейшей работы;</a:t>
            </a:r>
          </a:p>
          <a:p>
            <a:r>
              <a:rPr lang="ru-RU" dirty="0"/>
              <a:t>Эротические и сексуальные чувства по отношению к клиенту;</a:t>
            </a:r>
          </a:p>
          <a:p>
            <a:r>
              <a:rPr lang="ru-RU" dirty="0"/>
              <a:t>Чрезмерная реакция на клиента, провоцирующая у психолога чувства, обусловленные его внутренним конфликтом;</a:t>
            </a:r>
          </a:p>
          <a:p>
            <a:r>
              <a:rPr lang="ru-RU" dirty="0"/>
              <a:t>«Комплекс Христа»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092A10-1186-4CF6-9444-8E6666C4E82B}" type="slidenum">
              <a:rPr lang="ru-RU" sz="2400" b="1" smtClean="0">
                <a:solidFill>
                  <a:schemeClr val="tx1"/>
                </a:solidFill>
              </a:rPr>
              <a:pPr>
                <a:defRPr/>
              </a:pPr>
              <a:t>16</a:t>
            </a:fld>
            <a:endParaRPr lang="ru-RU" sz="24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6204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975639"/>
          </a:xfrm>
        </p:spPr>
        <p:txBody>
          <a:bodyPr>
            <a:normAutofit/>
          </a:bodyPr>
          <a:lstStyle/>
          <a:p>
            <a:pPr algn="ctr"/>
            <a:r>
              <a:rPr lang="ru-RU" sz="4400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Положения </a:t>
            </a:r>
            <a:r>
              <a:rPr lang="ru-RU" sz="4400" b="1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Гештальт</a:t>
            </a:r>
            <a:r>
              <a:rPr lang="ru-RU" sz="4400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-Терапии</a:t>
            </a:r>
            <a:endParaRPr lang="ru-RU" sz="4400" b="1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189907" y="2464811"/>
            <a:ext cx="5472608" cy="37836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2</a:t>
            </a:r>
            <a:r>
              <a:rPr lang="ru-RU" sz="2000" dirty="0" smtClean="0"/>
              <a:t>. </a:t>
            </a:r>
            <a:r>
              <a:rPr lang="ru-RU" sz="2000" dirty="0"/>
              <a:t>Человек и окружающая его среда представляют собой </a:t>
            </a:r>
            <a:r>
              <a:rPr lang="ru-RU" sz="2000" b="1" dirty="0"/>
              <a:t>единый </a:t>
            </a:r>
            <a:r>
              <a:rPr lang="ru-RU" sz="2000" b="1" dirty="0" err="1"/>
              <a:t>гештальт</a:t>
            </a:r>
            <a:r>
              <a:rPr lang="ru-RU" sz="2000" dirty="0"/>
              <a:t>, структурное целое, которое называют полем организм - окружающая </a:t>
            </a:r>
            <a:r>
              <a:rPr lang="ru-RU" sz="2000" dirty="0" smtClean="0"/>
              <a:t>среда</a:t>
            </a:r>
            <a:r>
              <a:rPr lang="ru-RU" sz="2000" dirty="0" smtClean="0"/>
              <a:t>.</a:t>
            </a:r>
          </a:p>
          <a:p>
            <a:pPr marL="0" indent="0">
              <a:buNone/>
            </a:pPr>
            <a:r>
              <a:rPr lang="ru-RU" sz="2000" dirty="0"/>
              <a:t>3. Человеческое поведение подчиняется </a:t>
            </a:r>
            <a:r>
              <a:rPr lang="ru-RU" sz="2000" b="1" dirty="0"/>
              <a:t>принципу формирования и разрушения </a:t>
            </a:r>
            <a:r>
              <a:rPr lang="ru-RU" sz="2000" b="1" dirty="0" err="1"/>
              <a:t>гештальтов</a:t>
            </a:r>
            <a:r>
              <a:rPr lang="ru-RU" sz="2000" dirty="0"/>
              <a:t>. </a:t>
            </a:r>
          </a:p>
          <a:p>
            <a:pPr marL="0" indent="0">
              <a:buNone/>
            </a:pPr>
            <a:r>
              <a:rPr lang="ru-RU" sz="2000" dirty="0"/>
              <a:t>4. </a:t>
            </a:r>
            <a:r>
              <a:rPr lang="ru-RU" sz="2000" b="1" dirty="0"/>
              <a:t>Осознание</a:t>
            </a:r>
            <a:r>
              <a:rPr lang="ru-RU" sz="2000" dirty="0"/>
              <a:t> - осведомленность о том, что происходит внутри организма и в окружающей его среде.</a:t>
            </a:r>
          </a:p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092A10-1186-4CF6-9444-8E6666C4E82B}" type="slidenum">
              <a:rPr lang="ru-RU" sz="2400" b="1" smtClean="0">
                <a:solidFill>
                  <a:schemeClr val="tx1"/>
                </a:solidFill>
              </a:rPr>
              <a:pPr>
                <a:defRPr/>
              </a:pPr>
              <a:t>17</a:t>
            </a:fld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577664"/>
            <a:ext cx="2461562" cy="26707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9552" y="1484784"/>
            <a:ext cx="8136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1. Человек представляет собой </a:t>
            </a:r>
            <a:r>
              <a:rPr lang="ru-RU" sz="2000" b="1" dirty="0"/>
              <a:t>целостное </a:t>
            </a:r>
            <a:r>
              <a:rPr lang="ru-RU" sz="2000" b="1" dirty="0" err="1"/>
              <a:t>социобиопсихологическое</a:t>
            </a:r>
            <a:r>
              <a:rPr lang="ru-RU" sz="2000" b="1" dirty="0"/>
              <a:t> существо</a:t>
            </a:r>
            <a:r>
              <a:rPr lang="ru-RU" sz="2000" dirty="0"/>
              <a:t>. Любое деление его на составные части, например, психику и тело, является искусственным</a:t>
            </a:r>
            <a:r>
              <a:rPr lang="ru-RU" sz="2000" dirty="0" smtClean="0"/>
              <a:t>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8282516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9592" y="332657"/>
            <a:ext cx="7704856" cy="122413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 smtClean="0"/>
              <a:t>5. </a:t>
            </a:r>
            <a:r>
              <a:rPr lang="ru-RU" sz="2000" b="1" dirty="0" smtClean="0"/>
              <a:t>Контакт</a:t>
            </a:r>
            <a:r>
              <a:rPr lang="ru-RU" sz="2000" dirty="0"/>
              <a:t> - базовое понятие </a:t>
            </a:r>
            <a:r>
              <a:rPr lang="ru-RU" sz="2000" dirty="0" err="1"/>
              <a:t>гештальт</a:t>
            </a:r>
            <a:r>
              <a:rPr lang="ru-RU" sz="2000" dirty="0"/>
              <a:t>-терапии. Организм не может существовать в безвоздушном пространстве, так же, как и в пространстве, лишенном воды, растений и живых существ.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092A10-1186-4CF6-9444-8E6666C4E82B}" type="slidenum">
              <a:rPr lang="ru-RU" sz="2400" b="1" smtClean="0">
                <a:solidFill>
                  <a:schemeClr val="tx1"/>
                </a:solidFill>
              </a:rPr>
              <a:pPr>
                <a:defRPr/>
              </a:pPr>
              <a:t>18</a:t>
            </a:fld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996952"/>
            <a:ext cx="2843100" cy="282888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635896" y="1556792"/>
            <a:ext cx="482453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6. Здесь и теперь - принцип, который означает, что актуальное для организма всегда происходит в настоящем, будь то восприятия, чувства, действия, мысли, фантазии о прошлом или будущем, все они находятся в настоящем моменте. </a:t>
            </a:r>
          </a:p>
          <a:p>
            <a:r>
              <a:rPr lang="ru-RU" sz="2000" dirty="0" smtClean="0"/>
              <a:t>7. Ответственность - способность отвечать на происходящее и выбирать свои реакции. Реальная ответственность связана с осознанием. Чем в большей степени человек осознает реальность, тем в большей степени он способен отвечать за свою жизнь 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7783831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720080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Цели психологической </a:t>
            </a:r>
            <a:r>
              <a:rPr lang="ru-RU" b="1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помощи</a:t>
            </a:r>
            <a:endParaRPr lang="ru-RU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268760"/>
            <a:ext cx="7992888" cy="4680520"/>
          </a:xfrm>
        </p:spPr>
        <p:txBody>
          <a:bodyPr/>
          <a:lstStyle/>
          <a:p>
            <a:pPr algn="just">
              <a:buClr>
                <a:schemeClr val="accent4">
                  <a:lumMod val="40000"/>
                  <a:lumOff val="60000"/>
                </a:schemeClr>
              </a:buClr>
            </a:pPr>
            <a:r>
              <a:rPr lang="ru-RU" sz="2800" dirty="0"/>
              <a:t>Основная цель — помочь человеку пол­ностью </a:t>
            </a:r>
            <a:r>
              <a:rPr lang="ru-RU" sz="2800" dirty="0">
                <a:solidFill>
                  <a:schemeClr val="bg2">
                    <a:lumMod val="7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реализовать свой потенциал</a:t>
            </a:r>
            <a:r>
              <a:rPr lang="ru-RU" sz="2800" dirty="0"/>
              <a:t>. </a:t>
            </a:r>
            <a:endParaRPr lang="ru-RU" sz="2800" dirty="0" smtClean="0"/>
          </a:p>
          <a:p>
            <a:pPr>
              <a:buClr>
                <a:schemeClr val="accent4">
                  <a:lumMod val="40000"/>
                  <a:lumOff val="60000"/>
                </a:schemeClr>
              </a:buClr>
            </a:pPr>
            <a:r>
              <a:rPr lang="ru-RU" sz="2800" dirty="0" smtClean="0"/>
              <a:t>Вспо­могательные</a:t>
            </a:r>
            <a:r>
              <a:rPr lang="ru-RU" sz="2800" dirty="0"/>
              <a:t>: </a:t>
            </a:r>
            <a:endParaRPr lang="ru-RU" sz="2800" dirty="0" smtClean="0"/>
          </a:p>
          <a:p>
            <a:pPr>
              <a:buClr>
                <a:schemeClr val="accent4">
                  <a:lumMod val="40000"/>
                  <a:lumOff val="60000"/>
                </a:schemeClr>
              </a:buClr>
            </a:pPr>
            <a:r>
              <a:rPr lang="ru-RU" sz="2800" dirty="0" smtClean="0"/>
              <a:t>1</a:t>
            </a:r>
            <a:r>
              <a:rPr lang="ru-RU" sz="2800" dirty="0"/>
              <a:t>) обеспечение полноценной работы актуального </a:t>
            </a:r>
            <a:r>
              <a:rPr lang="ru-RU" sz="2800" dirty="0" err="1" smtClean="0"/>
              <a:t>самоосознавания</a:t>
            </a:r>
            <a:r>
              <a:rPr lang="ru-RU" sz="2800" dirty="0"/>
              <a:t>; </a:t>
            </a:r>
            <a:endParaRPr lang="ru-RU" sz="2800" dirty="0" smtClean="0"/>
          </a:p>
          <a:p>
            <a:pPr>
              <a:buClr>
                <a:schemeClr val="accent4">
                  <a:lumMod val="40000"/>
                  <a:lumOff val="60000"/>
                </a:schemeClr>
              </a:buClr>
            </a:pPr>
            <a:r>
              <a:rPr lang="ru-RU" sz="2800" dirty="0" smtClean="0"/>
              <a:t>2</a:t>
            </a:r>
            <a:r>
              <a:rPr lang="ru-RU" sz="2800" dirty="0"/>
              <a:t>) смещение локуса контроля вовнутрь,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/>
              <a:t>поощрение независимос­ти и самодостаточности</a:t>
            </a:r>
            <a:r>
              <a:rPr lang="ru-RU" sz="2800" dirty="0" smtClean="0"/>
              <a:t>;</a:t>
            </a:r>
          </a:p>
          <a:p>
            <a:pPr>
              <a:buClr>
                <a:schemeClr val="accent4">
                  <a:lumMod val="40000"/>
                  <a:lumOff val="60000"/>
                </a:schemeClr>
              </a:buClr>
            </a:pPr>
            <a:r>
              <a:rPr lang="ru-RU" sz="2800" dirty="0" smtClean="0"/>
              <a:t> </a:t>
            </a:r>
            <a:r>
              <a:rPr lang="ru-RU" sz="2800" dirty="0"/>
              <a:t>3) обнаружение психологических блоков, препят­ствующих росту, и изживание их.</a:t>
            </a:r>
          </a:p>
          <a:p>
            <a:pPr>
              <a:buClr>
                <a:schemeClr val="accent4">
                  <a:lumMod val="40000"/>
                  <a:lumOff val="60000"/>
                </a:schemeClr>
              </a:buClr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092A10-1186-4CF6-9444-8E6666C4E82B}" type="slidenum">
              <a:rPr lang="ru-RU" sz="2400" b="1" smtClean="0">
                <a:solidFill>
                  <a:schemeClr val="tx1"/>
                </a:solidFill>
              </a:rPr>
              <a:pPr>
                <a:defRPr/>
              </a:pPr>
              <a:t>19</a:t>
            </a:fld>
            <a:endParaRPr lang="ru-RU" sz="24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9930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ru-RU" altLang="ru-RU" sz="4400" b="1" dirty="0"/>
              <a:t>План лекции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ru-RU" dirty="0"/>
              <a:t>Основные положения учения Ф. </a:t>
            </a:r>
            <a:r>
              <a:rPr lang="ru-RU" dirty="0" err="1"/>
              <a:t>Перлза</a:t>
            </a:r>
            <a:r>
              <a:rPr lang="ru-RU" dirty="0"/>
              <a:t>. 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dirty="0"/>
              <a:t>Психодинамическое направление. Классический психоанализ 3. Фрейда.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dirty="0"/>
              <a:t>Индивидуальная </a:t>
            </a:r>
            <a:r>
              <a:rPr lang="ru-RU" dirty="0" err="1"/>
              <a:t>психокоррекция</a:t>
            </a:r>
            <a:r>
              <a:rPr lang="ru-RU" dirty="0"/>
              <a:t> А. Адлера.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dirty="0"/>
              <a:t> Клиент-центрированный подход К. </a:t>
            </a:r>
            <a:r>
              <a:rPr lang="ru-RU" dirty="0" err="1"/>
              <a:t>Роджерса</a:t>
            </a:r>
            <a:r>
              <a:rPr lang="ru-RU" dirty="0"/>
              <a:t>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dirty="0" err="1"/>
              <a:t>Логотерапия</a:t>
            </a:r>
            <a:r>
              <a:rPr lang="ru-RU" dirty="0"/>
              <a:t>  </a:t>
            </a:r>
            <a:r>
              <a:rPr lang="ru-RU" dirty="0" err="1"/>
              <a:t>Франкла</a:t>
            </a:r>
            <a:r>
              <a:rPr lang="ru-RU" dirty="0"/>
              <a:t>.</a:t>
            </a:r>
          </a:p>
          <a:p>
            <a:pPr marL="514350" indent="-514350">
              <a:buFont typeface="+mj-lt"/>
              <a:buAutoNum type="arabicPeriod"/>
            </a:pPr>
            <a:endParaRPr lang="ru-RU" sz="24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092A10-1186-4CF6-9444-8E6666C4E82B}" type="slidenum">
              <a:rPr lang="ru-RU" sz="2400" b="1" smtClean="0">
                <a:solidFill>
                  <a:schemeClr val="tx1"/>
                </a:solidFill>
              </a:rPr>
              <a:pPr>
                <a:defRPr/>
              </a:pPr>
              <a:t>2</a:t>
            </a:fld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8299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80796" y="188640"/>
            <a:ext cx="8229600" cy="88345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endParaRPr lang="ru-RU" b="1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34932" y="1484784"/>
            <a:ext cx="5868144" cy="331236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Психолог </a:t>
            </a:r>
            <a:r>
              <a:rPr lang="ru-RU" sz="2800" dirty="0"/>
              <a:t>старается избегать </a:t>
            </a:r>
            <a:r>
              <a:rPr lang="ru-RU" sz="2800" dirty="0" smtClean="0"/>
              <a:t>непосредственного </a:t>
            </a:r>
            <a:r>
              <a:rPr lang="ru-RU" sz="2800" dirty="0"/>
              <a:t>вмешательства в личные чувства </a:t>
            </a:r>
            <a:r>
              <a:rPr lang="ru-RU" sz="2800" dirty="0" smtClean="0"/>
              <a:t>клиента, пытается </a:t>
            </a:r>
            <a:r>
              <a:rPr lang="ru-RU" sz="2800" dirty="0"/>
              <a:t>облегчить выражение этих чувств. Его роль — роль активного, живого, творческого, сопереживающе­го, </a:t>
            </a:r>
            <a:r>
              <a:rPr lang="ru-RU" sz="2800" dirty="0" smtClean="0"/>
              <a:t>изменчивого союзника </a:t>
            </a:r>
            <a:r>
              <a:rPr lang="ru-RU" sz="2800" dirty="0"/>
              <a:t>в поисках собственного </a:t>
            </a:r>
            <a:r>
              <a:rPr lang="ru-RU" sz="2800" dirty="0" smtClean="0"/>
              <a:t>«Я</a:t>
            </a:r>
            <a:r>
              <a:rPr lang="ru-RU" sz="2800" dirty="0" smtClean="0"/>
              <a:t>»</a:t>
            </a:r>
            <a:r>
              <a:rPr lang="ru-RU" sz="2800" dirty="0" smtClean="0"/>
              <a:t> </a:t>
            </a:r>
            <a:r>
              <a:rPr lang="ru-RU" sz="2800" dirty="0"/>
              <a:t>клиента. </a:t>
            </a:r>
            <a:endParaRPr lang="ru-RU" sz="2800" dirty="0" smtClean="0"/>
          </a:p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092A10-1186-4CF6-9444-8E6666C4E82B}" type="slidenum">
              <a:rPr lang="ru-RU" sz="2400" b="1" smtClean="0">
                <a:solidFill>
                  <a:schemeClr val="tx1"/>
                </a:solidFill>
              </a:rPr>
              <a:pPr>
                <a:defRPr/>
              </a:pPr>
              <a:t>20</a:t>
            </a:fld>
            <a:endParaRPr lang="ru-RU" sz="2400" b="1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919" y="548680"/>
            <a:ext cx="3027428" cy="30274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6749" y="4653136"/>
            <a:ext cx="842493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/>
              <a:t>Назначение </a:t>
            </a:r>
            <a:r>
              <a:rPr lang="ru-RU" sz="2800" dirty="0"/>
              <a:t>— активация внутренних личностных резервов кли­ента, высвобождение которых ведет к личностному росту.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91239" y="548680"/>
            <a:ext cx="40477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/>
              <a:t>Позиция психолога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1624292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Позиция клиента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348880"/>
            <a:ext cx="3362119" cy="2880320"/>
          </a:xfr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092A10-1186-4CF6-9444-8E6666C4E82B}" type="slidenum">
              <a:rPr lang="ru-RU" sz="2400" b="1" smtClean="0">
                <a:solidFill>
                  <a:schemeClr val="tx1"/>
                </a:solidFill>
              </a:rPr>
              <a:pPr>
                <a:defRPr/>
              </a:pPr>
              <a:t>21</a:t>
            </a:fld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1628800"/>
            <a:ext cx="475252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В </a:t>
            </a:r>
            <a:r>
              <a:rPr lang="ru-RU" sz="2800" dirty="0" err="1"/>
              <a:t>гештальт</a:t>
            </a:r>
            <a:r>
              <a:rPr lang="ru-RU" sz="2800" dirty="0"/>
              <a:t>-терапии клиентам отводится активная роль, включающая в себя право на собственные интерпретации, позиции и, глав­ное, — на </a:t>
            </a:r>
            <a:r>
              <a:rPr lang="ru-RU" sz="2800" dirty="0" err="1"/>
              <a:t>осознавание</a:t>
            </a:r>
            <a:r>
              <a:rPr lang="ru-RU" sz="2800" dirty="0"/>
              <a:t> </a:t>
            </a:r>
            <a:r>
              <a:rPr lang="ru-RU" sz="2800" dirty="0" smtClean="0"/>
              <a:t>«паттернов</a:t>
            </a:r>
            <a:r>
              <a:rPr lang="ru-RU" sz="2800" dirty="0" smtClean="0"/>
              <a:t>»</a:t>
            </a:r>
            <a:r>
              <a:rPr lang="ru-RU" sz="2800" dirty="0" smtClean="0"/>
              <a:t>, </a:t>
            </a:r>
            <a:r>
              <a:rPr lang="ru-RU" sz="2800" dirty="0"/>
              <a:t>схем своего поведения и жизни. </a:t>
            </a:r>
          </a:p>
        </p:txBody>
      </p:sp>
    </p:spTree>
    <p:extLst>
      <p:ext uri="{BB962C8B-B14F-4D97-AF65-F5344CB8AC3E}">
        <p14:creationId xmlns:p14="http://schemas.microsoft.com/office/powerpoint/2010/main" val="10574194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Показания к применению </a:t>
            </a:r>
            <a:r>
              <a:rPr lang="ru-RU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Гештальт</a:t>
            </a:r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-терапии</a:t>
            </a:r>
            <a:endParaRPr lang="ru-RU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628800"/>
            <a:ext cx="8435280" cy="4968552"/>
          </a:xfrm>
        </p:spPr>
        <p:txBody>
          <a:bodyPr>
            <a:normAutofit/>
          </a:bodyPr>
          <a:lstStyle/>
          <a:p>
            <a:pPr>
              <a:buClr>
                <a:schemeClr val="accent4">
                  <a:lumMod val="40000"/>
                  <a:lumOff val="60000"/>
                </a:schemeClr>
              </a:buClr>
            </a:pPr>
            <a:r>
              <a:rPr lang="ru-RU" sz="3200" dirty="0"/>
              <a:t>востребованность со стороны клиента в </a:t>
            </a:r>
            <a:r>
              <a:rPr lang="ru-RU" sz="3200" dirty="0" smtClean="0"/>
              <a:t>психотерапии;</a:t>
            </a:r>
          </a:p>
          <a:p>
            <a:pPr>
              <a:buClr>
                <a:schemeClr val="accent4">
                  <a:lumMod val="40000"/>
                  <a:lumOff val="60000"/>
                </a:schemeClr>
              </a:buClr>
            </a:pPr>
            <a:r>
              <a:rPr lang="ru-RU" sz="3200" dirty="0" smtClean="0"/>
              <a:t>готовность </a:t>
            </a:r>
            <a:r>
              <a:rPr lang="ru-RU" sz="3200" dirty="0"/>
              <a:t>изменить что-то в своей жизни и (или) в своем </a:t>
            </a:r>
            <a:r>
              <a:rPr lang="ru-RU" sz="3200" dirty="0" smtClean="0"/>
              <a:t>состоянии;</a:t>
            </a:r>
          </a:p>
          <a:p>
            <a:pPr>
              <a:buClr>
                <a:schemeClr val="accent4">
                  <a:lumMod val="40000"/>
                  <a:lumOff val="60000"/>
                </a:schemeClr>
              </a:buClr>
            </a:pPr>
            <a:r>
              <a:rPr lang="ru-RU" sz="3200" dirty="0" smtClean="0"/>
              <a:t>способность </a:t>
            </a:r>
            <a:r>
              <a:rPr lang="ru-RU" sz="3200" dirty="0"/>
              <a:t>принятия на себя личной ответственности за свое существование в этом </a:t>
            </a:r>
            <a:r>
              <a:rPr lang="ru-RU" sz="3200" dirty="0" smtClean="0"/>
              <a:t>мире;</a:t>
            </a:r>
          </a:p>
          <a:p>
            <a:pPr>
              <a:buClr>
                <a:schemeClr val="accent4">
                  <a:lumMod val="40000"/>
                  <a:lumOff val="60000"/>
                </a:schemeClr>
              </a:buClr>
            </a:pPr>
            <a:r>
              <a:rPr lang="ru-RU" sz="3200" dirty="0" smtClean="0"/>
              <a:t>способ­ность </a:t>
            </a:r>
            <a:r>
              <a:rPr lang="ru-RU" sz="3200" dirty="0"/>
              <a:t>критически относиться к своему поведению.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092A10-1186-4CF6-9444-8E6666C4E82B}" type="slidenum">
              <a:rPr lang="ru-RU" sz="2400" b="1" smtClean="0">
                <a:solidFill>
                  <a:schemeClr val="tx1"/>
                </a:solidFill>
              </a:rPr>
              <a:pPr>
                <a:defRPr/>
              </a:pPr>
              <a:t>22</a:t>
            </a:fld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7685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b="1" spc="0" dirty="0" smtClean="0">
                <a:ln>
                  <a:solidFill>
                    <a:srgbClr val="FFFF00"/>
                  </a:solidFill>
                </a:ln>
                <a:solidFill>
                  <a:schemeClr val="accent4">
                    <a:lumMod val="75000"/>
                  </a:schemeClr>
                </a:solidFill>
                <a:effectLst/>
              </a:rPr>
              <a:t>Противопоказания к </a:t>
            </a:r>
            <a:r>
              <a:rPr lang="ru-RU" b="1" spc="0" dirty="0" err="1" smtClean="0">
                <a:ln>
                  <a:solidFill>
                    <a:srgbClr val="FFFF00"/>
                  </a:solidFill>
                </a:ln>
                <a:solidFill>
                  <a:schemeClr val="accent4">
                    <a:lumMod val="75000"/>
                  </a:schemeClr>
                </a:solidFill>
                <a:effectLst/>
              </a:rPr>
              <a:t>Гештальт</a:t>
            </a:r>
            <a:r>
              <a:rPr lang="ru-RU" b="1" spc="0" dirty="0" smtClean="0">
                <a:ln>
                  <a:solidFill>
                    <a:srgbClr val="FFFF00"/>
                  </a:solidFill>
                </a:ln>
                <a:solidFill>
                  <a:schemeClr val="accent4">
                    <a:lumMod val="75000"/>
                  </a:schemeClr>
                </a:solidFill>
                <a:effectLst/>
              </a:rPr>
              <a:t>-терапии</a:t>
            </a:r>
            <a:endParaRPr lang="ru-RU" b="1" spc="0" dirty="0">
              <a:ln>
                <a:solidFill>
                  <a:srgbClr val="FFFF00"/>
                </a:solidFill>
              </a:ln>
              <a:solidFill>
                <a:schemeClr val="accent4">
                  <a:lumMod val="75000"/>
                </a:schemeClr>
              </a:solidFill>
              <a:effectLst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Clr>
                <a:schemeClr val="accent4">
                  <a:lumMod val="60000"/>
                  <a:lumOff val="40000"/>
                </a:schemeClr>
              </a:buClr>
            </a:pPr>
            <a:r>
              <a:rPr lang="ru-RU" sz="3200" dirty="0"/>
              <a:t>лицам с соматическими заболеваниями на стадии явных органических изменений внутренних </a:t>
            </a:r>
            <a:r>
              <a:rPr lang="ru-RU" sz="3200" dirty="0" smtClean="0"/>
              <a:t>органов, т.к. проведение </a:t>
            </a:r>
            <a:r>
              <a:rPr lang="ru-RU" sz="3200" dirty="0" err="1"/>
              <a:t>фрустрирующей</a:t>
            </a:r>
            <a:r>
              <a:rPr lang="ru-RU" sz="3200" dirty="0"/>
              <a:t> терапии вызовет обострение органического процесса. </a:t>
            </a:r>
            <a:endParaRPr lang="ru-RU" sz="3200" dirty="0" smtClean="0"/>
          </a:p>
          <a:p>
            <a:pPr marL="0" indent="0">
              <a:buClr>
                <a:schemeClr val="accent4">
                  <a:lumMod val="60000"/>
                  <a:lumOff val="40000"/>
                </a:schemeClr>
              </a:buClr>
              <a:buNone/>
            </a:pPr>
            <a:endParaRPr lang="ru-RU" sz="3200" dirty="0"/>
          </a:p>
          <a:p>
            <a:pPr marL="0" indent="0">
              <a:buClr>
                <a:schemeClr val="accent4">
                  <a:lumMod val="60000"/>
                  <a:lumOff val="40000"/>
                </a:schemeClr>
              </a:buClr>
              <a:buNone/>
            </a:pPr>
            <a:r>
              <a:rPr lang="ru-RU" sz="3200" dirty="0" smtClean="0"/>
              <a:t>Таким </a:t>
            </a:r>
            <a:r>
              <a:rPr lang="ru-RU" sz="3200" dirty="0"/>
              <a:t>лицам показаны </a:t>
            </a:r>
            <a:r>
              <a:rPr lang="ru-RU" sz="3200" dirty="0" err="1"/>
              <a:t>нефрустрирующие</a:t>
            </a:r>
            <a:r>
              <a:rPr lang="ru-RU" sz="3200" dirty="0"/>
              <a:t> формы терапии.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092A10-1186-4CF6-9444-8E6666C4E82B}" type="slidenum">
              <a:rPr lang="ru-RU" sz="2400" b="1" smtClean="0">
                <a:solidFill>
                  <a:schemeClr val="tx1"/>
                </a:solidFill>
              </a:rPr>
              <a:pPr>
                <a:defRPr/>
              </a:pPr>
              <a:t>23</a:t>
            </a:fld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1304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b="1" cap="all" spc="0" dirty="0" smtClean="0">
                <a:ln>
                  <a:solidFill>
                    <a:schemeClr val="bg2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Неэффективна </a:t>
            </a:r>
            <a:r>
              <a:rPr lang="ru-RU" b="1" cap="all" spc="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Гештальт</a:t>
            </a:r>
            <a:r>
              <a:rPr lang="ru-RU" b="1" cap="all" spc="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-терапия</a:t>
            </a:r>
            <a:endParaRPr lang="ru-RU" b="1" cap="all" spc="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4">
                  <a:lumMod val="60000"/>
                  <a:lumOff val="40000"/>
                </a:schemeClr>
              </a:buClr>
            </a:pPr>
            <a:r>
              <a:rPr lang="ru-RU" dirty="0"/>
              <a:t>у лиц с выраженными изменениями личности в </a:t>
            </a:r>
            <a:r>
              <a:rPr lang="ru-RU" dirty="0" smtClean="0"/>
              <a:t>виде:</a:t>
            </a:r>
          </a:p>
          <a:p>
            <a:r>
              <a:rPr lang="ru-RU" dirty="0" smtClean="0"/>
              <a:t> ригидности;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застреваемости</a:t>
            </a:r>
            <a:r>
              <a:rPr lang="ru-RU" dirty="0" smtClean="0"/>
              <a:t>;</a:t>
            </a:r>
          </a:p>
          <a:p>
            <a:r>
              <a:rPr lang="ru-RU" dirty="0" smtClean="0"/>
              <a:t> резонерства;</a:t>
            </a:r>
          </a:p>
          <a:p>
            <a:r>
              <a:rPr lang="ru-RU" dirty="0" smtClean="0"/>
              <a:t> </a:t>
            </a:r>
            <a:r>
              <a:rPr lang="ru-RU" dirty="0"/>
              <a:t>аморфности </a:t>
            </a:r>
            <a:r>
              <a:rPr lang="ru-RU" dirty="0" smtClean="0"/>
              <a:t>мышления;</a:t>
            </a:r>
          </a:p>
          <a:p>
            <a:pPr>
              <a:buClr>
                <a:schemeClr val="accent4">
                  <a:lumMod val="60000"/>
                  <a:lumOff val="40000"/>
                </a:schemeClr>
              </a:buClr>
            </a:pPr>
            <a:r>
              <a:rPr lang="ru-RU" dirty="0" smtClean="0"/>
              <a:t> </a:t>
            </a:r>
            <a:r>
              <a:rPr lang="ru-RU" dirty="0"/>
              <a:t>с наличием активной психопатологической </a:t>
            </a:r>
            <a:r>
              <a:rPr lang="ru-RU" dirty="0" smtClean="0"/>
              <a:t>продукции;</a:t>
            </a:r>
          </a:p>
          <a:p>
            <a:pPr>
              <a:buClr>
                <a:schemeClr val="accent4">
                  <a:lumMod val="60000"/>
                  <a:lumOff val="40000"/>
                </a:schemeClr>
              </a:buClr>
            </a:pPr>
            <a:r>
              <a:rPr lang="ru-RU" dirty="0" smtClean="0"/>
              <a:t>с </a:t>
            </a:r>
            <a:r>
              <a:rPr lang="ru-RU" dirty="0"/>
              <a:t>выраженной интеллектуальной недостаточностью. 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092A10-1186-4CF6-9444-8E6666C4E82B}" type="slidenum">
              <a:rPr lang="ru-RU" sz="2400" b="1" smtClean="0">
                <a:solidFill>
                  <a:schemeClr val="tx1"/>
                </a:solidFill>
              </a:rPr>
              <a:pPr>
                <a:defRPr/>
              </a:pPr>
              <a:t>24</a:t>
            </a:fld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7971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003176"/>
          </a:xfrm>
        </p:spPr>
        <p:txBody>
          <a:bodyPr/>
          <a:lstStyle/>
          <a:p>
            <a:pPr algn="ctr"/>
            <a:r>
              <a:rPr lang="ru-RU" b="1" dirty="0">
                <a:effectLst/>
              </a:rPr>
              <a:t>Недостатки </a:t>
            </a:r>
            <a:r>
              <a:rPr lang="ru-RU" b="1" dirty="0" err="1" smtClean="0">
                <a:effectLst/>
              </a:rPr>
              <a:t>Гештальт</a:t>
            </a:r>
            <a:r>
              <a:rPr lang="ru-RU" b="1" dirty="0" smtClean="0">
                <a:effectLst/>
              </a:rPr>
              <a:t>-терапии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556792"/>
            <a:ext cx="8317432" cy="4320480"/>
          </a:xfrm>
        </p:spPr>
        <p:txBody>
          <a:bodyPr>
            <a:normAutofit/>
          </a:bodyPr>
          <a:lstStyle/>
          <a:p>
            <a:r>
              <a:rPr lang="ru-RU" sz="2800" dirty="0"/>
              <a:t>недооценка </a:t>
            </a:r>
            <a:r>
              <a:rPr lang="ru-RU" sz="2800" dirty="0" err="1"/>
              <a:t>гештальт</a:t>
            </a:r>
            <a:r>
              <a:rPr lang="ru-RU" sz="2800" dirty="0"/>
              <a:t>-терапией когнитивных аспек­тов личности, односторонность ориентации на сиюминутные переживания</a:t>
            </a:r>
            <a:r>
              <a:rPr lang="ru-RU" sz="2800" dirty="0" smtClean="0"/>
              <a:t>.</a:t>
            </a:r>
          </a:p>
          <a:p>
            <a:r>
              <a:rPr lang="ru-RU" sz="2800" dirty="0" smtClean="0"/>
              <a:t>тенденция </a:t>
            </a:r>
            <a:r>
              <a:rPr lang="ru-RU" sz="2800" dirty="0"/>
              <a:t>представителей концепции избегать объяснений и оставлять клиента одного со своими </a:t>
            </a:r>
            <a:r>
              <a:rPr lang="ru-RU" sz="2800" dirty="0" smtClean="0"/>
              <a:t>пе­реживаниями;</a:t>
            </a:r>
          </a:p>
          <a:p>
            <a:r>
              <a:rPr lang="ru-RU" sz="2800" dirty="0" smtClean="0"/>
              <a:t>приверженность </a:t>
            </a:r>
            <a:r>
              <a:rPr lang="ru-RU" sz="2800" dirty="0" err="1"/>
              <a:t>гештальт</a:t>
            </a:r>
            <a:r>
              <a:rPr lang="ru-RU" sz="2800" dirty="0"/>
              <a:t>-терапии к различным техникам открывает путь к злоупотреблению техни­ческой стороной дела в ущерб углубленной психологической </a:t>
            </a:r>
            <a:r>
              <a:rPr lang="ru-RU" sz="2800" dirty="0" smtClean="0"/>
              <a:t>работе.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092A10-1186-4CF6-9444-8E6666C4E82B}" type="slidenum">
              <a:rPr lang="ru-RU" sz="2400" b="1" smtClean="0">
                <a:solidFill>
                  <a:schemeClr val="tx1"/>
                </a:solidFill>
              </a:rPr>
              <a:pPr>
                <a:defRPr/>
              </a:pPr>
              <a:t>25</a:t>
            </a:fld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2010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648072"/>
          </a:xfrm>
        </p:spPr>
        <p:txBody>
          <a:bodyPr/>
          <a:lstStyle/>
          <a:p>
            <a:pPr algn="ctr"/>
            <a:r>
              <a:rPr lang="ru-RU" b="1" spc="0" dirty="0" err="1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Псхотехники</a:t>
            </a:r>
            <a:endParaRPr lang="ru-RU" b="1" spc="0" dirty="0">
              <a:ln w="12700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124744"/>
            <a:ext cx="7992888" cy="4176464"/>
          </a:xfrm>
        </p:spPr>
        <p:txBody>
          <a:bodyPr>
            <a:normAutofit/>
          </a:bodyPr>
          <a:lstStyle/>
          <a:p>
            <a:pPr>
              <a:buClr>
                <a:schemeClr val="accent4">
                  <a:lumMod val="60000"/>
                  <a:lumOff val="40000"/>
                </a:schemeClr>
              </a:buClr>
            </a:pPr>
            <a:r>
              <a:rPr lang="ru-RU" b="1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«Экспериментальный диалог»</a:t>
            </a:r>
            <a:r>
              <a:rPr lang="en-US" b="1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/</a:t>
            </a:r>
            <a:r>
              <a:rPr lang="ru-RU" b="1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«</a:t>
            </a:r>
            <a:r>
              <a:rPr lang="ru-RU" b="1" dirty="0" err="1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диссоциированный</a:t>
            </a:r>
            <a:r>
              <a:rPr lang="ru-RU" b="1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диалог»;</a:t>
            </a:r>
          </a:p>
          <a:p>
            <a:pPr>
              <a:buClr>
                <a:schemeClr val="accent4">
                  <a:lumMod val="60000"/>
                  <a:lumOff val="40000"/>
                </a:schemeClr>
              </a:buClr>
            </a:pPr>
            <a:r>
              <a:rPr lang="ru-RU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«</a:t>
            </a:r>
            <a:r>
              <a:rPr lang="ru-RU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Идти </a:t>
            </a:r>
            <a:r>
              <a:rPr lang="ru-RU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по </a:t>
            </a:r>
            <a:r>
              <a:rPr lang="ru-RU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кругу»;</a:t>
            </a:r>
            <a:r>
              <a:rPr lang="ru-RU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 </a:t>
            </a:r>
            <a:endParaRPr lang="ru-RU" b="1" dirty="0" smtClean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  <a:p>
            <a:pPr>
              <a:buClr>
                <a:schemeClr val="accent4">
                  <a:lumMod val="60000"/>
                  <a:lumOff val="40000"/>
                </a:schemeClr>
              </a:buClr>
            </a:pPr>
            <a:r>
              <a:rPr lang="ru-RU" b="1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Техника </a:t>
            </a:r>
            <a:r>
              <a:rPr lang="ru-RU" b="1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«наоборот» («перевертыш»)</a:t>
            </a:r>
            <a:r>
              <a:rPr lang="ru-RU" b="1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 </a:t>
            </a:r>
            <a:r>
              <a:rPr lang="ru-RU" b="1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;</a:t>
            </a:r>
          </a:p>
          <a:p>
            <a:pPr>
              <a:buClr>
                <a:schemeClr val="accent4">
                  <a:lumMod val="60000"/>
                  <a:lumOff val="40000"/>
                </a:schemeClr>
              </a:buClr>
            </a:pPr>
            <a:r>
              <a:rPr lang="ru-RU" b="1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«</a:t>
            </a:r>
            <a:r>
              <a:rPr lang="ru-RU" b="1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Экспериментальное преувеличение»;</a:t>
            </a:r>
          </a:p>
          <a:p>
            <a:pPr>
              <a:buClr>
                <a:schemeClr val="accent4">
                  <a:lumMod val="60000"/>
                  <a:lumOff val="40000"/>
                </a:schemeClr>
              </a:buClr>
            </a:pPr>
            <a:r>
              <a:rPr lang="ru-RU" b="1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«</a:t>
            </a:r>
            <a:r>
              <a:rPr lang="ru-RU" b="1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Я несу за это ответственность»;</a:t>
            </a:r>
          </a:p>
          <a:p>
            <a:pPr>
              <a:buClr>
                <a:schemeClr val="accent4">
                  <a:lumMod val="60000"/>
                  <a:lumOff val="40000"/>
                </a:schemeClr>
              </a:buClr>
            </a:pPr>
            <a:r>
              <a:rPr lang="ru-RU" b="1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«</a:t>
            </a:r>
            <a:r>
              <a:rPr lang="ru-RU" b="1" dirty="0" err="1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Психодрама</a:t>
            </a:r>
            <a:r>
              <a:rPr lang="ru-RU" b="1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».</a:t>
            </a:r>
            <a:endParaRPr lang="ru-RU" dirty="0"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pPr>
              <a:buClr>
                <a:schemeClr val="accent4">
                  <a:lumMod val="60000"/>
                  <a:lumOff val="40000"/>
                </a:schemeClr>
              </a:buClr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092A10-1186-4CF6-9444-8E6666C4E82B}" type="slidenum">
              <a:rPr lang="ru-RU" sz="2400" b="1" smtClean="0">
                <a:solidFill>
                  <a:schemeClr val="tx1"/>
                </a:solidFill>
              </a:rPr>
              <a:pPr>
                <a:defRPr/>
              </a:pPr>
              <a:t>26</a:t>
            </a:fld>
            <a:endParaRPr lang="ru-RU" sz="24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3849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spc="0" dirty="0" smtClean="0">
                <a:ln w="18415" cmpd="sng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Основные понятия </a:t>
            </a:r>
            <a:r>
              <a:rPr lang="ru-RU" b="1" spc="0" dirty="0" err="1" smtClean="0">
                <a:ln w="18415" cmpd="sng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Гештальт</a:t>
            </a:r>
            <a:r>
              <a:rPr lang="ru-RU" b="1" spc="0" dirty="0" smtClean="0">
                <a:ln w="18415" cmpd="sng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-терапии</a:t>
            </a:r>
            <a:endParaRPr lang="ru-RU" b="1" spc="0" dirty="0">
              <a:ln w="18415" cmpd="sng">
                <a:solidFill>
                  <a:schemeClr val="bg2">
                    <a:lumMod val="7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628800"/>
            <a:ext cx="8136904" cy="4176464"/>
          </a:xfrm>
        </p:spPr>
        <p:txBody>
          <a:bodyPr/>
          <a:lstStyle/>
          <a:p>
            <a:pPr>
              <a:buClr>
                <a:schemeClr val="accent6">
                  <a:lumMod val="60000"/>
                  <a:lumOff val="40000"/>
                </a:schemeClr>
              </a:buClr>
            </a:pPr>
            <a:r>
              <a:rPr lang="ru-RU" sz="4400" dirty="0">
                <a:solidFill>
                  <a:schemeClr val="tx2">
                    <a:lumMod val="25000"/>
                  </a:schemeClr>
                </a:solidFill>
                <a:effectLst>
                  <a:glow rad="393700">
                    <a:schemeClr val="tx1">
                      <a:lumMod val="9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фигура и </a:t>
            </a:r>
            <a:r>
              <a:rPr lang="ru-RU" sz="4400" dirty="0" smtClean="0">
                <a:solidFill>
                  <a:schemeClr val="tx2">
                    <a:lumMod val="25000"/>
                  </a:schemeClr>
                </a:solidFill>
                <a:effectLst>
                  <a:glow rad="393700">
                    <a:schemeClr val="tx1">
                      <a:lumMod val="9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фон</a:t>
            </a:r>
            <a:r>
              <a:rPr lang="ru-RU" sz="4400" dirty="0" smtClean="0">
                <a:solidFill>
                  <a:schemeClr val="tx2">
                    <a:lumMod val="25000"/>
                  </a:schemeClr>
                </a:solidFill>
                <a:effectLst>
                  <a:glow rad="393700">
                    <a:schemeClr val="tx1">
                      <a:lumMod val="9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>
              <a:buClr>
                <a:schemeClr val="accent6">
                  <a:lumMod val="60000"/>
                  <a:lumOff val="40000"/>
                </a:schemeClr>
              </a:buClr>
            </a:pPr>
            <a:r>
              <a:rPr lang="ru-RU" sz="4400" dirty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осознание и сосредоточение на настоящем;</a:t>
            </a:r>
          </a:p>
          <a:p>
            <a:pPr>
              <a:buClr>
                <a:schemeClr val="accent6">
                  <a:lumMod val="60000"/>
                  <a:lumOff val="40000"/>
                </a:schemeClr>
              </a:buClr>
            </a:pPr>
            <a:r>
              <a:rPr lang="ru-RU" sz="4400" dirty="0">
                <a:solidFill>
                  <a:srgbClr val="92D050"/>
                </a:solidFill>
                <a:effectLst>
                  <a:glow rad="101600">
                    <a:schemeClr val="tx2">
                      <a:lumMod val="1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полярности;</a:t>
            </a:r>
          </a:p>
          <a:p>
            <a:pPr>
              <a:buClr>
                <a:schemeClr val="accent6">
                  <a:lumMod val="60000"/>
                  <a:lumOff val="40000"/>
                </a:schemeClr>
              </a:buClr>
            </a:pPr>
            <a:r>
              <a:rPr lang="ru-RU" sz="4400" dirty="0">
                <a:ln>
                  <a:solidFill>
                    <a:schemeClr val="accent3">
                      <a:lumMod val="40000"/>
                      <a:lumOff val="60000"/>
                    </a:schemeClr>
                  </a:solidFill>
                </a:ln>
                <a:solidFill>
                  <a:srgbClr val="0070C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защитные функции;</a:t>
            </a:r>
          </a:p>
          <a:p>
            <a:pPr>
              <a:buClr>
                <a:schemeClr val="accent6">
                  <a:lumMod val="60000"/>
                  <a:lumOff val="40000"/>
                </a:schemeClr>
              </a:buClr>
            </a:pP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зрелость</a:t>
            </a:r>
            <a:r>
              <a:rPr lang="ru-RU" sz="44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092A10-1186-4CF6-9444-8E6666C4E82B}" type="slidenum">
              <a:rPr lang="ru-RU" sz="2400" b="1" smtClean="0">
                <a:solidFill>
                  <a:schemeClr val="tx1"/>
                </a:solidFill>
              </a:rPr>
              <a:pPr>
                <a:defRPr/>
              </a:pPr>
              <a:t>27</a:t>
            </a:fld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6862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260649"/>
            <a:ext cx="7886700" cy="108012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/>
              <a:t>Фигура и фон</a:t>
            </a:r>
            <a:endParaRPr lang="ru-RU" sz="4400" b="1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55576" y="1412776"/>
            <a:ext cx="7776864" cy="511256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dirty="0"/>
              <a:t>В процессе </a:t>
            </a:r>
            <a:r>
              <a:rPr lang="ru-RU" sz="3200" dirty="0" err="1"/>
              <a:t>саморегуляции</a:t>
            </a:r>
            <a:r>
              <a:rPr lang="ru-RU" sz="3200" dirty="0"/>
              <a:t> здоровый человек </a:t>
            </a:r>
            <a:r>
              <a:rPr lang="ru-RU" sz="32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из</a:t>
            </a:r>
            <a:r>
              <a:rPr lang="ru-RU" sz="3200" dirty="0"/>
              <a:t> всего обилия </a:t>
            </a:r>
            <a:r>
              <a:rPr lang="ru-RU" sz="32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информации</a:t>
            </a:r>
            <a:r>
              <a:rPr lang="ru-RU" sz="3200" dirty="0"/>
              <a:t> выбирает ту, которая для него в данный момент </a:t>
            </a:r>
            <a:r>
              <a:rPr lang="ru-RU" sz="32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наиболее</a:t>
            </a:r>
            <a:r>
              <a:rPr lang="ru-RU" sz="3200" dirty="0"/>
              <a:t> </a:t>
            </a:r>
            <a:r>
              <a:rPr lang="ru-RU" sz="32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важна и значима</a:t>
            </a:r>
            <a:r>
              <a:rPr lang="ru-RU" sz="3200" dirty="0"/>
              <a:t>. Это </a:t>
            </a:r>
            <a:r>
              <a:rPr lang="ru-RU" sz="32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фигура</a:t>
            </a:r>
            <a:r>
              <a:rPr lang="ru-RU" sz="3200" dirty="0"/>
              <a:t>. </a:t>
            </a:r>
            <a:r>
              <a:rPr lang="ru-RU" sz="3200" dirty="0">
                <a:ln>
                  <a:solidFill>
                    <a:srgbClr val="C000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Остальная информация</a:t>
            </a:r>
            <a:r>
              <a:rPr lang="ru-RU" sz="3200" dirty="0"/>
              <a:t> временно отодвигается на задний план. Это </a:t>
            </a:r>
            <a:r>
              <a:rPr lang="ru-RU" sz="3200" b="1" dirty="0">
                <a:ln>
                  <a:solidFill>
                    <a:srgbClr val="C000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фон</a:t>
            </a:r>
            <a:r>
              <a:rPr lang="ru-RU" sz="3200" dirty="0"/>
              <a:t>. Нередко фигура и фон меняются местами.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092A10-1186-4CF6-9444-8E6666C4E82B}" type="slidenum">
              <a:rPr lang="ru-RU" sz="2400" b="1" smtClean="0">
                <a:solidFill>
                  <a:schemeClr val="tx1"/>
                </a:solidFill>
              </a:rPr>
              <a:pPr>
                <a:defRPr/>
              </a:pPr>
              <a:t>28</a:t>
            </a:fld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3529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52400"/>
            <a:ext cx="8964488" cy="1260376"/>
          </a:xfrm>
        </p:spPr>
        <p:txBody>
          <a:bodyPr>
            <a:normAutofit/>
          </a:bodyPr>
          <a:lstStyle/>
          <a:p>
            <a:pPr algn="ctr"/>
            <a:r>
              <a:rPr lang="ru-RU" b="1" spc="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ОСОЗНАНИЕ И </a:t>
            </a:r>
            <a:r>
              <a:rPr lang="ru-RU" b="1" spc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СОСРЕДОТОЧЕНИЕ </a:t>
            </a:r>
            <a:r>
              <a:rPr lang="ru-RU" b="1" spc="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НА НАСТОЯЩЕМ</a:t>
            </a:r>
            <a:endParaRPr lang="ru-RU" b="1" dirty="0"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9592" y="1484784"/>
            <a:ext cx="7128792" cy="432048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200" dirty="0"/>
              <a:t>Основным </a:t>
            </a:r>
            <a:r>
              <a:rPr lang="ru-RU" sz="3200" dirty="0" smtClean="0"/>
              <a:t>условием формирования </a:t>
            </a:r>
            <a:r>
              <a:rPr lang="ru-RU" sz="3200" dirty="0"/>
              <a:t>и </a:t>
            </a:r>
            <a:r>
              <a:rPr lang="ru-RU" sz="3200" dirty="0" smtClean="0"/>
              <a:t>завершения </a:t>
            </a:r>
            <a:r>
              <a:rPr lang="ru-RU" sz="3200" dirty="0" err="1" smtClean="0"/>
              <a:t>гештальта</a:t>
            </a:r>
            <a:r>
              <a:rPr lang="ru-RU" sz="3200" dirty="0" smtClean="0"/>
              <a:t> </a:t>
            </a:r>
            <a:r>
              <a:rPr lang="ru-RU" sz="3200" dirty="0"/>
              <a:t>является способность человека осознавать себя и свою доминирующую потребность в данный момент.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444208" y="6309320"/>
            <a:ext cx="2057400" cy="365125"/>
          </a:xfrm>
        </p:spPr>
        <p:txBody>
          <a:bodyPr/>
          <a:lstStyle/>
          <a:p>
            <a:pPr>
              <a:defRPr/>
            </a:pPr>
            <a:fld id="{A9092A10-1186-4CF6-9444-8E6666C4E82B}" type="slidenum">
              <a:rPr lang="ru-RU" sz="2400" b="1" smtClean="0">
                <a:solidFill>
                  <a:schemeClr val="tx1"/>
                </a:solidFill>
              </a:rPr>
              <a:pPr>
                <a:defRPr/>
              </a:pPr>
              <a:t>29</a:t>
            </a:fld>
            <a:endParaRPr lang="ru-RU" sz="24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8919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 descr="Unknow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005064"/>
            <a:ext cx="2875185" cy="2281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>
          <a:xfrm>
            <a:off x="539552" y="404664"/>
            <a:ext cx="7886700" cy="504057"/>
          </a:xfrm>
        </p:spPr>
        <p:txBody>
          <a:bodyPr/>
          <a:lstStyle/>
          <a:p>
            <a:pPr algn="ctr" defTabSz="328154">
              <a:spcBef>
                <a:spcPts val="1266"/>
              </a:spcBef>
            </a:pPr>
            <a:r>
              <a:rPr lang="ru-RU" altLang="ru-RU" sz="2900" b="1" dirty="0" smtClean="0"/>
              <a:t>Понятие </a:t>
            </a:r>
            <a:r>
              <a:rPr lang="ru-RU" altLang="ru-RU" sz="2900" b="1" dirty="0"/>
              <a:t>«</a:t>
            </a:r>
            <a:r>
              <a:rPr lang="ru-RU" altLang="ru-RU" sz="2900" b="1" dirty="0" err="1" smtClean="0"/>
              <a:t>Гештальт</a:t>
            </a:r>
            <a:r>
              <a:rPr lang="ru-RU" altLang="ru-RU" sz="2900" b="1" dirty="0" smtClean="0"/>
              <a:t>»</a:t>
            </a:r>
            <a:endParaRPr lang="ru-RU" altLang="ru-RU" sz="2900" b="1" dirty="0"/>
          </a:p>
        </p:txBody>
      </p:sp>
      <p:sp>
        <p:nvSpPr>
          <p:cNvPr id="10245" name="Rectangle 4"/>
          <p:cNvSpPr>
            <a:spLocks noGrp="1" noChangeArrowheads="1"/>
          </p:cNvSpPr>
          <p:nvPr>
            <p:ph idx="1"/>
          </p:nvPr>
        </p:nvSpPr>
        <p:spPr>
          <a:xfrm>
            <a:off x="251520" y="908720"/>
            <a:ext cx="8340328" cy="2304256"/>
          </a:xfrm>
        </p:spPr>
        <p:txBody>
          <a:bodyPr>
            <a:noAutofit/>
          </a:bodyPr>
          <a:lstStyle/>
          <a:p>
            <a:pPr marL="0" indent="0" algn="just" defTabSz="321457">
              <a:spcBef>
                <a:spcPct val="0"/>
              </a:spcBef>
              <a:buNone/>
            </a:pPr>
            <a:r>
              <a:rPr lang="ru-RU" altLang="ru-RU" sz="1800" dirty="0">
                <a:solidFill>
                  <a:srgbClr val="323333"/>
                </a:solidFill>
                <a:ea typeface="Helvetica" charset="0"/>
                <a:cs typeface="Helvetica" charset="0"/>
                <a:sym typeface="Helvetica" charset="0"/>
              </a:rPr>
              <a:t>Слово </a:t>
            </a:r>
            <a:r>
              <a:rPr lang="ru-RU" altLang="ru-RU" sz="1800" i="1" dirty="0" err="1">
                <a:solidFill>
                  <a:srgbClr val="323333"/>
                </a:solidFill>
                <a:ea typeface="PT Serif" charset="0"/>
                <a:cs typeface="PT Serif" charset="0"/>
                <a:sym typeface="PT Serif" charset="0"/>
              </a:rPr>
              <a:t>Gestalt</a:t>
            </a:r>
            <a:r>
              <a:rPr lang="ru-RU" altLang="ru-RU" sz="1800" dirty="0">
                <a:solidFill>
                  <a:srgbClr val="323333"/>
                </a:solidFill>
                <a:ea typeface="Helvetica" charset="0"/>
                <a:cs typeface="Helvetica" charset="0"/>
                <a:sym typeface="Helvetica" charset="0"/>
              </a:rPr>
              <a:t> с немецкого переводится как </a:t>
            </a:r>
            <a:r>
              <a:rPr lang="ru-RU" altLang="ru-RU" sz="1800" dirty="0" smtClean="0">
                <a:solidFill>
                  <a:srgbClr val="323333"/>
                </a:solidFill>
                <a:ea typeface="Helvetica" charset="0"/>
                <a:cs typeface="Helvetica" charset="0"/>
                <a:sym typeface="Helvetica" charset="0"/>
              </a:rPr>
              <a:t>«форма» </a:t>
            </a:r>
            <a:r>
              <a:rPr lang="ru-RU" altLang="ru-RU" sz="1800" dirty="0">
                <a:solidFill>
                  <a:srgbClr val="323333"/>
                </a:solidFill>
                <a:ea typeface="Helvetica" charset="0"/>
                <a:cs typeface="Helvetica" charset="0"/>
                <a:sym typeface="Helvetica" charset="0"/>
              </a:rPr>
              <a:t>или </a:t>
            </a:r>
            <a:r>
              <a:rPr lang="ru-RU" altLang="ru-RU" sz="1800" dirty="0" smtClean="0">
                <a:solidFill>
                  <a:srgbClr val="323333"/>
                </a:solidFill>
                <a:ea typeface="Helvetica" charset="0"/>
                <a:cs typeface="Helvetica" charset="0"/>
                <a:sym typeface="Helvetica" charset="0"/>
              </a:rPr>
              <a:t>«фигура». </a:t>
            </a:r>
            <a:r>
              <a:rPr lang="ru-RU" altLang="ru-RU" sz="1800" dirty="0">
                <a:solidFill>
                  <a:srgbClr val="323333"/>
                </a:solidFill>
                <a:ea typeface="Helvetica" charset="0"/>
                <a:cs typeface="Helvetica" charset="0"/>
                <a:sym typeface="Helvetica" charset="0"/>
              </a:rPr>
              <a:t>Но в гештальтпсихологии оно имеет скорее значение целостности или целого, несводимого к сумме своих частей. Например, если мы говорим о восприятии, под целостностью (</a:t>
            </a:r>
            <a:r>
              <a:rPr lang="ru-RU" altLang="ru-RU" sz="1800" dirty="0" err="1">
                <a:solidFill>
                  <a:srgbClr val="323333"/>
                </a:solidFill>
                <a:ea typeface="Helvetica" charset="0"/>
                <a:cs typeface="Helvetica" charset="0"/>
                <a:sym typeface="Helvetica" charset="0"/>
              </a:rPr>
              <a:t>гештальтом</a:t>
            </a:r>
            <a:r>
              <a:rPr lang="ru-RU" altLang="ru-RU" sz="1800" dirty="0">
                <a:solidFill>
                  <a:srgbClr val="323333"/>
                </a:solidFill>
                <a:ea typeface="Helvetica" charset="0"/>
                <a:cs typeface="Helvetica" charset="0"/>
                <a:sym typeface="Helvetica" charset="0"/>
              </a:rPr>
              <a:t>) будет пониматься так называемая хорошая или равновесная организация зрительного поля.</a:t>
            </a:r>
          </a:p>
          <a:p>
            <a:pPr marL="0" indent="0" algn="just" defTabSz="321457">
              <a:spcBef>
                <a:spcPct val="0"/>
              </a:spcBef>
              <a:buNone/>
            </a:pPr>
            <a:r>
              <a:rPr lang="ru-RU" altLang="ru-RU" sz="1800" dirty="0" err="1">
                <a:solidFill>
                  <a:srgbClr val="323333"/>
                </a:solidFill>
                <a:ea typeface="Helvetica" charset="0"/>
                <a:cs typeface="Helvetica" charset="0"/>
                <a:sym typeface="Helvetica" charset="0"/>
              </a:rPr>
              <a:t>Гештальтпсихологи</a:t>
            </a:r>
            <a:r>
              <a:rPr lang="ru-RU" altLang="ru-RU" sz="1800" dirty="0">
                <a:solidFill>
                  <a:srgbClr val="323333"/>
                </a:solidFill>
                <a:ea typeface="Helvetica" charset="0"/>
                <a:cs typeface="Helvetica" charset="0"/>
                <a:sym typeface="Helvetica" charset="0"/>
              </a:rPr>
              <a:t> пытаются все описывать на языке силовых взаимодействий и предполагают, что все элементы окружающего мира, когда мы их воспринимаем, подчиняются взаимодействию двух типов сил: связывающих, которые пытаются соединить все эти элементы в единое целое, и сдерживающих, которые не дают всему окружающему миру свернуться в одну точку или в одно пятно. Достижение равновесия между </a:t>
            </a:r>
            <a:r>
              <a:rPr lang="ru-RU" altLang="ru-RU" sz="1800" dirty="0" smtClean="0">
                <a:solidFill>
                  <a:srgbClr val="323333"/>
                </a:solidFill>
                <a:ea typeface="Helvetica" charset="0"/>
                <a:cs typeface="Helvetica" charset="0"/>
                <a:sym typeface="Helvetica" charset="0"/>
              </a:rPr>
              <a:t>этими </a:t>
            </a:r>
            <a:r>
              <a:rPr lang="ru-RU" altLang="ru-RU" sz="1800" dirty="0">
                <a:solidFill>
                  <a:srgbClr val="323333"/>
                </a:solidFill>
                <a:ea typeface="Helvetica" charset="0"/>
                <a:cs typeface="Helvetica" charset="0"/>
                <a:sym typeface="Helvetica" charset="0"/>
              </a:rPr>
              <a:t>силами — это и есть нахождение того, </a:t>
            </a:r>
            <a:r>
              <a:rPr lang="ru-RU" altLang="ru-RU" sz="1800" dirty="0" smtClean="0">
                <a:solidFill>
                  <a:srgbClr val="323333"/>
                </a:solidFill>
                <a:ea typeface="Helvetica" charset="0"/>
                <a:cs typeface="Helvetica" charset="0"/>
                <a:sym typeface="Helvetica" charset="0"/>
              </a:rPr>
              <a:t>что </a:t>
            </a:r>
            <a:r>
              <a:rPr lang="ru-RU" altLang="ru-RU" sz="1800" dirty="0">
                <a:solidFill>
                  <a:srgbClr val="323333"/>
                </a:solidFill>
                <a:ea typeface="Helvetica" charset="0"/>
                <a:cs typeface="Helvetica" charset="0"/>
                <a:sym typeface="Helvetica" charset="0"/>
              </a:rPr>
              <a:t>мы называем </a:t>
            </a:r>
            <a:r>
              <a:rPr lang="ru-RU" altLang="ru-RU" sz="1800" dirty="0" err="1">
                <a:solidFill>
                  <a:srgbClr val="323333"/>
                </a:solidFill>
                <a:ea typeface="Helvetica" charset="0"/>
                <a:cs typeface="Helvetica" charset="0"/>
                <a:sym typeface="Helvetica" charset="0"/>
              </a:rPr>
              <a:t>гештальтом</a:t>
            </a:r>
            <a:r>
              <a:rPr lang="ru-RU" altLang="ru-RU" sz="1800" dirty="0">
                <a:solidFill>
                  <a:srgbClr val="323333"/>
                </a:solidFill>
                <a:ea typeface="Helvetica" charset="0"/>
                <a:cs typeface="Helvetica" charset="0"/>
                <a:sym typeface="Helvetica" charset="0"/>
              </a:rPr>
              <a:t>.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092A10-1186-4CF6-9444-8E6666C4E82B}" type="slidenum">
              <a:rPr lang="ru-RU" sz="2400" b="1" smtClean="0">
                <a:solidFill>
                  <a:schemeClr val="tx1"/>
                </a:solidFill>
              </a:rPr>
              <a:pPr>
                <a:defRPr/>
              </a:pPr>
              <a:t>3</a:t>
            </a:fld>
            <a:endParaRPr lang="ru-RU" sz="24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7280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Защитные механизмы</a:t>
            </a:r>
            <a:endParaRPr lang="ru-RU" sz="44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1556792"/>
            <a:ext cx="8003232" cy="432048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b="1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Защитные механизмы</a:t>
            </a:r>
            <a:r>
              <a:rPr lang="ru-RU" sz="2800" dirty="0"/>
              <a:t> - это такие маневры и способы мышления и поведения, к которым прибегает мозг, чтобы избавиться от болезненного эмоционального материала. Некоторой аналогией понятию защитных механизмов в </a:t>
            </a:r>
            <a:r>
              <a:rPr lang="ru-RU" sz="2800" dirty="0" err="1"/>
              <a:t>гештальт</a:t>
            </a:r>
            <a:r>
              <a:rPr lang="ru-RU" sz="2800" dirty="0"/>
              <a:t>-терапии является </a:t>
            </a:r>
            <a:r>
              <a:rPr lang="ru-RU" sz="2800" b="1" dirty="0"/>
              <a:t>прерывание контакта со средой</a:t>
            </a:r>
            <a:r>
              <a:rPr lang="ru-RU" sz="2800" dirty="0"/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444208" y="6237312"/>
            <a:ext cx="2057400" cy="365125"/>
          </a:xfrm>
        </p:spPr>
        <p:txBody>
          <a:bodyPr/>
          <a:lstStyle/>
          <a:p>
            <a:pPr>
              <a:defRPr/>
            </a:pPr>
            <a:fld id="{A9092A10-1186-4CF6-9444-8E6666C4E82B}" type="slidenum">
              <a:rPr lang="ru-RU" sz="2400" b="1" smtClean="0">
                <a:solidFill>
                  <a:schemeClr val="tx1"/>
                </a:solidFill>
              </a:rPr>
              <a:pPr>
                <a:defRPr/>
              </a:pPr>
              <a:t>30</a:t>
            </a:fld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9754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831624"/>
          </a:xfrm>
        </p:spPr>
        <p:txBody>
          <a:bodyPr/>
          <a:lstStyle/>
          <a:p>
            <a:pPr algn="ctr"/>
            <a:r>
              <a:rPr lang="ru-RU" sz="3600" b="1" dirty="0"/>
              <a:t>Слияние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124744"/>
            <a:ext cx="8136905" cy="474517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b="1" dirty="0"/>
              <a:t>Слияние</a:t>
            </a:r>
            <a:r>
              <a:rPr lang="ru-RU" sz="3200" dirty="0"/>
              <a:t> - механизм защиты, фиксированный у тех, кто не переносит различий, стараясь умерить неприятные переживания нового и чуждого. При этом нет разницы между Я и не-Я, различий между фигурой и фоном, нет возникающей фигуры собственной потребности</a:t>
            </a:r>
            <a:r>
              <a:rPr lang="ru-RU" sz="2400" dirty="0"/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092A10-1186-4CF6-9444-8E6666C4E82B}" type="slidenum">
              <a:rPr lang="ru-RU" sz="2400" b="1" smtClean="0">
                <a:solidFill>
                  <a:schemeClr val="tx1"/>
                </a:solidFill>
              </a:rPr>
              <a:pPr>
                <a:defRPr/>
              </a:pPr>
              <a:t>31</a:t>
            </a:fld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0664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191664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/>
              <a:t>И</a:t>
            </a:r>
            <a:r>
              <a:rPr lang="ru-RU" sz="4000" b="1" dirty="0" smtClean="0"/>
              <a:t>нтроекция</a:t>
            </a:r>
            <a:endParaRPr lang="ru-RU" sz="36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0" y="1628800"/>
            <a:ext cx="7886700" cy="4351338"/>
          </a:xfrm>
        </p:spPr>
        <p:txBody>
          <a:bodyPr>
            <a:normAutofit fontScale="92500"/>
          </a:bodyPr>
          <a:lstStyle/>
          <a:p>
            <a:pPr algn="just"/>
            <a:r>
              <a:rPr lang="ru-RU" sz="3900" dirty="0"/>
              <a:t>При </a:t>
            </a:r>
            <a:r>
              <a:rPr lang="ru-RU" sz="3900" b="1" dirty="0"/>
              <a:t>интроекции</a:t>
            </a:r>
            <a:r>
              <a:rPr lang="ru-RU" sz="3900" dirty="0"/>
              <a:t> человек пассивно принимает то, что предлагает среда. </a:t>
            </a:r>
          </a:p>
          <a:p>
            <a:pPr algn="just"/>
            <a:r>
              <a:rPr lang="ru-RU" sz="3900" dirty="0"/>
              <a:t>В соответствии с </a:t>
            </a:r>
            <a:r>
              <a:rPr lang="ru-RU" sz="3900" dirty="0" err="1"/>
              <a:t>перлзовской</a:t>
            </a:r>
            <a:r>
              <a:rPr lang="ru-RU" sz="3900" dirty="0"/>
              <a:t> пищевой метафорой, он </a:t>
            </a:r>
            <a:r>
              <a:rPr lang="ru-RU" sz="3900" i="1" dirty="0" smtClean="0"/>
              <a:t>«</a:t>
            </a:r>
            <a:r>
              <a:rPr lang="ru-RU" sz="3900" i="1" dirty="0" smtClean="0"/>
              <a:t>проглотил</a:t>
            </a:r>
            <a:r>
              <a:rPr lang="ru-RU" sz="3900" i="1" dirty="0" smtClean="0"/>
              <a:t>»</a:t>
            </a:r>
            <a:r>
              <a:rPr lang="ru-RU" sz="3900" i="1" dirty="0" smtClean="0"/>
              <a:t> </a:t>
            </a:r>
            <a:r>
              <a:rPr lang="ru-RU" sz="3900" dirty="0"/>
              <a:t>все ценности своих родителей, школы и среды и ждет, что дальше в жизни все будет, как было. </a:t>
            </a:r>
          </a:p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092A10-1186-4CF6-9444-8E6666C4E82B}" type="slidenum">
              <a:rPr lang="ru-RU" sz="2400" b="1" smtClean="0">
                <a:solidFill>
                  <a:schemeClr val="tx1"/>
                </a:solidFill>
              </a:rPr>
              <a:pPr>
                <a:defRPr/>
              </a:pPr>
              <a:t>32</a:t>
            </a:fld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3162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903632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/>
              <a:t>П</a:t>
            </a:r>
            <a:r>
              <a:rPr lang="ru-RU" sz="4000" b="1" dirty="0" smtClean="0"/>
              <a:t>роекция</a:t>
            </a:r>
            <a:endParaRPr lang="ru-RU" sz="4000" b="1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196752"/>
            <a:ext cx="4752528" cy="4464496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/>
              <a:t>Человек не признает свои собственные чувства и поступки, а приписывает их другим. </a:t>
            </a:r>
            <a:r>
              <a:rPr lang="ru-RU" sz="2800" dirty="0" smtClean="0"/>
              <a:t>Так</a:t>
            </a:r>
            <a:r>
              <a:rPr lang="ru-RU" sz="2800" dirty="0"/>
              <a:t>, подозрение о том, что кто-то не любит его, в большинстве случаев может быть основано на неприятии того, что он сам так относится к другим людям.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092A10-1186-4CF6-9444-8E6666C4E82B}" type="slidenum">
              <a:rPr lang="ru-RU" sz="2400" b="1" smtClean="0">
                <a:solidFill>
                  <a:schemeClr val="tx1"/>
                </a:solidFill>
              </a:rPr>
              <a:pPr>
                <a:defRPr/>
              </a:pPr>
              <a:t>33</a:t>
            </a:fld>
            <a:endParaRPr lang="ru-RU" sz="2400" b="1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344482"/>
            <a:ext cx="3582144" cy="2686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80040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975640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>
                <a:ln w="18415" cmpd="sng">
                  <a:solidFill>
                    <a:schemeClr val="bg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Ретрофлексия</a:t>
            </a:r>
            <a:endParaRPr lang="ru-RU" sz="5400" b="1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1556792"/>
            <a:ext cx="7920880" cy="424847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Ретрофлексия</a:t>
            </a:r>
            <a:r>
              <a:rPr lang="ru-RU" sz="3200" dirty="0"/>
              <a:t> - это делание себе того, что человек первоначально делал, пытался или хотел делать другим людям или с другими людьми.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092A10-1186-4CF6-9444-8E6666C4E82B}" type="slidenum">
              <a:rPr lang="ru-RU" sz="2400" b="1" smtClean="0">
                <a:solidFill>
                  <a:schemeClr val="tx1"/>
                </a:solidFill>
              </a:rPr>
              <a:pPr>
                <a:defRPr/>
              </a:pPr>
              <a:t>34</a:t>
            </a:fld>
            <a:endParaRPr lang="ru-RU" sz="24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0855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Дефлексия</a:t>
            </a:r>
            <a:endParaRPr lang="ru-RU" b="1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Дефлексия</a:t>
            </a:r>
            <a:r>
              <a:rPr lang="ru-RU" sz="2800" dirty="0"/>
              <a:t> - способ снятия напряжения контакта. Это разглагольствование и вышучивание, избегание прямого взгляда на собеседника, реплики не по существу, банальности и общие фразы, минимум эмоций вместо живых реакций. Поведение человека не достигает цели, оно вяло и неэффективно. </a:t>
            </a:r>
            <a:endParaRPr lang="ru-RU" sz="36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092A10-1186-4CF6-9444-8E6666C4E82B}" type="slidenum">
              <a:rPr lang="ru-RU" sz="2400" b="1" smtClean="0">
                <a:solidFill>
                  <a:schemeClr val="tx1"/>
                </a:solidFill>
              </a:rPr>
              <a:pPr>
                <a:defRPr/>
              </a:pPr>
              <a:t>35</a:t>
            </a:fld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7182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/>
              <a:t>Полярность</a:t>
            </a:r>
            <a:endParaRPr lang="ru-RU" sz="3600" b="1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1772816"/>
            <a:ext cx="7776864" cy="367240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Полярность</a:t>
            </a:r>
            <a:r>
              <a:rPr lang="ru-RU" sz="2400" dirty="0" smtClean="0"/>
              <a:t> </a:t>
            </a:r>
            <a:r>
              <a:rPr lang="ru-RU" sz="2400" dirty="0"/>
              <a:t>проявляется в обычной ситуации, когда человек сдерживает какие-либо импульсы, но при этом действует гибко и произвольно. Автоматизм и неосознанность являются критериями невротического характера данного механизма.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092A10-1186-4CF6-9444-8E6666C4E82B}" type="slidenum">
              <a:rPr lang="ru-RU" sz="2400" b="1" smtClean="0">
                <a:solidFill>
                  <a:schemeClr val="tx1"/>
                </a:solidFill>
              </a:rPr>
              <a:pPr>
                <a:defRPr/>
              </a:pPr>
              <a:t>36</a:t>
            </a:fld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4774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ln w="3200">
                  <a:solidFill>
                    <a:srgbClr val="00B050">
                      <a:alpha val="25000"/>
                    </a:srgb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glow rad="101600">
                    <a:srgbClr val="00CC66"/>
                  </a:glow>
                  <a:innerShdw blurRad="50800" dist="25400" dir="13500000">
                    <a:prstClr val="black">
                      <a:alpha val="70000"/>
                    </a:prstClr>
                  </a:innerShdw>
                </a:effectLst>
              </a:rPr>
              <a:t>Зрелость</a:t>
            </a:r>
            <a:endParaRPr lang="ru-RU" sz="4400" b="1" dirty="0">
              <a:ln w="3200">
                <a:solidFill>
                  <a:srgbClr val="00B050">
                    <a:alpha val="25000"/>
                  </a:srgbClr>
                </a:solidFill>
                <a:prstDash val="solid"/>
                <a:round/>
              </a:ln>
              <a:solidFill>
                <a:schemeClr val="bg1"/>
              </a:solidFill>
              <a:effectLst>
                <a:glow rad="101600">
                  <a:srgbClr val="00CC66"/>
                </a:glow>
                <a:innerShdw blurRad="50800" dist="25400" dir="13500000">
                  <a:prstClr val="black">
                    <a:alpha val="70000"/>
                  </a:prstClr>
                </a:innerShdw>
              </a:effectLst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1956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dirty="0" err="1"/>
              <a:t>Перлз</a:t>
            </a:r>
            <a:r>
              <a:rPr lang="ru-RU" sz="3200" dirty="0"/>
              <a:t> определяет 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зрелость</a:t>
            </a:r>
            <a:r>
              <a:rPr lang="ru-RU" sz="3200" dirty="0"/>
              <a:t>, или 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психическое здоровье</a:t>
            </a:r>
            <a:r>
              <a:rPr lang="ru-RU" sz="3200" dirty="0"/>
              <a:t>, как способность перейти от опоры на среду и от регулирования средой к опоре на себя и </a:t>
            </a:r>
            <a:r>
              <a:rPr lang="ru-RU" sz="3200" dirty="0" err="1"/>
              <a:t>саморегуляцию</a:t>
            </a:r>
            <a:r>
              <a:rPr lang="ru-RU" sz="3200" dirty="0"/>
              <a:t>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092A10-1186-4CF6-9444-8E6666C4E82B}" type="slidenum">
              <a:rPr lang="ru-RU" sz="2400" b="1" smtClean="0">
                <a:solidFill>
                  <a:schemeClr val="tx1"/>
                </a:solidFill>
              </a:rPr>
              <a:pPr>
                <a:defRPr/>
              </a:pPr>
              <a:t>37</a:t>
            </a:fld>
            <a:endParaRPr lang="ru-RU" sz="24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862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576064"/>
          </a:xfrm>
        </p:spPr>
        <p:txBody>
          <a:bodyPr>
            <a:normAutofit/>
          </a:bodyPr>
          <a:lstStyle/>
          <a:p>
            <a:pPr algn="ctr"/>
            <a:r>
              <a:rPr lang="ru-RU" b="1" dirty="0" err="1" smtClean="0">
                <a:ln w="3200">
                  <a:solidFill>
                    <a:schemeClr val="tx1"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Гештальт</a:t>
            </a:r>
            <a:r>
              <a:rPr lang="ru-RU" b="1" dirty="0" smtClean="0">
                <a:ln w="3200">
                  <a:solidFill>
                    <a:schemeClr val="tx1"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-терапевтические процедуры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55576" y="1484784"/>
            <a:ext cx="7560840" cy="4730289"/>
          </a:xfrm>
        </p:spPr>
        <p:txBody>
          <a:bodyPr>
            <a:normAutofit/>
          </a:bodyPr>
          <a:lstStyle/>
          <a:p>
            <a:r>
              <a:rPr lang="ru-RU" sz="2800" dirty="0" smtClean="0"/>
              <a:t> </a:t>
            </a:r>
            <a:r>
              <a:rPr lang="ru-RU" sz="2800" dirty="0"/>
              <a:t>расширение </a:t>
            </a:r>
            <a:r>
              <a:rPr lang="ru-RU" sz="2800" dirty="0" err="1"/>
              <a:t>осознавания</a:t>
            </a:r>
            <a:r>
              <a:rPr lang="ru-RU" sz="2800" dirty="0" smtClean="0"/>
              <a:t>;</a:t>
            </a:r>
          </a:p>
          <a:p>
            <a:r>
              <a:rPr lang="ru-RU" sz="2800" dirty="0" smtClean="0"/>
              <a:t> </a:t>
            </a:r>
            <a:r>
              <a:rPr lang="ru-RU" sz="2800" dirty="0"/>
              <a:t>интеграция противоположностей</a:t>
            </a:r>
            <a:r>
              <a:rPr lang="ru-RU" sz="2800" dirty="0" smtClean="0"/>
              <a:t>;</a:t>
            </a:r>
          </a:p>
          <a:p>
            <a:r>
              <a:rPr lang="ru-RU" sz="2800" dirty="0" smtClean="0"/>
              <a:t> </a:t>
            </a:r>
            <a:r>
              <a:rPr lang="ru-RU" sz="2800" dirty="0"/>
              <a:t>усиление внимания к чувствам</a:t>
            </a:r>
            <a:r>
              <a:rPr lang="ru-RU" sz="2800" dirty="0" smtClean="0"/>
              <a:t>;</a:t>
            </a:r>
          </a:p>
          <a:p>
            <a:r>
              <a:rPr lang="ru-RU" sz="2800" dirty="0" smtClean="0"/>
              <a:t> </a:t>
            </a:r>
            <a:r>
              <a:rPr lang="ru-RU" sz="2800" dirty="0"/>
              <a:t>работа с мечтами (фантазией</a:t>
            </a:r>
            <a:r>
              <a:rPr lang="ru-RU" sz="2800" dirty="0" smtClean="0"/>
              <a:t>);</a:t>
            </a:r>
          </a:p>
          <a:p>
            <a:r>
              <a:rPr lang="ru-RU" sz="2800" dirty="0" smtClean="0"/>
              <a:t> </a:t>
            </a:r>
            <a:r>
              <a:rPr lang="ru-RU" sz="2800" dirty="0"/>
              <a:t>принятие ответственности за себя</a:t>
            </a:r>
            <a:r>
              <a:rPr lang="ru-RU" sz="2800" dirty="0" smtClean="0"/>
              <a:t>;</a:t>
            </a:r>
          </a:p>
          <a:p>
            <a:r>
              <a:rPr lang="ru-RU" sz="2800" dirty="0" smtClean="0"/>
              <a:t> </a:t>
            </a:r>
            <a:r>
              <a:rPr lang="ru-RU" sz="2800" dirty="0"/>
              <a:t>преодоление сопротивления.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092A10-1186-4CF6-9444-8E6666C4E82B}" type="slidenum">
              <a:rPr lang="ru-RU" sz="2400" b="1" smtClean="0">
                <a:solidFill>
                  <a:schemeClr val="tx1"/>
                </a:solidFill>
              </a:rPr>
              <a:pPr>
                <a:defRPr/>
              </a:pPr>
              <a:t>38</a:t>
            </a:fld>
            <a:endParaRPr lang="ru-RU" sz="24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9188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glow rad="127000">
                    <a:schemeClr val="tx1"/>
                  </a:glow>
                </a:effectLst>
              </a:rPr>
              <a:t>Аутентичная личность</a:t>
            </a:r>
            <a:endParaRPr lang="ru-RU" b="1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979639"/>
          </a:xfrm>
        </p:spPr>
        <p:txBody>
          <a:bodyPr/>
          <a:lstStyle/>
          <a:p>
            <a:pPr marL="0" indent="0" algn="just">
              <a:buNone/>
            </a:pPr>
            <a:r>
              <a:rPr lang="ru-RU" i="1" dirty="0">
                <a:solidFill>
                  <a:schemeClr val="accent1">
                    <a:lumMod val="75000"/>
                  </a:schemeClr>
                </a:solidFill>
                <a:effectLst>
                  <a:glow rad="127000">
                    <a:schemeClr val="tx1"/>
                  </a:glow>
                </a:effectLst>
              </a:rPr>
              <a:t>Аутентичная личность </a:t>
            </a:r>
            <a:r>
              <a:rPr lang="ru-RU" dirty="0" smtClean="0"/>
              <a:t>знает </a:t>
            </a:r>
            <a:r>
              <a:rPr lang="ru-RU" dirty="0"/>
              <a:t>различия между своими ощущениями и мыслями, фантазиями, не приписывает реальности свои представления, не требует от нее соответствия своим ожиданиям. Принимать на себя ответственность - это прежде всего отвечать за свой внутренний мир, понимать свои чувства и потребности и действовать в соответствии с ними, доверять интуиции.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092A10-1186-4CF6-9444-8E6666C4E82B}" type="slidenum">
              <a:rPr lang="ru-RU" sz="2400" b="1" smtClean="0">
                <a:solidFill>
                  <a:schemeClr val="tx1"/>
                </a:solidFill>
              </a:rPr>
              <a:pPr>
                <a:defRPr/>
              </a:pPr>
              <a:t>39</a:t>
            </a:fld>
            <a:endParaRPr lang="ru-RU" sz="24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7493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332657"/>
            <a:ext cx="7886700" cy="1008112"/>
          </a:xfrm>
        </p:spPr>
        <p:txBody>
          <a:bodyPr/>
          <a:lstStyle/>
          <a:p>
            <a:pPr algn="ctr" defTabSz="328154">
              <a:spcBef>
                <a:spcPts val="1266"/>
              </a:spcBef>
            </a:pPr>
            <a:r>
              <a:rPr lang="ru-RU" altLang="ru-RU" sz="2500" b="1" dirty="0" err="1" smtClean="0"/>
              <a:t>Гештальт</a:t>
            </a:r>
            <a:r>
              <a:rPr lang="ru-RU" altLang="ru-RU" sz="2500" b="1" dirty="0" smtClean="0"/>
              <a:t>- психология и </a:t>
            </a:r>
            <a:r>
              <a:rPr lang="ru-RU" altLang="ru-RU" sz="2500" b="1" dirty="0" err="1" smtClean="0"/>
              <a:t>Гештальт</a:t>
            </a:r>
            <a:r>
              <a:rPr lang="ru-RU" altLang="ru-RU" sz="2500" b="1" dirty="0" smtClean="0"/>
              <a:t>-терапия</a:t>
            </a:r>
            <a:endParaRPr lang="ru-RU" altLang="ru-RU" sz="2900" b="1" dirty="0"/>
          </a:p>
        </p:txBody>
      </p:sp>
      <p:sp>
        <p:nvSpPr>
          <p:cNvPr id="19460" name="Rectangle 3"/>
          <p:cNvSpPr>
            <a:spLocks noGrp="1" noChangeArrowheads="1"/>
          </p:cNvSpPr>
          <p:nvPr>
            <p:ph idx="1"/>
          </p:nvPr>
        </p:nvSpPr>
        <p:spPr>
          <a:xfrm>
            <a:off x="755576" y="1124744"/>
            <a:ext cx="7886700" cy="4567362"/>
          </a:xfrm>
        </p:spPr>
        <p:txBody>
          <a:bodyPr>
            <a:noAutofit/>
          </a:bodyPr>
          <a:lstStyle/>
          <a:p>
            <a:pPr marL="0" indent="0" algn="just" defTabSz="321457">
              <a:spcBef>
                <a:spcPct val="0"/>
              </a:spcBef>
              <a:buNone/>
            </a:pPr>
            <a:r>
              <a:rPr lang="ru-RU" altLang="ru-RU" sz="1800" dirty="0">
                <a:solidFill>
                  <a:srgbClr val="000000"/>
                </a:solidFill>
              </a:rPr>
              <a:t>Направление под названием «</a:t>
            </a:r>
            <a:r>
              <a:rPr lang="ru-RU" altLang="ru-RU" sz="1800" dirty="0" err="1">
                <a:solidFill>
                  <a:srgbClr val="000000"/>
                </a:solidFill>
              </a:rPr>
              <a:t>гештальт</a:t>
            </a:r>
            <a:r>
              <a:rPr lang="ru-RU" altLang="ru-RU" sz="1800" dirty="0">
                <a:solidFill>
                  <a:srgbClr val="000000"/>
                </a:solidFill>
              </a:rPr>
              <a:t>-терапия» имеет довольно отдаленное отношение к гештальтпсихологии, за тем исключением, что в его основе тоже лежит идея реорганизации (</a:t>
            </a:r>
            <a:r>
              <a:rPr lang="ru-RU" altLang="ru-RU" sz="1800" dirty="0" err="1">
                <a:solidFill>
                  <a:srgbClr val="000000"/>
                </a:solidFill>
              </a:rPr>
              <a:t>переструктурирования</a:t>
            </a:r>
            <a:r>
              <a:rPr lang="ru-RU" altLang="ru-RU" sz="1800" dirty="0">
                <a:solidFill>
                  <a:srgbClr val="000000"/>
                </a:solidFill>
              </a:rPr>
              <a:t>) опыта человека в данный конкретный момент времени, нахождение некоторой равновесной структуры. </a:t>
            </a:r>
          </a:p>
          <a:p>
            <a:pPr marL="0" indent="0" algn="just" defTabSz="321457">
              <a:spcBef>
                <a:spcPct val="0"/>
              </a:spcBef>
              <a:buNone/>
            </a:pPr>
            <a:r>
              <a:rPr lang="ru-RU" altLang="ru-RU" sz="1800" dirty="0" err="1">
                <a:solidFill>
                  <a:srgbClr val="000000"/>
                </a:solidFill>
              </a:rPr>
              <a:t>Гештальт</a:t>
            </a:r>
            <a:r>
              <a:rPr lang="ru-RU" altLang="ru-RU" sz="1800" dirty="0">
                <a:solidFill>
                  <a:srgbClr val="000000"/>
                </a:solidFill>
              </a:rPr>
              <a:t>-терапия противопоставляет себя психоанализу — это анализ текущей настоящей ситуации, то есть то, что происходит здесь и сейчас. Психоанализ направлен в прошлое, именно в прошлом ищут проблемы текущей жизни человека. </a:t>
            </a:r>
            <a:r>
              <a:rPr lang="ru-RU" altLang="ru-RU" sz="1800" dirty="0" err="1">
                <a:solidFill>
                  <a:srgbClr val="000000"/>
                </a:solidFill>
              </a:rPr>
              <a:t>Гештальт</a:t>
            </a:r>
            <a:r>
              <a:rPr lang="ru-RU" altLang="ru-RU" sz="1800" dirty="0">
                <a:solidFill>
                  <a:srgbClr val="000000"/>
                </a:solidFill>
              </a:rPr>
              <a:t>-терапия всегда работает с настоящим, и в этом смысле она перекликается с гештальтпсихологией, когда есть структура поля здесь и сейчас. Но Фриц </a:t>
            </a:r>
            <a:r>
              <a:rPr lang="ru-RU" altLang="ru-RU" sz="1800" dirty="0" err="1">
                <a:solidFill>
                  <a:srgbClr val="000000"/>
                </a:solidFill>
              </a:rPr>
              <a:t>Перлз</a:t>
            </a:r>
            <a:r>
              <a:rPr lang="ru-RU" altLang="ru-RU" sz="1800" dirty="0">
                <a:solidFill>
                  <a:srgbClr val="000000"/>
                </a:solidFill>
              </a:rPr>
              <a:t>, который считается основателем </a:t>
            </a:r>
            <a:r>
              <a:rPr lang="ru-RU" altLang="ru-RU" sz="1800" dirty="0" err="1">
                <a:solidFill>
                  <a:srgbClr val="000000"/>
                </a:solidFill>
              </a:rPr>
              <a:t>гештальттерапии</a:t>
            </a:r>
            <a:r>
              <a:rPr lang="ru-RU" altLang="ru-RU" sz="1800" dirty="0">
                <a:solidFill>
                  <a:srgbClr val="000000"/>
                </a:solidFill>
              </a:rPr>
              <a:t>, не был </a:t>
            </a:r>
            <a:r>
              <a:rPr lang="ru-RU" altLang="ru-RU" sz="1800" dirty="0" err="1">
                <a:solidFill>
                  <a:srgbClr val="000000"/>
                </a:solidFill>
              </a:rPr>
              <a:t>гештальтпсихологом</a:t>
            </a:r>
            <a:r>
              <a:rPr lang="ru-RU" altLang="ru-RU" sz="1800" dirty="0">
                <a:solidFill>
                  <a:srgbClr val="000000"/>
                </a:solidFill>
              </a:rPr>
              <a:t>. </a:t>
            </a:r>
          </a:p>
          <a:p>
            <a:pPr marL="0" indent="0" algn="just" defTabSz="321457">
              <a:spcBef>
                <a:spcPct val="0"/>
              </a:spcBef>
              <a:buNone/>
            </a:pPr>
            <a:r>
              <a:rPr lang="ru-RU" altLang="ru-RU" sz="1800" dirty="0">
                <a:solidFill>
                  <a:srgbClr val="000000"/>
                </a:solidFill>
              </a:rPr>
              <a:t>Трудно утверждать, что в основе изобретения </a:t>
            </a:r>
            <a:r>
              <a:rPr lang="ru-RU" altLang="ru-RU" sz="1800" dirty="0" err="1">
                <a:solidFill>
                  <a:srgbClr val="000000"/>
                </a:solidFill>
              </a:rPr>
              <a:t>Перлза</a:t>
            </a:r>
            <a:r>
              <a:rPr lang="ru-RU" altLang="ru-RU" sz="1800" dirty="0">
                <a:solidFill>
                  <a:srgbClr val="000000"/>
                </a:solidFill>
              </a:rPr>
              <a:t> лежат принципы </a:t>
            </a:r>
            <a:r>
              <a:rPr lang="ru-RU" altLang="ru-RU" sz="1800" dirty="0" err="1">
                <a:solidFill>
                  <a:srgbClr val="000000"/>
                </a:solidFill>
              </a:rPr>
              <a:t>гештальта</a:t>
            </a:r>
            <a:r>
              <a:rPr lang="ru-RU" altLang="ru-RU" sz="1800" dirty="0">
                <a:solidFill>
                  <a:srgbClr val="000000"/>
                </a:solidFill>
              </a:rPr>
              <a:t>. Некоторые идеи </a:t>
            </a:r>
            <a:r>
              <a:rPr lang="ru-RU" altLang="ru-RU" sz="1800" dirty="0" err="1">
                <a:solidFill>
                  <a:srgbClr val="000000"/>
                </a:solidFill>
              </a:rPr>
              <a:t>гештальт</a:t>
            </a:r>
            <a:r>
              <a:rPr lang="ru-RU" altLang="ru-RU" sz="1800" dirty="0">
                <a:solidFill>
                  <a:srgbClr val="000000"/>
                </a:solidFill>
              </a:rPr>
              <a:t>-психологии там действительно присутствуют, но в целом </a:t>
            </a:r>
            <a:r>
              <a:rPr lang="ru-RU" altLang="ru-RU" sz="1800" dirty="0" err="1">
                <a:solidFill>
                  <a:srgbClr val="000000"/>
                </a:solidFill>
              </a:rPr>
              <a:t>гештальт</a:t>
            </a:r>
            <a:r>
              <a:rPr lang="ru-RU" altLang="ru-RU" sz="1800" dirty="0">
                <a:solidFill>
                  <a:srgbClr val="000000"/>
                </a:solidFill>
              </a:rPr>
              <a:t>-терапия скорее синтез психоанализа, биоэнергетики и </a:t>
            </a:r>
            <a:r>
              <a:rPr lang="ru-RU" altLang="ru-RU" sz="1800" dirty="0" err="1">
                <a:solidFill>
                  <a:srgbClr val="000000"/>
                </a:solidFill>
              </a:rPr>
              <a:t>психодрамы</a:t>
            </a:r>
            <a:r>
              <a:rPr lang="ru-RU" altLang="ru-RU" sz="1800" dirty="0">
                <a:solidFill>
                  <a:srgbClr val="000000"/>
                </a:solidFill>
              </a:rPr>
              <a:t>. </a:t>
            </a:r>
            <a:r>
              <a:rPr lang="ru-RU" altLang="ru-RU" sz="1800" dirty="0" err="1">
                <a:solidFill>
                  <a:srgbClr val="000000"/>
                </a:solidFill>
              </a:rPr>
              <a:t>Перлз</a:t>
            </a:r>
            <a:r>
              <a:rPr lang="ru-RU" altLang="ru-RU" sz="1800" dirty="0">
                <a:solidFill>
                  <a:srgbClr val="000000"/>
                </a:solidFill>
              </a:rPr>
              <a:t> не скрывал, что он ознакомился с концепцией гештальтпсихологии достаточно поверхностно - по его собственному признанию, ни одну из ключевых монографий этого направления он не осилил целиком. Да, он воспользовался некоторыми положениями гештальтпсихологии, но в своей, достаточно вольной интерпретации.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ru-RU" dirty="0" smtClean="0">
              <a:solidFill>
                <a:srgbClr val="FFFFFF"/>
              </a:solidFill>
            </a:endParaRPr>
          </a:p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  <a:p>
            <a:pPr>
              <a:defRPr/>
            </a:pPr>
            <a:endParaRPr lang="ru-RU" dirty="0" smtClean="0">
              <a:solidFill>
                <a:srgbClr val="FFFFFF"/>
              </a:solidFill>
            </a:endParaRPr>
          </a:p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  <a:p>
            <a:pPr>
              <a:defRPr/>
            </a:pPr>
            <a:endParaRPr lang="ru-RU" dirty="0" smtClean="0">
              <a:solidFill>
                <a:srgbClr val="FFFFFF"/>
              </a:solidFill>
            </a:endParaRPr>
          </a:p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  <a:p>
            <a:pPr>
              <a:defRPr/>
            </a:pPr>
            <a:endParaRPr lang="ru-RU" dirty="0" smtClean="0">
              <a:solidFill>
                <a:srgbClr val="FFFFFF"/>
              </a:solidFill>
            </a:endParaRPr>
          </a:p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  <a:p>
            <a:pPr>
              <a:defRPr/>
            </a:pPr>
            <a:endParaRPr lang="ru-RU" dirty="0" smtClean="0">
              <a:solidFill>
                <a:srgbClr val="FFFFFF"/>
              </a:solidFill>
            </a:endParaRPr>
          </a:p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  <a:p>
            <a:pPr>
              <a:defRPr/>
            </a:pPr>
            <a:endParaRPr lang="ru-RU" dirty="0" smtClean="0">
              <a:solidFill>
                <a:srgbClr val="FFFFFF"/>
              </a:solidFill>
            </a:endParaRPr>
          </a:p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  <a:p>
            <a:pPr>
              <a:defRPr/>
            </a:pPr>
            <a:endParaRPr lang="ru-RU" dirty="0" smtClean="0">
              <a:solidFill>
                <a:srgbClr val="FFFFFF"/>
              </a:solidFill>
            </a:endParaRPr>
          </a:p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  <a:p>
            <a:pPr>
              <a:defRPr/>
            </a:pPr>
            <a:endParaRPr lang="ru-RU" dirty="0" smtClean="0">
              <a:solidFill>
                <a:srgbClr val="FFFFFF"/>
              </a:solidFill>
            </a:endParaRPr>
          </a:p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  <a:p>
            <a:pPr>
              <a:defRPr/>
            </a:pPr>
            <a:endParaRPr lang="ru-RU" dirty="0" smtClean="0">
              <a:solidFill>
                <a:srgbClr val="FFFFFF"/>
              </a:solidFill>
            </a:endParaRPr>
          </a:p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  <a:p>
            <a:pPr>
              <a:defRPr/>
            </a:pPr>
            <a:endParaRPr lang="ru-RU" dirty="0" smtClean="0">
              <a:solidFill>
                <a:srgbClr val="FFFFFF"/>
              </a:solidFill>
            </a:endParaRPr>
          </a:p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  <a:p>
            <a:pPr>
              <a:defRPr/>
            </a:pPr>
            <a:endParaRPr lang="ru-RU" dirty="0" smtClean="0">
              <a:solidFill>
                <a:srgbClr val="FFFFFF"/>
              </a:solidFill>
            </a:endParaRPr>
          </a:p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  <a:p>
            <a:pPr>
              <a:defRPr/>
            </a:pPr>
            <a:endParaRPr lang="ru-RU" dirty="0" smtClean="0">
              <a:solidFill>
                <a:srgbClr val="FFFFFF"/>
              </a:solidFill>
            </a:endParaRPr>
          </a:p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  <a:p>
            <a:pPr>
              <a:defRPr/>
            </a:pPr>
            <a:endParaRPr lang="ru-RU" dirty="0" smtClean="0">
              <a:solidFill>
                <a:srgbClr val="FFFFFF"/>
              </a:solidFill>
            </a:endParaRPr>
          </a:p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  <a:p>
            <a:pPr>
              <a:defRPr/>
            </a:pPr>
            <a:endParaRPr lang="ru-RU" dirty="0" smtClean="0">
              <a:solidFill>
                <a:srgbClr val="FFFFFF"/>
              </a:solidFill>
            </a:endParaRPr>
          </a:p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  <a:p>
            <a:pPr>
              <a:defRPr/>
            </a:pPr>
            <a:endParaRPr lang="ru-RU" dirty="0" smtClean="0">
              <a:solidFill>
                <a:srgbClr val="FFFFFF"/>
              </a:solidFill>
            </a:endParaRPr>
          </a:p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  <a:p>
            <a:pPr>
              <a:defRPr/>
            </a:pPr>
            <a:endParaRPr lang="ru-RU" dirty="0" smtClean="0">
              <a:solidFill>
                <a:srgbClr val="FFFFFF"/>
              </a:solidFill>
            </a:endParaRPr>
          </a:p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  <a:p>
            <a:pPr>
              <a:defRPr/>
            </a:pPr>
            <a:endParaRPr lang="ru-RU" dirty="0" smtClean="0">
              <a:solidFill>
                <a:srgbClr val="FFFFFF"/>
              </a:solidFill>
            </a:endParaRPr>
          </a:p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  <a:p>
            <a:pPr>
              <a:defRPr/>
            </a:pPr>
            <a:endParaRPr lang="ru-RU" dirty="0" smtClean="0">
              <a:solidFill>
                <a:srgbClr val="FFFFFF"/>
              </a:solidFill>
            </a:endParaRPr>
          </a:p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  <a:p>
            <a:pPr>
              <a:defRPr/>
            </a:pPr>
            <a:endParaRPr lang="ru-RU" dirty="0" smtClean="0">
              <a:solidFill>
                <a:srgbClr val="FFFFFF"/>
              </a:solidFill>
            </a:endParaRPr>
          </a:p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  <a:p>
            <a:pPr>
              <a:defRPr/>
            </a:pPr>
            <a:endParaRPr lang="ru-RU" dirty="0" smtClean="0">
              <a:solidFill>
                <a:srgbClr val="FFFFFF"/>
              </a:solidFill>
            </a:endParaRPr>
          </a:p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  <a:p>
            <a:pPr>
              <a:defRPr/>
            </a:pPr>
            <a:endParaRPr lang="ru-RU" dirty="0" smtClean="0">
              <a:solidFill>
                <a:srgbClr val="FFFFFF"/>
              </a:solidFill>
            </a:endParaRPr>
          </a:p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  <a:p>
            <a:pPr>
              <a:defRPr/>
            </a:pPr>
            <a:endParaRPr lang="ru-RU" dirty="0" smtClean="0">
              <a:solidFill>
                <a:srgbClr val="FFFFFF"/>
              </a:solidFill>
            </a:endParaRPr>
          </a:p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  <a:p>
            <a:pPr>
              <a:defRPr/>
            </a:pPr>
            <a:endParaRPr lang="ru-RU" dirty="0" smtClean="0">
              <a:solidFill>
                <a:srgbClr val="FFFFFF"/>
              </a:solidFill>
            </a:endParaRPr>
          </a:p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  <a:p>
            <a:pPr>
              <a:defRPr/>
            </a:pPr>
            <a:endParaRPr lang="ru-RU" dirty="0" smtClean="0">
              <a:solidFill>
                <a:srgbClr val="FFFFFF"/>
              </a:solidFill>
            </a:endParaRPr>
          </a:p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  <a:p>
            <a:pPr>
              <a:defRPr/>
            </a:pPr>
            <a:endParaRPr lang="ru-RU" dirty="0" smtClean="0">
              <a:solidFill>
                <a:srgbClr val="FFFFFF"/>
              </a:solidFill>
            </a:endParaRPr>
          </a:p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  <a:p>
            <a:pPr>
              <a:defRPr/>
            </a:pPr>
            <a:endParaRPr lang="ru-RU" dirty="0" smtClean="0">
              <a:solidFill>
                <a:srgbClr val="FFFFFF"/>
              </a:solidFill>
            </a:endParaRPr>
          </a:p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  <a:p>
            <a:pPr>
              <a:defRPr/>
            </a:pPr>
            <a:endParaRPr lang="ru-RU" dirty="0" smtClean="0">
              <a:solidFill>
                <a:srgbClr val="FFFFFF"/>
              </a:solidFill>
            </a:endParaRPr>
          </a:p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  <a:p>
            <a:pPr>
              <a:defRPr/>
            </a:pPr>
            <a:endParaRPr lang="ru-RU" dirty="0" smtClean="0">
              <a:solidFill>
                <a:srgbClr val="FFFFFF"/>
              </a:solidFill>
            </a:endParaRPr>
          </a:p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  <a:p>
            <a:pPr>
              <a:defRPr/>
            </a:pPr>
            <a:endParaRPr lang="ru-RU" dirty="0" smtClean="0">
              <a:solidFill>
                <a:srgbClr val="FFFFFF"/>
              </a:solidFill>
            </a:endParaRPr>
          </a:p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  <a:p>
            <a:pPr>
              <a:defRPr/>
            </a:pPr>
            <a:endParaRPr lang="ru-RU" dirty="0" smtClean="0">
              <a:solidFill>
                <a:srgbClr val="FFFFFF"/>
              </a:solidFill>
            </a:endParaRPr>
          </a:p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  <a:p>
            <a:pPr>
              <a:defRPr/>
            </a:pPr>
            <a:endParaRPr lang="ru-RU" dirty="0" smtClean="0">
              <a:solidFill>
                <a:srgbClr val="FFFFFF"/>
              </a:solidFill>
            </a:endParaRPr>
          </a:p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  <a:p>
            <a:pPr>
              <a:defRPr/>
            </a:pPr>
            <a:endParaRPr lang="ru-RU" dirty="0" smtClean="0">
              <a:solidFill>
                <a:srgbClr val="FFFFFF"/>
              </a:solidFill>
            </a:endParaRPr>
          </a:p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  <a:p>
            <a:pPr>
              <a:defRPr/>
            </a:pPr>
            <a:endParaRPr lang="ru-RU" dirty="0" smtClean="0">
              <a:solidFill>
                <a:srgbClr val="FFFFFF"/>
              </a:solidFill>
            </a:endParaRPr>
          </a:p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  <a:p>
            <a:pPr>
              <a:defRPr/>
            </a:pPr>
            <a:endParaRPr lang="ru-RU" dirty="0" smtClean="0">
              <a:solidFill>
                <a:srgbClr val="FFFFFF"/>
              </a:solidFill>
            </a:endParaRPr>
          </a:p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  <a:p>
            <a:pPr>
              <a:defRPr/>
            </a:pPr>
            <a:endParaRPr lang="ru-RU" dirty="0" smtClean="0">
              <a:solidFill>
                <a:srgbClr val="FFFFFF"/>
              </a:solidFill>
            </a:endParaRPr>
          </a:p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  <a:p>
            <a:pPr>
              <a:defRPr/>
            </a:pPr>
            <a:endParaRPr lang="ru-RU" dirty="0" smtClean="0">
              <a:solidFill>
                <a:srgbClr val="FFFFFF"/>
              </a:solidFill>
            </a:endParaRPr>
          </a:p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  <a:p>
            <a:pPr>
              <a:defRPr/>
            </a:pPr>
            <a:endParaRPr lang="ru-RU" dirty="0" smtClean="0">
              <a:solidFill>
                <a:srgbClr val="FFFFFF"/>
              </a:solidFill>
            </a:endParaRPr>
          </a:p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  <a:p>
            <a:pPr>
              <a:defRPr/>
            </a:pPr>
            <a:endParaRPr lang="ru-RU" dirty="0" smtClean="0">
              <a:solidFill>
                <a:srgbClr val="FFFFFF"/>
              </a:solidFill>
            </a:endParaRPr>
          </a:p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  <a:p>
            <a:pPr>
              <a:defRPr/>
            </a:pPr>
            <a:endParaRPr lang="ru-RU" dirty="0" smtClean="0">
              <a:solidFill>
                <a:srgbClr val="FFFFFF"/>
              </a:solidFill>
            </a:endParaRPr>
          </a:p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  <a:p>
            <a:pPr>
              <a:defRPr/>
            </a:pPr>
            <a:endParaRPr lang="ru-RU" dirty="0" smtClean="0">
              <a:solidFill>
                <a:srgbClr val="FFFFFF"/>
              </a:solidFill>
            </a:endParaRPr>
          </a:p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  <a:p>
            <a:pPr>
              <a:defRPr/>
            </a:pPr>
            <a:endParaRPr lang="ru-RU" dirty="0" smtClean="0">
              <a:solidFill>
                <a:srgbClr val="FFFFFF"/>
              </a:solidFill>
            </a:endParaRPr>
          </a:p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  <a:p>
            <a:pPr>
              <a:defRPr/>
            </a:pPr>
            <a:endParaRPr lang="ru-RU" dirty="0" smtClean="0">
              <a:solidFill>
                <a:srgbClr val="FFFFFF"/>
              </a:solidFill>
            </a:endParaRPr>
          </a:p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  <a:p>
            <a:pPr>
              <a:defRPr/>
            </a:pPr>
            <a:endParaRPr lang="ru-RU" dirty="0" smtClean="0">
              <a:solidFill>
                <a:srgbClr val="FFFFFF"/>
              </a:solidFill>
            </a:endParaRPr>
          </a:p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  <a:p>
            <a:pPr>
              <a:defRPr/>
            </a:pPr>
            <a:endParaRPr lang="ru-RU" dirty="0" smtClean="0">
              <a:solidFill>
                <a:srgbClr val="FFFFFF"/>
              </a:solidFill>
            </a:endParaRPr>
          </a:p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  <a:p>
            <a:pPr>
              <a:defRPr/>
            </a:pPr>
            <a:endParaRPr lang="ru-RU" dirty="0" smtClean="0">
              <a:solidFill>
                <a:srgbClr val="FFFFFF"/>
              </a:solidFill>
            </a:endParaRPr>
          </a:p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  <a:p>
            <a:pPr>
              <a:defRPr/>
            </a:pPr>
            <a:endParaRPr lang="ru-RU" dirty="0" smtClean="0">
              <a:solidFill>
                <a:srgbClr val="FFFFFF"/>
              </a:solidFill>
            </a:endParaRPr>
          </a:p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  <a:p>
            <a:pPr>
              <a:defRPr/>
            </a:pPr>
            <a:endParaRPr lang="ru-RU" dirty="0" smtClean="0">
              <a:solidFill>
                <a:srgbClr val="FFFFFF"/>
              </a:solidFill>
            </a:endParaRPr>
          </a:p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  <a:p>
            <a:pPr>
              <a:defRPr/>
            </a:pPr>
            <a:endParaRPr lang="ru-RU" dirty="0" smtClean="0">
              <a:solidFill>
                <a:srgbClr val="FFFFFF"/>
              </a:solidFill>
            </a:endParaRPr>
          </a:p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  <a:p>
            <a:pPr>
              <a:defRPr/>
            </a:pPr>
            <a:endParaRPr lang="ru-RU" dirty="0" smtClean="0">
              <a:solidFill>
                <a:srgbClr val="FFFFFF"/>
              </a:solidFill>
            </a:endParaRPr>
          </a:p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  <a:p>
            <a:pPr>
              <a:defRPr/>
            </a:pPr>
            <a:endParaRPr lang="ru-RU" dirty="0" smtClean="0">
              <a:solidFill>
                <a:srgbClr val="FFFFFF"/>
              </a:solidFill>
            </a:endParaRPr>
          </a:p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  <a:p>
            <a:pPr>
              <a:defRPr/>
            </a:pPr>
            <a:endParaRPr lang="ru-RU" dirty="0" smtClean="0">
              <a:solidFill>
                <a:srgbClr val="FFFFFF"/>
              </a:solidFill>
            </a:endParaRPr>
          </a:p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  <a:p>
            <a:pPr>
              <a:defRPr/>
            </a:pPr>
            <a:endParaRPr lang="ru-RU" dirty="0" smtClean="0">
              <a:solidFill>
                <a:srgbClr val="FFFFFF"/>
              </a:solidFill>
            </a:endParaRPr>
          </a:p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  <a:p>
            <a:pPr>
              <a:defRPr/>
            </a:pPr>
            <a:endParaRPr lang="ru-RU" dirty="0" smtClean="0">
              <a:solidFill>
                <a:srgbClr val="FFFFFF"/>
              </a:solidFill>
            </a:endParaRPr>
          </a:p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  <a:p>
            <a:pPr>
              <a:defRPr/>
            </a:pPr>
            <a:endParaRPr lang="ru-RU" dirty="0" smtClean="0">
              <a:solidFill>
                <a:srgbClr val="FFFFFF"/>
              </a:solidFill>
            </a:endParaRPr>
          </a:p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  <a:p>
            <a:pPr>
              <a:defRPr/>
            </a:pPr>
            <a:endParaRPr lang="ru-RU" dirty="0" smtClean="0">
              <a:solidFill>
                <a:srgbClr val="FFFFFF"/>
              </a:solidFill>
            </a:endParaRPr>
          </a:p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  <a:p>
            <a:pPr>
              <a:defRPr/>
            </a:pPr>
            <a:endParaRPr lang="ru-RU" dirty="0" smtClean="0">
              <a:solidFill>
                <a:srgbClr val="FFFFFF"/>
              </a:solidFill>
            </a:endParaRPr>
          </a:p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  <a:p>
            <a:pPr>
              <a:defRPr/>
            </a:pPr>
            <a:endParaRPr lang="ru-RU" dirty="0" smtClean="0">
              <a:solidFill>
                <a:srgbClr val="FFFFFF"/>
              </a:solidFill>
            </a:endParaRPr>
          </a:p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  <a:p>
            <a:pPr>
              <a:defRPr/>
            </a:pPr>
            <a:endParaRPr lang="ru-RU" dirty="0" smtClean="0">
              <a:solidFill>
                <a:srgbClr val="FFFFFF"/>
              </a:solidFill>
            </a:endParaRPr>
          </a:p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  <a:p>
            <a:pPr>
              <a:defRPr/>
            </a:pPr>
            <a:endParaRPr lang="ru-RU" dirty="0" smtClean="0">
              <a:solidFill>
                <a:srgbClr val="FFFFFF"/>
              </a:solidFill>
            </a:endParaRPr>
          </a:p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  <a:p>
            <a:pPr>
              <a:defRPr/>
            </a:pPr>
            <a:endParaRPr lang="ru-RU" dirty="0" smtClean="0">
              <a:solidFill>
                <a:srgbClr val="FFFFFF"/>
              </a:solidFill>
            </a:endParaRPr>
          </a:p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  <a:p>
            <a:pPr>
              <a:defRPr/>
            </a:pPr>
            <a:endParaRPr lang="ru-RU" dirty="0" smtClean="0">
              <a:solidFill>
                <a:srgbClr val="FFFFFF"/>
              </a:solidFill>
            </a:endParaRPr>
          </a:p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  <a:p>
            <a:pPr>
              <a:defRPr/>
            </a:pPr>
            <a:endParaRPr lang="ru-RU" dirty="0" smtClean="0">
              <a:solidFill>
                <a:srgbClr val="FFFFFF"/>
              </a:solidFill>
            </a:endParaRPr>
          </a:p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  <a:p>
            <a:pPr>
              <a:defRPr/>
            </a:pPr>
            <a:endParaRPr lang="ru-RU" dirty="0" smtClean="0">
              <a:solidFill>
                <a:srgbClr val="FFFFFF"/>
              </a:solidFill>
            </a:endParaRPr>
          </a:p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  <a:p>
            <a:pPr>
              <a:defRPr/>
            </a:pPr>
            <a:endParaRPr lang="ru-RU" dirty="0" smtClean="0">
              <a:solidFill>
                <a:srgbClr val="FFFFFF"/>
              </a:solidFill>
            </a:endParaRPr>
          </a:p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  <a:p>
            <a:pPr>
              <a:defRPr/>
            </a:pPr>
            <a:endParaRPr lang="ru-RU" dirty="0" smtClean="0">
              <a:solidFill>
                <a:srgbClr val="FFFFFF"/>
              </a:solidFill>
            </a:endParaRPr>
          </a:p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  <a:p>
            <a:pPr>
              <a:defRPr/>
            </a:pPr>
            <a:endParaRPr lang="ru-RU" dirty="0" smtClean="0">
              <a:solidFill>
                <a:srgbClr val="FFFFFF"/>
              </a:solidFill>
            </a:endParaRPr>
          </a:p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  <a:p>
            <a:pPr>
              <a:defRPr/>
            </a:pPr>
            <a:endParaRPr lang="ru-RU" dirty="0" smtClean="0">
              <a:solidFill>
                <a:srgbClr val="FFFFFF"/>
              </a:solidFill>
            </a:endParaRPr>
          </a:p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  <a:p>
            <a:pPr>
              <a:defRPr/>
            </a:pPr>
            <a:endParaRPr lang="ru-RU" dirty="0" smtClean="0">
              <a:solidFill>
                <a:srgbClr val="FFFFFF"/>
              </a:solidFill>
            </a:endParaRPr>
          </a:p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  <a:p>
            <a:pPr>
              <a:defRPr/>
            </a:pPr>
            <a:endParaRPr lang="ru-RU" dirty="0" smtClean="0">
              <a:solidFill>
                <a:srgbClr val="FFFFFF"/>
              </a:solidFill>
            </a:endParaRPr>
          </a:p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  <a:p>
            <a:pPr>
              <a:defRPr/>
            </a:pPr>
            <a:endParaRPr lang="ru-RU" dirty="0" smtClean="0">
              <a:solidFill>
                <a:srgbClr val="FFFFFF"/>
              </a:solidFill>
            </a:endParaRPr>
          </a:p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  <a:p>
            <a:pPr>
              <a:defRPr/>
            </a:pPr>
            <a:endParaRPr lang="ru-RU" dirty="0" smtClean="0">
              <a:solidFill>
                <a:srgbClr val="FFFFFF"/>
              </a:solidFill>
            </a:endParaRPr>
          </a:p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  <a:p>
            <a:pPr>
              <a:defRPr/>
            </a:pPr>
            <a:endParaRPr lang="ru-RU" dirty="0" smtClean="0">
              <a:solidFill>
                <a:srgbClr val="FFFFFF"/>
              </a:solidFill>
            </a:endParaRPr>
          </a:p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  <a:p>
            <a:pPr>
              <a:defRPr/>
            </a:pPr>
            <a:endParaRPr lang="ru-RU" dirty="0" smtClean="0">
              <a:solidFill>
                <a:srgbClr val="FFFFFF"/>
              </a:solidFill>
            </a:endParaRPr>
          </a:p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  <a:p>
            <a:pPr>
              <a:defRPr/>
            </a:pPr>
            <a:endParaRPr lang="ru-RU" dirty="0" smtClean="0">
              <a:solidFill>
                <a:srgbClr val="FFFFFF"/>
              </a:solidFill>
            </a:endParaRPr>
          </a:p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  <a:p>
            <a:pPr>
              <a:defRPr/>
            </a:pPr>
            <a:endParaRPr lang="ru-RU" dirty="0" smtClean="0">
              <a:solidFill>
                <a:srgbClr val="FFFFFF"/>
              </a:solidFill>
            </a:endParaRPr>
          </a:p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  <a:p>
            <a:pPr>
              <a:defRPr/>
            </a:pPr>
            <a:endParaRPr lang="ru-RU" dirty="0" smtClean="0">
              <a:solidFill>
                <a:srgbClr val="FFFFFF"/>
              </a:solidFill>
            </a:endParaRPr>
          </a:p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  <a:p>
            <a:pPr>
              <a:defRPr/>
            </a:pPr>
            <a:endParaRPr lang="ru-RU" dirty="0" smtClean="0">
              <a:solidFill>
                <a:srgbClr val="FFFFFF"/>
              </a:solidFill>
            </a:endParaRPr>
          </a:p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  <a:p>
            <a:pPr>
              <a:defRPr/>
            </a:pPr>
            <a:endParaRPr lang="ru-RU" dirty="0" smtClean="0">
              <a:solidFill>
                <a:srgbClr val="FFFFFF"/>
              </a:solidFill>
            </a:endParaRPr>
          </a:p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  <a:p>
            <a:pPr>
              <a:defRPr/>
            </a:pPr>
            <a:endParaRPr lang="ru-RU" dirty="0" smtClean="0">
              <a:solidFill>
                <a:srgbClr val="FFFFFF"/>
              </a:solidFill>
            </a:endParaRPr>
          </a:p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  <a:p>
            <a:pPr>
              <a:defRPr/>
            </a:pPr>
            <a:endParaRPr lang="ru-RU" dirty="0" smtClean="0">
              <a:solidFill>
                <a:srgbClr val="FFFFFF"/>
              </a:solidFill>
            </a:endParaRPr>
          </a:p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  <a:p>
            <a:pPr>
              <a:defRPr/>
            </a:pPr>
            <a:endParaRPr lang="ru-RU" dirty="0" smtClean="0">
              <a:solidFill>
                <a:srgbClr val="FFFFFF"/>
              </a:solidFill>
            </a:endParaRPr>
          </a:p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  <a:p>
            <a:pPr>
              <a:defRPr/>
            </a:pPr>
            <a:endParaRPr lang="ru-RU" dirty="0" smtClean="0">
              <a:solidFill>
                <a:srgbClr val="FFFFFF"/>
              </a:solidFill>
            </a:endParaRPr>
          </a:p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  <a:p>
            <a:pPr>
              <a:defRPr/>
            </a:pPr>
            <a:endParaRPr lang="ru-RU" dirty="0" smtClean="0">
              <a:solidFill>
                <a:srgbClr val="FFFFFF"/>
              </a:solidFill>
            </a:endParaRPr>
          </a:p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  <a:p>
            <a:pPr>
              <a:defRPr/>
            </a:pPr>
            <a:endParaRPr lang="ru-RU" dirty="0" smtClean="0">
              <a:solidFill>
                <a:srgbClr val="FFFFFF"/>
              </a:solidFill>
            </a:endParaRPr>
          </a:p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  <a:p>
            <a:pPr>
              <a:defRPr/>
            </a:pPr>
            <a:endParaRPr lang="ru-RU" dirty="0" smtClean="0">
              <a:solidFill>
                <a:srgbClr val="FFFFFF"/>
              </a:solidFill>
            </a:endParaRPr>
          </a:p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  <a:p>
            <a:pPr>
              <a:defRPr/>
            </a:pPr>
            <a:endParaRPr lang="ru-RU" dirty="0" smtClean="0">
              <a:solidFill>
                <a:srgbClr val="FFFFFF"/>
              </a:solidFill>
            </a:endParaRPr>
          </a:p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  <a:p>
            <a:pPr>
              <a:defRPr/>
            </a:pPr>
            <a:endParaRPr lang="ru-RU" dirty="0" smtClean="0">
              <a:solidFill>
                <a:srgbClr val="FFFFFF"/>
              </a:solidFill>
            </a:endParaRPr>
          </a:p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  <a:p>
            <a:pPr>
              <a:defRPr/>
            </a:pPr>
            <a:endParaRPr lang="ru-RU" dirty="0" smtClean="0">
              <a:solidFill>
                <a:srgbClr val="FFFFFF"/>
              </a:solidFill>
            </a:endParaRPr>
          </a:p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  <a:p>
            <a:pPr>
              <a:defRPr/>
            </a:pPr>
            <a:endParaRPr lang="ru-RU" dirty="0" smtClean="0">
              <a:solidFill>
                <a:srgbClr val="FFFFFF"/>
              </a:solidFill>
            </a:endParaRPr>
          </a:p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  <a:p>
            <a:pPr>
              <a:defRPr/>
            </a:pPr>
            <a:endParaRPr lang="ru-RU" dirty="0" smtClean="0">
              <a:solidFill>
                <a:srgbClr val="FFFFFF"/>
              </a:solidFill>
            </a:endParaRPr>
          </a:p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  <a:p>
            <a:pPr>
              <a:defRPr/>
            </a:pPr>
            <a:endParaRPr lang="ru-RU" dirty="0" smtClean="0">
              <a:solidFill>
                <a:srgbClr val="FFFFFF"/>
              </a:solidFill>
            </a:endParaRPr>
          </a:p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  <a:p>
            <a:pPr>
              <a:defRPr/>
            </a:pPr>
            <a:endParaRPr lang="ru-RU" dirty="0" smtClean="0">
              <a:solidFill>
                <a:srgbClr val="FFFFFF"/>
              </a:solidFill>
            </a:endParaRPr>
          </a:p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  <a:p>
            <a:pPr>
              <a:defRPr/>
            </a:pPr>
            <a:endParaRPr lang="ru-RU" dirty="0" smtClean="0">
              <a:solidFill>
                <a:srgbClr val="FFFFFF"/>
              </a:solidFill>
            </a:endParaRPr>
          </a:p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  <a:p>
            <a:pPr>
              <a:defRPr/>
            </a:pPr>
            <a:endParaRPr lang="ru-RU" dirty="0" smtClean="0">
              <a:solidFill>
                <a:srgbClr val="FFFFFF"/>
              </a:solidFill>
            </a:endParaRPr>
          </a:p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  <a:p>
            <a:pPr>
              <a:defRPr/>
            </a:pPr>
            <a:endParaRPr lang="ru-RU" dirty="0" smtClean="0">
              <a:solidFill>
                <a:srgbClr val="FFFFFF"/>
              </a:solidFill>
            </a:endParaRPr>
          </a:p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  <a:p>
            <a:pPr>
              <a:defRPr/>
            </a:pPr>
            <a:endParaRPr lang="ru-RU" dirty="0" smtClean="0">
              <a:solidFill>
                <a:srgbClr val="FFFFFF"/>
              </a:solidFill>
            </a:endParaRPr>
          </a:p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  <a:p>
            <a:pPr>
              <a:defRPr/>
            </a:pPr>
            <a:endParaRPr lang="ru-RU" dirty="0" smtClean="0">
              <a:solidFill>
                <a:srgbClr val="FFFFFF"/>
              </a:solidFill>
            </a:endParaRPr>
          </a:p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  <a:p>
            <a:pPr>
              <a:defRPr/>
            </a:pPr>
            <a:endParaRPr lang="ru-RU" dirty="0" smtClean="0">
              <a:solidFill>
                <a:srgbClr val="FFFFFF"/>
              </a:solidFill>
            </a:endParaRPr>
          </a:p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  <a:p>
            <a:pPr>
              <a:defRPr/>
            </a:pPr>
            <a:endParaRPr lang="ru-RU" dirty="0" smtClean="0">
              <a:solidFill>
                <a:srgbClr val="FFFFFF"/>
              </a:solidFill>
            </a:endParaRPr>
          </a:p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  <a:p>
            <a:pPr>
              <a:defRPr/>
            </a:pPr>
            <a:endParaRPr lang="ru-RU" dirty="0" smtClean="0">
              <a:solidFill>
                <a:srgbClr val="FFFFFF"/>
              </a:solidFill>
            </a:endParaRPr>
          </a:p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  <a:p>
            <a:pPr>
              <a:defRPr/>
            </a:pPr>
            <a:endParaRPr lang="ru-RU" dirty="0" smtClean="0">
              <a:solidFill>
                <a:srgbClr val="FFFFFF"/>
              </a:solidFill>
            </a:endParaRPr>
          </a:p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  <a:p>
            <a:pPr>
              <a:defRPr/>
            </a:pPr>
            <a:endParaRPr lang="ru-RU" dirty="0" smtClean="0">
              <a:solidFill>
                <a:srgbClr val="FFFFFF"/>
              </a:solidFill>
            </a:endParaRPr>
          </a:p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  <a:p>
            <a:pPr>
              <a:defRPr/>
            </a:pPr>
            <a:endParaRPr lang="ru-RU" dirty="0" smtClean="0">
              <a:solidFill>
                <a:srgbClr val="FFFFFF"/>
              </a:solidFill>
            </a:endParaRPr>
          </a:p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  <a:p>
            <a:pPr>
              <a:defRPr/>
            </a:pPr>
            <a:endParaRPr lang="ru-RU" dirty="0" smtClean="0">
              <a:solidFill>
                <a:srgbClr val="FFFFFF"/>
              </a:solidFill>
            </a:endParaRPr>
          </a:p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  <a:p>
            <a:pPr>
              <a:defRPr/>
            </a:pPr>
            <a:endParaRPr lang="ru-RU" dirty="0" smtClean="0">
              <a:solidFill>
                <a:srgbClr val="FFFFFF"/>
              </a:solidFill>
            </a:endParaRPr>
          </a:p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  <a:p>
            <a:pPr>
              <a:defRPr/>
            </a:pPr>
            <a:endParaRPr lang="ru-RU" dirty="0" smtClean="0">
              <a:solidFill>
                <a:srgbClr val="FFFFFF"/>
              </a:solidFill>
            </a:endParaRPr>
          </a:p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  <a:p>
            <a:pPr>
              <a:defRPr/>
            </a:pPr>
            <a:endParaRPr lang="ru-RU" dirty="0" smtClean="0">
              <a:solidFill>
                <a:srgbClr val="FFFFFF"/>
              </a:solidFill>
            </a:endParaRPr>
          </a:p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  <a:p>
            <a:pPr>
              <a:defRPr/>
            </a:pPr>
            <a:endParaRPr lang="ru-RU" dirty="0" smtClean="0">
              <a:solidFill>
                <a:srgbClr val="FFFFFF"/>
              </a:solidFill>
            </a:endParaRPr>
          </a:p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  <a:p>
            <a:pPr>
              <a:defRPr/>
            </a:pPr>
            <a:endParaRPr lang="ru-RU" dirty="0" smtClean="0">
              <a:solidFill>
                <a:srgbClr val="FFFFFF"/>
              </a:solidFill>
            </a:endParaRPr>
          </a:p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  <a:p>
            <a:pPr>
              <a:defRPr/>
            </a:pPr>
            <a:endParaRPr lang="ru-RU" dirty="0" smtClean="0">
              <a:solidFill>
                <a:srgbClr val="FFFFFF"/>
              </a:solidFill>
            </a:endParaRPr>
          </a:p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  <a:p>
            <a:pPr>
              <a:defRPr/>
            </a:pPr>
            <a:endParaRPr lang="ru-RU" dirty="0" smtClean="0">
              <a:solidFill>
                <a:srgbClr val="FFFFFF"/>
              </a:solidFill>
            </a:endParaRPr>
          </a:p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  <a:p>
            <a:pPr>
              <a:defRPr/>
            </a:pPr>
            <a:endParaRPr lang="ru-RU" dirty="0" smtClean="0">
              <a:solidFill>
                <a:srgbClr val="FFFFFF"/>
              </a:solidFill>
            </a:endParaRPr>
          </a:p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  <a:p>
            <a:pPr>
              <a:defRPr/>
            </a:pPr>
            <a:endParaRPr lang="ru-RU" dirty="0" smtClean="0">
              <a:solidFill>
                <a:srgbClr val="FFFFFF"/>
              </a:solidFill>
            </a:endParaRPr>
          </a:p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  <a:p>
            <a:pPr>
              <a:defRPr/>
            </a:pPr>
            <a:endParaRPr lang="ru-RU" dirty="0" smtClean="0">
              <a:solidFill>
                <a:srgbClr val="FFFFFF"/>
              </a:solidFill>
            </a:endParaRPr>
          </a:p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  <a:p>
            <a:pPr>
              <a:defRPr/>
            </a:pPr>
            <a:endParaRPr lang="ru-RU" dirty="0" smtClean="0">
              <a:solidFill>
                <a:srgbClr val="FFFFFF"/>
              </a:solidFill>
            </a:endParaRPr>
          </a:p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  <a:p>
            <a:pPr>
              <a:defRPr/>
            </a:pPr>
            <a:endParaRPr lang="ru-RU" dirty="0" smtClean="0">
              <a:solidFill>
                <a:srgbClr val="FFFFFF"/>
              </a:solidFill>
            </a:endParaRPr>
          </a:p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  <a:p>
            <a:pPr>
              <a:defRPr/>
            </a:pPr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9105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903632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Контакт</a:t>
            </a:r>
            <a:endParaRPr lang="ru-RU" sz="40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1340768"/>
            <a:ext cx="78867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/>
              <a:t>Хороший </a:t>
            </a:r>
            <a:r>
              <a:rPr lang="ru-RU" sz="2800" b="1" dirty="0"/>
              <a:t>контакт</a:t>
            </a:r>
            <a:r>
              <a:rPr lang="ru-RU" sz="2800" dirty="0"/>
              <a:t> обозначает взаимодействие с природой и другими людьми без потери индивидуальности. 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 переживания контакта </a:t>
            </a:r>
            <a:r>
              <a:rPr lang="ru-RU" sz="2800" dirty="0"/>
              <a:t>типичным является 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отступление</a:t>
            </a:r>
            <a:r>
              <a:rPr lang="ru-RU" sz="2800" dirty="0"/>
              <a:t>, чтобы интегрировать то, что было узнано. </a:t>
            </a:r>
            <a:r>
              <a:rPr lang="ru-RU" sz="2800" dirty="0" err="1"/>
              <a:t>Гештальтисты</a:t>
            </a:r>
            <a:r>
              <a:rPr lang="ru-RU" sz="2800" dirty="0"/>
              <a:t> обучают клиента лучше осознавать свое тело, ощущения и самих себя по отношению к окружающей среде.</a:t>
            </a:r>
            <a:r>
              <a:rPr lang="ru-RU" sz="3600" dirty="0"/>
              <a:t> </a:t>
            </a:r>
          </a:p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092A10-1186-4CF6-9444-8E6666C4E82B}" type="slidenum">
              <a:rPr lang="ru-RU" sz="2400" b="1" smtClean="0">
                <a:solidFill>
                  <a:schemeClr val="tx1"/>
                </a:solidFill>
              </a:rPr>
              <a:pPr>
                <a:defRPr/>
              </a:pPr>
              <a:t>40</a:t>
            </a:fld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1307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191664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Сопротивление</a:t>
            </a:r>
            <a:endParaRPr lang="ru-RU" sz="36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/>
              <a:t>С точки зрения </a:t>
            </a:r>
            <a:r>
              <a:rPr lang="ru-RU" sz="2800" dirty="0" err="1"/>
              <a:t>гештальта</a:t>
            </a:r>
            <a:r>
              <a:rPr lang="ru-RU" sz="2800" dirty="0"/>
              <a:t>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СОПРОТИВЛЕНИЕ</a:t>
            </a:r>
            <a:r>
              <a:rPr lang="ru-RU" sz="2800" dirty="0" smtClean="0"/>
              <a:t> </a:t>
            </a:r>
            <a:r>
              <a:rPr lang="ru-RU" sz="2800" dirty="0"/>
              <a:t>относится к защитным механизмам, развиваемым нами, которые препятствуют нам испытывать настоящее наиболее полным и реальным способом.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092A10-1186-4CF6-9444-8E6666C4E82B}" type="slidenum">
              <a:rPr lang="ru-RU" sz="2400" b="1" smtClean="0">
                <a:solidFill>
                  <a:schemeClr val="tx1"/>
                </a:solidFill>
              </a:rPr>
              <a:pPr>
                <a:defRPr/>
              </a:pPr>
              <a:t>41</a:t>
            </a:fld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0793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119656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Интроекция</a:t>
            </a:r>
            <a:endParaRPr lang="ru-RU" sz="36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200" dirty="0" smtClean="0"/>
              <a:t>Когда </a:t>
            </a:r>
            <a:r>
              <a:rPr lang="ru-RU" sz="3200" dirty="0"/>
              <a:t>человек </a:t>
            </a:r>
            <a:r>
              <a:rPr lang="ru-RU" sz="3200" dirty="0" err="1"/>
              <a:t>интроецирует</a:t>
            </a:r>
            <a:r>
              <a:rPr lang="ru-RU" sz="3200" dirty="0"/>
              <a:t>, он пассивно усваивает то, что предлагает окружающая среда. При этом тратится мало времени на прояснение того, чего он хочет или в чем нуждается.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092A10-1186-4CF6-9444-8E6666C4E82B}" type="slidenum">
              <a:rPr lang="ru-RU" sz="2400" b="1" smtClean="0">
                <a:solidFill>
                  <a:schemeClr val="tx1"/>
                </a:solidFill>
              </a:rPr>
              <a:pPr>
                <a:defRPr/>
              </a:pPr>
              <a:t>42</a:t>
            </a:fld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6660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119656"/>
          </a:xfrm>
        </p:spPr>
        <p:txBody>
          <a:bodyPr/>
          <a:lstStyle/>
          <a:p>
            <a:pPr algn="ctr"/>
            <a:r>
              <a:rPr lang="ru-RU" sz="3600" b="1" dirty="0" smtClean="0"/>
              <a:t>Проекция</a:t>
            </a:r>
            <a:endParaRPr lang="ru-RU" b="1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0" y="1700808"/>
            <a:ext cx="78867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 smtClean="0"/>
              <a:t>Проекция </a:t>
            </a:r>
            <a:r>
              <a:rPr lang="ru-RU" sz="2800" dirty="0"/>
              <a:t>- противоположность интроекций. В проекции мы отчуждаем некоторые аспекты самого себя, приписывая их окружающей среде.</a:t>
            </a:r>
          </a:p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092A10-1186-4CF6-9444-8E6666C4E82B}" type="slidenum">
              <a:rPr lang="ru-RU" sz="2400" b="1" smtClean="0">
                <a:solidFill>
                  <a:schemeClr val="tx1"/>
                </a:solidFill>
              </a:rPr>
              <a:pPr>
                <a:defRPr/>
              </a:pPr>
              <a:t>43</a:t>
            </a:fld>
            <a:endParaRPr lang="ru-RU" sz="24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252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Ретрорефлексия</a:t>
            </a:r>
            <a:endParaRPr lang="ru-RU" sz="40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1988840"/>
            <a:ext cx="7886700" cy="403244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Ретрорефлексия</a:t>
            </a:r>
            <a:r>
              <a:rPr lang="ru-RU" sz="3200" dirty="0" smtClean="0"/>
              <a:t> </a:t>
            </a:r>
            <a:r>
              <a:rPr lang="ru-RU" sz="3200" dirty="0"/>
              <a:t>состоит в том, что мы причиняем себе то, что желали бы сделать с кем-то другим.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092A10-1186-4CF6-9444-8E6666C4E82B}" type="slidenum">
              <a:rPr lang="ru-RU" sz="2400" b="1" smtClean="0">
                <a:solidFill>
                  <a:schemeClr val="tx1"/>
                </a:solidFill>
              </a:rPr>
              <a:pPr>
                <a:defRPr/>
              </a:pPr>
              <a:t>44</a:t>
            </a:fld>
            <a:endParaRPr lang="ru-RU" sz="24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9983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/>
              <a:t>Слияние</a:t>
            </a:r>
            <a:endParaRPr lang="ru-RU" sz="36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b="1" dirty="0"/>
              <a:t>Слияние</a:t>
            </a:r>
            <a:r>
              <a:rPr lang="ru-RU" sz="2800" dirty="0"/>
              <a:t> происходит, когда индивидуум не может дифференцировать себя и других, не может определить, где кончается его </a:t>
            </a:r>
            <a:r>
              <a:rPr lang="ru-RU" sz="2800" dirty="0" smtClean="0"/>
              <a:t>«Я</a:t>
            </a:r>
            <a:r>
              <a:rPr lang="ru-RU" sz="2800" dirty="0" smtClean="0"/>
              <a:t>»</a:t>
            </a:r>
            <a:r>
              <a:rPr lang="ru-RU" sz="2800" dirty="0" smtClean="0"/>
              <a:t> </a:t>
            </a:r>
            <a:r>
              <a:rPr lang="ru-RU" sz="2800" dirty="0"/>
              <a:t>и где начинается </a:t>
            </a:r>
            <a:r>
              <a:rPr lang="ru-RU" sz="2800" dirty="0" smtClean="0"/>
              <a:t>«Я» </a:t>
            </a:r>
            <a:r>
              <a:rPr lang="ru-RU" sz="2800" dirty="0"/>
              <a:t>другого человека. Слияние легко выявить по преимущественному использованию при описании собственного поведения местоимения </a:t>
            </a:r>
            <a:r>
              <a:rPr lang="ru-RU" sz="2800" dirty="0" smtClean="0"/>
              <a:t>«мы» </a:t>
            </a:r>
            <a:r>
              <a:rPr lang="ru-RU" sz="2800" dirty="0"/>
              <a:t>вместо </a:t>
            </a:r>
            <a:r>
              <a:rPr lang="ru-RU" sz="2800" dirty="0" smtClean="0"/>
              <a:t>«я». </a:t>
            </a:r>
            <a:endParaRPr lang="ru-RU" sz="2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092A10-1186-4CF6-9444-8E6666C4E82B}" type="slidenum">
              <a:rPr lang="ru-RU" sz="2400" b="1" smtClean="0">
                <a:solidFill>
                  <a:schemeClr val="tx1"/>
                </a:solidFill>
              </a:rPr>
              <a:pPr>
                <a:defRPr/>
              </a:pPr>
              <a:t>45</a:t>
            </a:fld>
            <a:endParaRPr lang="ru-RU" sz="24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3051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4600452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404665"/>
            <a:ext cx="7886700" cy="720080"/>
          </a:xfrm>
        </p:spPr>
        <p:txBody>
          <a:bodyPr/>
          <a:lstStyle/>
          <a:p>
            <a:pPr algn="ctr" defTabSz="328154">
              <a:spcBef>
                <a:spcPts val="1266"/>
              </a:spcBef>
            </a:pPr>
            <a:r>
              <a:rPr lang="ru-RU" altLang="ru-RU" sz="2900" b="1" dirty="0" smtClean="0"/>
              <a:t>История </a:t>
            </a:r>
            <a:r>
              <a:rPr lang="ru-RU" altLang="ru-RU" sz="2900" b="1" dirty="0" err="1" smtClean="0"/>
              <a:t>Гештальт</a:t>
            </a:r>
            <a:r>
              <a:rPr lang="ru-RU" altLang="ru-RU" sz="2900" b="1" dirty="0" smtClean="0"/>
              <a:t>-терапии</a:t>
            </a:r>
            <a:endParaRPr lang="ru-RU" altLang="ru-RU" sz="2900" b="1" dirty="0"/>
          </a:p>
        </p:txBody>
      </p:sp>
      <p:sp>
        <p:nvSpPr>
          <p:cNvPr id="22532" name="Rectangle 3"/>
          <p:cNvSpPr>
            <a:spLocks noGrp="1" noChangeArrowheads="1"/>
          </p:cNvSpPr>
          <p:nvPr>
            <p:ph idx="1"/>
          </p:nvPr>
        </p:nvSpPr>
        <p:spPr>
          <a:xfrm>
            <a:off x="401836" y="1196578"/>
            <a:ext cx="8340328" cy="5080992"/>
          </a:xfrm>
        </p:spPr>
        <p:txBody>
          <a:bodyPr>
            <a:noAutofit/>
          </a:bodyPr>
          <a:lstStyle/>
          <a:p>
            <a:pPr marL="25672" indent="-25672" defTabSz="321457">
              <a:spcBef>
                <a:spcPct val="0"/>
              </a:spcBef>
              <a:buNone/>
            </a:pPr>
            <a:r>
              <a:rPr lang="ru-RU" altLang="ru-RU" sz="1700" dirty="0">
                <a:solidFill>
                  <a:srgbClr val="000000"/>
                </a:solidFill>
                <a:ea typeface="Helvetica" charset="0"/>
                <a:cs typeface="Helvetica" charset="0"/>
                <a:sym typeface="Helvetica" charset="0"/>
              </a:rPr>
              <a:t>1. Основные идеи </a:t>
            </a:r>
            <a:r>
              <a:rPr lang="ru-RU" altLang="ru-RU" sz="1700" dirty="0" err="1">
                <a:solidFill>
                  <a:srgbClr val="000000"/>
                </a:solidFill>
                <a:ea typeface="Helvetica" charset="0"/>
                <a:cs typeface="Helvetica" charset="0"/>
                <a:sym typeface="Helvetica" charset="0"/>
              </a:rPr>
              <a:t>гештальт</a:t>
            </a:r>
            <a:r>
              <a:rPr lang="ru-RU" altLang="ru-RU" sz="1700" dirty="0">
                <a:solidFill>
                  <a:srgbClr val="000000"/>
                </a:solidFill>
                <a:ea typeface="Helvetica" charset="0"/>
                <a:cs typeface="Helvetica" charset="0"/>
                <a:sym typeface="Helvetica" charset="0"/>
              </a:rPr>
              <a:t>-терапии были разработаны в 1940-50-х годах Фредериком (Фрицем) </a:t>
            </a:r>
            <a:r>
              <a:rPr lang="ru-RU" altLang="ru-RU" sz="1700" dirty="0" err="1">
                <a:solidFill>
                  <a:srgbClr val="000000"/>
                </a:solidFill>
                <a:ea typeface="Helvetica" charset="0"/>
                <a:cs typeface="Helvetica" charset="0"/>
                <a:sym typeface="Helvetica" charset="0"/>
              </a:rPr>
              <a:t>Перлзом</a:t>
            </a:r>
            <a:r>
              <a:rPr lang="ru-RU" altLang="ru-RU" sz="1700" dirty="0">
                <a:solidFill>
                  <a:srgbClr val="000000"/>
                </a:solidFill>
                <a:ea typeface="Helvetica" charset="0"/>
                <a:cs typeface="Helvetica" charset="0"/>
                <a:sym typeface="Helvetica" charset="0"/>
              </a:rPr>
              <a:t>, его женой Лаурой </a:t>
            </a:r>
            <a:r>
              <a:rPr lang="ru-RU" altLang="ru-RU" sz="1700" dirty="0" err="1">
                <a:solidFill>
                  <a:srgbClr val="000000"/>
                </a:solidFill>
                <a:ea typeface="Helvetica" charset="0"/>
                <a:cs typeface="Helvetica" charset="0"/>
                <a:sym typeface="Helvetica" charset="0"/>
              </a:rPr>
              <a:t>Перлз</a:t>
            </a:r>
            <a:r>
              <a:rPr lang="ru-RU" altLang="ru-RU" sz="1700" dirty="0">
                <a:solidFill>
                  <a:srgbClr val="000000"/>
                </a:solidFill>
                <a:ea typeface="Helvetica" charset="0"/>
                <a:cs typeface="Helvetica" charset="0"/>
                <a:sym typeface="Helvetica" charset="0"/>
              </a:rPr>
              <a:t> и Полом </a:t>
            </a:r>
            <a:r>
              <a:rPr lang="ru-RU" altLang="ru-RU" sz="1700" dirty="0" err="1">
                <a:solidFill>
                  <a:srgbClr val="000000"/>
                </a:solidFill>
                <a:ea typeface="Helvetica" charset="0"/>
                <a:cs typeface="Helvetica" charset="0"/>
                <a:sym typeface="Helvetica" charset="0"/>
              </a:rPr>
              <a:t>Гудменом</a:t>
            </a:r>
            <a:r>
              <a:rPr lang="ru-RU" altLang="ru-RU" sz="1700" dirty="0">
                <a:solidFill>
                  <a:srgbClr val="000000"/>
                </a:solidFill>
                <a:ea typeface="Helvetica" charset="0"/>
                <a:cs typeface="Helvetica" charset="0"/>
                <a:sym typeface="Helvetica" charset="0"/>
              </a:rPr>
              <a:t>.</a:t>
            </a:r>
          </a:p>
          <a:p>
            <a:pPr marL="25672" indent="-25672" defTabSz="321457">
              <a:spcBef>
                <a:spcPct val="0"/>
              </a:spcBef>
              <a:buNone/>
            </a:pPr>
            <a:r>
              <a:rPr lang="ru-RU" altLang="ru-RU" sz="1700" dirty="0" smtClean="0">
                <a:solidFill>
                  <a:srgbClr val="000000"/>
                </a:solidFill>
                <a:ea typeface="Helvetica" charset="0"/>
                <a:cs typeface="Helvetica" charset="0"/>
                <a:sym typeface="Helvetica" charset="0"/>
              </a:rPr>
              <a:t>2</a:t>
            </a:r>
            <a:r>
              <a:rPr lang="ru-RU" altLang="ru-RU" sz="1700" dirty="0">
                <a:solidFill>
                  <a:srgbClr val="000000"/>
                </a:solidFill>
                <a:ea typeface="Helvetica" charset="0"/>
                <a:cs typeface="Helvetica" charset="0"/>
                <a:sym typeface="Helvetica" charset="0"/>
              </a:rPr>
              <a:t>. Совместно с Полом </a:t>
            </a:r>
            <a:r>
              <a:rPr lang="ru-RU" altLang="ru-RU" sz="1700" dirty="0" err="1">
                <a:solidFill>
                  <a:srgbClr val="000000"/>
                </a:solidFill>
                <a:ea typeface="Helvetica" charset="0"/>
                <a:cs typeface="Helvetica" charset="0"/>
                <a:sym typeface="Helvetica" charset="0"/>
              </a:rPr>
              <a:t>Гудменом</a:t>
            </a:r>
            <a:r>
              <a:rPr lang="ru-RU" altLang="ru-RU" sz="1700" dirty="0">
                <a:solidFill>
                  <a:srgbClr val="000000"/>
                </a:solidFill>
                <a:ea typeface="Helvetica" charset="0"/>
                <a:cs typeface="Helvetica" charset="0"/>
                <a:sym typeface="Helvetica" charset="0"/>
              </a:rPr>
              <a:t> и Ральфом </a:t>
            </a:r>
            <a:r>
              <a:rPr lang="ru-RU" altLang="ru-RU" sz="1700" dirty="0" err="1">
                <a:solidFill>
                  <a:srgbClr val="000000"/>
                </a:solidFill>
                <a:ea typeface="Helvetica" charset="0"/>
                <a:cs typeface="Helvetica" charset="0"/>
                <a:sym typeface="Helvetica" charset="0"/>
              </a:rPr>
              <a:t>Хефферлином</a:t>
            </a:r>
            <a:r>
              <a:rPr lang="ru-RU" altLang="ru-RU" sz="1700" dirty="0">
                <a:solidFill>
                  <a:srgbClr val="000000"/>
                </a:solidFill>
                <a:ea typeface="Helvetica" charset="0"/>
                <a:cs typeface="Helvetica" charset="0"/>
                <a:sym typeface="Helvetica" charset="0"/>
              </a:rPr>
              <a:t> в 1951 году </a:t>
            </a:r>
            <a:r>
              <a:rPr lang="ru-RU" altLang="ru-RU" sz="1700" dirty="0" err="1">
                <a:solidFill>
                  <a:srgbClr val="000000"/>
                </a:solidFill>
                <a:ea typeface="Helvetica" charset="0"/>
                <a:cs typeface="Helvetica" charset="0"/>
                <a:sym typeface="Helvetica" charset="0"/>
              </a:rPr>
              <a:t>Перлз</a:t>
            </a:r>
            <a:r>
              <a:rPr lang="ru-RU" altLang="ru-RU" sz="1700" dirty="0">
                <a:solidFill>
                  <a:srgbClr val="000000"/>
                </a:solidFill>
                <a:ea typeface="Helvetica" charset="0"/>
                <a:cs typeface="Helvetica" charset="0"/>
                <a:sym typeface="Helvetica" charset="0"/>
              </a:rPr>
              <a:t> пишет основополагающий труд «</a:t>
            </a:r>
            <a:r>
              <a:rPr lang="ru-RU" altLang="ru-RU" sz="1700" dirty="0" err="1">
                <a:solidFill>
                  <a:srgbClr val="000000"/>
                </a:solidFill>
                <a:ea typeface="Helvetica" charset="0"/>
                <a:cs typeface="Helvetica" charset="0"/>
                <a:sym typeface="Helvetica" charset="0"/>
              </a:rPr>
              <a:t>Гештальт</a:t>
            </a:r>
            <a:r>
              <a:rPr lang="ru-RU" altLang="ru-RU" sz="1700" dirty="0">
                <a:solidFill>
                  <a:srgbClr val="000000"/>
                </a:solidFill>
                <a:ea typeface="Helvetica" charset="0"/>
                <a:cs typeface="Helvetica" charset="0"/>
                <a:sym typeface="Helvetica" charset="0"/>
              </a:rPr>
              <a:t>-терапия: возбуждение и рост в человеческой личности».</a:t>
            </a:r>
          </a:p>
          <a:p>
            <a:pPr marL="25672" indent="-25672" defTabSz="321457">
              <a:spcBef>
                <a:spcPct val="0"/>
              </a:spcBef>
              <a:buNone/>
            </a:pPr>
            <a:r>
              <a:rPr lang="ru-RU" altLang="ru-RU" sz="1700" dirty="0" smtClean="0">
                <a:solidFill>
                  <a:srgbClr val="000000"/>
                </a:solidFill>
                <a:ea typeface="Helvetica" charset="0"/>
                <a:cs typeface="Helvetica" charset="0"/>
                <a:sym typeface="Helvetica" charset="0"/>
              </a:rPr>
              <a:t>3</a:t>
            </a:r>
            <a:r>
              <a:rPr lang="ru-RU" altLang="ru-RU" sz="1700" dirty="0">
                <a:solidFill>
                  <a:srgbClr val="000000"/>
                </a:solidFill>
                <a:ea typeface="Helvetica" charset="0"/>
                <a:cs typeface="Helvetica" charset="0"/>
                <a:sym typeface="Helvetica" charset="0"/>
              </a:rPr>
              <a:t>. В 1952 году </a:t>
            </a:r>
            <a:r>
              <a:rPr lang="ru-RU" altLang="ru-RU" sz="1700" dirty="0" err="1">
                <a:solidFill>
                  <a:srgbClr val="000000"/>
                </a:solidFill>
                <a:ea typeface="Helvetica" charset="0"/>
                <a:cs typeface="Helvetica" charset="0"/>
                <a:sym typeface="Helvetica" charset="0"/>
              </a:rPr>
              <a:t>Перлз</a:t>
            </a:r>
            <a:r>
              <a:rPr lang="ru-RU" altLang="ru-RU" sz="1700" dirty="0">
                <a:solidFill>
                  <a:srgbClr val="000000"/>
                </a:solidFill>
                <a:ea typeface="Helvetica" charset="0"/>
                <a:cs typeface="Helvetica" charset="0"/>
                <a:sym typeface="Helvetica" charset="0"/>
              </a:rPr>
              <a:t> переезжает в Нью-Йорк и вместе с «Семёркой» (кроме него, в «Семёрке» состояли Лаура </a:t>
            </a:r>
            <a:r>
              <a:rPr lang="ru-RU" altLang="ru-RU" sz="1700" dirty="0" err="1">
                <a:solidFill>
                  <a:srgbClr val="000000"/>
                </a:solidFill>
                <a:ea typeface="Helvetica" charset="0"/>
                <a:cs typeface="Helvetica" charset="0"/>
                <a:sym typeface="Helvetica" charset="0"/>
              </a:rPr>
              <a:t>Перлз</a:t>
            </a:r>
            <a:r>
              <a:rPr lang="ru-RU" altLang="ru-RU" sz="1700" dirty="0">
                <a:solidFill>
                  <a:srgbClr val="000000"/>
                </a:solidFill>
                <a:ea typeface="Helvetica" charset="0"/>
                <a:cs typeface="Helvetica" charset="0"/>
                <a:sym typeface="Helvetica" charset="0"/>
              </a:rPr>
              <a:t>, </a:t>
            </a:r>
            <a:r>
              <a:rPr lang="ru-RU" altLang="ru-RU" sz="1700" dirty="0" err="1">
                <a:solidFill>
                  <a:srgbClr val="000000"/>
                </a:solidFill>
                <a:ea typeface="Helvetica" charset="0"/>
                <a:cs typeface="Helvetica" charset="0"/>
                <a:sym typeface="Helvetica" charset="0"/>
              </a:rPr>
              <a:t>Изидор</a:t>
            </a:r>
            <a:r>
              <a:rPr lang="ru-RU" altLang="ru-RU" sz="1700" dirty="0">
                <a:solidFill>
                  <a:srgbClr val="000000"/>
                </a:solidFill>
                <a:ea typeface="Helvetica" charset="0"/>
                <a:cs typeface="Helvetica" charset="0"/>
                <a:sym typeface="Helvetica" charset="0"/>
              </a:rPr>
              <a:t> </a:t>
            </a:r>
            <a:r>
              <a:rPr lang="ru-RU" altLang="ru-RU" sz="1700" dirty="0" err="1">
                <a:solidFill>
                  <a:srgbClr val="000000"/>
                </a:solidFill>
                <a:ea typeface="Helvetica" charset="0"/>
                <a:cs typeface="Helvetica" charset="0"/>
                <a:sym typeface="Helvetica" charset="0"/>
              </a:rPr>
              <a:t>Фром</a:t>
            </a:r>
            <a:r>
              <a:rPr lang="ru-RU" altLang="ru-RU" sz="1700" dirty="0">
                <a:solidFill>
                  <a:srgbClr val="000000"/>
                </a:solidFill>
                <a:ea typeface="Helvetica" charset="0"/>
                <a:cs typeface="Helvetica" charset="0"/>
                <a:sym typeface="Helvetica" charset="0"/>
              </a:rPr>
              <a:t>, Пол </a:t>
            </a:r>
            <a:r>
              <a:rPr lang="ru-RU" altLang="ru-RU" sz="1700" dirty="0" err="1">
                <a:solidFill>
                  <a:srgbClr val="000000"/>
                </a:solidFill>
                <a:ea typeface="Helvetica" charset="0"/>
                <a:cs typeface="Helvetica" charset="0"/>
                <a:sym typeface="Helvetica" charset="0"/>
              </a:rPr>
              <a:t>Гудмен</a:t>
            </a:r>
            <a:r>
              <a:rPr lang="ru-RU" altLang="ru-RU" sz="1700" dirty="0">
                <a:solidFill>
                  <a:srgbClr val="000000"/>
                </a:solidFill>
                <a:ea typeface="Helvetica" charset="0"/>
                <a:cs typeface="Helvetica" charset="0"/>
                <a:sym typeface="Helvetica" charset="0"/>
              </a:rPr>
              <a:t>, Элиот Шапиро, Ричард </a:t>
            </a:r>
            <a:r>
              <a:rPr lang="ru-RU" altLang="ru-RU" sz="1700" dirty="0" err="1">
                <a:solidFill>
                  <a:srgbClr val="000000"/>
                </a:solidFill>
                <a:ea typeface="Helvetica" charset="0"/>
                <a:cs typeface="Helvetica" charset="0"/>
                <a:sym typeface="Helvetica" charset="0"/>
              </a:rPr>
              <a:t>Кицлер</a:t>
            </a:r>
            <a:r>
              <a:rPr lang="ru-RU" altLang="ru-RU" sz="1700" dirty="0">
                <a:solidFill>
                  <a:srgbClr val="000000"/>
                </a:solidFill>
                <a:ea typeface="Helvetica" charset="0"/>
                <a:cs typeface="Helvetica" charset="0"/>
                <a:sym typeface="Helvetica" charset="0"/>
              </a:rPr>
              <a:t> и Пол </a:t>
            </a:r>
            <a:r>
              <a:rPr lang="ru-RU" altLang="ru-RU" sz="1700" dirty="0" err="1">
                <a:solidFill>
                  <a:srgbClr val="000000"/>
                </a:solidFill>
                <a:ea typeface="Helvetica" charset="0"/>
                <a:cs typeface="Helvetica" charset="0"/>
                <a:sym typeface="Helvetica" charset="0"/>
              </a:rPr>
              <a:t>Вейс</a:t>
            </a:r>
            <a:r>
              <a:rPr lang="ru-RU" altLang="ru-RU" sz="1700" dirty="0">
                <a:solidFill>
                  <a:srgbClr val="000000"/>
                </a:solidFill>
                <a:ea typeface="Helvetica" charset="0"/>
                <a:cs typeface="Helvetica" charset="0"/>
                <a:sym typeface="Helvetica" charset="0"/>
              </a:rPr>
              <a:t>) учреждает Нью-Йоркский </a:t>
            </a:r>
            <a:r>
              <a:rPr lang="ru-RU" altLang="ru-RU" sz="1700" dirty="0" err="1">
                <a:solidFill>
                  <a:srgbClr val="000000"/>
                </a:solidFill>
                <a:ea typeface="Helvetica" charset="0"/>
                <a:cs typeface="Helvetica" charset="0"/>
                <a:sym typeface="Helvetica" charset="0"/>
              </a:rPr>
              <a:t>Гештальт</a:t>
            </a:r>
            <a:r>
              <a:rPr lang="ru-RU" altLang="ru-RU" sz="1700" dirty="0">
                <a:solidFill>
                  <a:srgbClr val="000000"/>
                </a:solidFill>
                <a:ea typeface="Helvetica" charset="0"/>
                <a:cs typeface="Helvetica" charset="0"/>
                <a:sym typeface="Helvetica" charset="0"/>
              </a:rPr>
              <a:t>-институт, штаб-квартира которого первоначально находилась в квартире </a:t>
            </a:r>
            <a:r>
              <a:rPr lang="ru-RU" altLang="ru-RU" sz="1700" dirty="0" err="1">
                <a:solidFill>
                  <a:srgbClr val="000000"/>
                </a:solidFill>
                <a:ea typeface="Helvetica" charset="0"/>
                <a:cs typeface="Helvetica" charset="0"/>
                <a:sym typeface="Helvetica" charset="0"/>
              </a:rPr>
              <a:t>Перлзов</a:t>
            </a:r>
            <a:r>
              <a:rPr lang="ru-RU" altLang="ru-RU" sz="1700" dirty="0">
                <a:solidFill>
                  <a:srgbClr val="000000"/>
                </a:solidFill>
                <a:ea typeface="Helvetica" charset="0"/>
                <a:cs typeface="Helvetica" charset="0"/>
                <a:sym typeface="Helvetica" charset="0"/>
              </a:rPr>
              <a:t>. Идеи </a:t>
            </a:r>
            <a:r>
              <a:rPr lang="ru-RU" altLang="ru-RU" sz="1700" dirty="0" err="1">
                <a:solidFill>
                  <a:srgbClr val="000000"/>
                </a:solidFill>
                <a:ea typeface="Helvetica" charset="0"/>
                <a:cs typeface="Helvetica" charset="0"/>
                <a:sym typeface="Helvetica" charset="0"/>
              </a:rPr>
              <a:t>гештальт</a:t>
            </a:r>
            <a:r>
              <a:rPr lang="ru-RU" altLang="ru-RU" sz="1700" dirty="0">
                <a:solidFill>
                  <a:srgbClr val="000000"/>
                </a:solidFill>
                <a:ea typeface="Helvetica" charset="0"/>
                <a:cs typeface="Helvetica" charset="0"/>
                <a:sym typeface="Helvetica" charset="0"/>
              </a:rPr>
              <a:t>-терапии быстро набирают популярность. </a:t>
            </a:r>
          </a:p>
          <a:p>
            <a:pPr marL="25672" indent="-25672" defTabSz="321457">
              <a:spcBef>
                <a:spcPct val="0"/>
              </a:spcBef>
              <a:buNone/>
            </a:pPr>
            <a:r>
              <a:rPr lang="ru-RU" altLang="ru-RU" sz="1700" dirty="0" smtClean="0">
                <a:solidFill>
                  <a:srgbClr val="000000"/>
                </a:solidFill>
                <a:ea typeface="Helvetica" charset="0"/>
                <a:cs typeface="Helvetica" charset="0"/>
                <a:sym typeface="Helvetica" charset="0"/>
              </a:rPr>
              <a:t>4</a:t>
            </a:r>
            <a:r>
              <a:rPr lang="ru-RU" altLang="ru-RU" sz="1700" dirty="0">
                <a:solidFill>
                  <a:srgbClr val="000000"/>
                </a:solidFill>
                <a:ea typeface="Helvetica" charset="0"/>
                <a:cs typeface="Helvetica" charset="0"/>
                <a:sym typeface="Helvetica" charset="0"/>
              </a:rPr>
              <a:t>. В 1954 году был создан </a:t>
            </a:r>
            <a:r>
              <a:rPr lang="ru-RU" altLang="ru-RU" sz="1700" dirty="0" err="1">
                <a:solidFill>
                  <a:srgbClr val="000000"/>
                </a:solidFill>
                <a:ea typeface="Helvetica" charset="0"/>
                <a:cs typeface="Helvetica" charset="0"/>
                <a:sym typeface="Helvetica" charset="0"/>
              </a:rPr>
              <a:t>Кливлендский</a:t>
            </a:r>
            <a:r>
              <a:rPr lang="ru-RU" altLang="ru-RU" sz="1700" dirty="0">
                <a:solidFill>
                  <a:srgbClr val="000000"/>
                </a:solidFill>
                <a:ea typeface="Helvetica" charset="0"/>
                <a:cs typeface="Helvetica" charset="0"/>
                <a:sym typeface="Helvetica" charset="0"/>
              </a:rPr>
              <a:t> институт </a:t>
            </a:r>
            <a:r>
              <a:rPr lang="ru-RU" altLang="ru-RU" sz="1700" dirty="0" err="1">
                <a:solidFill>
                  <a:srgbClr val="000000"/>
                </a:solidFill>
                <a:ea typeface="Helvetica" charset="0"/>
                <a:cs typeface="Helvetica" charset="0"/>
                <a:sym typeface="Helvetica" charset="0"/>
              </a:rPr>
              <a:t>гештальт</a:t>
            </a:r>
            <a:r>
              <a:rPr lang="ru-RU" altLang="ru-RU" sz="1700" dirty="0">
                <a:solidFill>
                  <a:srgbClr val="000000"/>
                </a:solidFill>
                <a:ea typeface="Helvetica" charset="0"/>
                <a:cs typeface="Helvetica" charset="0"/>
                <a:sym typeface="Helvetica" charset="0"/>
              </a:rPr>
              <a:t>-терапии, а к концу 50-х годов группы </a:t>
            </a:r>
            <a:r>
              <a:rPr lang="ru-RU" altLang="ru-RU" sz="1700" dirty="0" err="1">
                <a:solidFill>
                  <a:srgbClr val="000000"/>
                </a:solidFill>
                <a:ea typeface="Helvetica" charset="0"/>
                <a:cs typeface="Helvetica" charset="0"/>
                <a:sym typeface="Helvetica" charset="0"/>
              </a:rPr>
              <a:t>гештальт</a:t>
            </a:r>
            <a:r>
              <a:rPr lang="ru-RU" altLang="ru-RU" sz="1700" dirty="0">
                <a:solidFill>
                  <a:srgbClr val="000000"/>
                </a:solidFill>
                <a:ea typeface="Helvetica" charset="0"/>
                <a:cs typeface="Helvetica" charset="0"/>
                <a:sym typeface="Helvetica" charset="0"/>
              </a:rPr>
              <a:t>-терапии были организованы по всей Америке. В 60-х годах началось распространение </a:t>
            </a:r>
            <a:r>
              <a:rPr lang="ru-RU" altLang="ru-RU" sz="1700" dirty="0" err="1">
                <a:solidFill>
                  <a:srgbClr val="000000"/>
                </a:solidFill>
                <a:ea typeface="Helvetica" charset="0"/>
                <a:cs typeface="Helvetica" charset="0"/>
                <a:sym typeface="Helvetica" charset="0"/>
              </a:rPr>
              <a:t>гештальт</a:t>
            </a:r>
            <a:r>
              <a:rPr lang="ru-RU" altLang="ru-RU" sz="1700" dirty="0">
                <a:solidFill>
                  <a:srgbClr val="000000"/>
                </a:solidFill>
                <a:ea typeface="Helvetica" charset="0"/>
                <a:cs typeface="Helvetica" charset="0"/>
                <a:sym typeface="Helvetica" charset="0"/>
              </a:rPr>
              <a:t>-терапии в Европе.</a:t>
            </a:r>
          </a:p>
          <a:p>
            <a:pPr marL="25672" indent="-25672" defTabSz="321457">
              <a:spcBef>
                <a:spcPct val="0"/>
              </a:spcBef>
              <a:buNone/>
            </a:pPr>
            <a:r>
              <a:rPr lang="ru-RU" altLang="ru-RU" sz="1700" dirty="0" smtClean="0">
                <a:solidFill>
                  <a:srgbClr val="000000"/>
                </a:solidFill>
                <a:ea typeface="Helvetica" charset="0"/>
                <a:cs typeface="Helvetica" charset="0"/>
                <a:sym typeface="Helvetica" charset="0"/>
              </a:rPr>
              <a:t>5</a:t>
            </a:r>
            <a:r>
              <a:rPr lang="ru-RU" altLang="ru-RU" sz="1700" dirty="0">
                <a:solidFill>
                  <a:srgbClr val="000000"/>
                </a:solidFill>
                <a:ea typeface="Helvetica" charset="0"/>
                <a:cs typeface="Helvetica" charset="0"/>
                <a:sym typeface="Helvetica" charset="0"/>
              </a:rPr>
              <a:t>. По сравнению с ранними годами </a:t>
            </a:r>
            <a:r>
              <a:rPr lang="ru-RU" altLang="ru-RU" sz="1700" dirty="0" err="1">
                <a:solidFill>
                  <a:srgbClr val="000000"/>
                </a:solidFill>
                <a:ea typeface="Helvetica" charset="0"/>
                <a:cs typeface="Helvetica" charset="0"/>
                <a:sym typeface="Helvetica" charset="0"/>
              </a:rPr>
              <a:t>гештальт</a:t>
            </a:r>
            <a:r>
              <a:rPr lang="ru-RU" altLang="ru-RU" sz="1700" dirty="0">
                <a:solidFill>
                  <a:srgbClr val="000000"/>
                </a:solidFill>
                <a:ea typeface="Helvetica" charset="0"/>
                <a:cs typeface="Helvetica" charset="0"/>
                <a:sym typeface="Helvetica" charset="0"/>
              </a:rPr>
              <a:t>-терапия претерпела в ходе своего развития два важных изменения. </a:t>
            </a:r>
          </a:p>
          <a:p>
            <a:pPr marL="25672" indent="-25672" defTabSz="321457">
              <a:spcBef>
                <a:spcPct val="0"/>
              </a:spcBef>
              <a:buSzPct val="45000"/>
              <a:buBlip>
                <a:blip r:embed="rId3"/>
              </a:buBlip>
            </a:pPr>
            <a:r>
              <a:rPr lang="ru-RU" altLang="ru-RU" sz="1700" dirty="0">
                <a:solidFill>
                  <a:srgbClr val="000000"/>
                </a:solidFill>
                <a:ea typeface="Helvetica" charset="0"/>
                <a:cs typeface="Helvetica" charset="0"/>
                <a:sym typeface="Helvetica" charset="0"/>
              </a:rPr>
              <a:t>Во-первых, стала реже применяться групповая терапия, которую продвигал Фриц </a:t>
            </a:r>
            <a:r>
              <a:rPr lang="ru-RU" altLang="ru-RU" sz="1700" dirty="0" err="1">
                <a:solidFill>
                  <a:srgbClr val="000000"/>
                </a:solidFill>
                <a:ea typeface="Helvetica" charset="0"/>
                <a:cs typeface="Helvetica" charset="0"/>
                <a:sym typeface="Helvetica" charset="0"/>
              </a:rPr>
              <a:t>Перлз</a:t>
            </a:r>
            <a:r>
              <a:rPr lang="ru-RU" altLang="ru-RU" sz="1700" dirty="0">
                <a:solidFill>
                  <a:srgbClr val="000000"/>
                </a:solidFill>
                <a:ea typeface="Helvetica" charset="0"/>
                <a:cs typeface="Helvetica" charset="0"/>
                <a:sym typeface="Helvetica" charset="0"/>
              </a:rPr>
              <a:t>, на каком-то этапе вообще отказавшийся от индивидуальных сеансов, посчитав это устаревшей методикой. </a:t>
            </a:r>
          </a:p>
          <a:p>
            <a:pPr marL="25672" indent="-25672" defTabSz="321457">
              <a:spcBef>
                <a:spcPct val="0"/>
              </a:spcBef>
              <a:buSzPct val="45000"/>
              <a:buBlip>
                <a:blip r:embed="rId3"/>
              </a:buBlip>
            </a:pPr>
            <a:r>
              <a:rPr lang="ru-RU" altLang="ru-RU" sz="1700" dirty="0">
                <a:solidFill>
                  <a:srgbClr val="000000"/>
                </a:solidFill>
                <a:ea typeface="Helvetica" charset="0"/>
                <a:cs typeface="Helvetica" charset="0"/>
                <a:sym typeface="Helvetica" charset="0"/>
              </a:rPr>
              <a:t>Во-вторых, отношение к пациенту стало более терпимым и сочувственным. Вхождение в конфликт с пациентом, которое нередко применял сам </a:t>
            </a:r>
            <a:r>
              <a:rPr lang="ru-RU" altLang="ru-RU" sz="1700" dirty="0" err="1">
                <a:solidFill>
                  <a:srgbClr val="000000"/>
                </a:solidFill>
                <a:ea typeface="Helvetica" charset="0"/>
                <a:cs typeface="Helvetica" charset="0"/>
                <a:sym typeface="Helvetica" charset="0"/>
              </a:rPr>
              <a:t>Перлз</a:t>
            </a:r>
            <a:r>
              <a:rPr lang="ru-RU" altLang="ru-RU" sz="1700" dirty="0">
                <a:solidFill>
                  <a:srgbClr val="000000"/>
                </a:solidFill>
                <a:ea typeface="Helvetica" charset="0"/>
                <a:cs typeface="Helvetica" charset="0"/>
                <a:sym typeface="Helvetica" charset="0"/>
              </a:rPr>
              <a:t>, стало считаться крайне нежелательным, хотя в принципе остаётся допустимым в рамках </a:t>
            </a:r>
            <a:r>
              <a:rPr lang="ru-RU" altLang="ru-RU" sz="1700" dirty="0" err="1">
                <a:solidFill>
                  <a:srgbClr val="000000"/>
                </a:solidFill>
                <a:ea typeface="Helvetica" charset="0"/>
                <a:cs typeface="Helvetica" charset="0"/>
                <a:sym typeface="Helvetica" charset="0"/>
              </a:rPr>
              <a:t>гештальт</a:t>
            </a:r>
            <a:r>
              <a:rPr lang="ru-RU" altLang="ru-RU" sz="1700" dirty="0">
                <a:solidFill>
                  <a:srgbClr val="000000"/>
                </a:solidFill>
                <a:ea typeface="Helvetica" charset="0"/>
                <a:cs typeface="Helvetica" charset="0"/>
                <a:sym typeface="Helvetica" charset="0"/>
              </a:rPr>
              <a:t>-терапии.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092A10-1186-4CF6-9444-8E6666C4E82B}" type="slidenum">
              <a:rPr lang="ru-RU" sz="2400" b="1" smtClean="0">
                <a:solidFill>
                  <a:schemeClr val="tx1"/>
                </a:solidFill>
              </a:rPr>
              <a:pPr>
                <a:defRPr/>
              </a:pPr>
              <a:t>5</a:t>
            </a:fld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470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88640"/>
            <a:ext cx="7886700" cy="929784"/>
          </a:xfrm>
        </p:spPr>
        <p:txBody>
          <a:bodyPr/>
          <a:lstStyle/>
          <a:p>
            <a:pPr algn="ctr" defTabSz="328154">
              <a:spcBef>
                <a:spcPts val="1266"/>
              </a:spcBef>
            </a:pPr>
            <a:r>
              <a:rPr lang="ru-RU" altLang="ru-RU" sz="2900" b="1" dirty="0" smtClean="0"/>
              <a:t>Фриц </a:t>
            </a:r>
            <a:r>
              <a:rPr lang="ru-RU" altLang="ru-RU" sz="2900" b="1" dirty="0" err="1" smtClean="0"/>
              <a:t>Перлз</a:t>
            </a:r>
            <a:endParaRPr lang="ru-RU" altLang="ru-RU" sz="2900" b="1" dirty="0"/>
          </a:p>
        </p:txBody>
      </p:sp>
      <p:sp>
        <p:nvSpPr>
          <p:cNvPr id="23556" name="Rectangle 3"/>
          <p:cNvSpPr>
            <a:spLocks noGrp="1" noChangeArrowheads="1"/>
          </p:cNvSpPr>
          <p:nvPr>
            <p:ph idx="1"/>
          </p:nvPr>
        </p:nvSpPr>
        <p:spPr>
          <a:xfrm>
            <a:off x="3769445" y="908720"/>
            <a:ext cx="4966022" cy="5376664"/>
          </a:xfrm>
        </p:spPr>
        <p:txBody>
          <a:bodyPr>
            <a:noAutofit/>
          </a:bodyPr>
          <a:lstStyle/>
          <a:p>
            <a:pPr marL="107152" indent="-107152" defTabSz="253371">
              <a:spcBef>
                <a:spcPct val="0"/>
              </a:spcBef>
              <a:buNone/>
            </a:pPr>
            <a:r>
              <a:rPr lang="ru-RU" altLang="ru-RU" sz="1400" b="1" dirty="0">
                <a:solidFill>
                  <a:srgbClr val="000000"/>
                </a:solidFill>
              </a:rPr>
              <a:t>Фредерик </a:t>
            </a:r>
            <a:r>
              <a:rPr lang="ru-RU" altLang="ru-RU" sz="1400" b="1" dirty="0" err="1">
                <a:solidFill>
                  <a:srgbClr val="000000"/>
                </a:solidFill>
              </a:rPr>
              <a:t>Саломон</a:t>
            </a:r>
            <a:r>
              <a:rPr lang="ru-RU" altLang="ru-RU" sz="1400" b="1" dirty="0">
                <a:solidFill>
                  <a:srgbClr val="000000"/>
                </a:solidFill>
              </a:rPr>
              <a:t> </a:t>
            </a:r>
            <a:r>
              <a:rPr lang="ru-RU" altLang="ru-RU" sz="1400" b="1" dirty="0" err="1">
                <a:solidFill>
                  <a:srgbClr val="000000"/>
                </a:solidFill>
              </a:rPr>
              <a:t>Перлз</a:t>
            </a:r>
            <a:r>
              <a:rPr lang="ru-RU" altLang="ru-RU" sz="1400" dirty="0">
                <a:solidFill>
                  <a:srgbClr val="000000"/>
                </a:solidFill>
              </a:rPr>
              <a:t> также известен как </a:t>
            </a:r>
            <a:r>
              <a:rPr lang="ru-RU" altLang="ru-RU" sz="1400" b="1" dirty="0">
                <a:solidFill>
                  <a:srgbClr val="000000"/>
                </a:solidFill>
              </a:rPr>
              <a:t>Фриц </a:t>
            </a:r>
            <a:r>
              <a:rPr lang="ru-RU" altLang="ru-RU" sz="1400" b="1" dirty="0" err="1">
                <a:solidFill>
                  <a:srgbClr val="000000"/>
                </a:solidFill>
              </a:rPr>
              <a:t>Перлз</a:t>
            </a:r>
            <a:r>
              <a:rPr lang="ru-RU" altLang="ru-RU" sz="1400" dirty="0">
                <a:solidFill>
                  <a:srgbClr val="000000"/>
                </a:solidFill>
              </a:rPr>
              <a:t>; (8 июля 1893, Берлин — 14 марта 1970, Чикаго) — выдающийся немецкий врач-психиатр, психотерапевт еврейского происхождения. Основоположник </a:t>
            </a:r>
            <a:r>
              <a:rPr lang="ru-RU" altLang="ru-RU" sz="1400" b="1" dirty="0" err="1">
                <a:solidFill>
                  <a:srgbClr val="000000"/>
                </a:solidFill>
              </a:rPr>
              <a:t>гештальт</a:t>
            </a:r>
            <a:r>
              <a:rPr lang="ru-RU" altLang="ru-RU" sz="1400" b="1" dirty="0">
                <a:solidFill>
                  <a:srgbClr val="000000"/>
                </a:solidFill>
              </a:rPr>
              <a:t>-терапии</a:t>
            </a:r>
            <a:r>
              <a:rPr lang="ru-RU" altLang="ru-RU" sz="1400" dirty="0">
                <a:solidFill>
                  <a:srgbClr val="000000"/>
                </a:solidFill>
              </a:rPr>
              <a:t>. </a:t>
            </a:r>
          </a:p>
          <a:p>
            <a:pPr marL="107152" indent="-107152" defTabSz="253371">
              <a:spcBef>
                <a:spcPct val="0"/>
              </a:spcBef>
              <a:buClr>
                <a:srgbClr val="232323"/>
              </a:buClr>
              <a:buSzPct val="100000"/>
              <a:buFontTx/>
              <a:buChar char="•"/>
            </a:pPr>
            <a:r>
              <a:rPr lang="ru-RU" altLang="ru-RU" sz="1400" dirty="0">
                <a:solidFill>
                  <a:srgbClr val="000000"/>
                </a:solidFill>
              </a:rPr>
              <a:t>Родился в Берлине в 1893 году.</a:t>
            </a:r>
          </a:p>
          <a:p>
            <a:pPr marL="107152" indent="-107152" defTabSz="253371">
              <a:spcBef>
                <a:spcPct val="0"/>
              </a:spcBef>
              <a:buClr>
                <a:srgbClr val="232323"/>
              </a:buClr>
              <a:buSzPct val="100000"/>
              <a:buFontTx/>
              <a:buChar char="•"/>
            </a:pPr>
            <a:r>
              <a:rPr lang="ru-RU" altLang="ru-RU" sz="1400" dirty="0">
                <a:solidFill>
                  <a:srgbClr val="000000"/>
                </a:solidFill>
              </a:rPr>
              <a:t>Во время Первой мировой войны воевал в составе немецкой армии, был ранен.</a:t>
            </a:r>
          </a:p>
          <a:p>
            <a:pPr marL="107152" indent="-107152" defTabSz="253371">
              <a:spcBef>
                <a:spcPct val="0"/>
              </a:spcBef>
              <a:buClr>
                <a:srgbClr val="232323"/>
              </a:buClr>
              <a:buSzPct val="100000"/>
              <a:buFontTx/>
              <a:buChar char="•"/>
            </a:pPr>
            <a:r>
              <a:rPr lang="ru-RU" altLang="ru-RU" sz="1400" dirty="0">
                <a:solidFill>
                  <a:srgbClr val="000000"/>
                </a:solidFill>
              </a:rPr>
              <a:t>В 1913 году приступает к изучению медицины — без особого интереса, рассматривая её как путь в философию и физиологию.</a:t>
            </a:r>
          </a:p>
          <a:p>
            <a:pPr marL="107152" indent="-107152" defTabSz="253371">
              <a:spcBef>
                <a:spcPct val="0"/>
              </a:spcBef>
              <a:buClr>
                <a:srgbClr val="232323"/>
              </a:buClr>
              <a:buSzPct val="100000"/>
              <a:buFontTx/>
              <a:buChar char="•"/>
            </a:pPr>
            <a:r>
              <a:rPr lang="ru-RU" altLang="ru-RU" sz="1400" dirty="0">
                <a:solidFill>
                  <a:srgbClr val="000000"/>
                </a:solidFill>
              </a:rPr>
              <a:t>В 1921 году получает степень доктора медицины и начинает заниматься психиатрией.</a:t>
            </a:r>
          </a:p>
          <a:p>
            <a:pPr marL="107152" indent="-107152" defTabSz="253371">
              <a:spcBef>
                <a:spcPct val="0"/>
              </a:spcBef>
              <a:buClr>
                <a:srgbClr val="232323"/>
              </a:buClr>
              <a:buSzPct val="100000"/>
              <a:buFontTx/>
              <a:buChar char="•"/>
            </a:pPr>
            <a:r>
              <a:rPr lang="ru-RU" altLang="ru-RU" sz="1400" dirty="0">
                <a:solidFill>
                  <a:srgbClr val="000000"/>
                </a:solidFill>
              </a:rPr>
              <a:t>1925 год — начало 7-летнего курса психоанализа, сначала у Вильгельма </a:t>
            </a:r>
            <a:r>
              <a:rPr lang="ru-RU" altLang="ru-RU" sz="1400" dirty="0" err="1">
                <a:solidFill>
                  <a:srgbClr val="000000"/>
                </a:solidFill>
              </a:rPr>
              <a:t>Райха</a:t>
            </a:r>
            <a:r>
              <a:rPr lang="ru-RU" altLang="ru-RU" sz="1400" dirty="0">
                <a:solidFill>
                  <a:srgbClr val="000000"/>
                </a:solidFill>
              </a:rPr>
              <a:t>, затем у Карен </a:t>
            </a:r>
            <a:r>
              <a:rPr lang="ru-RU" altLang="ru-RU" sz="1400" dirty="0" err="1">
                <a:solidFill>
                  <a:srgbClr val="000000"/>
                </a:solidFill>
              </a:rPr>
              <a:t>Хорни</a:t>
            </a:r>
            <a:r>
              <a:rPr lang="ru-RU" altLang="ru-RU" sz="1400" dirty="0">
                <a:solidFill>
                  <a:srgbClr val="000000"/>
                </a:solidFill>
              </a:rPr>
              <a:t>. Называет этот период «бесполезной жизнью на кушетке».</a:t>
            </a:r>
          </a:p>
          <a:p>
            <a:pPr marL="107152" indent="-107152" defTabSz="253371">
              <a:spcBef>
                <a:spcPct val="0"/>
              </a:spcBef>
              <a:buClr>
                <a:srgbClr val="232323"/>
              </a:buClr>
              <a:buSzPct val="100000"/>
              <a:buFontTx/>
              <a:buChar char="•"/>
            </a:pPr>
            <a:r>
              <a:rPr lang="ru-RU" altLang="ru-RU" sz="1400" dirty="0">
                <a:solidFill>
                  <a:srgbClr val="000000"/>
                </a:solidFill>
              </a:rPr>
              <a:t>В 1926 году </a:t>
            </a:r>
            <a:r>
              <a:rPr lang="ru-RU" altLang="ru-RU" sz="1400" dirty="0" err="1">
                <a:solidFill>
                  <a:srgbClr val="000000"/>
                </a:solidFill>
              </a:rPr>
              <a:t>Перлз</a:t>
            </a:r>
            <a:r>
              <a:rPr lang="ru-RU" altLang="ru-RU" sz="1400" dirty="0">
                <a:solidFill>
                  <a:srgbClr val="000000"/>
                </a:solidFill>
              </a:rPr>
              <a:t> знакомится с Куртом Гольдштейном — неврологом и психиатром, занимавшимся тогда солдатами с ранениями головного мозга, сторонником целостного, холистического, подхода к организму (организм-как-целое), и становится его ассистентом во Франкфуртском университете. Как «верный фрейдистам», он спорит с Гольдштейном, но будет вынужден вернуться к холизму через 10 лет — уже в Южной Африке. Холистический подход становится одним из краеугольных камней будущей </a:t>
            </a:r>
            <a:r>
              <a:rPr lang="ru-RU" altLang="ru-RU" sz="1400" dirty="0" err="1">
                <a:solidFill>
                  <a:srgbClr val="000000"/>
                </a:solidFill>
              </a:rPr>
              <a:t>гештальт</a:t>
            </a:r>
            <a:r>
              <a:rPr lang="ru-RU" altLang="ru-RU" sz="1400" dirty="0">
                <a:solidFill>
                  <a:srgbClr val="000000"/>
                </a:solidFill>
              </a:rPr>
              <a:t>-терапии: на нём базируется представление о взаимоотношении организм — окружающая среда. Постулируется, что человек и его окружение — единая система, и психотерапия невозможна без анализа контакта между ними.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092A10-1186-4CF6-9444-8E6666C4E82B}" type="slidenum">
              <a:rPr lang="ru-RU" sz="2400" b="1" smtClean="0">
                <a:solidFill>
                  <a:schemeClr val="tx1"/>
                </a:solidFill>
              </a:rPr>
              <a:pPr>
                <a:defRPr/>
              </a:pPr>
              <a:t>6</a:t>
            </a:fld>
            <a:endParaRPr lang="ru-RU" sz="2400" b="1" dirty="0">
              <a:solidFill>
                <a:schemeClr val="tx1"/>
              </a:solidFill>
            </a:endParaRPr>
          </a:p>
        </p:txBody>
      </p:sp>
      <p:grpSp>
        <p:nvGrpSpPr>
          <p:cNvPr id="23557" name="Group 4"/>
          <p:cNvGrpSpPr>
            <a:grpSpLocks/>
          </p:cNvGrpSpPr>
          <p:nvPr/>
        </p:nvGrpSpPr>
        <p:grpSpPr bwMode="auto">
          <a:xfrm>
            <a:off x="323528" y="1276119"/>
            <a:ext cx="3371874" cy="3321373"/>
            <a:chOff x="-1" y="-1"/>
            <a:chExt cx="5265868" cy="7112155"/>
          </a:xfrm>
        </p:grpSpPr>
        <p:pic>
          <p:nvPicPr>
            <p:cNvPr id="23558" name="Picture 5" descr="Fritz_Perls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0321"/>
            <a:stretch>
              <a:fillRect/>
            </a:stretch>
          </p:blipFill>
          <p:spPr bwMode="auto">
            <a:xfrm>
              <a:off x="118617" y="25400"/>
              <a:ext cx="5096450" cy="6985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3559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-1"/>
              <a:ext cx="5265868" cy="7112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997714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ChangeArrowheads="1"/>
          </p:cNvSpPr>
          <p:nvPr>
            <p:ph idx="1"/>
          </p:nvPr>
        </p:nvSpPr>
        <p:spPr>
          <a:xfrm>
            <a:off x="420812" y="390674"/>
            <a:ext cx="8340328" cy="5784205"/>
          </a:xfrm>
        </p:spPr>
        <p:txBody>
          <a:bodyPr>
            <a:noAutofit/>
          </a:bodyPr>
          <a:lstStyle/>
          <a:p>
            <a:pPr marL="128360" indent="-128360" defTabSz="256719">
              <a:spcBef>
                <a:spcPct val="0"/>
              </a:spcBef>
              <a:buSzPct val="100000"/>
              <a:buFontTx/>
              <a:buChar char="•"/>
            </a:pPr>
            <a:r>
              <a:rPr lang="ru-RU" altLang="ru-RU" sz="1400" dirty="0">
                <a:solidFill>
                  <a:srgbClr val="000000"/>
                </a:solidFill>
              </a:rPr>
              <a:t>1927 год — </a:t>
            </a:r>
            <a:r>
              <a:rPr lang="ru-RU" altLang="ru-RU" sz="1400" dirty="0" err="1">
                <a:solidFill>
                  <a:srgbClr val="000000"/>
                </a:solidFill>
              </a:rPr>
              <a:t>Перлз</a:t>
            </a:r>
            <a:r>
              <a:rPr lang="ru-RU" altLang="ru-RU" sz="1400" dirty="0">
                <a:solidFill>
                  <a:srgbClr val="000000"/>
                </a:solidFill>
              </a:rPr>
              <a:t> продолжает свой анализ и получает </a:t>
            </a:r>
            <a:r>
              <a:rPr lang="ru-RU" altLang="ru-RU" sz="1400" dirty="0" err="1">
                <a:solidFill>
                  <a:srgbClr val="000000"/>
                </a:solidFill>
              </a:rPr>
              <a:t>супервизию</a:t>
            </a:r>
            <a:r>
              <a:rPr lang="ru-RU" altLang="ru-RU" sz="1400" dirty="0">
                <a:solidFill>
                  <a:srgbClr val="000000"/>
                </a:solidFill>
              </a:rPr>
              <a:t> у психоаналитиков во Франкфурте, Вене и Берлине.</a:t>
            </a:r>
          </a:p>
          <a:p>
            <a:pPr marL="128360" indent="-128360" defTabSz="256719">
              <a:spcBef>
                <a:spcPct val="0"/>
              </a:spcBef>
              <a:buSzPct val="100000"/>
              <a:buFontTx/>
              <a:buChar char="•"/>
            </a:pPr>
            <a:r>
              <a:rPr lang="ru-RU" altLang="ru-RU" sz="1400" dirty="0">
                <a:solidFill>
                  <a:srgbClr val="000000"/>
                </a:solidFill>
              </a:rPr>
              <a:t>В 1930 году женится на Лоре Познер, с которой познакомился во Франкфуртском университете. Лора, доктор психологии, занимается </a:t>
            </a:r>
            <a:r>
              <a:rPr lang="ru-RU" altLang="ru-RU" sz="1400" dirty="0" err="1">
                <a:solidFill>
                  <a:srgbClr val="000000"/>
                </a:solidFill>
              </a:rPr>
              <a:t>гештальт</a:t>
            </a:r>
            <a:r>
              <a:rPr lang="ru-RU" altLang="ru-RU" sz="1400" dirty="0">
                <a:solidFill>
                  <a:srgbClr val="000000"/>
                </a:solidFill>
              </a:rPr>
              <a:t>-психологией и знакомит </a:t>
            </a:r>
            <a:r>
              <a:rPr lang="ru-RU" altLang="ru-RU" sz="1400" dirty="0" err="1">
                <a:solidFill>
                  <a:srgbClr val="000000"/>
                </a:solidFill>
              </a:rPr>
              <a:t>Перлза</a:t>
            </a:r>
            <a:r>
              <a:rPr lang="ru-RU" altLang="ru-RU" sz="1400" dirty="0">
                <a:solidFill>
                  <a:srgbClr val="000000"/>
                </a:solidFill>
              </a:rPr>
              <a:t> со всеми последними разработками в этой области. </a:t>
            </a:r>
          </a:p>
          <a:p>
            <a:pPr marL="128360" indent="-128360" defTabSz="256719">
              <a:spcBef>
                <a:spcPct val="0"/>
              </a:spcBef>
              <a:buSzPct val="100000"/>
              <a:buFontTx/>
              <a:buChar char="•"/>
            </a:pPr>
            <a:r>
              <a:rPr lang="ru-RU" altLang="ru-RU" sz="1400" dirty="0">
                <a:solidFill>
                  <a:srgbClr val="000000"/>
                </a:solidFill>
              </a:rPr>
              <a:t>В 1933 году, после прихода к власти Гитлера, Фриц </a:t>
            </a:r>
            <a:r>
              <a:rPr lang="ru-RU" altLang="ru-RU" sz="1400" dirty="0" err="1">
                <a:solidFill>
                  <a:srgbClr val="000000"/>
                </a:solidFill>
              </a:rPr>
              <a:t>Перлз</a:t>
            </a:r>
            <a:r>
              <a:rPr lang="ru-RU" altLang="ru-RU" sz="1400" dirty="0">
                <a:solidFill>
                  <a:srgbClr val="000000"/>
                </a:solidFill>
              </a:rPr>
              <a:t>, Лора </a:t>
            </a:r>
            <a:r>
              <a:rPr lang="ru-RU" altLang="ru-RU" sz="1400" dirty="0" err="1">
                <a:solidFill>
                  <a:srgbClr val="000000"/>
                </a:solidFill>
              </a:rPr>
              <a:t>Перлз</a:t>
            </a:r>
            <a:r>
              <a:rPr lang="ru-RU" altLang="ru-RU" sz="1400" dirty="0">
                <a:solidFill>
                  <a:srgbClr val="000000"/>
                </a:solidFill>
              </a:rPr>
              <a:t> и их старшая дочь Рената уезжают в Голландию, а год спустя перебираются в Южную Африку. </a:t>
            </a:r>
            <a:r>
              <a:rPr lang="ru-RU" altLang="ru-RU" sz="1400" dirty="0" err="1">
                <a:solidFill>
                  <a:srgbClr val="000000"/>
                </a:solidFill>
              </a:rPr>
              <a:t>Перлз</a:t>
            </a:r>
            <a:r>
              <a:rPr lang="ru-RU" altLang="ru-RU" sz="1400" dirty="0">
                <a:solidFill>
                  <a:srgbClr val="000000"/>
                </a:solidFill>
              </a:rPr>
              <a:t> едет туда, формально оставаясь ортодоксальным психоаналитиком: «Я еду проповедовать </a:t>
            </a:r>
            <a:r>
              <a:rPr lang="ru-RU" altLang="ru-RU" sz="1400" dirty="0" err="1">
                <a:solidFill>
                  <a:srgbClr val="000000"/>
                </a:solidFill>
              </a:rPr>
              <a:t>фрейдовское</a:t>
            </a:r>
            <a:r>
              <a:rPr lang="ru-RU" altLang="ru-RU" sz="1400" dirty="0">
                <a:solidFill>
                  <a:srgbClr val="000000"/>
                </a:solidFill>
              </a:rPr>
              <a:t> евангелие в Южную Африку»,- и основывает там институт психоанализа.</a:t>
            </a:r>
          </a:p>
          <a:p>
            <a:pPr marL="128360" indent="-128360" defTabSz="256719">
              <a:spcBef>
                <a:spcPct val="0"/>
              </a:spcBef>
              <a:buSzPct val="100000"/>
              <a:buFontTx/>
              <a:buChar char="•"/>
            </a:pPr>
            <a:r>
              <a:rPr lang="ru-RU" altLang="ru-RU" sz="1400" dirty="0">
                <a:solidFill>
                  <a:srgbClr val="000000"/>
                </a:solidFill>
              </a:rPr>
              <a:t>В 1942 году Фриц пошёл в южноафриканскую армию, где он служил в качестве психиатра в звании капитана до 1946 года.</a:t>
            </a:r>
          </a:p>
          <a:p>
            <a:pPr marL="128360" indent="-128360" defTabSz="256719">
              <a:spcBef>
                <a:spcPct val="0"/>
              </a:spcBef>
              <a:buSzPct val="100000"/>
              <a:buFontTx/>
              <a:buChar char="•"/>
            </a:pPr>
            <a:r>
              <a:rPr lang="ru-RU" altLang="ru-RU" sz="1400" dirty="0">
                <a:solidFill>
                  <a:srgbClr val="000000"/>
                </a:solidFill>
              </a:rPr>
              <a:t>В 1946 году </a:t>
            </a:r>
            <a:r>
              <a:rPr lang="ru-RU" altLang="ru-RU" sz="1400" dirty="0" err="1">
                <a:solidFill>
                  <a:srgbClr val="000000"/>
                </a:solidFill>
              </a:rPr>
              <a:t>Перлз</a:t>
            </a:r>
            <a:r>
              <a:rPr lang="ru-RU" altLang="ru-RU" sz="1400" dirty="0">
                <a:solidFill>
                  <a:srgbClr val="000000"/>
                </a:solidFill>
              </a:rPr>
              <a:t> переехал в Нью-Йорк.</a:t>
            </a:r>
          </a:p>
          <a:p>
            <a:pPr marL="128360" indent="-128360" defTabSz="256719">
              <a:spcBef>
                <a:spcPct val="0"/>
              </a:spcBef>
              <a:buSzPct val="100000"/>
              <a:buFontTx/>
              <a:buChar char="•"/>
            </a:pPr>
            <a:r>
              <a:rPr lang="ru-RU" altLang="ru-RU" sz="1400" dirty="0">
                <a:solidFill>
                  <a:srgbClr val="000000"/>
                </a:solidFill>
              </a:rPr>
              <a:t>В 1951 году в соавторстве с Ральфом </a:t>
            </a:r>
            <a:r>
              <a:rPr lang="ru-RU" altLang="ru-RU" sz="1400" dirty="0" err="1">
                <a:solidFill>
                  <a:srgbClr val="000000"/>
                </a:solidFill>
              </a:rPr>
              <a:t>Хефферлином</a:t>
            </a:r>
            <a:r>
              <a:rPr lang="ru-RU" altLang="ru-RU" sz="1400" dirty="0">
                <a:solidFill>
                  <a:srgbClr val="000000"/>
                </a:solidFill>
              </a:rPr>
              <a:t> и Полом </a:t>
            </a:r>
            <a:r>
              <a:rPr lang="ru-RU" altLang="ru-RU" sz="1400" dirty="0" err="1">
                <a:solidFill>
                  <a:srgbClr val="000000"/>
                </a:solidFill>
              </a:rPr>
              <a:t>Гудмэном</a:t>
            </a:r>
            <a:r>
              <a:rPr lang="ru-RU" altLang="ru-RU" sz="1400" dirty="0">
                <a:solidFill>
                  <a:srgbClr val="000000"/>
                </a:solidFill>
              </a:rPr>
              <a:t> публикует книгу «</a:t>
            </a:r>
            <a:r>
              <a:rPr lang="ru-RU" altLang="ru-RU" sz="1400" dirty="0" err="1">
                <a:solidFill>
                  <a:srgbClr val="000000"/>
                </a:solidFill>
              </a:rPr>
              <a:t>Гештальт</a:t>
            </a:r>
            <a:r>
              <a:rPr lang="ru-RU" altLang="ru-RU" sz="1400" dirty="0">
                <a:solidFill>
                  <a:srgbClr val="000000"/>
                </a:solidFill>
              </a:rPr>
              <a:t>-терапия: возбуждение и рост человеческой личности». Вскоре после этого был организован Нью-Йоркский институт </a:t>
            </a:r>
            <a:r>
              <a:rPr lang="ru-RU" altLang="ru-RU" sz="1400" dirty="0" err="1">
                <a:solidFill>
                  <a:srgbClr val="000000"/>
                </a:solidFill>
              </a:rPr>
              <a:t>гештальт</a:t>
            </a:r>
            <a:r>
              <a:rPr lang="ru-RU" altLang="ru-RU" sz="1400" dirty="0">
                <a:solidFill>
                  <a:srgbClr val="000000"/>
                </a:solidFill>
              </a:rPr>
              <a:t>-терапии, центр которого находился в квартире </a:t>
            </a:r>
            <a:r>
              <a:rPr lang="ru-RU" altLang="ru-RU" sz="1400" dirty="0" err="1">
                <a:solidFill>
                  <a:srgbClr val="000000"/>
                </a:solidFill>
              </a:rPr>
              <a:t>Перлза</a:t>
            </a:r>
            <a:r>
              <a:rPr lang="ru-RU" altLang="ru-RU" sz="1400" dirty="0">
                <a:solidFill>
                  <a:srgbClr val="000000"/>
                </a:solidFill>
              </a:rPr>
              <a:t>.</a:t>
            </a:r>
          </a:p>
          <a:p>
            <a:pPr marL="128360" indent="-128360" defTabSz="256719">
              <a:spcBef>
                <a:spcPct val="0"/>
              </a:spcBef>
              <a:buSzPct val="100000"/>
              <a:buFontTx/>
              <a:buChar char="•"/>
            </a:pPr>
            <a:r>
              <a:rPr lang="ru-RU" altLang="ru-RU" sz="1400" dirty="0">
                <a:solidFill>
                  <a:srgbClr val="000000"/>
                </a:solidFill>
              </a:rPr>
              <a:t>В 1954 году был также создан </a:t>
            </a:r>
            <a:r>
              <a:rPr lang="ru-RU" altLang="ru-RU" sz="1400" dirty="0" err="1">
                <a:solidFill>
                  <a:srgbClr val="000000"/>
                </a:solidFill>
              </a:rPr>
              <a:t>Кливлендский</a:t>
            </a:r>
            <a:r>
              <a:rPr lang="ru-RU" altLang="ru-RU" sz="1400" dirty="0">
                <a:solidFill>
                  <a:srgbClr val="000000"/>
                </a:solidFill>
              </a:rPr>
              <a:t> институт </a:t>
            </a:r>
            <a:r>
              <a:rPr lang="ru-RU" altLang="ru-RU" sz="1400" dirty="0" err="1">
                <a:solidFill>
                  <a:srgbClr val="000000"/>
                </a:solidFill>
              </a:rPr>
              <a:t>гештальт</a:t>
            </a:r>
            <a:r>
              <a:rPr lang="ru-RU" altLang="ru-RU" sz="1400" dirty="0">
                <a:solidFill>
                  <a:srgbClr val="000000"/>
                </a:solidFill>
              </a:rPr>
              <a:t>-терапии, а к концу 50-х годов группы </a:t>
            </a:r>
            <a:r>
              <a:rPr lang="ru-RU" altLang="ru-RU" sz="1400" dirty="0" err="1">
                <a:solidFill>
                  <a:srgbClr val="000000"/>
                </a:solidFill>
              </a:rPr>
              <a:t>гештальт</a:t>
            </a:r>
            <a:r>
              <a:rPr lang="ru-RU" altLang="ru-RU" sz="1400" dirty="0">
                <a:solidFill>
                  <a:srgbClr val="000000"/>
                </a:solidFill>
              </a:rPr>
              <a:t>-терапии были организованы по всей стране.</a:t>
            </a:r>
          </a:p>
          <a:p>
            <a:pPr marL="128360" indent="-128360" defTabSz="256719">
              <a:spcBef>
                <a:spcPct val="0"/>
              </a:spcBef>
              <a:buSzPct val="100000"/>
              <a:buFontTx/>
              <a:buChar char="•"/>
            </a:pPr>
            <a:r>
              <a:rPr lang="ru-RU" altLang="ru-RU" sz="1400" dirty="0">
                <a:solidFill>
                  <a:srgbClr val="000000"/>
                </a:solidFill>
              </a:rPr>
              <a:t>В 1960 году </a:t>
            </a:r>
            <a:r>
              <a:rPr lang="ru-RU" altLang="ru-RU" sz="1400" dirty="0" err="1">
                <a:solidFill>
                  <a:srgbClr val="000000"/>
                </a:solidFill>
              </a:rPr>
              <a:t>Перлз</a:t>
            </a:r>
            <a:r>
              <a:rPr lang="ru-RU" altLang="ru-RU" sz="1400" dirty="0">
                <a:solidFill>
                  <a:srgbClr val="000000"/>
                </a:solidFill>
              </a:rPr>
              <a:t> переехал на западное побережье Соединённых Штатов, некоторое время жил и работал в Лос-Анджелесе. </a:t>
            </a:r>
            <a:r>
              <a:rPr lang="ru-RU" altLang="ru-RU" sz="1400" dirty="0" err="1">
                <a:solidFill>
                  <a:srgbClr val="000000"/>
                </a:solidFill>
              </a:rPr>
              <a:t>Перлз</a:t>
            </a:r>
            <a:r>
              <a:rPr lang="ru-RU" altLang="ru-RU" sz="1400" dirty="0">
                <a:solidFill>
                  <a:srgbClr val="000000"/>
                </a:solidFill>
              </a:rPr>
              <a:t> рассказывает в своей </a:t>
            </a:r>
            <a:r>
              <a:rPr lang="ru-RU" altLang="ru-RU" sz="1400" dirty="0" err="1">
                <a:solidFill>
                  <a:srgbClr val="000000"/>
                </a:solidFill>
              </a:rPr>
              <a:t>автобиграфии</a:t>
            </a:r>
            <a:r>
              <a:rPr lang="ru-RU" altLang="ru-RU" sz="1400" dirty="0">
                <a:solidFill>
                  <a:srgbClr val="000000"/>
                </a:solidFill>
              </a:rPr>
              <a:t>, что в этот период он заинтересовался учением дзэн и ездил в японский монастырь дзэн, где два месяца изучал дзэн под руководством мастера дзэн. </a:t>
            </a:r>
          </a:p>
          <a:p>
            <a:pPr marL="128360" indent="-128360" defTabSz="256719">
              <a:spcBef>
                <a:spcPct val="0"/>
              </a:spcBef>
              <a:buSzPct val="100000"/>
              <a:buFontTx/>
              <a:buChar char="•"/>
            </a:pPr>
            <a:r>
              <a:rPr lang="ru-RU" altLang="ru-RU" sz="1400" dirty="0">
                <a:solidFill>
                  <a:srgbClr val="000000"/>
                </a:solidFill>
              </a:rPr>
              <a:t>В 1964 году он вошёл в штат знаменитого Института </a:t>
            </a:r>
            <a:r>
              <a:rPr lang="ru-RU" altLang="ru-RU" sz="1400" dirty="0" err="1">
                <a:solidFill>
                  <a:srgbClr val="000000"/>
                </a:solidFill>
              </a:rPr>
              <a:t>Эсален</a:t>
            </a:r>
            <a:r>
              <a:rPr lang="ru-RU" altLang="ru-RU" sz="1400" dirty="0">
                <a:solidFill>
                  <a:srgbClr val="000000"/>
                </a:solidFill>
              </a:rPr>
              <a:t> в Биг </a:t>
            </a:r>
            <a:r>
              <a:rPr lang="ru-RU" altLang="ru-RU" sz="1400" dirty="0" err="1">
                <a:solidFill>
                  <a:srgbClr val="000000"/>
                </a:solidFill>
              </a:rPr>
              <a:t>Сюр</a:t>
            </a:r>
            <a:r>
              <a:rPr lang="ru-RU" altLang="ru-RU" sz="1400" dirty="0">
                <a:solidFill>
                  <a:srgbClr val="000000"/>
                </a:solidFill>
              </a:rPr>
              <a:t>, штат Калифорния. </a:t>
            </a:r>
            <a:r>
              <a:rPr lang="ru-RU" altLang="ru-RU" sz="1400" dirty="0" err="1">
                <a:solidFill>
                  <a:srgbClr val="000000"/>
                </a:solidFill>
              </a:rPr>
              <a:t>Перлз</a:t>
            </a:r>
            <a:r>
              <a:rPr lang="ru-RU" altLang="ru-RU" sz="1400" dirty="0">
                <a:solidFill>
                  <a:srgbClr val="000000"/>
                </a:solidFill>
              </a:rPr>
              <a:t> стал лидером в движении за раскрытие потенциала человека.</a:t>
            </a:r>
          </a:p>
          <a:p>
            <a:pPr marL="128360" indent="-128360" defTabSz="256719">
              <a:spcBef>
                <a:spcPct val="0"/>
              </a:spcBef>
              <a:buSzPct val="100000"/>
              <a:buFontTx/>
              <a:buChar char="•"/>
            </a:pPr>
            <a:r>
              <a:rPr lang="ru-RU" altLang="ru-RU" sz="1400" dirty="0">
                <a:solidFill>
                  <a:srgbClr val="000000"/>
                </a:solidFill>
              </a:rPr>
              <a:t>В 1969 году </a:t>
            </a:r>
            <a:r>
              <a:rPr lang="ru-RU" altLang="ru-RU" sz="1400" dirty="0" err="1">
                <a:solidFill>
                  <a:srgbClr val="000000"/>
                </a:solidFill>
              </a:rPr>
              <a:t>Перлз</a:t>
            </a:r>
            <a:r>
              <a:rPr lang="ru-RU" altLang="ru-RU" sz="1400" dirty="0">
                <a:solidFill>
                  <a:srgbClr val="000000"/>
                </a:solidFill>
              </a:rPr>
              <a:t> перебрался в Британскую Колумбию, где на острове Ванкувер основал </a:t>
            </a:r>
            <a:r>
              <a:rPr lang="ru-RU" altLang="ru-RU" sz="1400" dirty="0" err="1">
                <a:solidFill>
                  <a:srgbClr val="000000"/>
                </a:solidFill>
              </a:rPr>
              <a:t>гештальт</a:t>
            </a:r>
            <a:r>
              <a:rPr lang="ru-RU" altLang="ru-RU" sz="1400" dirty="0">
                <a:solidFill>
                  <a:srgbClr val="000000"/>
                </a:solidFill>
              </a:rPr>
              <a:t>-общину. В том же году он опубликовал две наиболее известные ныне работы — «</a:t>
            </a:r>
            <a:r>
              <a:rPr lang="ru-RU" altLang="ru-RU" sz="1400" dirty="0" err="1">
                <a:solidFill>
                  <a:srgbClr val="000000"/>
                </a:solidFill>
              </a:rPr>
              <a:t>Гештальт</a:t>
            </a:r>
            <a:r>
              <a:rPr lang="ru-RU" altLang="ru-RU" sz="1400" dirty="0">
                <a:solidFill>
                  <a:srgbClr val="000000"/>
                </a:solidFill>
              </a:rPr>
              <a:t>-терапия в дословном изложении», а также «Внутри и вне помойного ведра».</a:t>
            </a:r>
          </a:p>
          <a:p>
            <a:pPr marL="128360" indent="-128360" defTabSz="256719">
              <a:spcBef>
                <a:spcPct val="0"/>
              </a:spcBef>
              <a:buSzPct val="100000"/>
              <a:buFontTx/>
              <a:buChar char="•"/>
            </a:pPr>
            <a:r>
              <a:rPr lang="ru-RU" altLang="ru-RU" sz="1400" dirty="0">
                <a:solidFill>
                  <a:srgbClr val="000000"/>
                </a:solidFill>
              </a:rPr>
              <a:t>Фриц </a:t>
            </a:r>
            <a:r>
              <a:rPr lang="ru-RU" altLang="ru-RU" sz="1400" dirty="0" err="1">
                <a:solidFill>
                  <a:srgbClr val="000000"/>
                </a:solidFill>
              </a:rPr>
              <a:t>Перлз</a:t>
            </a:r>
            <a:r>
              <a:rPr lang="ru-RU" altLang="ru-RU" sz="1400" dirty="0">
                <a:solidFill>
                  <a:srgbClr val="000000"/>
                </a:solidFill>
              </a:rPr>
              <a:t> умер в возрасте 76 лет 14 марта 1970 года после непродолжительной болезни (осложнения после ранее проведенной операции на сердце).. Незадолго до смерти он работал над двумя книгами — «</a:t>
            </a:r>
            <a:r>
              <a:rPr lang="ru-RU" altLang="ru-RU" sz="1400" dirty="0" err="1">
                <a:solidFill>
                  <a:srgbClr val="000000"/>
                </a:solidFill>
              </a:rPr>
              <a:t>Гештальт</a:t>
            </a:r>
            <a:r>
              <a:rPr lang="ru-RU" altLang="ru-RU" sz="1400" dirty="0">
                <a:solidFill>
                  <a:srgbClr val="000000"/>
                </a:solidFill>
              </a:rPr>
              <a:t>-подход» и «Свидетель терапии». Эти работы были изданы посмертно, в 1973 году.</a:t>
            </a:r>
          </a:p>
          <a:p>
            <a:pPr marL="128360" indent="-128360" defTabSz="256719">
              <a:spcBef>
                <a:spcPct val="0"/>
              </a:spcBef>
              <a:buSzPct val="100000"/>
              <a:buFontTx/>
              <a:buChar char="•"/>
            </a:pPr>
            <a:r>
              <a:rPr lang="ru-RU" altLang="ru-RU" sz="1400" dirty="0">
                <a:solidFill>
                  <a:srgbClr val="000000"/>
                </a:solidFill>
              </a:rPr>
              <a:t>Первая книга Фрица </a:t>
            </a:r>
            <a:r>
              <a:rPr lang="ru-RU" altLang="ru-RU" sz="1400" dirty="0" err="1">
                <a:solidFill>
                  <a:srgbClr val="000000"/>
                </a:solidFill>
              </a:rPr>
              <a:t>Перлза</a:t>
            </a:r>
            <a:r>
              <a:rPr lang="ru-RU" altLang="ru-RU" sz="1400" dirty="0">
                <a:solidFill>
                  <a:srgbClr val="000000"/>
                </a:solidFill>
              </a:rPr>
              <a:t>, полностью опубликованная в 1983 по-русски была «Внутри и вне помойного ведра» (Автобиография мастера). В 1990 опубликована «Практика </a:t>
            </a:r>
            <a:r>
              <a:rPr lang="ru-RU" altLang="ru-RU" sz="1400" dirty="0" err="1">
                <a:solidFill>
                  <a:srgbClr val="000000"/>
                </a:solidFill>
              </a:rPr>
              <a:t>гештальт</a:t>
            </a:r>
            <a:r>
              <a:rPr lang="ru-RU" altLang="ru-RU" sz="1400" dirty="0">
                <a:solidFill>
                  <a:srgbClr val="000000"/>
                </a:solidFill>
              </a:rPr>
              <a:t>-терапии» (написана в соавторстве с Ральфом </a:t>
            </a:r>
            <a:r>
              <a:rPr lang="ru-RU" altLang="ru-RU" sz="1400" dirty="0" err="1">
                <a:solidFill>
                  <a:srgbClr val="000000"/>
                </a:solidFill>
              </a:rPr>
              <a:t>Хефферлином</a:t>
            </a:r>
            <a:r>
              <a:rPr lang="ru-RU" altLang="ru-RU" sz="1400" dirty="0">
                <a:solidFill>
                  <a:srgbClr val="000000"/>
                </a:solidFill>
              </a:rPr>
              <a:t> и Полом </a:t>
            </a:r>
            <a:r>
              <a:rPr lang="ru-RU" altLang="ru-RU" sz="1400" dirty="0" err="1">
                <a:solidFill>
                  <a:srgbClr val="000000"/>
                </a:solidFill>
              </a:rPr>
              <a:t>Гудмэном</a:t>
            </a:r>
            <a:r>
              <a:rPr lang="ru-RU" altLang="ru-RU" sz="1400" dirty="0">
                <a:solidFill>
                  <a:srgbClr val="000000"/>
                </a:solidFill>
              </a:rPr>
              <a:t>).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092A10-1186-4CF6-9444-8E6666C4E82B}" type="slidenum">
              <a:rPr lang="ru-RU" sz="2400" b="1" smtClean="0">
                <a:solidFill>
                  <a:schemeClr val="tx1"/>
                </a:solidFill>
              </a:rPr>
              <a:pPr>
                <a:defRPr/>
              </a:pPr>
              <a:t>7</a:t>
            </a:fld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5882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 descr="5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460" y="2821781"/>
            <a:ext cx="6257479" cy="3622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4941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>
          <a:xfrm>
            <a:off x="755576" y="332657"/>
            <a:ext cx="7886700" cy="936104"/>
          </a:xfrm>
        </p:spPr>
        <p:txBody>
          <a:bodyPr/>
          <a:lstStyle/>
          <a:p>
            <a:pPr algn="ctr" defTabSz="328154">
              <a:spcBef>
                <a:spcPts val="1266"/>
              </a:spcBef>
            </a:pPr>
            <a:r>
              <a:rPr lang="ru-RU" altLang="ru-RU" sz="2900" b="1" dirty="0" err="1" smtClean="0"/>
              <a:t>Гештальт</a:t>
            </a:r>
            <a:r>
              <a:rPr lang="ru-RU" altLang="ru-RU" sz="2900" b="1" dirty="0" smtClean="0"/>
              <a:t>-терапия</a:t>
            </a:r>
            <a:endParaRPr lang="ru-RU" altLang="ru-RU" sz="2900" b="1" dirty="0"/>
          </a:p>
        </p:txBody>
      </p:sp>
      <p:sp>
        <p:nvSpPr>
          <p:cNvPr id="20485" name="Rectangle 4"/>
          <p:cNvSpPr>
            <a:spLocks noGrp="1" noChangeArrowheads="1"/>
          </p:cNvSpPr>
          <p:nvPr>
            <p:ph idx="1"/>
          </p:nvPr>
        </p:nvSpPr>
        <p:spPr>
          <a:xfrm>
            <a:off x="323528" y="1052736"/>
            <a:ext cx="8340328" cy="5225008"/>
          </a:xfrm>
        </p:spPr>
        <p:txBody>
          <a:bodyPr>
            <a:noAutofit/>
          </a:bodyPr>
          <a:lstStyle/>
          <a:p>
            <a:pPr marL="0" indent="0" algn="just" defTabSz="294669">
              <a:spcBef>
                <a:spcPct val="0"/>
              </a:spcBef>
              <a:buNone/>
            </a:pPr>
            <a:r>
              <a:rPr lang="ru-RU" altLang="ru-RU" sz="1500" b="1" dirty="0" err="1">
                <a:solidFill>
                  <a:srgbClr val="000000"/>
                </a:solidFill>
              </a:rPr>
              <a:t>Гешта́льт-терапи́я</a:t>
            </a:r>
            <a:r>
              <a:rPr lang="ru-RU" altLang="ru-RU" sz="1500" dirty="0">
                <a:solidFill>
                  <a:srgbClr val="000000"/>
                </a:solidFill>
              </a:rPr>
              <a:t> (от нем. </a:t>
            </a:r>
            <a:r>
              <a:rPr lang="ru-RU" altLang="ru-RU" sz="1500" dirty="0" err="1">
                <a:solidFill>
                  <a:srgbClr val="000000"/>
                </a:solidFill>
              </a:rPr>
              <a:t>Gestalt</a:t>
            </a:r>
            <a:r>
              <a:rPr lang="ru-RU" altLang="ru-RU" sz="1500" dirty="0">
                <a:solidFill>
                  <a:srgbClr val="000000"/>
                </a:solidFill>
              </a:rPr>
              <a:t> — здесь «целостный образ») — гуманистическое направление в психотерапии, основанное на экспериментально-феноменологическом и экзистенциальном подходах. Зародилось в 1950-х годах и получило большое распространение, начиная с 1960-х. В отличие от психоанализа, </a:t>
            </a:r>
            <a:r>
              <a:rPr lang="ru-RU" altLang="ru-RU" sz="1500" dirty="0" err="1">
                <a:solidFill>
                  <a:srgbClr val="000000"/>
                </a:solidFill>
              </a:rPr>
              <a:t>гештальт</a:t>
            </a:r>
            <a:r>
              <a:rPr lang="ru-RU" altLang="ru-RU" sz="1500" dirty="0">
                <a:solidFill>
                  <a:srgbClr val="000000"/>
                </a:solidFill>
              </a:rPr>
              <a:t>-терапевт не занимается интерпретацией бессознательного пациента, а помогает клиенту развить </a:t>
            </a:r>
            <a:r>
              <a:rPr lang="ru-RU" altLang="ru-RU" sz="1500" dirty="0" err="1">
                <a:solidFill>
                  <a:srgbClr val="000000"/>
                </a:solidFill>
              </a:rPr>
              <a:t>самоосознавание</a:t>
            </a:r>
            <a:r>
              <a:rPr lang="ru-RU" altLang="ru-RU" sz="1500" dirty="0">
                <a:solidFill>
                  <a:srgbClr val="000000"/>
                </a:solidFill>
              </a:rPr>
              <a:t>, и играет роль не пассивного стороннего наблюдателя, как психоаналитик, а активного участника, раскрываясь, взаимодействуя с пациентом как личность с личностью, как это предполагает гуманистический подход.</a:t>
            </a:r>
          </a:p>
          <a:p>
            <a:pPr marL="0" indent="0" algn="just" defTabSz="294669">
              <a:spcBef>
                <a:spcPct val="0"/>
              </a:spcBef>
              <a:buNone/>
            </a:pPr>
            <a:r>
              <a:rPr lang="ru-RU" altLang="ru-RU" sz="1500" dirty="0">
                <a:solidFill>
                  <a:srgbClr val="000000"/>
                </a:solidFill>
              </a:rPr>
              <a:t>Основной подход </a:t>
            </a:r>
            <a:r>
              <a:rPr lang="ru-RU" altLang="ru-RU" sz="1500" dirty="0" err="1">
                <a:solidFill>
                  <a:srgbClr val="000000"/>
                </a:solidFill>
              </a:rPr>
              <a:t>гештальт</a:t>
            </a:r>
            <a:r>
              <a:rPr lang="ru-RU" altLang="ru-RU" sz="1500" dirty="0">
                <a:solidFill>
                  <a:srgbClr val="000000"/>
                </a:solidFill>
              </a:rPr>
              <a:t>-терапии называется экспериментально-феноменологическим: в ходе терапии пациенту предлагается ставить эксперименты и наблюдать выявляемые в ходе экспериментов феномены.</a:t>
            </a:r>
          </a:p>
          <a:p>
            <a:pPr marL="0" indent="0" algn="just" defTabSz="294669">
              <a:spcBef>
                <a:spcPct val="0"/>
              </a:spcBef>
              <a:buNone/>
            </a:pPr>
            <a:r>
              <a:rPr lang="ru-RU" altLang="ru-RU" sz="1500" dirty="0">
                <a:solidFill>
                  <a:srgbClr val="000000"/>
                </a:solidFill>
              </a:rPr>
              <a:t>В качестве эксперимента часто применяется монодрама (ещё называемая «метод пустого стула»).</a:t>
            </a:r>
          </a:p>
          <a:p>
            <a:pPr marL="0" indent="0" algn="just" defTabSz="294669">
              <a:spcBef>
                <a:spcPct val="0"/>
              </a:spcBef>
              <a:buNone/>
            </a:pPr>
            <a:r>
              <a:rPr lang="ru-RU" altLang="ru-RU" sz="1500" dirty="0">
                <a:solidFill>
                  <a:srgbClr val="000000"/>
                </a:solidFill>
              </a:rPr>
              <a:t>В качестве феноменов могут выступать: эмоции, изменения в голосе (повышение и понижение тона, дрожание, запинки), мимика, поза, жесты, время реакции, появление разных ощущений в теле (напряжение, жар, холод, «мурашки») и т. д. </a:t>
            </a:r>
          </a:p>
          <a:p>
            <a:pPr marL="0" indent="0" algn="just" defTabSz="294669">
              <a:spcBef>
                <a:spcPct val="0"/>
              </a:spcBef>
              <a:buNone/>
            </a:pPr>
            <a:r>
              <a:rPr lang="ru-RU" altLang="ru-RU" sz="1500" dirty="0">
                <a:solidFill>
                  <a:srgbClr val="000000"/>
                </a:solidFill>
              </a:rPr>
              <a:t>Учась фиксировать в себе феномены, пациент развивает в себе </a:t>
            </a:r>
            <a:r>
              <a:rPr lang="ru-RU" altLang="ru-RU" sz="1500" dirty="0" err="1">
                <a:solidFill>
                  <a:srgbClr val="000000"/>
                </a:solidFill>
              </a:rPr>
              <a:t>осознавание</a:t>
            </a:r>
            <a:r>
              <a:rPr lang="ru-RU" altLang="ru-RU" sz="1500" dirty="0">
                <a:solidFill>
                  <a:srgbClr val="000000"/>
                </a:solidFill>
              </a:rPr>
              <a:t> — ключевое понятие </a:t>
            </a:r>
            <a:r>
              <a:rPr lang="ru-RU" altLang="ru-RU" sz="1500" dirty="0" err="1">
                <a:solidFill>
                  <a:srgbClr val="000000"/>
                </a:solidFill>
              </a:rPr>
              <a:t>гештальт</a:t>
            </a:r>
            <a:r>
              <a:rPr lang="ru-RU" altLang="ru-RU" sz="1500" dirty="0">
                <a:solidFill>
                  <a:srgbClr val="000000"/>
                </a:solidFill>
              </a:rPr>
              <a:t>-терапии. Успех терапии в целом зависит от успешности развития этого навыка и обучения пациента применять этот навык в реальной жизни после окончания сеансов терапии.</a:t>
            </a:r>
          </a:p>
          <a:p>
            <a:pPr marL="0" indent="0" algn="just" defTabSz="294669">
              <a:spcBef>
                <a:spcPct val="0"/>
              </a:spcBef>
              <a:buNone/>
            </a:pPr>
            <a:r>
              <a:rPr lang="ru-RU" altLang="ru-RU" sz="1500" dirty="0">
                <a:solidFill>
                  <a:srgbClr val="000000"/>
                </a:solidFill>
              </a:rPr>
              <a:t>Целью </a:t>
            </a:r>
            <a:r>
              <a:rPr lang="ru-RU" altLang="ru-RU" sz="1500" dirty="0" err="1">
                <a:solidFill>
                  <a:srgbClr val="000000"/>
                </a:solidFill>
              </a:rPr>
              <a:t>гештальт</a:t>
            </a:r>
            <a:r>
              <a:rPr lang="ru-RU" altLang="ru-RU" sz="1500" dirty="0">
                <a:solidFill>
                  <a:srgbClr val="000000"/>
                </a:solidFill>
              </a:rPr>
              <a:t>-терапии является создание и укрепление целостного образа (</a:t>
            </a:r>
            <a:r>
              <a:rPr lang="ru-RU" altLang="ru-RU" sz="1500" dirty="0" err="1">
                <a:solidFill>
                  <a:srgbClr val="000000"/>
                </a:solidFill>
              </a:rPr>
              <a:t>гештальта</a:t>
            </a:r>
            <a:r>
              <a:rPr lang="ru-RU" altLang="ru-RU" sz="1500" dirty="0">
                <a:solidFill>
                  <a:srgbClr val="000000"/>
                </a:solidFill>
              </a:rPr>
              <a:t>) личности пациента. Посредством </a:t>
            </a:r>
            <a:r>
              <a:rPr lang="ru-RU" altLang="ru-RU" sz="1500" dirty="0" err="1">
                <a:solidFill>
                  <a:srgbClr val="000000"/>
                </a:solidFill>
              </a:rPr>
              <a:t>осознавания</a:t>
            </a:r>
            <a:r>
              <a:rPr lang="ru-RU" altLang="ru-RU" sz="1500" dirty="0">
                <a:solidFill>
                  <a:srgbClr val="000000"/>
                </a:solidFill>
              </a:rPr>
              <a:t> и самоанализа пациент должен выявить отвергаемые им части своей личности: отвергаемые эмоции, потребности, черты характера, мысли. Затем принять их, принять себя и тем самым восстановить целостность своей личности.</a:t>
            </a:r>
            <a:r>
              <a:rPr lang="ru-RU" altLang="ru-RU" sz="1500" baseline="32000" dirty="0">
                <a:solidFill>
                  <a:srgbClr val="000000"/>
                </a:solidFill>
              </a:rPr>
              <a:t>[1]</a:t>
            </a:r>
            <a:r>
              <a:rPr lang="ru-RU" altLang="ru-RU" sz="1500" dirty="0">
                <a:solidFill>
                  <a:srgbClr val="000000"/>
                </a:solidFill>
              </a:rPr>
              <a:t> Большое внимание при этом уделяется также развитию независимости личности — умению следовать своим собственным мечтам и потребностям, а не потребностям других людей.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092A10-1186-4CF6-9444-8E6666C4E82B}" type="slidenum">
              <a:rPr lang="ru-RU" sz="2400" b="1" smtClean="0">
                <a:solidFill>
                  <a:schemeClr val="tx1"/>
                </a:solidFill>
              </a:rPr>
              <a:pPr>
                <a:defRPr/>
              </a:pPr>
              <a:t>8</a:t>
            </a:fld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1360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476673"/>
            <a:ext cx="7886700" cy="3096344"/>
          </a:xfrm>
        </p:spPr>
        <p:txBody>
          <a:bodyPr>
            <a:normAutofit fontScale="85000" lnSpcReduction="10000"/>
          </a:bodyPr>
          <a:lstStyle/>
          <a:p>
            <a:pPr marL="0" indent="178587" algn="just" defTabSz="321457">
              <a:spcBef>
                <a:spcPct val="0"/>
              </a:spcBef>
              <a:buNone/>
            </a:pPr>
            <a:r>
              <a:rPr lang="ru-RU" altLang="ru-RU" sz="2400" b="1" dirty="0">
                <a:solidFill>
                  <a:srgbClr val="000000"/>
                </a:solidFill>
              </a:rPr>
              <a:t>Аксиома </a:t>
            </a:r>
            <a:r>
              <a:rPr lang="ru-RU" altLang="ru-RU" sz="2400" b="1" dirty="0" err="1">
                <a:solidFill>
                  <a:srgbClr val="000000"/>
                </a:solidFill>
              </a:rPr>
              <a:t>Гештальта</a:t>
            </a:r>
            <a:r>
              <a:rPr lang="ru-RU" altLang="ru-RU" sz="2400" b="1" dirty="0">
                <a:solidFill>
                  <a:srgbClr val="000000"/>
                </a:solidFill>
              </a:rPr>
              <a:t>: </a:t>
            </a:r>
            <a:r>
              <a:rPr lang="ru-RU" altLang="ru-RU" sz="2400" dirty="0">
                <a:solidFill>
                  <a:srgbClr val="000000"/>
                </a:solidFill>
              </a:rPr>
              <a:t>лечить можно только человека, а не симптом. Невозможно изменить один фрагмент жизни, не затрагивая всего остального, иначе в жизни клиента конфликт лишь усилится. Парадокс состоит в том, что когда человек обнаруживает и признаёт, насколько симптом в действительности конструктивен, высвобождается энергия для изменения и принятия человеком состояния, в котором он находится. </a:t>
            </a:r>
            <a:endParaRPr lang="ru-RU" altLang="ru-RU" sz="2400" b="1" dirty="0">
              <a:solidFill>
                <a:srgbClr val="000000"/>
              </a:solidFill>
            </a:endParaRPr>
          </a:p>
          <a:p>
            <a:pPr marL="0" indent="178587" algn="just" defTabSz="321457">
              <a:spcBef>
                <a:spcPct val="0"/>
              </a:spcBef>
              <a:buNone/>
            </a:pPr>
            <a:r>
              <a:rPr lang="ru-RU" altLang="ru-RU" sz="2400" b="1" dirty="0">
                <a:solidFill>
                  <a:srgbClr val="000000"/>
                </a:solidFill>
              </a:rPr>
              <a:t>Принципы </a:t>
            </a:r>
            <a:r>
              <a:rPr lang="ru-RU" altLang="ru-RU" sz="2400" b="1" dirty="0" err="1">
                <a:solidFill>
                  <a:srgbClr val="000000"/>
                </a:solidFill>
              </a:rPr>
              <a:t>гештальт</a:t>
            </a:r>
            <a:r>
              <a:rPr lang="ru-RU" altLang="ru-RU" sz="2400" b="1" dirty="0">
                <a:solidFill>
                  <a:srgbClr val="000000"/>
                </a:solidFill>
              </a:rPr>
              <a:t>-терапии:</a:t>
            </a:r>
          </a:p>
          <a:p>
            <a:pPr marL="0" indent="178587" algn="just" defTabSz="321457">
              <a:spcBef>
                <a:spcPct val="0"/>
              </a:spcBef>
              <a:buNone/>
            </a:pPr>
            <a:r>
              <a:rPr lang="ru-RU" altLang="ru-RU" sz="2400" dirty="0">
                <a:solidFill>
                  <a:srgbClr val="000000"/>
                </a:solidFill>
              </a:rPr>
              <a:t>1. «Здесь и сейчас</a:t>
            </a:r>
            <a:r>
              <a:rPr lang="ru-RU" altLang="ru-RU" sz="2400" dirty="0" smtClean="0">
                <a:solidFill>
                  <a:srgbClr val="000000"/>
                </a:solidFill>
              </a:rPr>
              <a:t>».</a:t>
            </a:r>
            <a:endParaRPr lang="ru-RU" altLang="ru-RU" sz="2400" dirty="0">
              <a:solidFill>
                <a:srgbClr val="000000"/>
              </a:solidFill>
            </a:endParaRPr>
          </a:p>
          <a:p>
            <a:pPr marL="0" indent="178587" algn="just" defTabSz="321457">
              <a:spcBef>
                <a:spcPct val="0"/>
              </a:spcBef>
              <a:buNone/>
            </a:pPr>
            <a:r>
              <a:rPr lang="ru-RU" altLang="ru-RU" sz="2400" dirty="0">
                <a:solidFill>
                  <a:srgbClr val="000000"/>
                </a:solidFill>
              </a:rPr>
              <a:t>2. </a:t>
            </a:r>
            <a:r>
              <a:rPr lang="ru-RU" altLang="ru-RU" sz="2400" dirty="0" smtClean="0">
                <a:solidFill>
                  <a:srgbClr val="000000"/>
                </a:solidFill>
              </a:rPr>
              <a:t>«Я </a:t>
            </a:r>
            <a:r>
              <a:rPr lang="ru-RU" altLang="ru-RU" sz="2400" dirty="0">
                <a:solidFill>
                  <a:srgbClr val="000000"/>
                </a:solidFill>
              </a:rPr>
              <a:t>и ты</a:t>
            </a:r>
            <a:r>
              <a:rPr lang="ru-RU" altLang="ru-RU" sz="2400" dirty="0" smtClean="0">
                <a:solidFill>
                  <a:srgbClr val="000000"/>
                </a:solidFill>
              </a:rPr>
              <a:t>».</a:t>
            </a:r>
            <a:endParaRPr lang="ru-RU" altLang="ru-RU" sz="2400" dirty="0">
              <a:solidFill>
                <a:srgbClr val="000000"/>
              </a:solidFill>
            </a:endParaRPr>
          </a:p>
          <a:p>
            <a:pPr marL="0" indent="178587" algn="just" defTabSz="321457">
              <a:spcBef>
                <a:spcPct val="0"/>
              </a:spcBef>
              <a:buNone/>
            </a:pPr>
            <a:r>
              <a:rPr lang="ru-RU" altLang="ru-RU" sz="2400" dirty="0">
                <a:solidFill>
                  <a:srgbClr val="000000"/>
                </a:solidFill>
              </a:rPr>
              <a:t>3. Принцип </a:t>
            </a:r>
            <a:r>
              <a:rPr lang="ru-RU" altLang="ru-RU" sz="2400" dirty="0" err="1">
                <a:solidFill>
                  <a:srgbClr val="000000"/>
                </a:solidFill>
              </a:rPr>
              <a:t>субъективизации</a:t>
            </a:r>
            <a:r>
              <a:rPr lang="ru-RU" altLang="ru-RU" sz="2400" dirty="0">
                <a:solidFill>
                  <a:srgbClr val="000000"/>
                </a:solidFill>
              </a:rPr>
              <a:t> </a:t>
            </a:r>
            <a:r>
              <a:rPr lang="ru-RU" altLang="ru-RU" sz="2400" dirty="0" smtClean="0">
                <a:solidFill>
                  <a:srgbClr val="000000"/>
                </a:solidFill>
              </a:rPr>
              <a:t>высказываний.</a:t>
            </a:r>
            <a:endParaRPr lang="ru-RU" altLang="ru-RU" sz="2400" dirty="0">
              <a:solidFill>
                <a:srgbClr val="000000"/>
              </a:solidFill>
            </a:endParaRPr>
          </a:p>
          <a:p>
            <a:pPr marL="0" indent="178587" algn="just" defTabSz="321457">
              <a:spcBef>
                <a:spcPct val="0"/>
              </a:spcBef>
              <a:buNone/>
            </a:pPr>
            <a:r>
              <a:rPr lang="ru-RU" altLang="ru-RU" sz="2400" dirty="0">
                <a:solidFill>
                  <a:srgbClr val="000000"/>
                </a:solidFill>
              </a:rPr>
              <a:t>4. Непрерывность </a:t>
            </a:r>
            <a:r>
              <a:rPr lang="ru-RU" altLang="ru-RU" sz="2400" dirty="0" smtClean="0">
                <a:solidFill>
                  <a:srgbClr val="000000"/>
                </a:solidFill>
              </a:rPr>
              <a:t>осознания</a:t>
            </a:r>
            <a:r>
              <a:rPr lang="ru-RU" altLang="ru-RU" dirty="0" smtClean="0"/>
              <a:t>.</a:t>
            </a:r>
            <a:endParaRPr lang="ru-RU" altLang="ru-RU" sz="2400" dirty="0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372200" y="6309320"/>
            <a:ext cx="2057400" cy="365125"/>
          </a:xfrm>
        </p:spPr>
        <p:txBody>
          <a:bodyPr/>
          <a:lstStyle/>
          <a:p>
            <a:pPr>
              <a:defRPr/>
            </a:pPr>
            <a:fld id="{A9092A10-1186-4CF6-9444-8E6666C4E82B}" type="slidenum">
              <a:rPr lang="ru-RU" sz="2400" b="1" smtClean="0">
                <a:solidFill>
                  <a:schemeClr val="tx1"/>
                </a:solidFill>
              </a:rPr>
              <a:pPr>
                <a:defRPr/>
              </a:pPr>
              <a:t>9</a:t>
            </a:fld>
            <a:endParaRPr lang="ru-RU" sz="2400" b="1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573016"/>
            <a:ext cx="5224463" cy="240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7725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280</TotalTime>
  <Words>1976</Words>
  <Application>Microsoft Office PowerPoint</Application>
  <PresentationFormat>Экран (4:3)</PresentationFormat>
  <Paragraphs>482</Paragraphs>
  <Slides>46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7" baseType="lpstr">
      <vt:lpstr>1_Тема Office</vt:lpstr>
      <vt:lpstr>Гештальт-терапия как метод психологической помощи </vt:lpstr>
      <vt:lpstr>План лекции</vt:lpstr>
      <vt:lpstr>Понятие «Гештальт»</vt:lpstr>
      <vt:lpstr>Гештальт- психология и Гештальт-терапия</vt:lpstr>
      <vt:lpstr>История Гештальт-терапии</vt:lpstr>
      <vt:lpstr>Фриц Перлз</vt:lpstr>
      <vt:lpstr>Презентация PowerPoint</vt:lpstr>
      <vt:lpstr>Гештальт-терапия</vt:lpstr>
      <vt:lpstr>Презентация PowerPoint</vt:lpstr>
      <vt:lpstr>Психодинамическое направление</vt:lpstr>
      <vt:lpstr>Механизмы психологической защиты</vt:lpstr>
      <vt:lpstr>Механизмы психологической защиты </vt:lpstr>
      <vt:lpstr>Перенос и контрперенос</vt:lpstr>
      <vt:lpstr>Признаки контрпереноса</vt:lpstr>
      <vt:lpstr>Типы контрпереносных реакций</vt:lpstr>
      <vt:lpstr>Причины контрпереноса</vt:lpstr>
      <vt:lpstr>Положения Гештальт-Терапии</vt:lpstr>
      <vt:lpstr>Презентация PowerPoint</vt:lpstr>
      <vt:lpstr>Цели психологической помощи</vt:lpstr>
      <vt:lpstr>                                                                                                                                                                                         </vt:lpstr>
      <vt:lpstr>Позиция клиента</vt:lpstr>
      <vt:lpstr>Показания к применению Гештальт-терапии</vt:lpstr>
      <vt:lpstr>Противопоказания к Гештальт-терапии</vt:lpstr>
      <vt:lpstr>Неэффективна Гештальт-терапия</vt:lpstr>
      <vt:lpstr>Недостатки Гештальт-терапии</vt:lpstr>
      <vt:lpstr>Псхотехники</vt:lpstr>
      <vt:lpstr>Основные понятия Гештальт-терапии</vt:lpstr>
      <vt:lpstr>Фигура и фон</vt:lpstr>
      <vt:lpstr>ОСОЗНАНИЕ И СОСРЕДОТОЧЕНИЕ НА НАСТОЯЩЕМ</vt:lpstr>
      <vt:lpstr>Защитные механизмы</vt:lpstr>
      <vt:lpstr>Слияние</vt:lpstr>
      <vt:lpstr>Интроекция</vt:lpstr>
      <vt:lpstr>Проекция</vt:lpstr>
      <vt:lpstr>Ретрофлексия</vt:lpstr>
      <vt:lpstr>Дефлексия</vt:lpstr>
      <vt:lpstr>Полярность</vt:lpstr>
      <vt:lpstr>Зрелость</vt:lpstr>
      <vt:lpstr>Гештальт-терапевтические процедуры</vt:lpstr>
      <vt:lpstr>Аутентичная личность</vt:lpstr>
      <vt:lpstr>Контакт</vt:lpstr>
      <vt:lpstr>Сопротивление</vt:lpstr>
      <vt:lpstr>Интроекция</vt:lpstr>
      <vt:lpstr>Проекция</vt:lpstr>
      <vt:lpstr>Ретрорефлексия</vt:lpstr>
      <vt:lpstr>Слияние</vt:lpstr>
      <vt:lpstr>Спасибо за внимание!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построения консультативного процесса обучающихся, социально уязвимых и попавших в трудные жизненные ситуации </dc:title>
  <dc:creator>1</dc:creator>
  <cp:lastModifiedBy>1</cp:lastModifiedBy>
  <cp:revision>31</cp:revision>
  <dcterms:created xsi:type="dcterms:W3CDTF">2023-06-28T11:58:22Z</dcterms:created>
  <dcterms:modified xsi:type="dcterms:W3CDTF">2023-06-28T16:38:32Z</dcterms:modified>
</cp:coreProperties>
</file>