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64" r:id="rId5"/>
    <p:sldId id="266" r:id="rId6"/>
    <p:sldId id="265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44.04.02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Магистр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Социальная 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776864" cy="36724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Тема </a:t>
            </a:r>
            <a:r>
              <a:rPr lang="ru-RU" sz="440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3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Социальное развитие 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в </a:t>
            </a:r>
            <a:r>
              <a:rPr lang="ru-RU" sz="440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раннем детстве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новорожденности (0-2 месяца)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060848"/>
            <a:ext cx="8856984" cy="4464496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Критический период.</a:t>
            </a: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максимальная нужда новорожденного во взрослом и минимальные средства общения с ним.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Новообразование периода новорожденности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комплекс оживления – особая эмоционально-двигательная реакция, обращенная ко взрослому – первое средство общения ребенка со взрослым: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  <a:latin typeface="Arial"/>
              </a:rPr>
              <a:t> Замирание </a:t>
            </a:r>
            <a:r>
              <a:rPr lang="ru-RU" dirty="0">
                <a:solidFill>
                  <a:schemeClr val="tx1"/>
                </a:solidFill>
                <a:latin typeface="Arial"/>
              </a:rPr>
              <a:t>и зрительное </a:t>
            </a:r>
            <a:r>
              <a:rPr lang="ru-RU" dirty="0" smtClean="0">
                <a:solidFill>
                  <a:schemeClr val="tx1"/>
                </a:solidFill>
                <a:latin typeface="Arial"/>
              </a:rPr>
              <a:t>сосредоточение;</a:t>
            </a:r>
            <a:endParaRPr lang="ru-RU" dirty="0">
              <a:solidFill>
                <a:schemeClr val="tx1"/>
              </a:solidFill>
              <a:latin typeface="Arial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222222"/>
                </a:solidFill>
                <a:latin typeface="Arial"/>
              </a:rPr>
              <a:t> Улыбка, выражающая 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радостные эмоции ребенка;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222222"/>
                </a:solidFill>
                <a:latin typeface="Arial"/>
              </a:rPr>
              <a:t> Двигательное 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оживление — движения головы, вскидывание ручек и ножек,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прогибание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спинки и пр.;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222222"/>
                </a:solidFill>
                <a:latin typeface="Arial"/>
              </a:rPr>
              <a:t> Вокализации.</a:t>
            </a:r>
            <a:endParaRPr lang="ru-RU" dirty="0">
              <a:solidFill>
                <a:srgbClr val="222222"/>
              </a:solidFill>
              <a:latin typeface="Arial"/>
            </a:endParaRPr>
          </a:p>
          <a:p>
            <a:pPr marL="45720" indent="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Младенчество (2 мес. – 1 год)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dirty="0" smtClean="0"/>
              <a:t>   0           1  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Стабильный период.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неразрывное эмоциональное единство ребенка и взрослого (ситуация «МЫ»).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деятельность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непосредственно-эмоциональное общение с близким взрослым.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периода младенчества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Складывается структура речевого действия;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Складывается структура предметного действия.</a:t>
            </a:r>
          </a:p>
          <a:p>
            <a:pPr marL="45720" indent="0">
              <a:buNone/>
            </a:pPr>
            <a:endParaRPr lang="ru-RU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18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1-го года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12776"/>
            <a:ext cx="8856984" cy="511256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Критический период.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Кризис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саморегуляции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ребенок начинает ходить и говорить, происходит разрыв единой социальной ситуации «Мы».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Новообразование кризиса 1-го года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автономная речь.</a:t>
            </a:r>
          </a:p>
          <a:p>
            <a:pPr marL="4572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Проявления кризиса: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нарушение всех биоритмических процессов (сон-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бодроствование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нарушения удовлетворения витальных потребностей;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эмоциональные проявления (угрюмость, плаксивость, обидчивость).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45347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Раннее детство (1 год-3 года)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dirty="0" smtClean="0"/>
              <a:t>   1           3  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Стабильный период.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возникновение совместной деятельности ребенка и взрослого (ситуация «ребенок-предмет-взрослый»).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деятельность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предметная (предметно-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манипулятивная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периода раннего детства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зарождение самосознания, развитие образа Я;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появление первичной самооценки.</a:t>
            </a:r>
          </a:p>
          <a:p>
            <a:pPr marL="45720" indent="0">
              <a:buNone/>
            </a:pPr>
            <a:endParaRPr lang="ru-RU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5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3-х лет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sz="3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Критический период. Кризис эмансипации. Кризис «Я-сам».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Социальная </a:t>
            </a:r>
            <a:r>
              <a:rPr lang="ru-RU" sz="3100" b="1" dirty="0">
                <a:solidFill>
                  <a:srgbClr val="000000"/>
                </a:solidFill>
                <a:latin typeface="Times New Roman"/>
                <a:ea typeface="Times New Roman"/>
              </a:rPr>
              <a:t>ситуация развития </a:t>
            </a:r>
            <a:r>
              <a:rPr lang="ru-RU" sz="3100" dirty="0">
                <a:solidFill>
                  <a:srgbClr val="000000"/>
                </a:solidFill>
                <a:latin typeface="Times New Roman"/>
                <a:ea typeface="Times New Roman"/>
              </a:rPr>
              <a:t>- разрушение, пересмотр старой системы социальных отношений, кризис выделения своего «</a:t>
            </a:r>
            <a:r>
              <a:rPr lang="ru-RU" sz="3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я», у ребенка начинает формироваться самосознание и воля.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Симптомы кризиса </a:t>
            </a:r>
            <a:r>
              <a:rPr lang="ru-RU" sz="3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– негативизм, упрямство, строптивость, своеволие, протест-бунт, </a:t>
            </a:r>
            <a:r>
              <a:rPr lang="ru-RU" sz="3100" smtClean="0">
                <a:solidFill>
                  <a:srgbClr val="000000"/>
                </a:solidFill>
                <a:latin typeface="Times New Roman"/>
                <a:ea typeface="Times New Roman"/>
              </a:rPr>
              <a:t>обесценивание взрослых, </a:t>
            </a:r>
            <a:r>
              <a:rPr lang="ru-RU" sz="3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деспотизм.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Новообразования кризиса – </a:t>
            </a:r>
            <a:r>
              <a:rPr lang="ru-RU" sz="3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психологическая эмансипация ребенка, появление позиции «Я сам», развитие аффективной и волевой сторон личности.</a:t>
            </a:r>
            <a:endParaRPr lang="ru-RU" sz="31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4572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532</TotalTime>
  <Words>330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Социальная психология развития</vt:lpstr>
      <vt:lpstr>Тема 3  Социальное развитие в раннем детстве</vt:lpstr>
      <vt:lpstr>Кризис новорожденности (0-2 месяца)</vt:lpstr>
      <vt:lpstr>Младенчество (2 мес. – 1 год)</vt:lpstr>
      <vt:lpstr>Кризис 1-го года</vt:lpstr>
      <vt:lpstr>Раннее детство (1 год-3 года)</vt:lpstr>
      <vt:lpstr>Кризис 3-х лет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38</cp:revision>
  <dcterms:created xsi:type="dcterms:W3CDTF">2017-12-07T11:34:40Z</dcterms:created>
  <dcterms:modified xsi:type="dcterms:W3CDTF">2018-01-18T03:27:34Z</dcterms:modified>
</cp:coreProperties>
</file>