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58" r:id="rId6"/>
    <p:sldId id="264" r:id="rId7"/>
    <p:sldId id="286" r:id="rId8"/>
    <p:sldId id="267" r:id="rId9"/>
    <p:sldId id="268" r:id="rId10"/>
    <p:sldId id="269" r:id="rId11"/>
    <p:sldId id="270" r:id="rId12"/>
    <p:sldId id="265" r:id="rId13"/>
    <p:sldId id="266" r:id="rId14"/>
    <p:sldId id="271" r:id="rId15"/>
    <p:sldId id="273" r:id="rId16"/>
    <p:sldId id="272" r:id="rId17"/>
    <p:sldId id="259" r:id="rId18"/>
    <p:sldId id="274" r:id="rId19"/>
    <p:sldId id="275" r:id="rId20"/>
    <p:sldId id="276" r:id="rId21"/>
    <p:sldId id="277" r:id="rId22"/>
    <p:sldId id="282" r:id="rId23"/>
    <p:sldId id="295" r:id="rId24"/>
    <p:sldId id="296" r:id="rId25"/>
    <p:sldId id="285" r:id="rId26"/>
    <p:sldId id="260" r:id="rId27"/>
    <p:sldId id="288" r:id="rId28"/>
    <p:sldId id="293" r:id="rId29"/>
    <p:sldId id="294" r:id="rId30"/>
    <p:sldId id="291" r:id="rId31"/>
    <p:sldId id="292" r:id="rId32"/>
    <p:sldId id="289" r:id="rId33"/>
    <p:sldId id="290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EDDD0BF-3FA0-49F5-8B50-5D743B501618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753CFCB-ACF1-4B31-BE6F-BCECBE257C0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212977"/>
            <a:ext cx="1440160" cy="576064"/>
          </a:xfrm>
        </p:spPr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51216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Парные взаимодействия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9" y="2475877"/>
            <a:ext cx="3064679" cy="18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Виктор\Desktop\Информация\1-16-17 УчГод\УМК ДО\Презентации\be9780-001-Tantric-Eye-Gazing-Getty-Image-lice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97" y="2475877"/>
            <a:ext cx="2160240" cy="215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иктор\Desktop\4.04.17\1-Презентации по Кинесике\Наполнение\kak-dostignut-vzaimoponimaniya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842705"/>
            <a:ext cx="3888433" cy="25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1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Закрытая позиция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/вариант «симпатия»/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Виктор\Desktop\4.04.17\1-Презентации по Кинесике\Наполнение\conversar-con-una-muj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02785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Закрытая позиция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/вариант </a:t>
            </a:r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«враждебность»/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Виктор\Desktop\4.04.17\1-Презентации по Кинесике\Наполнение\i_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45086"/>
            <a:ext cx="4927810" cy="495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Выражение заинтересованности к сидящему рядом человеку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Виктор\Desktop\4.04.17\1-Презентации по Кинесике\Наполнение\64804_html_m319ead2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7"/>
            <a:ext cx="5904655" cy="48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Асимметричность интереса к собеседнику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1"/>
            <a:ext cx="6298326" cy="48227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45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   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  Направление носка ноги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указывает на направление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интереса (привлекательного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человека;  направление, в котором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человек хотел бы идти)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Ступни ног выражают заинтересованность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Виктор\Desktop\4.04.17\1-Презентации по Кинесике\Наполнение\3_1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00808"/>
            <a:ext cx="303531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2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353347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700" b="1" dirty="0" smtClean="0">
                <a:solidFill>
                  <a:schemeClr val="bg2">
                    <a:lumMod val="75000"/>
                  </a:schemeClr>
                </a:solidFill>
              </a:rPr>
              <a:t>    Поворот тела и направление</a:t>
            </a:r>
          </a:p>
          <a:p>
            <a:pPr marL="0" indent="0">
              <a:buNone/>
            </a:pPr>
            <a:r>
              <a:rPr lang="ru-RU" sz="2700" b="1" dirty="0" smtClean="0">
                <a:solidFill>
                  <a:schemeClr val="bg2">
                    <a:lumMod val="75000"/>
                  </a:schemeClr>
                </a:solidFill>
              </a:rPr>
              <a:t>носка ноги </a:t>
            </a:r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  <a:t>=</a:t>
            </a:r>
            <a:r>
              <a:rPr lang="ru-RU" sz="27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  <a:t>указывает на</a:t>
            </a:r>
          </a:p>
          <a:p>
            <a:pPr marL="0" indent="0">
              <a:buNone/>
            </a:pPr>
            <a:r>
              <a:rPr lang="ru-RU" sz="2700" u="sng" dirty="0" smtClean="0">
                <a:solidFill>
                  <a:schemeClr val="bg2">
                    <a:lumMod val="75000"/>
                  </a:schemeClr>
                </a:solidFill>
              </a:rPr>
              <a:t>направление мыслей </a:t>
            </a:r>
          </a:p>
          <a:p>
            <a:pPr marL="0" indent="0">
              <a:buNone/>
            </a:pPr>
            <a:r>
              <a:rPr lang="ru-RU" sz="2700" u="sng" dirty="0">
                <a:solidFill>
                  <a:schemeClr val="bg2">
                    <a:lumMod val="75000"/>
                  </a:schemeClr>
                </a:solidFill>
              </a:rPr>
              <a:t>ч</a:t>
            </a:r>
            <a:r>
              <a:rPr lang="ru-RU" sz="2700" u="sng" dirty="0" smtClean="0">
                <a:solidFill>
                  <a:schemeClr val="bg2">
                    <a:lumMod val="75000"/>
                  </a:schemeClr>
                </a:solidFill>
              </a:rPr>
              <a:t>еловека</a:t>
            </a:r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  <a:t>. По ним можно</a:t>
            </a:r>
          </a:p>
          <a:p>
            <a:pPr marL="0" indent="0">
              <a:buNone/>
            </a:pPr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  <a:t>определить, </a:t>
            </a:r>
            <a:r>
              <a:rPr lang="ru-RU" sz="2700" u="sng" dirty="0" smtClean="0">
                <a:solidFill>
                  <a:schemeClr val="bg2">
                    <a:lumMod val="75000"/>
                  </a:schemeClr>
                </a:solidFill>
              </a:rPr>
              <a:t>куда он хотел бы</a:t>
            </a:r>
          </a:p>
          <a:p>
            <a:pPr marL="0" indent="0">
              <a:buNone/>
            </a:pPr>
            <a:r>
              <a:rPr lang="ru-RU" sz="2700" u="sng" dirty="0" smtClean="0">
                <a:solidFill>
                  <a:schemeClr val="bg2">
                    <a:lumMod val="75000"/>
                  </a:schemeClr>
                </a:solidFill>
              </a:rPr>
              <a:t>пойти</a:t>
            </a:r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sz="2700" u="sng" dirty="0" smtClean="0">
                <a:solidFill>
                  <a:schemeClr val="bg2">
                    <a:lumMod val="75000"/>
                  </a:schemeClr>
                </a:solidFill>
              </a:rPr>
              <a:t>с кем он хотел бы быть</a:t>
            </a:r>
            <a:r>
              <a:rPr lang="ru-RU" sz="27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sz="27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2">
                    <a:lumMod val="75000"/>
                  </a:schemeClr>
                </a:solidFill>
              </a:rPr>
              <a:t>Влияние на окружающих с помощью различных положений корпуса тела</a:t>
            </a:r>
            <a:endParaRPr lang="ru-RU" sz="3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Виктор\Desktop\4.04.17\1-Презентации по Кинесике\64804_html_1e8ae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12076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Ступни ног разоблачают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Виктор\Desktop\4.04.17\1-Презентации по Кинесике\Наполнение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15389" cy="432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8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2400"/>
            <a:ext cx="8291264" cy="107609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Способы размещения за столом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Виктор\Desktop\Информация\1-16-17 УчГод\УМК ДО\Презентации\image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8491"/>
            <a:ext cx="8310365" cy="53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83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9835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Угловое расположение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Виктор\Desktop\4.04.17\1-Презентации по Кинесике\img6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250759"/>
            <a:ext cx="7128792" cy="534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5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509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Позиция делового взаимодействия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Виктор\Desktop\4.04.17\1-Презентации по Кинесике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6" y="1203308"/>
            <a:ext cx="7150476" cy="536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457200" algn="just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457200" algn="just">
              <a:buNone/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☞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является средством с помощью которого один человек сообщает другому, что = </a:t>
            </a:r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он согласен с его мнением и взглядами.</a:t>
            </a:r>
          </a:p>
          <a:p>
            <a:pPr marL="0" indent="0">
              <a:buNone/>
            </a:pP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457200" algn="just">
              <a:buNone/>
            </a:pP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☞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это один из способов показать собеседнику, что </a:t>
            </a:r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вы с ним согласны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и </a:t>
            </a:r>
            <a:r>
              <a:rPr lang="ru-RU" u="sng" dirty="0" smtClean="0">
                <a:solidFill>
                  <a:schemeClr val="bg2">
                    <a:lumMod val="75000"/>
                  </a:schemeClr>
                </a:solidFill>
              </a:rPr>
              <a:t>он вам нравится.</a:t>
            </a:r>
            <a:endParaRPr lang="ru-RU" u="sng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«Отзеркаливание»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3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Конкурирующе- оборонительная позиция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Виктор\Desktop\4.04.17\1-Презентации по Кинесике\0006-006-Polozhenie-sobesednika-za-stol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6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Независимая позиция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Виктор\Desktop\4.04.17\1-Презентации по Кинесике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58"/>
            <a:ext cx="7056784" cy="529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9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Круглый неофициальный стол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3" y="1412776"/>
            <a:ext cx="855382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0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Официальный квадратный стол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Виктор\Pictures\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91253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Способствует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созданию отношений соперничества и вызывающего поведения людей, равных по положению. 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Квадратные столы хороши для проведения короткой, деловой беседы или для подчеркивания отношений субординации.</a:t>
            </a:r>
          </a:p>
        </p:txBody>
      </p:sp>
    </p:spTree>
    <p:extLst>
      <p:ext uri="{BB962C8B-B14F-4D97-AF65-F5344CB8AC3E}">
        <p14:creationId xmlns:p14="http://schemas.microsoft.com/office/powerpoint/2010/main" val="32903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endParaRPr lang="ru-RU" sz="2800" dirty="0"/>
          </a:p>
          <a:p>
            <a:pPr marL="0" indent="0" algn="ctr">
              <a:spcBef>
                <a:spcPts val="0"/>
              </a:spcBef>
              <a:buNone/>
            </a:pPr>
            <a:endParaRPr lang="ru-RU" sz="3000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Расположение людей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за прямоугольным столом</a:t>
            </a:r>
            <a:endParaRPr lang="ru-RU" sz="3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Прямоугольный стол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Виктор\Picture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0" y="1916832"/>
            <a:ext cx="829250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2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00" dirty="0" smtClean="0"/>
              <a:t>с</a:t>
            </a:r>
            <a:endParaRPr lang="ru-RU" sz="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92696"/>
            <a:ext cx="2232248" cy="144016"/>
          </a:xfrm>
        </p:spPr>
        <p:txBody>
          <a:bodyPr>
            <a:normAutofit fontScale="90000"/>
          </a:bodyPr>
          <a:lstStyle/>
          <a:p>
            <a:r>
              <a:rPr lang="ru-RU" sz="800" dirty="0" smtClean="0"/>
              <a:t>с</a:t>
            </a:r>
            <a:endParaRPr lang="ru-RU" sz="800" dirty="0"/>
          </a:p>
        </p:txBody>
      </p:sp>
      <p:pic>
        <p:nvPicPr>
          <p:cNvPr id="13314" name="Picture 2" descr="C:\Users\Виктор\Desktop\4.04.17\1-Презентации по Кинесике\i_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185" y="188640"/>
            <a:ext cx="587018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Поклоны и ссутуливания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Виктор\Desktop\Информация\1-16-17 УчГод\УМК ДО\Презентации\Akihito-Tenno_Ob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3"/>
            <a:ext cx="3545011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тор\Desktop\Информация\1-16-17 УчГод\УМК ДО\Презентации\1951_1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985" y="1340768"/>
            <a:ext cx="3329947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009835"/>
            <a:ext cx="2160241" cy="272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0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-Новая структура\1-Документы\Кинесика\3-Обработать\0000-Обработать\e2119e445f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71" y="1916832"/>
            <a:ext cx="820736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Почтение к царскому величию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-Новая структура\1-Документы\Кинесика\3-Обработать\0000-Обработать\преклон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1" y="1524000"/>
            <a:ext cx="3321818" cy="49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Преклонение перед женщиной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-Новая структура\1-Документы\Физиогномика\5-Эмоциональное лицо\Разное\zvo_dvorcovaya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484784"/>
            <a:ext cx="7560840" cy="50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Преклонение перед знаменем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8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Отзеркаливание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Виктор\Desktop\Информация\1-16-17 УчГод\УМК ДО\Презентации\s-761c818425528b0801e48e5d615be16892d016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337406" cy="30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\Desktop\Информация\1-16-17 УчГод\УМК ДО\Презентации\0_9db47_406430f7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02" y="1844824"/>
            <a:ext cx="41229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-Новая структура\1-Документы\Кинесика\3-Обработать\0-ПОЛИТИКИ\Жесты\Японские поклоны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200800" cy="470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Японские поклоны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9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-Новая структура\1-Документы\Кинесика\3-Обработать\0000-Обработать\П-3\JM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3322"/>
            <a:ext cx="4804488" cy="52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Сделать себя ниже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0-Новая структура\1-Документы\Кинесика\3-Обработать\0000-Обработать\Ruby-Slipp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312368" cy="52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Папа Римский на троне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1" name="Picture 3" descr="E:\0-Новая структура\1-Документы\Кинесика\3-Обработать\0000-Обработать\921719_article-39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601591" cy="52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0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0-Новая структура\1-Документы\Кинесика\3-Обработать\0000-Обработать\2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524000"/>
            <a:ext cx="6569812" cy="49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Зал судебных заседаний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0-Новая структура\1-Документы\Кинесика\3-Обработать\0000-Обработать\П-3\free-spee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97329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16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Оратор на трибуне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34013"/>
            <a:ext cx="2808312" cy="51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66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Невербальный вызов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Виктор\Desktop\4.04.17\1-Презентации по Кинесике\Наполнение\64804_html_3dee89b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05" y="1700808"/>
            <a:ext cx="6696744" cy="454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Закрытые и открытые позиции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 общении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Виктор\Desktop\Информация\1-16-17 УчГод\УМК ДО\Презентации\znakomstva-s-devushkoy-v-kirgizstane6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87914"/>
            <a:ext cx="4856302" cy="28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ктор\Desktop\Информация\1-16-17 УчГод\УМК ДО\Презентации\138862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48" y="1449827"/>
            <a:ext cx="3216608" cy="50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                                            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Если третий человек не принимается                             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в этой компании, то двое первых 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сохраняют закрытую позицию и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поворачивают в сторону третьего                   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только свои головы, признавая его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физическое присутствие, но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положение их тел говорит о том, что 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они не приглашают его здесь  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задерживаться.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Выражение непринятия человека в свой круг общения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Виктор\Desktop\4.04.17\1-Презентации по Кинесике\Наполнение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852935"/>
            <a:ext cx="3431516" cy="348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1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Открытые позиции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6"/>
            <a:ext cx="7541980" cy="519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6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Ситуация: «Встреча с другом»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Ориентация корпуса тела (1)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60810"/>
            <a:ext cx="7505135" cy="4740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5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200" b="1" dirty="0" smtClean="0"/>
          </a:p>
          <a:p>
            <a:pPr marL="0" indent="0" algn="ctr">
              <a:buNone/>
            </a:pPr>
            <a:endParaRPr lang="ru-RU" sz="22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sz="22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</a:rPr>
              <a:t>Ситуация: «Встреча с посетителем</a:t>
            </a:r>
            <a:r>
              <a:rPr lang="ru-RU" sz="2200" b="1" dirty="0" smtClean="0"/>
              <a:t>»</a:t>
            </a:r>
            <a:endParaRPr lang="ru-RU" sz="2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Ориентация корпуса тела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(2)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1971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0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726</TotalTime>
  <Words>311</Words>
  <Application>Microsoft Office PowerPoint</Application>
  <PresentationFormat>Экран (4:3)</PresentationFormat>
  <Paragraphs>178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Парные взаимодействия</vt:lpstr>
      <vt:lpstr>«Отзеркаливание»</vt:lpstr>
      <vt:lpstr>Отзеркаливание</vt:lpstr>
      <vt:lpstr>Невербальный вызов</vt:lpstr>
      <vt:lpstr>Закрытые и открытые позиции  в общении</vt:lpstr>
      <vt:lpstr>Выражение непринятия человека в свой круг общения</vt:lpstr>
      <vt:lpstr>Открытые позиции</vt:lpstr>
      <vt:lpstr>Ориентация корпуса тела (1)</vt:lpstr>
      <vt:lpstr>Ориентация корпуса тела (2)</vt:lpstr>
      <vt:lpstr>Закрытая позиция /вариант «симпатия»/</vt:lpstr>
      <vt:lpstr>Закрытая позиция /вариант «враждебность»/</vt:lpstr>
      <vt:lpstr>Выражение заинтересованности к сидящему рядом человеку</vt:lpstr>
      <vt:lpstr>Асимметричность интереса к собеседнику</vt:lpstr>
      <vt:lpstr>Ступни ног выражают заинтересованность</vt:lpstr>
      <vt:lpstr>Влияние на окружающих с помощью различных положений корпуса тела</vt:lpstr>
      <vt:lpstr>Ступни ног разоблачают</vt:lpstr>
      <vt:lpstr>Способы размещения за столом</vt:lpstr>
      <vt:lpstr>Угловое расположение</vt:lpstr>
      <vt:lpstr>Позиция делового взаимодействия</vt:lpstr>
      <vt:lpstr>Конкурирующе- оборонительная позиция</vt:lpstr>
      <vt:lpstr>Независимая позиция</vt:lpstr>
      <vt:lpstr>Круглый неофициальный стол</vt:lpstr>
      <vt:lpstr>Официальный квадратный стол</vt:lpstr>
      <vt:lpstr>Прямоугольный стол</vt:lpstr>
      <vt:lpstr>с</vt:lpstr>
      <vt:lpstr>Поклоны и ссутуливания</vt:lpstr>
      <vt:lpstr>Почтение к царскому величию</vt:lpstr>
      <vt:lpstr>Преклонение перед женщиной</vt:lpstr>
      <vt:lpstr>Преклонение перед знаменем</vt:lpstr>
      <vt:lpstr>Японские поклоны</vt:lpstr>
      <vt:lpstr>Сделать себя ниже</vt:lpstr>
      <vt:lpstr>Папа Римский на троне</vt:lpstr>
      <vt:lpstr>Зал судебных заседаний</vt:lpstr>
      <vt:lpstr>Оратор на трибуне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Парные взаимодействия</dc:title>
  <dc:creator>Виктор</dc:creator>
  <cp:lastModifiedBy>Виктор</cp:lastModifiedBy>
  <cp:revision>46</cp:revision>
  <dcterms:created xsi:type="dcterms:W3CDTF">2017-03-27T16:51:36Z</dcterms:created>
  <dcterms:modified xsi:type="dcterms:W3CDTF">2023-10-14T12:53:16Z</dcterms:modified>
</cp:coreProperties>
</file>