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sldIdLst>
    <p:sldId id="259" r:id="rId2"/>
    <p:sldId id="258" r:id="rId3"/>
    <p:sldId id="519" r:id="rId4"/>
    <p:sldId id="521" r:id="rId5"/>
    <p:sldId id="522" r:id="rId6"/>
    <p:sldId id="523" r:id="rId7"/>
    <p:sldId id="524" r:id="rId8"/>
    <p:sldId id="525" r:id="rId9"/>
    <p:sldId id="510" r:id="rId10"/>
    <p:sldId id="526" r:id="rId11"/>
    <p:sldId id="528" r:id="rId12"/>
    <p:sldId id="529" r:id="rId13"/>
    <p:sldId id="530" r:id="rId14"/>
    <p:sldId id="531" r:id="rId15"/>
    <p:sldId id="533" r:id="rId16"/>
    <p:sldId id="534" r:id="rId17"/>
    <p:sldId id="535" r:id="rId18"/>
    <p:sldId id="536" r:id="rId19"/>
    <p:sldId id="537" r:id="rId20"/>
    <p:sldId id="538" r:id="rId21"/>
    <p:sldId id="539" r:id="rId22"/>
    <p:sldId id="540" r:id="rId23"/>
    <p:sldId id="541" r:id="rId24"/>
    <p:sldId id="542" r:id="rId25"/>
    <p:sldId id="543" r:id="rId26"/>
    <p:sldId id="544" r:id="rId27"/>
    <p:sldId id="546" r:id="rId28"/>
    <p:sldId id="547" r:id="rId29"/>
    <p:sldId id="548" r:id="rId30"/>
    <p:sldId id="549" r:id="rId31"/>
    <p:sldId id="550" r:id="rId32"/>
    <p:sldId id="551" r:id="rId33"/>
    <p:sldId id="552" r:id="rId34"/>
    <p:sldId id="574" r:id="rId35"/>
    <p:sldId id="555" r:id="rId36"/>
    <p:sldId id="577" r:id="rId37"/>
    <p:sldId id="578" r:id="rId38"/>
    <p:sldId id="579" r:id="rId39"/>
    <p:sldId id="580" r:id="rId40"/>
    <p:sldId id="581" r:id="rId41"/>
    <p:sldId id="583" r:id="rId42"/>
    <p:sldId id="557" r:id="rId43"/>
    <p:sldId id="559" r:id="rId44"/>
    <p:sldId id="560" r:id="rId45"/>
    <p:sldId id="565" r:id="rId46"/>
    <p:sldId id="568" r:id="rId47"/>
    <p:sldId id="569" r:id="rId48"/>
    <p:sldId id="570" r:id="rId49"/>
    <p:sldId id="571" r:id="rId50"/>
    <p:sldId id="572" r:id="rId51"/>
    <p:sldId id="589" r:id="rId52"/>
    <p:sldId id="584" r:id="rId53"/>
    <p:sldId id="585" r:id="rId54"/>
    <p:sldId id="586" r:id="rId55"/>
    <p:sldId id="588" r:id="rId56"/>
    <p:sldId id="262"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38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9A4B1-E279-43B0-B40F-46D81CBD8CC2}" type="datetimeFigureOut">
              <a:rPr lang="ru-RU" smtClean="0"/>
              <a:t>28.06.2023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C47C5-2218-4607-B6A7-22B485EF4EB9}" type="slidenum">
              <a:rPr lang="ru-RU" smtClean="0"/>
              <a:t>‹#›</a:t>
            </a:fld>
            <a:endParaRPr lang="ru-RU"/>
          </a:p>
        </p:txBody>
      </p:sp>
    </p:spTree>
    <p:extLst>
      <p:ext uri="{BB962C8B-B14F-4D97-AF65-F5344CB8AC3E}">
        <p14:creationId xmlns:p14="http://schemas.microsoft.com/office/powerpoint/2010/main" val="385838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D6CB14-7BCF-73C2-B068-417F27346A04}"/>
              </a:ext>
            </a:extLst>
          </p:cNvPr>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xmlns="" id="{FCA020CB-8590-5E27-1A7B-3EF25EE7049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xmlns="" id="{75B09ECE-0B6D-82DD-F0FE-2C28BBE49BF2}"/>
              </a:ext>
            </a:extLst>
          </p:cNvPr>
          <p:cNvSpPr>
            <a:spLocks noGrp="1"/>
          </p:cNvSpPr>
          <p:nvPr>
            <p:ph type="dt" sz="half" idx="10"/>
          </p:nvPr>
        </p:nvSpPr>
        <p:spPr/>
        <p:txBody>
          <a:bodyPr/>
          <a:lstStyle/>
          <a:p>
            <a:pPr>
              <a:defRPr/>
            </a:pPr>
            <a:endParaRPr lang="ru-RU">
              <a:solidFill>
                <a:srgbClr val="FFFFFF"/>
              </a:solidFill>
            </a:endParaRPr>
          </a:p>
        </p:txBody>
      </p:sp>
      <p:sp>
        <p:nvSpPr>
          <p:cNvPr id="5" name="Нижний колонтитул 4">
            <a:extLst>
              <a:ext uri="{FF2B5EF4-FFF2-40B4-BE49-F238E27FC236}">
                <a16:creationId xmlns:a16="http://schemas.microsoft.com/office/drawing/2014/main" xmlns="" id="{F005CA4E-55D9-B192-35B7-75A3BC2F5998}"/>
              </a:ext>
            </a:extLst>
          </p:cNvPr>
          <p:cNvSpPr>
            <a:spLocks noGrp="1"/>
          </p:cNvSpPr>
          <p:nvPr>
            <p:ph type="ftr" sz="quarter" idx="11"/>
          </p:nvPr>
        </p:nvSpPr>
        <p:spPr/>
        <p:txBody>
          <a:bodyPr/>
          <a:lstStyle/>
          <a:p>
            <a:pPr>
              <a:defRPr/>
            </a:pPr>
            <a:endParaRPr lang="ru-RU">
              <a:solidFill>
                <a:srgbClr val="003366"/>
              </a:solidFill>
            </a:endParaRPr>
          </a:p>
        </p:txBody>
      </p:sp>
      <p:sp>
        <p:nvSpPr>
          <p:cNvPr id="6" name="Номер слайда 5">
            <a:extLst>
              <a:ext uri="{FF2B5EF4-FFF2-40B4-BE49-F238E27FC236}">
                <a16:creationId xmlns:a16="http://schemas.microsoft.com/office/drawing/2014/main" xmlns="" id="{7FC1A4F1-B330-4300-FABE-6C721CE5B573}"/>
              </a:ext>
            </a:extLst>
          </p:cNvPr>
          <p:cNvSpPr>
            <a:spLocks noGrp="1"/>
          </p:cNvSpPr>
          <p:nvPr>
            <p:ph type="sldNum" sz="quarter" idx="12"/>
          </p:nvPr>
        </p:nvSpPr>
        <p:spPr/>
        <p:txBody>
          <a:bodyPr/>
          <a:lstStyle/>
          <a:p>
            <a:pPr>
              <a:defRPr/>
            </a:pPr>
            <a:fld id="{B86CEEC2-28F6-4999-BCC8-1D5BB4DB5264}"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6111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B299DB-1655-69D6-7461-A807E292151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3D504B16-D53A-1035-DF97-8D3D5369884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B795ABF-CCE8-776E-3C60-835D10B73BD5}"/>
              </a:ext>
            </a:extLst>
          </p:cNvPr>
          <p:cNvSpPr>
            <a:spLocks noGrp="1"/>
          </p:cNvSpPr>
          <p:nvPr>
            <p:ph type="dt" sz="half" idx="10"/>
          </p:nvPr>
        </p:nvSpPr>
        <p:spPr/>
        <p:txBody>
          <a:bodyPr/>
          <a:lstStyle/>
          <a:p>
            <a:pPr>
              <a:defRPr/>
            </a:pPr>
            <a:endParaRPr lang="ru-RU">
              <a:solidFill>
                <a:srgbClr val="003366"/>
              </a:solidFill>
            </a:endParaRPr>
          </a:p>
        </p:txBody>
      </p:sp>
      <p:sp>
        <p:nvSpPr>
          <p:cNvPr id="5" name="Нижний колонтитул 4">
            <a:extLst>
              <a:ext uri="{FF2B5EF4-FFF2-40B4-BE49-F238E27FC236}">
                <a16:creationId xmlns:a16="http://schemas.microsoft.com/office/drawing/2014/main" xmlns="" id="{DB700210-470D-E29D-FF42-E6721640B8EE}"/>
              </a:ext>
            </a:extLst>
          </p:cNvPr>
          <p:cNvSpPr>
            <a:spLocks noGrp="1"/>
          </p:cNvSpPr>
          <p:nvPr>
            <p:ph type="ftr" sz="quarter" idx="11"/>
          </p:nvPr>
        </p:nvSpPr>
        <p:spPr/>
        <p:txBody>
          <a:bodyPr/>
          <a:lstStyle/>
          <a:p>
            <a:pPr>
              <a:defRPr/>
            </a:pPr>
            <a:endParaRPr lang="ru-RU">
              <a:solidFill>
                <a:srgbClr val="003366"/>
              </a:solidFill>
            </a:endParaRPr>
          </a:p>
        </p:txBody>
      </p:sp>
      <p:sp>
        <p:nvSpPr>
          <p:cNvPr id="6" name="Номер слайда 5">
            <a:extLst>
              <a:ext uri="{FF2B5EF4-FFF2-40B4-BE49-F238E27FC236}">
                <a16:creationId xmlns:a16="http://schemas.microsoft.com/office/drawing/2014/main" xmlns="" id="{A2141189-D81F-3398-31E6-EC81534DBB5C}"/>
              </a:ext>
            </a:extLst>
          </p:cNvPr>
          <p:cNvSpPr>
            <a:spLocks noGrp="1"/>
          </p:cNvSpPr>
          <p:nvPr>
            <p:ph type="sldNum" sz="quarter" idx="12"/>
          </p:nvPr>
        </p:nvSpPr>
        <p:spPr/>
        <p:txBody>
          <a:bodyPr/>
          <a:lstStyle/>
          <a:p>
            <a:pPr>
              <a:defRPr/>
            </a:pPr>
            <a:fld id="{5EBB1D0E-965E-4E24-A3B1-AA8573949E75}"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2555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ACC166E1-100D-007D-B7C8-80850CBF40E3}"/>
              </a:ext>
            </a:extLst>
          </p:cNvPr>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6504CE45-B84C-A4E4-B6B1-B28045E9CA0C}"/>
              </a:ext>
            </a:extLst>
          </p:cNvPr>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AFEEF15-D8DF-09E4-3DCE-618ADDDC768E}"/>
              </a:ext>
            </a:extLst>
          </p:cNvPr>
          <p:cNvSpPr>
            <a:spLocks noGrp="1"/>
          </p:cNvSpPr>
          <p:nvPr>
            <p:ph type="dt" sz="half" idx="10"/>
          </p:nvPr>
        </p:nvSpPr>
        <p:spPr/>
        <p:txBody>
          <a:bodyPr/>
          <a:lstStyle/>
          <a:p>
            <a:pPr>
              <a:defRPr/>
            </a:pPr>
            <a:endParaRPr lang="ru-RU">
              <a:solidFill>
                <a:srgbClr val="003366"/>
              </a:solidFill>
            </a:endParaRPr>
          </a:p>
        </p:txBody>
      </p:sp>
      <p:sp>
        <p:nvSpPr>
          <p:cNvPr id="5" name="Нижний колонтитул 4">
            <a:extLst>
              <a:ext uri="{FF2B5EF4-FFF2-40B4-BE49-F238E27FC236}">
                <a16:creationId xmlns:a16="http://schemas.microsoft.com/office/drawing/2014/main" xmlns="" id="{59529B9E-5427-598B-3DDB-ABE2C5C6B46C}"/>
              </a:ext>
            </a:extLst>
          </p:cNvPr>
          <p:cNvSpPr>
            <a:spLocks noGrp="1"/>
          </p:cNvSpPr>
          <p:nvPr>
            <p:ph type="ftr" sz="quarter" idx="11"/>
          </p:nvPr>
        </p:nvSpPr>
        <p:spPr/>
        <p:txBody>
          <a:bodyPr/>
          <a:lstStyle/>
          <a:p>
            <a:pPr>
              <a:defRPr/>
            </a:pPr>
            <a:endParaRPr lang="ru-RU">
              <a:solidFill>
                <a:srgbClr val="003366"/>
              </a:solidFill>
            </a:endParaRPr>
          </a:p>
        </p:txBody>
      </p:sp>
      <p:sp>
        <p:nvSpPr>
          <p:cNvPr id="6" name="Номер слайда 5">
            <a:extLst>
              <a:ext uri="{FF2B5EF4-FFF2-40B4-BE49-F238E27FC236}">
                <a16:creationId xmlns:a16="http://schemas.microsoft.com/office/drawing/2014/main" xmlns="" id="{641A1535-B0E4-E8D3-EE70-D1A304763590}"/>
              </a:ext>
            </a:extLst>
          </p:cNvPr>
          <p:cNvSpPr>
            <a:spLocks noGrp="1"/>
          </p:cNvSpPr>
          <p:nvPr>
            <p:ph type="sldNum" sz="quarter" idx="12"/>
          </p:nvPr>
        </p:nvSpPr>
        <p:spPr/>
        <p:txBody>
          <a:bodyPr/>
          <a:lstStyle/>
          <a:p>
            <a:pPr>
              <a:defRPr/>
            </a:pPr>
            <a:fld id="{269FB77F-97CF-4449-8A94-F4067F41BE0A}"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075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270427-7AE3-D8A9-265A-3A4C978740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1FA5E5D-C72C-15EE-34AE-E906098505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BB52870-B39F-DD21-93B7-EEAD59FDD2E2}"/>
              </a:ext>
            </a:extLst>
          </p:cNvPr>
          <p:cNvSpPr>
            <a:spLocks noGrp="1"/>
          </p:cNvSpPr>
          <p:nvPr>
            <p:ph type="dt" sz="half" idx="10"/>
          </p:nvPr>
        </p:nvSpPr>
        <p:spPr/>
        <p:txBody>
          <a:bodyPr/>
          <a:lstStyle/>
          <a:p>
            <a:pPr>
              <a:defRPr/>
            </a:pPr>
            <a:endParaRPr lang="ru-RU">
              <a:solidFill>
                <a:srgbClr val="003366"/>
              </a:solidFill>
            </a:endParaRPr>
          </a:p>
        </p:txBody>
      </p:sp>
      <p:sp>
        <p:nvSpPr>
          <p:cNvPr id="5" name="Нижний колонтитул 4">
            <a:extLst>
              <a:ext uri="{FF2B5EF4-FFF2-40B4-BE49-F238E27FC236}">
                <a16:creationId xmlns:a16="http://schemas.microsoft.com/office/drawing/2014/main" xmlns="" id="{99F57613-9FEF-DB7C-EE60-3FCD745FE6C5}"/>
              </a:ext>
            </a:extLst>
          </p:cNvPr>
          <p:cNvSpPr>
            <a:spLocks noGrp="1"/>
          </p:cNvSpPr>
          <p:nvPr>
            <p:ph type="ftr" sz="quarter" idx="11"/>
          </p:nvPr>
        </p:nvSpPr>
        <p:spPr/>
        <p:txBody>
          <a:bodyPr/>
          <a:lstStyle/>
          <a:p>
            <a:pPr>
              <a:defRPr/>
            </a:pPr>
            <a:endParaRPr lang="ru-RU">
              <a:solidFill>
                <a:srgbClr val="003366"/>
              </a:solidFill>
            </a:endParaRPr>
          </a:p>
        </p:txBody>
      </p:sp>
      <p:sp>
        <p:nvSpPr>
          <p:cNvPr id="6" name="Номер слайда 5">
            <a:extLst>
              <a:ext uri="{FF2B5EF4-FFF2-40B4-BE49-F238E27FC236}">
                <a16:creationId xmlns:a16="http://schemas.microsoft.com/office/drawing/2014/main" xmlns="" id="{42C12AC1-C096-3379-026B-2922EAC54F27}"/>
              </a:ext>
            </a:extLst>
          </p:cNvPr>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3950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0CB670-0497-F278-85CD-2298E99D6269}"/>
              </a:ext>
            </a:extLst>
          </p:cNvPr>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xmlns="" id="{B67BEB46-3D39-40E9-8150-508618A3236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FFCE6E4-F512-A1F1-2191-543B1DDACD86}"/>
              </a:ext>
            </a:extLst>
          </p:cNvPr>
          <p:cNvSpPr>
            <a:spLocks noGrp="1"/>
          </p:cNvSpPr>
          <p:nvPr>
            <p:ph type="dt" sz="half" idx="10"/>
          </p:nvPr>
        </p:nvSpPr>
        <p:spPr/>
        <p:txBody>
          <a:bodyPr/>
          <a:lstStyle/>
          <a:p>
            <a:pPr>
              <a:defRPr/>
            </a:pPr>
            <a:endParaRPr lang="ru-RU">
              <a:solidFill>
                <a:srgbClr val="003366"/>
              </a:solidFill>
            </a:endParaRPr>
          </a:p>
        </p:txBody>
      </p:sp>
      <p:sp>
        <p:nvSpPr>
          <p:cNvPr id="5" name="Нижний колонтитул 4">
            <a:extLst>
              <a:ext uri="{FF2B5EF4-FFF2-40B4-BE49-F238E27FC236}">
                <a16:creationId xmlns:a16="http://schemas.microsoft.com/office/drawing/2014/main" xmlns="" id="{EA9C0271-E361-0A4D-B4DF-810AEC238EF9}"/>
              </a:ext>
            </a:extLst>
          </p:cNvPr>
          <p:cNvSpPr>
            <a:spLocks noGrp="1"/>
          </p:cNvSpPr>
          <p:nvPr>
            <p:ph type="ftr" sz="quarter" idx="11"/>
          </p:nvPr>
        </p:nvSpPr>
        <p:spPr/>
        <p:txBody>
          <a:bodyPr/>
          <a:lstStyle/>
          <a:p>
            <a:pPr>
              <a:defRPr/>
            </a:pPr>
            <a:endParaRPr lang="ru-RU">
              <a:solidFill>
                <a:srgbClr val="003366"/>
              </a:solidFill>
            </a:endParaRPr>
          </a:p>
        </p:txBody>
      </p:sp>
      <p:sp>
        <p:nvSpPr>
          <p:cNvPr id="6" name="Номер слайда 5">
            <a:extLst>
              <a:ext uri="{FF2B5EF4-FFF2-40B4-BE49-F238E27FC236}">
                <a16:creationId xmlns:a16="http://schemas.microsoft.com/office/drawing/2014/main" xmlns="" id="{B69E4F5D-1142-36A9-147B-2CD0E839D706}"/>
              </a:ext>
            </a:extLst>
          </p:cNvPr>
          <p:cNvSpPr>
            <a:spLocks noGrp="1"/>
          </p:cNvSpPr>
          <p:nvPr>
            <p:ph type="sldNum" sz="quarter" idx="12"/>
          </p:nvPr>
        </p:nvSpPr>
        <p:spPr/>
        <p:txBody>
          <a:bodyPr/>
          <a:lstStyle/>
          <a:p>
            <a:pPr>
              <a:defRPr/>
            </a:pPr>
            <a:fld id="{F38F8C52-F2B3-4862-970B-FEB7B4898C8B}"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50904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9421EF-074C-BD5E-C91D-7F5FA5D1093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943F71C-B0CB-5206-C6DE-E3F3414DB28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457D7278-B696-A666-C724-8BEF908998C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FFD175A-C51B-15D3-49EC-4A4D0299BAA7}"/>
              </a:ext>
            </a:extLst>
          </p:cNvPr>
          <p:cNvSpPr>
            <a:spLocks noGrp="1"/>
          </p:cNvSpPr>
          <p:nvPr>
            <p:ph type="dt" sz="half" idx="10"/>
          </p:nvPr>
        </p:nvSpPr>
        <p:spPr/>
        <p:txBody>
          <a:bodyPr/>
          <a:lstStyle/>
          <a:p>
            <a:pPr fontAlgn="base">
              <a:spcBef>
                <a:spcPct val="0"/>
              </a:spcBef>
              <a:spcAft>
                <a:spcPct val="0"/>
              </a:spcAft>
              <a:defRPr/>
            </a:pPr>
            <a:endParaRPr lang="ru-RU">
              <a:solidFill>
                <a:srgbClr val="003366"/>
              </a:solidFill>
            </a:endParaRPr>
          </a:p>
        </p:txBody>
      </p:sp>
      <p:sp>
        <p:nvSpPr>
          <p:cNvPr id="6" name="Нижний колонтитул 5">
            <a:extLst>
              <a:ext uri="{FF2B5EF4-FFF2-40B4-BE49-F238E27FC236}">
                <a16:creationId xmlns:a16="http://schemas.microsoft.com/office/drawing/2014/main" xmlns="" id="{CC4F645F-B61A-2FF3-622E-23DC5232AA61}"/>
              </a:ext>
            </a:extLst>
          </p:cNvPr>
          <p:cNvSpPr>
            <a:spLocks noGrp="1"/>
          </p:cNvSpPr>
          <p:nvPr>
            <p:ph type="ftr" sz="quarter" idx="11"/>
          </p:nvPr>
        </p:nvSpPr>
        <p:spPr/>
        <p:txBody>
          <a:bodyPr/>
          <a:lstStyle/>
          <a:p>
            <a:pPr fontAlgn="base">
              <a:spcBef>
                <a:spcPct val="0"/>
              </a:spcBef>
              <a:spcAft>
                <a:spcPct val="0"/>
              </a:spcAft>
              <a:defRPr/>
            </a:pPr>
            <a:endParaRPr lang="ru-RU">
              <a:solidFill>
                <a:srgbClr val="003366"/>
              </a:solidFill>
            </a:endParaRPr>
          </a:p>
        </p:txBody>
      </p:sp>
      <p:sp>
        <p:nvSpPr>
          <p:cNvPr id="7" name="Номер слайда 6">
            <a:extLst>
              <a:ext uri="{FF2B5EF4-FFF2-40B4-BE49-F238E27FC236}">
                <a16:creationId xmlns:a16="http://schemas.microsoft.com/office/drawing/2014/main" xmlns="" id="{E92A0C3A-CFC3-DE40-1148-E528AFBC345E}"/>
              </a:ext>
            </a:extLst>
          </p:cNvPr>
          <p:cNvSpPr>
            <a:spLocks noGrp="1"/>
          </p:cNvSpPr>
          <p:nvPr>
            <p:ph type="sldNum" sz="quarter" idx="12"/>
          </p:nvPr>
        </p:nvSpPr>
        <p:spPr/>
        <p:txBody>
          <a:bodyPr/>
          <a:lstStyle/>
          <a:p>
            <a:pPr fontAlgn="base">
              <a:spcBef>
                <a:spcPct val="0"/>
              </a:spcBef>
              <a:spcAft>
                <a:spcPct val="0"/>
              </a:spcAft>
              <a:defRPr/>
            </a:pPr>
            <a:fld id="{3A194027-E744-4FCB-926B-7276A0F20AB7}"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131812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FF5B08-AA2D-EABA-EC9D-E341745A2811}"/>
              </a:ext>
            </a:extLst>
          </p:cNvPr>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DF9F1A8B-E686-18E9-65E9-32C385D1CB91}"/>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xmlns="" id="{73102E99-E224-9026-7FEE-78AA85466D24}"/>
              </a:ext>
            </a:extLst>
          </p:cNvPr>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8EBD37E-F53D-AB0E-33D0-0F70B1780C9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xmlns="" id="{21E45795-BBCE-F7AB-9965-B972DE0675B6}"/>
              </a:ext>
            </a:extLst>
          </p:cNvPr>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6BA6B1E4-BAAB-99F8-89DC-E4E55A41E7CC}"/>
              </a:ext>
            </a:extLst>
          </p:cNvPr>
          <p:cNvSpPr>
            <a:spLocks noGrp="1"/>
          </p:cNvSpPr>
          <p:nvPr>
            <p:ph type="dt" sz="half" idx="10"/>
          </p:nvPr>
        </p:nvSpPr>
        <p:spPr/>
        <p:txBody>
          <a:bodyPr/>
          <a:lstStyle/>
          <a:p>
            <a:pPr>
              <a:defRPr/>
            </a:pPr>
            <a:endParaRPr lang="ru-RU">
              <a:solidFill>
                <a:srgbClr val="003366"/>
              </a:solidFill>
            </a:endParaRPr>
          </a:p>
        </p:txBody>
      </p:sp>
      <p:sp>
        <p:nvSpPr>
          <p:cNvPr id="8" name="Нижний колонтитул 7">
            <a:extLst>
              <a:ext uri="{FF2B5EF4-FFF2-40B4-BE49-F238E27FC236}">
                <a16:creationId xmlns:a16="http://schemas.microsoft.com/office/drawing/2014/main" xmlns="" id="{E19E0CD6-CD1F-55D6-F7B1-46B0930FC918}"/>
              </a:ext>
            </a:extLst>
          </p:cNvPr>
          <p:cNvSpPr>
            <a:spLocks noGrp="1"/>
          </p:cNvSpPr>
          <p:nvPr>
            <p:ph type="ftr" sz="quarter" idx="11"/>
          </p:nvPr>
        </p:nvSpPr>
        <p:spPr/>
        <p:txBody>
          <a:bodyPr/>
          <a:lstStyle/>
          <a:p>
            <a:pPr>
              <a:defRPr/>
            </a:pPr>
            <a:endParaRPr lang="ru-RU">
              <a:solidFill>
                <a:srgbClr val="003366"/>
              </a:solidFill>
            </a:endParaRPr>
          </a:p>
        </p:txBody>
      </p:sp>
      <p:sp>
        <p:nvSpPr>
          <p:cNvPr id="9" name="Номер слайда 8">
            <a:extLst>
              <a:ext uri="{FF2B5EF4-FFF2-40B4-BE49-F238E27FC236}">
                <a16:creationId xmlns:a16="http://schemas.microsoft.com/office/drawing/2014/main" xmlns="" id="{773F7C74-163C-0B12-7C84-08B133D52776}"/>
              </a:ext>
            </a:extLst>
          </p:cNvPr>
          <p:cNvSpPr>
            <a:spLocks noGrp="1"/>
          </p:cNvSpPr>
          <p:nvPr>
            <p:ph type="sldNum" sz="quarter" idx="12"/>
          </p:nvPr>
        </p:nvSpPr>
        <p:spPr/>
        <p:txBody>
          <a:bodyPr/>
          <a:lstStyle/>
          <a:p>
            <a:pPr>
              <a:defRPr/>
            </a:pPr>
            <a:fld id="{0B1FAA4B-7FAC-4C29-BBBA-38DA0F6EBF44}"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54837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F892BC-6F4C-E8D1-C76E-06137F5354E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49CBAD2-0C5B-6295-C6EB-F9CB365795D2}"/>
              </a:ext>
            </a:extLst>
          </p:cNvPr>
          <p:cNvSpPr>
            <a:spLocks noGrp="1"/>
          </p:cNvSpPr>
          <p:nvPr>
            <p:ph type="dt" sz="half" idx="10"/>
          </p:nvPr>
        </p:nvSpPr>
        <p:spPr/>
        <p:txBody>
          <a:bodyPr/>
          <a:lstStyle/>
          <a:p>
            <a:pPr>
              <a:defRPr/>
            </a:pPr>
            <a:endParaRPr lang="ru-RU">
              <a:solidFill>
                <a:srgbClr val="003366"/>
              </a:solidFill>
            </a:endParaRPr>
          </a:p>
        </p:txBody>
      </p:sp>
      <p:sp>
        <p:nvSpPr>
          <p:cNvPr id="4" name="Нижний колонтитул 3">
            <a:extLst>
              <a:ext uri="{FF2B5EF4-FFF2-40B4-BE49-F238E27FC236}">
                <a16:creationId xmlns:a16="http://schemas.microsoft.com/office/drawing/2014/main" xmlns="" id="{E71B0453-A53D-414D-E2DF-D562D2ECC50C}"/>
              </a:ext>
            </a:extLst>
          </p:cNvPr>
          <p:cNvSpPr>
            <a:spLocks noGrp="1"/>
          </p:cNvSpPr>
          <p:nvPr>
            <p:ph type="ftr" sz="quarter" idx="11"/>
          </p:nvPr>
        </p:nvSpPr>
        <p:spPr/>
        <p:txBody>
          <a:bodyPr/>
          <a:lstStyle/>
          <a:p>
            <a:pPr>
              <a:defRPr/>
            </a:pPr>
            <a:endParaRPr lang="ru-RU">
              <a:solidFill>
                <a:srgbClr val="003366"/>
              </a:solidFill>
            </a:endParaRPr>
          </a:p>
        </p:txBody>
      </p:sp>
      <p:sp>
        <p:nvSpPr>
          <p:cNvPr id="5" name="Номер слайда 4">
            <a:extLst>
              <a:ext uri="{FF2B5EF4-FFF2-40B4-BE49-F238E27FC236}">
                <a16:creationId xmlns:a16="http://schemas.microsoft.com/office/drawing/2014/main" xmlns="" id="{AA98668D-F7CC-32CF-9009-641E3824FAB1}"/>
              </a:ext>
            </a:extLst>
          </p:cNvPr>
          <p:cNvSpPr>
            <a:spLocks noGrp="1"/>
          </p:cNvSpPr>
          <p:nvPr>
            <p:ph type="sldNum" sz="quarter" idx="12"/>
          </p:nvPr>
        </p:nvSpPr>
        <p:spPr/>
        <p:txBody>
          <a:bodyPr/>
          <a:lstStyle/>
          <a:p>
            <a:pPr>
              <a:defRPr/>
            </a:pPr>
            <a:fld id="{13D2A877-4973-4A59-8DB5-1005C7F3D8CD}"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10757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0F105074-1A3A-A889-6BC1-5CDE766239F7}"/>
              </a:ext>
            </a:extLst>
          </p:cNvPr>
          <p:cNvSpPr>
            <a:spLocks noGrp="1"/>
          </p:cNvSpPr>
          <p:nvPr>
            <p:ph type="dt" sz="half" idx="10"/>
          </p:nvPr>
        </p:nvSpPr>
        <p:spPr/>
        <p:txBody>
          <a:bodyPr/>
          <a:lstStyle/>
          <a:p>
            <a:pPr>
              <a:defRPr/>
            </a:pPr>
            <a:endParaRPr lang="ru-RU">
              <a:solidFill>
                <a:srgbClr val="003366"/>
              </a:solidFill>
            </a:endParaRPr>
          </a:p>
        </p:txBody>
      </p:sp>
      <p:sp>
        <p:nvSpPr>
          <p:cNvPr id="3" name="Нижний колонтитул 2">
            <a:extLst>
              <a:ext uri="{FF2B5EF4-FFF2-40B4-BE49-F238E27FC236}">
                <a16:creationId xmlns:a16="http://schemas.microsoft.com/office/drawing/2014/main" xmlns="" id="{F78BF9AE-94F8-FAF9-5611-7F61BC8DE774}"/>
              </a:ext>
            </a:extLst>
          </p:cNvPr>
          <p:cNvSpPr>
            <a:spLocks noGrp="1"/>
          </p:cNvSpPr>
          <p:nvPr>
            <p:ph type="ftr" sz="quarter" idx="11"/>
          </p:nvPr>
        </p:nvSpPr>
        <p:spPr/>
        <p:txBody>
          <a:bodyPr/>
          <a:lstStyle/>
          <a:p>
            <a:pPr>
              <a:defRPr/>
            </a:pPr>
            <a:endParaRPr lang="ru-RU">
              <a:solidFill>
                <a:srgbClr val="003366"/>
              </a:solidFill>
            </a:endParaRPr>
          </a:p>
        </p:txBody>
      </p:sp>
      <p:sp>
        <p:nvSpPr>
          <p:cNvPr id="4" name="Номер слайда 3">
            <a:extLst>
              <a:ext uri="{FF2B5EF4-FFF2-40B4-BE49-F238E27FC236}">
                <a16:creationId xmlns:a16="http://schemas.microsoft.com/office/drawing/2014/main" xmlns="" id="{399C98AB-6775-1928-EF7F-D1DADDFBE32A}"/>
              </a:ext>
            </a:extLst>
          </p:cNvPr>
          <p:cNvSpPr>
            <a:spLocks noGrp="1"/>
          </p:cNvSpPr>
          <p:nvPr>
            <p:ph type="sldNum" sz="quarter" idx="12"/>
          </p:nvPr>
        </p:nvSpPr>
        <p:spPr/>
        <p:txBody>
          <a:bodyPr/>
          <a:lstStyle/>
          <a:p>
            <a:pPr>
              <a:defRPr/>
            </a:pPr>
            <a:fld id="{5B32AEDA-A9D0-4FEF-B57C-E54A21A1FA75}"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93229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5C3BAF-78B5-FC7C-6E10-8DE3866CBF9D}"/>
              </a:ext>
            </a:extLst>
          </p:cNvPr>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xmlns="" id="{E31BE9E7-B4D9-D792-59EB-7F294319FFC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69A375A1-E037-3CC5-3450-30833F2646F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29898782-A079-36E0-E9B2-B59992E57B98}"/>
              </a:ext>
            </a:extLst>
          </p:cNvPr>
          <p:cNvSpPr>
            <a:spLocks noGrp="1"/>
          </p:cNvSpPr>
          <p:nvPr>
            <p:ph type="dt" sz="half" idx="10"/>
          </p:nvPr>
        </p:nvSpPr>
        <p:spPr/>
        <p:txBody>
          <a:bodyPr/>
          <a:lstStyle/>
          <a:p>
            <a:pPr>
              <a:defRPr/>
            </a:pPr>
            <a:endParaRPr lang="ru-RU">
              <a:solidFill>
                <a:srgbClr val="003366"/>
              </a:solidFill>
            </a:endParaRPr>
          </a:p>
        </p:txBody>
      </p:sp>
      <p:sp>
        <p:nvSpPr>
          <p:cNvPr id="6" name="Нижний колонтитул 5">
            <a:extLst>
              <a:ext uri="{FF2B5EF4-FFF2-40B4-BE49-F238E27FC236}">
                <a16:creationId xmlns:a16="http://schemas.microsoft.com/office/drawing/2014/main" xmlns="" id="{F8082AD1-76B4-E719-4E38-222E8F759A42}"/>
              </a:ext>
            </a:extLst>
          </p:cNvPr>
          <p:cNvSpPr>
            <a:spLocks noGrp="1"/>
          </p:cNvSpPr>
          <p:nvPr>
            <p:ph type="ftr" sz="quarter" idx="11"/>
          </p:nvPr>
        </p:nvSpPr>
        <p:spPr/>
        <p:txBody>
          <a:bodyPr/>
          <a:lstStyle/>
          <a:p>
            <a:pPr>
              <a:defRPr/>
            </a:pPr>
            <a:endParaRPr lang="ru-RU">
              <a:solidFill>
                <a:srgbClr val="003366"/>
              </a:solidFill>
            </a:endParaRPr>
          </a:p>
        </p:txBody>
      </p:sp>
      <p:sp>
        <p:nvSpPr>
          <p:cNvPr id="7" name="Номер слайда 6">
            <a:extLst>
              <a:ext uri="{FF2B5EF4-FFF2-40B4-BE49-F238E27FC236}">
                <a16:creationId xmlns:a16="http://schemas.microsoft.com/office/drawing/2014/main" xmlns="" id="{D011A184-F345-752B-C9E1-419393FC3419}"/>
              </a:ext>
            </a:extLst>
          </p:cNvPr>
          <p:cNvSpPr>
            <a:spLocks noGrp="1"/>
          </p:cNvSpPr>
          <p:nvPr>
            <p:ph type="sldNum" sz="quarter" idx="12"/>
          </p:nvPr>
        </p:nvSpPr>
        <p:spPr/>
        <p:txBody>
          <a:bodyPr/>
          <a:lstStyle/>
          <a:p>
            <a:pPr>
              <a:defRPr/>
            </a:pPr>
            <a:fld id="{434D9315-6691-4001-AB10-E0B49B12D351}"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5122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AA223D-7328-3E73-15E8-33CD6884EE31}"/>
              </a:ext>
            </a:extLst>
          </p:cNvPr>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xmlns="" id="{C22D657E-5EAA-0756-9FE3-004A005C3D73}"/>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xmlns="" id="{009C4BA8-DBEA-6257-3905-04B66B7E8EA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01BB38C8-DF26-3473-A723-714A2A95E0A4}"/>
              </a:ext>
            </a:extLst>
          </p:cNvPr>
          <p:cNvSpPr>
            <a:spLocks noGrp="1"/>
          </p:cNvSpPr>
          <p:nvPr>
            <p:ph type="dt" sz="half" idx="10"/>
          </p:nvPr>
        </p:nvSpPr>
        <p:spPr/>
        <p:txBody>
          <a:bodyPr/>
          <a:lstStyle/>
          <a:p>
            <a:pPr fontAlgn="base">
              <a:spcBef>
                <a:spcPct val="0"/>
              </a:spcBef>
              <a:spcAft>
                <a:spcPct val="0"/>
              </a:spcAft>
              <a:defRPr/>
            </a:pPr>
            <a:endParaRPr lang="ru-RU">
              <a:solidFill>
                <a:srgbClr val="003366"/>
              </a:solidFill>
            </a:endParaRPr>
          </a:p>
        </p:txBody>
      </p:sp>
      <p:sp>
        <p:nvSpPr>
          <p:cNvPr id="6" name="Нижний колонтитул 5">
            <a:extLst>
              <a:ext uri="{FF2B5EF4-FFF2-40B4-BE49-F238E27FC236}">
                <a16:creationId xmlns:a16="http://schemas.microsoft.com/office/drawing/2014/main" xmlns="" id="{28ED2B52-A5A9-77D1-236C-41B9B27647D6}"/>
              </a:ext>
            </a:extLst>
          </p:cNvPr>
          <p:cNvSpPr>
            <a:spLocks noGrp="1"/>
          </p:cNvSpPr>
          <p:nvPr>
            <p:ph type="ftr" sz="quarter" idx="11"/>
          </p:nvPr>
        </p:nvSpPr>
        <p:spPr/>
        <p:txBody>
          <a:bodyPr/>
          <a:lstStyle/>
          <a:p>
            <a:pPr fontAlgn="base">
              <a:spcBef>
                <a:spcPct val="0"/>
              </a:spcBef>
              <a:spcAft>
                <a:spcPct val="0"/>
              </a:spcAft>
              <a:defRPr/>
            </a:pPr>
            <a:endParaRPr lang="ru-RU">
              <a:solidFill>
                <a:srgbClr val="003366"/>
              </a:solidFill>
            </a:endParaRPr>
          </a:p>
        </p:txBody>
      </p:sp>
      <p:sp>
        <p:nvSpPr>
          <p:cNvPr id="7" name="Номер слайда 6">
            <a:extLst>
              <a:ext uri="{FF2B5EF4-FFF2-40B4-BE49-F238E27FC236}">
                <a16:creationId xmlns:a16="http://schemas.microsoft.com/office/drawing/2014/main" xmlns="" id="{31C4390E-9E8A-7063-7114-806F9B30125D}"/>
              </a:ext>
            </a:extLst>
          </p:cNvPr>
          <p:cNvSpPr>
            <a:spLocks noGrp="1"/>
          </p:cNvSpPr>
          <p:nvPr>
            <p:ph type="sldNum" sz="quarter" idx="12"/>
          </p:nvPr>
        </p:nvSpPr>
        <p:spPr/>
        <p:txBody>
          <a:bodyPr/>
          <a:lstStyle/>
          <a:p>
            <a:pPr fontAlgn="base">
              <a:spcBef>
                <a:spcPct val="0"/>
              </a:spcBef>
              <a:spcAft>
                <a:spcPct val="0"/>
              </a:spcAft>
              <a:defRPr/>
            </a:pPr>
            <a:fld id="{3A194027-E744-4FCB-926B-7276A0F20AB7}"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331869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1F69615-2209-AC6D-1BEE-1A62ADB7EEC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72ED134B-7F79-AEBB-B236-87BA13A24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98F2577-AC16-FF8A-8083-01CC337328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ru-RU">
              <a:solidFill>
                <a:srgbClr val="003366"/>
              </a:solidFill>
            </a:endParaRPr>
          </a:p>
        </p:txBody>
      </p:sp>
      <p:sp>
        <p:nvSpPr>
          <p:cNvPr id="5" name="Нижний колонтитул 4">
            <a:extLst>
              <a:ext uri="{FF2B5EF4-FFF2-40B4-BE49-F238E27FC236}">
                <a16:creationId xmlns:a16="http://schemas.microsoft.com/office/drawing/2014/main" xmlns="" id="{ACEA4DC3-84BD-51F2-46D9-F171F26A572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ru-RU">
              <a:solidFill>
                <a:srgbClr val="003366"/>
              </a:solidFill>
            </a:endParaRPr>
          </a:p>
        </p:txBody>
      </p:sp>
      <p:sp>
        <p:nvSpPr>
          <p:cNvPr id="6" name="Номер слайда 5">
            <a:extLst>
              <a:ext uri="{FF2B5EF4-FFF2-40B4-BE49-F238E27FC236}">
                <a16:creationId xmlns:a16="http://schemas.microsoft.com/office/drawing/2014/main" xmlns="" id="{51C6BF72-8767-2A05-89BC-176D727EAAB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3A194027-E744-4FCB-926B-7276A0F20AB7}" type="slidenum">
              <a:rPr lang="ru-RU" smtClean="0">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val="2483236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290823" y="1632030"/>
            <a:ext cx="7772400" cy="3000128"/>
          </a:xfrm>
        </p:spPr>
        <p:txBody>
          <a:bodyPr>
            <a:normAutofit fontScale="90000"/>
          </a:bodyPr>
          <a:lstStyle/>
          <a:p>
            <a:r>
              <a:rPr lang="ru-RU" b="1" dirty="0"/>
              <a:t>Особенности построения консультативного процесса обучающихся, социально уязвимых и попавших в трудные жизненные ситуации </a:t>
            </a:r>
            <a:endParaRPr lang="ru-RU" b="1" dirty="0"/>
          </a:p>
        </p:txBody>
      </p:sp>
    </p:spTree>
    <p:extLst>
      <p:ext uri="{BB962C8B-B14F-4D97-AF65-F5344CB8AC3E}">
        <p14:creationId xmlns:p14="http://schemas.microsoft.com/office/powerpoint/2010/main" val="116749161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65127"/>
            <a:ext cx="10515600" cy="1114757"/>
          </a:xfrm>
        </p:spPr>
        <p:txBody>
          <a:bodyPr/>
          <a:lstStyle/>
          <a:p>
            <a:pPr algn="ctr" eaLnBrk="1" hangingPunct="1"/>
            <a:r>
              <a:rPr lang="ru-RU" altLang="ru-RU" b="1" dirty="0" smtClean="0"/>
              <a:t>Типы </a:t>
            </a:r>
            <a:r>
              <a:rPr lang="ru-RU" altLang="ru-RU" b="1" dirty="0" smtClean="0"/>
              <a:t>кризисов</a:t>
            </a:r>
            <a:endParaRPr lang="ru-RU" altLang="ru-RU" b="1" dirty="0" smtClean="0"/>
          </a:p>
        </p:txBody>
      </p:sp>
      <p:sp>
        <p:nvSpPr>
          <p:cNvPr id="4099" name="Rectangle 3"/>
          <p:cNvSpPr>
            <a:spLocks noGrp="1" noChangeArrowheads="1"/>
          </p:cNvSpPr>
          <p:nvPr>
            <p:ph idx="1"/>
          </p:nvPr>
        </p:nvSpPr>
        <p:spPr>
          <a:xfrm>
            <a:off x="624417" y="1700213"/>
            <a:ext cx="10972800" cy="4114800"/>
          </a:xfrm>
        </p:spPr>
        <p:txBody>
          <a:bodyPr/>
          <a:lstStyle/>
          <a:p>
            <a:pPr eaLnBrk="1" hangingPunct="1"/>
            <a:r>
              <a:rPr lang="ru-RU" altLang="ru-RU" sz="2800" dirty="0" smtClean="0"/>
              <a:t>Социальный кризис</a:t>
            </a:r>
          </a:p>
          <a:p>
            <a:pPr eaLnBrk="1" hangingPunct="1"/>
            <a:r>
              <a:rPr lang="ru-RU" altLang="ru-RU" sz="2800" dirty="0" smtClean="0"/>
              <a:t>Экономический кризис</a:t>
            </a:r>
          </a:p>
          <a:p>
            <a:pPr eaLnBrk="1" hangingPunct="1"/>
            <a:r>
              <a:rPr lang="ru-RU" altLang="ru-RU" sz="2800" dirty="0" smtClean="0"/>
              <a:t>Кризис в науке</a:t>
            </a:r>
          </a:p>
          <a:p>
            <a:pPr eaLnBrk="1" hangingPunct="1"/>
            <a:r>
              <a:rPr lang="ru-RU" altLang="ru-RU" sz="2800" dirty="0" smtClean="0"/>
              <a:t>Кризис обыденного сознание</a:t>
            </a:r>
          </a:p>
          <a:p>
            <a:pPr eaLnBrk="1" hangingPunct="1"/>
            <a:r>
              <a:rPr lang="ru-RU" altLang="ru-RU" sz="2800" dirty="0" smtClean="0"/>
              <a:t>Системный кризис</a:t>
            </a:r>
          </a:p>
          <a:p>
            <a:pPr eaLnBrk="1" hangingPunct="1"/>
            <a:r>
              <a:rPr lang="ru-RU" altLang="ru-RU" sz="2800" dirty="0" smtClean="0"/>
              <a:t>…</a:t>
            </a:r>
          </a:p>
          <a:p>
            <a:pPr eaLnBrk="1" hangingPunct="1"/>
            <a:r>
              <a:rPr lang="ru-RU" altLang="ru-RU" sz="2800" b="1" dirty="0" smtClean="0"/>
              <a:t>Психологический кризис (личностный кризис)</a:t>
            </a:r>
          </a:p>
        </p:txBody>
      </p:sp>
      <p:sp>
        <p:nvSpPr>
          <p:cNvPr id="3" name="Номер слайда 2"/>
          <p:cNvSpPr>
            <a:spLocks noGrp="1"/>
          </p:cNvSpPr>
          <p:nvPr>
            <p:ph type="sldNum" sz="quarter" idx="12"/>
          </p:nvPr>
        </p:nvSpPr>
        <p:spPr/>
        <p:txBody>
          <a:bodyPr/>
          <a:lstStyle/>
          <a:p>
            <a:pPr>
              <a:defRPr/>
            </a:pPr>
            <a:fld id="{A9092A10-1186-4CF6-9444-8E6666C4E82B}" type="slidenum">
              <a:rPr lang="ru-RU" sz="2000" b="1" smtClean="0">
                <a:solidFill>
                  <a:schemeClr val="tx1"/>
                </a:solidFill>
              </a:rPr>
              <a:pPr>
                <a:defRPr/>
              </a:pPr>
              <a:t>10</a:t>
            </a:fld>
            <a:endParaRPr lang="ru-RU" sz="2000" b="1">
              <a:solidFill>
                <a:schemeClr val="tx1"/>
              </a:solidFill>
            </a:endParaRPr>
          </a:p>
        </p:txBody>
      </p:sp>
    </p:spTree>
    <p:extLst>
      <p:ext uri="{BB962C8B-B14F-4D97-AF65-F5344CB8AC3E}">
        <p14:creationId xmlns:p14="http://schemas.microsoft.com/office/powerpoint/2010/main" val="3577587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ru-RU" altLang="ru-RU" b="1" dirty="0" smtClean="0">
                <a:solidFill>
                  <a:schemeClr val="tx1"/>
                </a:solidFill>
              </a:rPr>
              <a:t>Психологический </a:t>
            </a:r>
            <a:r>
              <a:rPr lang="ru-RU" altLang="ru-RU" b="1" dirty="0" smtClean="0">
                <a:solidFill>
                  <a:schemeClr val="tx1"/>
                </a:solidFill>
              </a:rPr>
              <a:t>кризис</a:t>
            </a:r>
            <a:endParaRPr lang="ru-RU" altLang="ru-RU" dirty="0" smtClean="0">
              <a:solidFill>
                <a:schemeClr val="tx1"/>
              </a:solidFill>
            </a:endParaRPr>
          </a:p>
        </p:txBody>
      </p:sp>
      <p:sp>
        <p:nvSpPr>
          <p:cNvPr id="5123" name="Rectangle 3"/>
          <p:cNvSpPr>
            <a:spLocks noGrp="1" noChangeArrowheads="1"/>
          </p:cNvSpPr>
          <p:nvPr>
            <p:ph idx="1"/>
          </p:nvPr>
        </p:nvSpPr>
        <p:spPr/>
        <p:txBody>
          <a:bodyPr/>
          <a:lstStyle/>
          <a:p>
            <a:pPr eaLnBrk="1" hangingPunct="1">
              <a:lnSpc>
                <a:spcPct val="80000"/>
              </a:lnSpc>
            </a:pPr>
            <a:endParaRPr lang="ru-RU" altLang="ru-RU" sz="1200" smtClean="0"/>
          </a:p>
          <a:p>
            <a:pPr algn="just" eaLnBrk="1" hangingPunct="1">
              <a:lnSpc>
                <a:spcPct val="80000"/>
              </a:lnSpc>
            </a:pPr>
            <a:r>
              <a:rPr lang="ru-RU" altLang="ru-RU" sz="2400" b="1" smtClean="0"/>
              <a:t>Психологический кризис</a:t>
            </a:r>
            <a:r>
              <a:rPr lang="ru-RU" altLang="ru-RU" sz="1800" b="1" smtClean="0"/>
              <a:t> </a:t>
            </a:r>
            <a:r>
              <a:rPr lang="ru-RU" altLang="ru-RU" sz="1800" smtClean="0">
                <a:latin typeface="Tahoma" pitchFamily="34" charset="0"/>
              </a:rPr>
              <a:t>–</a:t>
            </a:r>
            <a:r>
              <a:rPr lang="ru-RU" altLang="ru-RU" sz="1800" smtClean="0"/>
              <a:t> это внутреннее состояние человека, реагирующего на </a:t>
            </a:r>
            <a:r>
              <a:rPr lang="ru-RU" altLang="ru-RU" sz="1800" b="1" smtClean="0"/>
              <a:t>стресс</a:t>
            </a:r>
            <a:r>
              <a:rPr lang="ru-RU" altLang="ru-RU" sz="1800" smtClean="0"/>
              <a:t>, когда все другие нормальные способы, позволяющие справиться с ситуацией, не помогают. </a:t>
            </a:r>
          </a:p>
          <a:p>
            <a:pPr algn="just" eaLnBrk="1" hangingPunct="1">
              <a:lnSpc>
                <a:spcPct val="80000"/>
              </a:lnSpc>
            </a:pPr>
            <a:r>
              <a:rPr lang="ru-RU" altLang="ru-RU" sz="2400" b="1" smtClean="0"/>
              <a:t>Психологический кризис</a:t>
            </a:r>
            <a:r>
              <a:rPr lang="ru-RU" altLang="ru-RU" sz="1800" i="1" smtClean="0"/>
              <a:t> </a:t>
            </a:r>
            <a:r>
              <a:rPr lang="ru-RU" altLang="ru-RU" sz="1800" smtClean="0"/>
              <a:t>(по Райтеру и Штроцка) - события с неопределенным исходом и сопряженные с опасностью потерь. У испытывающего кризис человека возникают сомнения относительно привычных для него ценностей и целей. От него требуется принятие решений и адаптация к новым условиям, что может вызвать чувство беспомощности, вести к изменениям  </a:t>
            </a:r>
          </a:p>
          <a:p>
            <a:pPr algn="just" eaLnBrk="1" hangingPunct="1">
              <a:lnSpc>
                <a:spcPct val="80000"/>
              </a:lnSpc>
            </a:pPr>
            <a:r>
              <a:rPr lang="ru-RU" altLang="ru-RU" sz="2400" b="1" smtClean="0"/>
              <a:t>Психологический кризис</a:t>
            </a:r>
            <a:r>
              <a:rPr lang="ru-RU" altLang="ru-RU" sz="1800" smtClean="0"/>
              <a:t> </a:t>
            </a:r>
            <a:r>
              <a:rPr lang="ru-RU" altLang="ru-RU" sz="1800" smtClean="0">
                <a:latin typeface="Tahoma" pitchFamily="34" charset="0"/>
              </a:rPr>
              <a:t>–</a:t>
            </a:r>
            <a:r>
              <a:rPr lang="ru-RU" altLang="ru-RU" sz="1800" smtClean="0"/>
              <a:t> это выраженное нарушение внутреннего равновесия человека, которое требует разрешения. Это ситуация, при которой требуются немедленные действия извне при участии кого-либо для того, чтобы предотвратить возможность нанесения себе вреда или  даже смерти.</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11</a:t>
            </a:fld>
            <a:endParaRPr lang="ru-RU" sz="2400" b="1" dirty="0">
              <a:solidFill>
                <a:schemeClr val="tx1"/>
              </a:solidFill>
            </a:endParaRPr>
          </a:p>
        </p:txBody>
      </p:sp>
    </p:spTree>
    <p:extLst>
      <p:ext uri="{BB962C8B-B14F-4D97-AF65-F5344CB8AC3E}">
        <p14:creationId xmlns:p14="http://schemas.microsoft.com/office/powerpoint/2010/main" val="29925965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ru-RU" altLang="ru-RU" b="1" dirty="0" smtClean="0"/>
              <a:t>Концепции</a:t>
            </a:r>
          </a:p>
        </p:txBody>
      </p:sp>
      <p:sp>
        <p:nvSpPr>
          <p:cNvPr id="6147" name="Rectangle 3"/>
          <p:cNvSpPr>
            <a:spLocks noGrp="1" noChangeArrowheads="1"/>
          </p:cNvSpPr>
          <p:nvPr>
            <p:ph idx="1"/>
          </p:nvPr>
        </p:nvSpPr>
        <p:spPr/>
        <p:txBody>
          <a:bodyPr/>
          <a:lstStyle/>
          <a:p>
            <a:pPr algn="just">
              <a:lnSpc>
                <a:spcPct val="90000"/>
              </a:lnSpc>
            </a:pPr>
            <a:r>
              <a:rPr lang="ru-RU" altLang="ru-RU" sz="2400" smtClean="0"/>
              <a:t>«Критические ситуации» (Федор Ефимович Василюк);</a:t>
            </a:r>
          </a:p>
          <a:p>
            <a:pPr algn="just">
              <a:lnSpc>
                <a:spcPct val="90000"/>
              </a:lnSpc>
            </a:pPr>
            <a:r>
              <a:rPr lang="ru-RU" altLang="ru-RU" sz="2400" smtClean="0"/>
              <a:t>Конфликты, ситуации физической опасности, ситуации неизвестности (Курт Левин);</a:t>
            </a:r>
          </a:p>
          <a:p>
            <a:pPr algn="just">
              <a:lnSpc>
                <a:spcPct val="90000"/>
              </a:lnSpc>
            </a:pPr>
            <a:r>
              <a:rPr lang="ru-RU" altLang="ru-RU" sz="2400" smtClean="0"/>
              <a:t>Аффектогенные жизненные ситуации (Филипп Вениаминович Бассин);</a:t>
            </a:r>
          </a:p>
          <a:p>
            <a:pPr algn="just">
              <a:lnSpc>
                <a:spcPct val="90000"/>
              </a:lnSpc>
            </a:pPr>
            <a:r>
              <a:rPr lang="ru-RU" altLang="ru-RU" sz="2400" smtClean="0"/>
              <a:t>Конфликтные ситуации, ведущие к психологическому кризису (Айна Григорьевна Амбрумова);</a:t>
            </a:r>
          </a:p>
          <a:p>
            <a:pPr algn="just">
              <a:lnSpc>
                <a:spcPct val="90000"/>
              </a:lnSpc>
            </a:pPr>
            <a:r>
              <a:rPr lang="ru-RU" altLang="ru-RU" sz="2400" smtClean="0"/>
              <a:t>«Трудные» ситуации (Анатолий Яковлевич Анцупов, Анатолий Иванович Шипилов) </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12</a:t>
            </a:fld>
            <a:endParaRPr lang="ru-RU" sz="2400" b="1" dirty="0">
              <a:solidFill>
                <a:schemeClr val="tx1"/>
              </a:solidFill>
            </a:endParaRPr>
          </a:p>
        </p:txBody>
      </p:sp>
    </p:spTree>
    <p:extLst>
      <p:ext uri="{BB962C8B-B14F-4D97-AF65-F5344CB8AC3E}">
        <p14:creationId xmlns:p14="http://schemas.microsoft.com/office/powerpoint/2010/main" val="192063880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B32AEDA-A9D0-4FEF-B57C-E54A21A1FA75}" type="slidenum">
              <a:rPr lang="ru-RU" sz="2400" b="1" smtClean="0">
                <a:solidFill>
                  <a:schemeClr val="tx1"/>
                </a:solidFill>
              </a:rPr>
              <a:pPr>
                <a:defRPr/>
              </a:pPr>
              <a:t>13</a:t>
            </a:fld>
            <a:endParaRPr lang="ru-RU" sz="2400" b="1">
              <a:solidFill>
                <a:schemeClr val="tx1"/>
              </a:solidFill>
            </a:endParaRPr>
          </a:p>
        </p:txBody>
      </p:sp>
      <p:sp>
        <p:nvSpPr>
          <p:cNvPr id="7170" name="Заголовок 1"/>
          <p:cNvSpPr>
            <a:spLocks noGrp="1"/>
          </p:cNvSpPr>
          <p:nvPr>
            <p:ph type="title" idx="4294967295"/>
          </p:nvPr>
        </p:nvSpPr>
        <p:spPr>
          <a:xfrm>
            <a:off x="1046746" y="365126"/>
            <a:ext cx="9468853" cy="1102728"/>
          </a:xfrm>
        </p:spPr>
        <p:txBody>
          <a:bodyPr/>
          <a:lstStyle/>
          <a:p>
            <a:pPr algn="ctr"/>
            <a:r>
              <a:rPr lang="ru-RU" altLang="ru-RU" b="1" dirty="0" smtClean="0"/>
              <a:t>Классификации </a:t>
            </a:r>
            <a:r>
              <a:rPr lang="ru-RU" altLang="ru-RU" b="1" dirty="0" smtClean="0"/>
              <a:t>кризисов</a:t>
            </a:r>
            <a:endParaRPr lang="ru-RU" altLang="ru-RU" b="1" dirty="0" smtClean="0"/>
          </a:p>
        </p:txBody>
      </p:sp>
      <p:sp>
        <p:nvSpPr>
          <p:cNvPr id="7171" name="Содержимое 2"/>
          <p:cNvSpPr>
            <a:spLocks noGrp="1"/>
          </p:cNvSpPr>
          <p:nvPr>
            <p:ph idx="4294967295"/>
          </p:nvPr>
        </p:nvSpPr>
        <p:spPr>
          <a:xfrm>
            <a:off x="878305" y="1701716"/>
            <a:ext cx="10563726" cy="4538662"/>
          </a:xfrm>
        </p:spPr>
        <p:txBody>
          <a:bodyPr/>
          <a:lstStyle/>
          <a:p>
            <a:pPr algn="just"/>
            <a:r>
              <a:rPr lang="ru-RU" altLang="ru-RU" sz="2800" b="1" dirty="0" smtClean="0"/>
              <a:t>Внутренние кризисы</a:t>
            </a:r>
            <a:r>
              <a:rPr lang="ru-RU" altLang="ru-RU" sz="2800" i="1" dirty="0" smtClean="0"/>
              <a:t>, или трансформационные:  возрастные, жизненные и экзистенциональные (т.е. кризисы, причиной которых является естественное развитие личности);</a:t>
            </a:r>
            <a:endParaRPr lang="ru-RU" altLang="ru-RU" sz="2800" b="1" dirty="0" smtClean="0"/>
          </a:p>
          <a:p>
            <a:pPr algn="just"/>
            <a:r>
              <a:rPr lang="ru-RU" altLang="ru-RU" sz="2800" b="1" dirty="0" smtClean="0"/>
              <a:t>Внешние кризисы</a:t>
            </a:r>
            <a:r>
              <a:rPr lang="ru-RU" altLang="ru-RU" sz="2800" i="1" dirty="0" smtClean="0"/>
              <a:t> - в качестве причины фрустрации выступают внешние травматические события (стихийные бедствия, утрата близких, потеря работы, развод и т.д</a:t>
            </a:r>
            <a:r>
              <a:rPr lang="ru-RU" altLang="ru-RU" sz="2800" dirty="0" smtClean="0"/>
              <a:t>.)</a:t>
            </a:r>
            <a:endParaRPr lang="ru-RU" altLang="ru-RU" dirty="0" smtClean="0"/>
          </a:p>
        </p:txBody>
      </p:sp>
    </p:spTree>
    <p:extLst>
      <p:ext uri="{BB962C8B-B14F-4D97-AF65-F5344CB8AC3E}">
        <p14:creationId xmlns:p14="http://schemas.microsoft.com/office/powerpoint/2010/main" val="221064554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692150"/>
            <a:ext cx="10972800" cy="5616575"/>
          </a:xfrm>
        </p:spPr>
        <p:txBody>
          <a:bodyPr/>
          <a:lstStyle/>
          <a:p>
            <a:pPr algn="ctr"/>
            <a:r>
              <a:rPr lang="ru-RU" altLang="ru-RU" dirty="0" smtClean="0"/>
              <a:t>При каждом ли кризисе нужно помогать?</a:t>
            </a:r>
            <a:br>
              <a:rPr lang="ru-RU" altLang="ru-RU" dirty="0" smtClean="0"/>
            </a:br>
            <a:r>
              <a:rPr lang="ru-RU" altLang="ru-RU" dirty="0" smtClean="0"/>
              <a:t/>
            </a:r>
            <a:br>
              <a:rPr lang="ru-RU" altLang="ru-RU" dirty="0" smtClean="0"/>
            </a:br>
            <a:r>
              <a:rPr lang="ru-RU" altLang="ru-RU" dirty="0" smtClean="0"/>
              <a:t>НЕТ!</a:t>
            </a:r>
            <a:br>
              <a:rPr lang="ru-RU" altLang="ru-RU" dirty="0" smtClean="0"/>
            </a:br>
            <a:r>
              <a:rPr lang="ru-RU" altLang="ru-RU" dirty="0" smtClean="0"/>
              <a:t/>
            </a:r>
            <a:br>
              <a:rPr lang="ru-RU" altLang="ru-RU" dirty="0" smtClean="0"/>
            </a:br>
            <a:r>
              <a:rPr lang="ru-RU" altLang="ru-RU" dirty="0" smtClean="0"/>
              <a:t>«</a:t>
            </a:r>
            <a:r>
              <a:rPr lang="ru-RU" altLang="ru-RU" sz="3200" dirty="0" smtClean="0">
                <a:solidFill>
                  <a:schemeClr val="tx1"/>
                </a:solidFill>
              </a:rPr>
              <a:t>Нормальный</a:t>
            </a:r>
            <a:r>
              <a:rPr lang="ru-RU" altLang="ru-RU" dirty="0" smtClean="0">
                <a:solidFill>
                  <a:schemeClr val="tx1"/>
                </a:solidFill>
              </a:rPr>
              <a:t>»</a:t>
            </a:r>
            <a:r>
              <a:rPr lang="ru-RU" altLang="ru-RU" sz="3200" dirty="0" smtClean="0">
                <a:solidFill>
                  <a:schemeClr val="tx1"/>
                </a:solidFill>
              </a:rPr>
              <a:t> психологический кризис нужен каждому человеку!!! </a:t>
            </a:r>
            <a:r>
              <a:rPr lang="ru-RU" altLang="ru-RU" sz="3200" dirty="0" smtClean="0"/>
              <a:t>Расширение границ применение психотерапии снижает собственные адаптационные </a:t>
            </a:r>
            <a:r>
              <a:rPr lang="ru-RU" altLang="ru-RU" sz="3200" dirty="0" smtClean="0"/>
              <a:t>потребности.</a:t>
            </a:r>
            <a:br>
              <a:rPr lang="ru-RU" altLang="ru-RU" sz="3200" dirty="0" smtClean="0"/>
            </a:br>
            <a:r>
              <a:rPr lang="ru-RU" altLang="ru-RU" sz="3200" dirty="0"/>
              <a:t>Психотерапевтическая помощь показана людям не просто в кризисном состоянии, а в ситуации «патологического кризиса</a:t>
            </a:r>
            <a:r>
              <a:rPr lang="ru-RU" altLang="ru-RU" sz="3200" dirty="0" smtClean="0"/>
              <a:t>».</a:t>
            </a:r>
            <a:r>
              <a:rPr lang="ru-RU" altLang="ru-RU" sz="3200" dirty="0" smtClean="0">
                <a:solidFill>
                  <a:schemeClr val="tx1"/>
                </a:solidFill>
              </a:rPr>
              <a:t/>
            </a:r>
            <a:br>
              <a:rPr lang="ru-RU" altLang="ru-RU" sz="3200" dirty="0" smtClean="0">
                <a:solidFill>
                  <a:schemeClr val="tx1"/>
                </a:solidFill>
              </a:rPr>
            </a:br>
            <a:endParaRPr lang="ru-RU" altLang="ru-RU"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14</a:t>
            </a:fld>
            <a:endParaRPr lang="ru-RU" sz="2400" b="1">
              <a:solidFill>
                <a:schemeClr val="tx1"/>
              </a:solidFill>
            </a:endParaRPr>
          </a:p>
        </p:txBody>
      </p:sp>
    </p:spTree>
    <p:extLst>
      <p:ext uri="{BB962C8B-B14F-4D97-AF65-F5344CB8AC3E}">
        <p14:creationId xmlns:p14="http://schemas.microsoft.com/office/powerpoint/2010/main" val="18745754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ru-RU" altLang="ru-RU" b="1" dirty="0" smtClean="0"/>
              <a:t>Патологический </a:t>
            </a:r>
            <a:r>
              <a:rPr lang="ru-RU" altLang="ru-RU" b="1" dirty="0" smtClean="0"/>
              <a:t>кризи</a:t>
            </a:r>
            <a:r>
              <a:rPr lang="ru-RU" altLang="ru-RU" dirty="0" smtClean="0"/>
              <a:t>с</a:t>
            </a:r>
            <a:endParaRPr lang="ru-RU" altLang="ru-RU" dirty="0" smtClean="0"/>
          </a:p>
        </p:txBody>
      </p:sp>
      <p:sp>
        <p:nvSpPr>
          <p:cNvPr id="10243" name="Rectangle 3"/>
          <p:cNvSpPr>
            <a:spLocks noGrp="1" noChangeArrowheads="1"/>
          </p:cNvSpPr>
          <p:nvPr>
            <p:ph idx="1"/>
          </p:nvPr>
        </p:nvSpPr>
        <p:spPr>
          <a:xfrm>
            <a:off x="708638" y="1713665"/>
            <a:ext cx="10972800" cy="4259263"/>
          </a:xfrm>
        </p:spPr>
        <p:txBody>
          <a:bodyPr/>
          <a:lstStyle/>
          <a:p>
            <a:pPr algn="just">
              <a:lnSpc>
                <a:spcPct val="90000"/>
              </a:lnSpc>
            </a:pPr>
            <a:r>
              <a:rPr lang="ru-RU" altLang="ru-RU" sz="2800" dirty="0" smtClean="0"/>
              <a:t>Психогенная реакция (реактивные состояния) (Сухарева Г.Е.,1965)</a:t>
            </a:r>
          </a:p>
          <a:p>
            <a:pPr algn="just">
              <a:lnSpc>
                <a:spcPct val="90000"/>
              </a:lnSpc>
            </a:pPr>
            <a:r>
              <a:rPr lang="ru-RU" altLang="ru-RU" sz="2800" dirty="0" smtClean="0"/>
              <a:t>Невротическая реакция (</a:t>
            </a:r>
            <a:r>
              <a:rPr lang="ru-RU" altLang="ru-RU" sz="2800" dirty="0" err="1" smtClean="0"/>
              <a:t>Карвасарский</a:t>
            </a:r>
            <a:r>
              <a:rPr lang="ru-RU" altLang="ru-RU" sz="2800" dirty="0" smtClean="0"/>
              <a:t> Б.Д., 1990)</a:t>
            </a:r>
          </a:p>
          <a:p>
            <a:pPr algn="just">
              <a:lnSpc>
                <a:spcPct val="90000"/>
              </a:lnSpc>
            </a:pPr>
            <a:r>
              <a:rPr lang="ru-RU" altLang="ru-RU" sz="2800" dirty="0" err="1" smtClean="0"/>
              <a:t>Патохарактерологическая</a:t>
            </a:r>
            <a:r>
              <a:rPr lang="ru-RU" altLang="ru-RU" sz="2800" dirty="0" smtClean="0"/>
              <a:t> реакция (</a:t>
            </a:r>
            <a:r>
              <a:rPr lang="ru-RU" altLang="ru-RU" sz="2800" dirty="0" err="1" smtClean="0"/>
              <a:t>Личко</a:t>
            </a:r>
            <a:r>
              <a:rPr lang="ru-RU" altLang="ru-RU" sz="2800" dirty="0" smtClean="0"/>
              <a:t> А.Е., 1992)</a:t>
            </a:r>
          </a:p>
          <a:p>
            <a:pPr>
              <a:lnSpc>
                <a:spcPct val="90000"/>
              </a:lnSpc>
            </a:pPr>
            <a:r>
              <a:rPr lang="ru-RU" altLang="ru-RU" sz="2800" dirty="0" smtClean="0"/>
              <a:t>Кризисные состояния при ПТСР (Александровский Ю.А., 1997)</a:t>
            </a:r>
          </a:p>
          <a:p>
            <a:pPr>
              <a:lnSpc>
                <a:spcPct val="90000"/>
              </a:lnSpc>
            </a:pPr>
            <a:r>
              <a:rPr lang="ru-RU" altLang="ru-RU" sz="2800" dirty="0" smtClean="0"/>
              <a:t>Кризис семейной системы (</a:t>
            </a:r>
            <a:r>
              <a:rPr lang="ru-RU" altLang="ru-RU" sz="2800" dirty="0" err="1" smtClean="0"/>
              <a:t>Минухин</a:t>
            </a:r>
            <a:r>
              <a:rPr lang="ru-RU" altLang="ru-RU" sz="2800" dirty="0" smtClean="0"/>
              <a:t> С., 1998)</a:t>
            </a:r>
          </a:p>
          <a:p>
            <a:pPr>
              <a:lnSpc>
                <a:spcPct val="90000"/>
              </a:lnSpc>
            </a:pPr>
            <a:r>
              <a:rPr lang="ru-RU" altLang="ru-RU" sz="2800" dirty="0" smtClean="0"/>
              <a:t>Кризис идентичности (Положий Б.С.,1991</a:t>
            </a:r>
            <a:r>
              <a:rPr lang="ru-RU" altLang="ru-RU" sz="2800" dirty="0" smtClean="0"/>
              <a:t>)</a:t>
            </a:r>
            <a:endParaRPr lang="ru-RU" altLang="ru-RU" sz="2800"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15</a:t>
            </a:fld>
            <a:endParaRPr lang="ru-RU" sz="2400" b="1" dirty="0">
              <a:solidFill>
                <a:schemeClr val="tx1"/>
              </a:solidFill>
            </a:endParaRPr>
          </a:p>
        </p:txBody>
      </p:sp>
    </p:spTree>
    <p:extLst>
      <p:ext uri="{BB962C8B-B14F-4D97-AF65-F5344CB8AC3E}">
        <p14:creationId xmlns:p14="http://schemas.microsoft.com/office/powerpoint/2010/main" val="822938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B32AEDA-A9D0-4FEF-B57C-E54A21A1FA75}" type="slidenum">
              <a:rPr lang="ru-RU" sz="2400" b="1" smtClean="0">
                <a:solidFill>
                  <a:schemeClr val="tx1"/>
                </a:solidFill>
              </a:rPr>
              <a:pPr>
                <a:defRPr/>
              </a:pPr>
              <a:t>16</a:t>
            </a:fld>
            <a:endParaRPr lang="ru-RU" b="1" dirty="0">
              <a:solidFill>
                <a:schemeClr val="tx1"/>
              </a:solidFill>
            </a:endParaRPr>
          </a:p>
        </p:txBody>
      </p:sp>
      <p:sp>
        <p:nvSpPr>
          <p:cNvPr id="11266" name="Заголовок 1"/>
          <p:cNvSpPr>
            <a:spLocks noGrp="1"/>
          </p:cNvSpPr>
          <p:nvPr>
            <p:ph type="title" idx="4294967295"/>
          </p:nvPr>
        </p:nvSpPr>
        <p:spPr>
          <a:xfrm>
            <a:off x="697832" y="365125"/>
            <a:ext cx="9817768" cy="1325563"/>
          </a:xfrm>
        </p:spPr>
        <p:txBody>
          <a:bodyPr/>
          <a:lstStyle/>
          <a:p>
            <a:pPr algn="ctr" eaLnBrk="1" hangingPunct="1"/>
            <a:r>
              <a:rPr lang="ru-RU" altLang="ru-RU" sz="4000" b="1" dirty="0" smtClean="0"/>
              <a:t>Психическая  и психологическая травма</a:t>
            </a:r>
          </a:p>
        </p:txBody>
      </p:sp>
      <p:sp>
        <p:nvSpPr>
          <p:cNvPr id="11267" name="Содержимое 2"/>
          <p:cNvSpPr>
            <a:spLocks noGrp="1"/>
          </p:cNvSpPr>
          <p:nvPr>
            <p:ph idx="4294967295"/>
          </p:nvPr>
        </p:nvSpPr>
        <p:spPr>
          <a:xfrm>
            <a:off x="673769" y="1544638"/>
            <a:ext cx="10335126" cy="4827587"/>
          </a:xfrm>
        </p:spPr>
        <p:txBody>
          <a:bodyPr/>
          <a:lstStyle/>
          <a:p>
            <a:pPr algn="just" eaLnBrk="1" hangingPunct="1"/>
            <a:r>
              <a:rPr lang="ru-RU" altLang="ru-RU" sz="2000" b="1" dirty="0" smtClean="0"/>
              <a:t>«Психическая травма»</a:t>
            </a:r>
            <a:r>
              <a:rPr lang="ru-RU" altLang="ru-RU" sz="2000" dirty="0" smtClean="0"/>
              <a:t> - некое событие в жизни человека, которое выходит за рамки обычных человеческих переживаний, и которое вызвало бы сильные расстройство почти у каждого человека» - такое определение дает DSM-3-R. DSM – 4 уточняет, что реакция индивидуума на стрессор должна включать интенсивный </a:t>
            </a:r>
            <a:r>
              <a:rPr lang="ru-RU" altLang="ru-RU" sz="2000" b="1" dirty="0" smtClean="0"/>
              <a:t>страх, беспомощность, ужас.</a:t>
            </a:r>
          </a:p>
          <a:p>
            <a:pPr algn="just" eaLnBrk="1" hangingPunct="1"/>
            <a:r>
              <a:rPr lang="ru-RU" altLang="ru-RU" sz="2000" b="1" dirty="0" smtClean="0"/>
              <a:t>«Психологическая травма»</a:t>
            </a:r>
            <a:r>
              <a:rPr lang="ru-RU" altLang="ru-RU" sz="2000" dirty="0" smtClean="0"/>
              <a:t> (психотравмирующая ситуация по Б.Д. </a:t>
            </a:r>
            <a:r>
              <a:rPr lang="ru-RU" altLang="ru-RU" sz="2000" dirty="0" err="1" smtClean="0"/>
              <a:t>Карвасарскому</a:t>
            </a:r>
            <a:r>
              <a:rPr lang="ru-RU" altLang="ru-RU" sz="2000" dirty="0" smtClean="0"/>
              <a:t>) не является универсальной, в большей степени определяется особенностями личности «подходит как ключ к замку» </a:t>
            </a:r>
          </a:p>
          <a:p>
            <a:pPr algn="just" eaLnBrk="1" hangingPunct="1"/>
            <a:r>
              <a:rPr lang="ru-RU" altLang="ru-RU" sz="2000" dirty="0" smtClean="0"/>
              <a:t>Время: Кризис возникает как правило в срок НЕ БОЛЕЕ 3 трех месяцев от травматического события. Связь с этим событием очевидна человеку и его  окружению</a:t>
            </a:r>
            <a:r>
              <a:rPr lang="ru-RU" altLang="ru-RU" sz="2000" i="1" dirty="0" smtClean="0"/>
              <a:t>.</a:t>
            </a:r>
            <a:endParaRPr lang="ru-RU" altLang="ru-RU" sz="2000" dirty="0" smtClean="0"/>
          </a:p>
        </p:txBody>
      </p:sp>
    </p:spTree>
    <p:extLst>
      <p:ext uri="{BB962C8B-B14F-4D97-AF65-F5344CB8AC3E}">
        <p14:creationId xmlns:p14="http://schemas.microsoft.com/office/powerpoint/2010/main" val="14710518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24417" y="445168"/>
            <a:ext cx="10972800" cy="926432"/>
          </a:xfrm>
        </p:spPr>
        <p:txBody>
          <a:bodyPr>
            <a:normAutofit fontScale="90000"/>
          </a:bodyPr>
          <a:lstStyle/>
          <a:p>
            <a:pPr algn="ctr">
              <a:lnSpc>
                <a:spcPct val="80000"/>
              </a:lnSpc>
            </a:pPr>
            <a:r>
              <a:rPr lang="ru-RU" altLang="ru-RU" sz="3600" b="1" dirty="0"/>
              <a:t>Концепция кризисных состояний опирается на теории кризиса </a:t>
            </a:r>
            <a:endParaRPr lang="ru-RU" altLang="ru-RU" dirty="0" smtClean="0"/>
          </a:p>
        </p:txBody>
      </p:sp>
      <p:sp>
        <p:nvSpPr>
          <p:cNvPr id="12291" name="Rectangle 3"/>
          <p:cNvSpPr>
            <a:spLocks noGrp="1" noChangeArrowheads="1"/>
          </p:cNvSpPr>
          <p:nvPr>
            <p:ph idx="1"/>
          </p:nvPr>
        </p:nvSpPr>
        <p:spPr>
          <a:xfrm>
            <a:off x="371754" y="2051969"/>
            <a:ext cx="10972800" cy="3482557"/>
          </a:xfrm>
        </p:spPr>
        <p:txBody>
          <a:bodyPr>
            <a:normAutofit lnSpcReduction="10000"/>
          </a:bodyPr>
          <a:lstStyle/>
          <a:p>
            <a:pPr algn="just" eaLnBrk="1" hangingPunct="1">
              <a:lnSpc>
                <a:spcPct val="80000"/>
              </a:lnSpc>
            </a:pPr>
            <a:r>
              <a:rPr lang="ru-RU" altLang="ru-RU" sz="2400" b="1" dirty="0" smtClean="0"/>
              <a:t>Концепция </a:t>
            </a:r>
            <a:r>
              <a:rPr lang="ru-RU" altLang="ru-RU" sz="2400" b="1" dirty="0" smtClean="0"/>
              <a:t>Г. </a:t>
            </a:r>
            <a:r>
              <a:rPr lang="ru-RU" altLang="ru-RU" sz="2400" b="1" dirty="0" err="1" smtClean="0"/>
              <a:t>Селье</a:t>
            </a:r>
            <a:r>
              <a:rPr lang="ru-RU" altLang="ru-RU" sz="2400" b="1" dirty="0" smtClean="0"/>
              <a:t> о </a:t>
            </a:r>
            <a:r>
              <a:rPr lang="ru-RU" altLang="ru-RU" sz="2400" b="1" dirty="0" smtClean="0"/>
              <a:t>стрессе</a:t>
            </a:r>
            <a:r>
              <a:rPr lang="ru-RU" altLang="ru-RU" sz="2400" dirty="0"/>
              <a:t> </a:t>
            </a:r>
            <a:r>
              <a:rPr lang="ru-RU" altLang="ru-RU" sz="2400" dirty="0" smtClean="0"/>
              <a:t>Г. </a:t>
            </a:r>
            <a:r>
              <a:rPr lang="ru-RU" altLang="ru-RU" sz="2400" dirty="0" err="1" smtClean="0"/>
              <a:t>Селье</a:t>
            </a:r>
            <a:r>
              <a:rPr lang="ru-RU" altLang="ru-RU" sz="2400" dirty="0" smtClean="0"/>
              <a:t> </a:t>
            </a:r>
            <a:r>
              <a:rPr lang="ru-RU" altLang="ru-RU" sz="2400" dirty="0" smtClean="0"/>
              <a:t>выделяет три стадии стресса: стадию тревоги (</a:t>
            </a:r>
            <a:r>
              <a:rPr lang="en-US" altLang="ru-RU" sz="2400" dirty="0" smtClean="0"/>
              <a:t>I</a:t>
            </a:r>
            <a:r>
              <a:rPr lang="ru-RU" altLang="ru-RU" sz="2400" dirty="0" smtClean="0"/>
              <a:t>), стадию резистентности (</a:t>
            </a:r>
            <a:r>
              <a:rPr lang="en-US" altLang="ru-RU" sz="2400" dirty="0" smtClean="0"/>
              <a:t>II</a:t>
            </a:r>
            <a:r>
              <a:rPr lang="ru-RU" altLang="ru-RU" sz="2400" dirty="0" smtClean="0"/>
              <a:t>) и стадию истощения (</a:t>
            </a:r>
            <a:r>
              <a:rPr lang="en-US" altLang="ru-RU" sz="2400" dirty="0" smtClean="0"/>
              <a:t>III</a:t>
            </a:r>
            <a:r>
              <a:rPr lang="ru-RU" altLang="ru-RU" sz="2400" dirty="0" smtClean="0"/>
              <a:t>). </a:t>
            </a:r>
          </a:p>
          <a:p>
            <a:pPr algn="just" eaLnBrk="1" hangingPunct="1">
              <a:lnSpc>
                <a:spcPct val="80000"/>
              </a:lnSpc>
            </a:pPr>
            <a:r>
              <a:rPr lang="ru-RU" altLang="ru-RU" sz="2400" b="1" dirty="0" smtClean="0"/>
              <a:t>Теория кризиса </a:t>
            </a:r>
            <a:r>
              <a:rPr lang="ru-RU" altLang="ru-RU" sz="2400" b="1" dirty="0" err="1" smtClean="0"/>
              <a:t>Линдеманна</a:t>
            </a:r>
            <a:r>
              <a:rPr lang="ru-RU" altLang="ru-RU" sz="2400" dirty="0" smtClean="0"/>
              <a:t> (</a:t>
            </a:r>
            <a:r>
              <a:rPr lang="en-US" altLang="ru-RU" sz="2400" dirty="0" smtClean="0"/>
              <a:t>Lineman E</a:t>
            </a:r>
            <a:r>
              <a:rPr lang="ru-RU" altLang="ru-RU" sz="2400" dirty="0" smtClean="0"/>
              <a:t>., 1944) </a:t>
            </a:r>
          </a:p>
          <a:p>
            <a:pPr algn="just" eaLnBrk="1" hangingPunct="1">
              <a:lnSpc>
                <a:spcPct val="80000"/>
              </a:lnSpc>
            </a:pPr>
            <a:r>
              <a:rPr lang="ru-RU" altLang="ru-RU" sz="2400" b="1" dirty="0" smtClean="0"/>
              <a:t>Концепцию стадий жизненного</a:t>
            </a:r>
            <a:r>
              <a:rPr lang="ru-RU" altLang="ru-RU" sz="2400" dirty="0" smtClean="0"/>
              <a:t> цикла и кризиса идентификации (</a:t>
            </a:r>
            <a:r>
              <a:rPr lang="en-US" altLang="ru-RU" sz="2400" dirty="0" smtClean="0"/>
              <a:t>Erikson E</a:t>
            </a:r>
            <a:r>
              <a:rPr lang="ru-RU" altLang="ru-RU" sz="2400" dirty="0" smtClean="0"/>
              <a:t>., 1950)</a:t>
            </a:r>
          </a:p>
          <a:p>
            <a:pPr algn="just" eaLnBrk="1" hangingPunct="1">
              <a:lnSpc>
                <a:spcPct val="80000"/>
              </a:lnSpc>
            </a:pPr>
            <a:r>
              <a:rPr lang="ru-RU" altLang="ru-RU" sz="2400" dirty="0" smtClean="0"/>
              <a:t>Концепция</a:t>
            </a:r>
            <a:r>
              <a:rPr lang="ru-RU" altLang="ru-RU" sz="2400" b="1" dirty="0" smtClean="0"/>
              <a:t> Работа горя</a:t>
            </a:r>
            <a:r>
              <a:rPr lang="ru-RU" altLang="ru-RU" sz="2400" dirty="0" smtClean="0"/>
              <a:t> Элизабет </a:t>
            </a:r>
            <a:r>
              <a:rPr lang="ru-RU" altLang="ru-RU" sz="2400" dirty="0" err="1" smtClean="0"/>
              <a:t>Кюблер</a:t>
            </a:r>
            <a:r>
              <a:rPr lang="ru-RU" altLang="ru-RU" sz="2400" dirty="0" smtClean="0"/>
              <a:t> Росс</a:t>
            </a:r>
          </a:p>
          <a:p>
            <a:pPr algn="just" eaLnBrk="1" hangingPunct="1">
              <a:lnSpc>
                <a:spcPct val="80000"/>
              </a:lnSpc>
            </a:pPr>
            <a:r>
              <a:rPr lang="ru-RU" altLang="ru-RU" sz="2400" dirty="0" smtClean="0"/>
              <a:t>Концепция развития </a:t>
            </a:r>
            <a:r>
              <a:rPr lang="ru-RU" altLang="ru-RU" sz="2400" b="1" dirty="0" smtClean="0"/>
              <a:t>невротического расстройства</a:t>
            </a:r>
            <a:r>
              <a:rPr lang="ru-RU" altLang="ru-RU" sz="2400" dirty="0" smtClean="0"/>
              <a:t> по Б.Д. </a:t>
            </a:r>
            <a:r>
              <a:rPr lang="ru-RU" altLang="ru-RU" sz="2400" dirty="0" err="1" smtClean="0"/>
              <a:t>Карвасарскому</a:t>
            </a:r>
            <a:r>
              <a:rPr lang="ru-RU" altLang="ru-RU" sz="2400" dirty="0" smtClean="0"/>
              <a:t> (1990) </a:t>
            </a:r>
          </a:p>
          <a:p>
            <a:pPr algn="just" eaLnBrk="1" hangingPunct="1">
              <a:lnSpc>
                <a:spcPct val="80000"/>
              </a:lnSpc>
            </a:pPr>
            <a:r>
              <a:rPr lang="ru-RU" altLang="ru-RU" sz="2400" dirty="0" smtClean="0"/>
              <a:t>Концепция </a:t>
            </a:r>
            <a:r>
              <a:rPr lang="ru-RU" altLang="ru-RU" sz="2400" b="1" dirty="0" smtClean="0"/>
              <a:t>патологического страдания</a:t>
            </a:r>
            <a:r>
              <a:rPr lang="ru-RU" altLang="ru-RU" sz="2400" dirty="0" smtClean="0"/>
              <a:t> по </a:t>
            </a:r>
            <a:r>
              <a:rPr lang="ru-RU" altLang="ru-RU" sz="2400" dirty="0" err="1" smtClean="0"/>
              <a:t>Р.К.Назыров</a:t>
            </a:r>
            <a:r>
              <a:rPr lang="ru-RU" altLang="ru-RU" sz="2400" dirty="0" smtClean="0"/>
              <a:t> (2012)</a:t>
            </a:r>
          </a:p>
          <a:p>
            <a:pPr algn="just" eaLnBrk="1" hangingPunct="1">
              <a:lnSpc>
                <a:spcPct val="80000"/>
              </a:lnSpc>
            </a:pPr>
            <a:endParaRPr lang="ru-RU" altLang="ru-RU" sz="1800" dirty="0" smtClean="0"/>
          </a:p>
          <a:p>
            <a:pPr algn="just" eaLnBrk="1" hangingPunct="1">
              <a:lnSpc>
                <a:spcPct val="80000"/>
              </a:lnSpc>
              <a:buFontTx/>
              <a:buNone/>
            </a:pPr>
            <a:endParaRPr lang="ru-RU" altLang="ru-RU" sz="1600" dirty="0" smtClean="0"/>
          </a:p>
          <a:p>
            <a:pPr algn="just" eaLnBrk="1" hangingPunct="1">
              <a:lnSpc>
                <a:spcPct val="80000"/>
              </a:lnSpc>
              <a:buFontTx/>
              <a:buNone/>
            </a:pPr>
            <a:r>
              <a:rPr lang="ru-RU" altLang="ru-RU" sz="1200" dirty="0" smtClean="0"/>
              <a:t>	</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17</a:t>
            </a:fld>
            <a:endParaRPr lang="ru-RU" sz="2400" b="1">
              <a:solidFill>
                <a:schemeClr val="tx1"/>
              </a:solidFill>
            </a:endParaRPr>
          </a:p>
        </p:txBody>
      </p:sp>
    </p:spTree>
    <p:extLst>
      <p:ext uri="{BB962C8B-B14F-4D97-AF65-F5344CB8AC3E}">
        <p14:creationId xmlns:p14="http://schemas.microsoft.com/office/powerpoint/2010/main" val="36060143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ru-RU" altLang="ru-RU" b="1" dirty="0" smtClean="0"/>
              <a:t>Концепция стресса Г. </a:t>
            </a:r>
            <a:r>
              <a:rPr lang="ru-RU" altLang="ru-RU" b="1" dirty="0" err="1" smtClean="0"/>
              <a:t>Селье</a:t>
            </a:r>
            <a:r>
              <a:rPr lang="ru-RU" altLang="ru-RU" b="1" dirty="0" smtClean="0"/>
              <a:t> </a:t>
            </a:r>
          </a:p>
        </p:txBody>
      </p:sp>
      <p:sp>
        <p:nvSpPr>
          <p:cNvPr id="13315" name="Rectangle 3"/>
          <p:cNvSpPr>
            <a:spLocks noGrp="1" noChangeArrowheads="1"/>
          </p:cNvSpPr>
          <p:nvPr>
            <p:ph idx="1"/>
          </p:nvPr>
        </p:nvSpPr>
        <p:spPr/>
        <p:txBody>
          <a:bodyPr/>
          <a:lstStyle/>
          <a:p>
            <a:pPr algn="just">
              <a:lnSpc>
                <a:spcPct val="90000"/>
              </a:lnSpc>
            </a:pPr>
            <a:r>
              <a:rPr lang="ru-RU" altLang="ru-RU" sz="2800" b="1" smtClean="0"/>
              <a:t>Стресс по Г. Селье - </a:t>
            </a:r>
            <a:r>
              <a:rPr lang="ru-RU" altLang="ru-RU" sz="2800" smtClean="0"/>
              <a:t>неспецифический адаптационный синдром и  представляющем собой</a:t>
            </a:r>
          </a:p>
          <a:p>
            <a:pPr algn="just">
              <a:lnSpc>
                <a:spcPct val="90000"/>
              </a:lnSpc>
              <a:buFontTx/>
              <a:buNone/>
            </a:pPr>
            <a:r>
              <a:rPr lang="ru-RU" altLang="ru-RU" sz="2800" smtClean="0"/>
              <a:t>		1) морфологические и </a:t>
            </a:r>
          </a:p>
          <a:p>
            <a:pPr algn="just">
              <a:lnSpc>
                <a:spcPct val="90000"/>
              </a:lnSpc>
              <a:buFontTx/>
              <a:buNone/>
            </a:pPr>
            <a:r>
              <a:rPr lang="ru-RU" altLang="ru-RU" sz="2800" smtClean="0"/>
              <a:t>		2) функциональные изменения организма в ответ на стресс. </a:t>
            </a:r>
          </a:p>
          <a:p>
            <a:pPr algn="just">
              <a:lnSpc>
                <a:spcPct val="90000"/>
              </a:lnSpc>
              <a:buFontTx/>
              <a:buNone/>
            </a:pPr>
            <a:r>
              <a:rPr lang="ru-RU" altLang="ru-RU" sz="2800" smtClean="0"/>
              <a:t>	Г.Селье выделяет три стадии стресса:</a:t>
            </a:r>
          </a:p>
          <a:p>
            <a:pPr algn="just">
              <a:lnSpc>
                <a:spcPct val="90000"/>
              </a:lnSpc>
              <a:buFontTx/>
              <a:buNone/>
            </a:pPr>
            <a:r>
              <a:rPr lang="ru-RU" altLang="ru-RU" sz="2800" smtClean="0"/>
              <a:t>		- стадию тревоги (</a:t>
            </a:r>
            <a:r>
              <a:rPr lang="en-US" altLang="ru-RU" sz="2800" smtClean="0"/>
              <a:t>I</a:t>
            </a:r>
            <a:r>
              <a:rPr lang="ru-RU" altLang="ru-RU" sz="2800" smtClean="0"/>
              <a:t>), </a:t>
            </a:r>
          </a:p>
          <a:p>
            <a:pPr algn="just">
              <a:lnSpc>
                <a:spcPct val="90000"/>
              </a:lnSpc>
              <a:buFontTx/>
              <a:buNone/>
            </a:pPr>
            <a:r>
              <a:rPr lang="ru-RU" altLang="ru-RU" sz="2800" smtClean="0"/>
              <a:t>		- стадию резистентности (</a:t>
            </a:r>
            <a:r>
              <a:rPr lang="en-US" altLang="ru-RU" sz="2800" smtClean="0"/>
              <a:t>II</a:t>
            </a:r>
            <a:r>
              <a:rPr lang="ru-RU" altLang="ru-RU" sz="2800" smtClean="0"/>
              <a:t>) </a:t>
            </a:r>
          </a:p>
          <a:p>
            <a:pPr algn="just">
              <a:lnSpc>
                <a:spcPct val="90000"/>
              </a:lnSpc>
              <a:buFontTx/>
              <a:buNone/>
            </a:pPr>
            <a:r>
              <a:rPr lang="ru-RU" altLang="ru-RU" sz="2800" smtClean="0"/>
              <a:t>		- стадию истощения (</a:t>
            </a:r>
            <a:r>
              <a:rPr lang="en-US" altLang="ru-RU" sz="2800" smtClean="0"/>
              <a:t>III</a:t>
            </a:r>
            <a:r>
              <a:rPr lang="ru-RU" altLang="ru-RU" sz="2800" smtClean="0"/>
              <a:t>)</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18</a:t>
            </a:fld>
            <a:endParaRPr lang="ru-RU" sz="2400" b="1" dirty="0">
              <a:solidFill>
                <a:schemeClr val="tx1"/>
              </a:solidFill>
            </a:endParaRPr>
          </a:p>
        </p:txBody>
      </p:sp>
    </p:spTree>
    <p:extLst>
      <p:ext uri="{BB962C8B-B14F-4D97-AF65-F5344CB8AC3E}">
        <p14:creationId xmlns:p14="http://schemas.microsoft.com/office/powerpoint/2010/main" val="426363195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B32AEDA-A9D0-4FEF-B57C-E54A21A1FA75}" type="slidenum">
              <a:rPr lang="ru-RU" sz="2400" b="1" smtClean="0">
                <a:solidFill>
                  <a:schemeClr val="tx1"/>
                </a:solidFill>
              </a:rPr>
              <a:pPr>
                <a:defRPr/>
              </a:pPr>
              <a:t>19</a:t>
            </a:fld>
            <a:endParaRPr lang="ru-RU" sz="2400" b="1" dirty="0">
              <a:solidFill>
                <a:schemeClr val="tx1"/>
              </a:solidFill>
            </a:endParaRPr>
          </a:p>
        </p:txBody>
      </p:sp>
      <p:sp>
        <p:nvSpPr>
          <p:cNvPr id="14338" name="Заголовок 1"/>
          <p:cNvSpPr>
            <a:spLocks noGrp="1"/>
          </p:cNvSpPr>
          <p:nvPr>
            <p:ph type="title" idx="4294967295"/>
          </p:nvPr>
        </p:nvSpPr>
        <p:spPr>
          <a:xfrm>
            <a:off x="1046746" y="365126"/>
            <a:ext cx="10202780" cy="910222"/>
          </a:xfrm>
        </p:spPr>
        <p:txBody>
          <a:bodyPr/>
          <a:lstStyle/>
          <a:p>
            <a:pPr algn="ctr"/>
            <a:r>
              <a:rPr lang="ru-RU" altLang="ru-RU" b="1" dirty="0" smtClean="0"/>
              <a:t>Как все это работает. </a:t>
            </a:r>
            <a:r>
              <a:rPr lang="ru-RU" altLang="ru-RU" b="1" dirty="0" smtClean="0"/>
              <a:t>Стресс</a:t>
            </a:r>
            <a:endParaRPr lang="ru-RU" altLang="ru-RU" b="1" dirty="0" smtClean="0"/>
          </a:p>
        </p:txBody>
      </p:sp>
      <p:sp>
        <p:nvSpPr>
          <p:cNvPr id="14339" name="Содержимое 2"/>
          <p:cNvSpPr>
            <a:spLocks noGrp="1"/>
          </p:cNvSpPr>
          <p:nvPr>
            <p:ph idx="4294967295"/>
          </p:nvPr>
        </p:nvSpPr>
        <p:spPr>
          <a:xfrm>
            <a:off x="822158" y="1461669"/>
            <a:ext cx="9982200" cy="4409741"/>
          </a:xfrm>
        </p:spPr>
        <p:txBody>
          <a:bodyPr/>
          <a:lstStyle/>
          <a:p>
            <a:pPr algn="just">
              <a:buFontTx/>
              <a:buNone/>
            </a:pPr>
            <a:r>
              <a:rPr lang="ru-RU" altLang="ru-RU" sz="2000" dirty="0" smtClean="0"/>
              <a:t>	</a:t>
            </a:r>
            <a:r>
              <a:rPr lang="ru-RU" altLang="ru-RU" sz="2000" b="1" i="1" dirty="0" smtClean="0"/>
              <a:t>Стресс</a:t>
            </a:r>
            <a:r>
              <a:rPr lang="ru-RU" altLang="ru-RU" sz="2000" dirty="0" smtClean="0"/>
              <a:t> </a:t>
            </a:r>
            <a:r>
              <a:rPr lang="ru-RU" altLang="ru-RU" sz="2000" dirty="0" smtClean="0"/>
              <a:t>– ответ организма на любое предъявляемое ему требование. Там, где действует стрессор (фактор его вызывающий), начинает наблюдаться общий адаптационный синдром (ОАС) ОАС – это усилие организма приспособиться к изменившемся условиям за счет включения выработанных в процессе эволюции специальных механизмов защиты. Они состоят в адаптации к возникшей трудности, какова бы она ни была.</a:t>
            </a:r>
          </a:p>
          <a:p>
            <a:pPr algn="just"/>
            <a:r>
              <a:rPr lang="ru-RU" altLang="ru-RU" sz="2000" dirty="0" smtClean="0"/>
              <a:t>В концепции Г</a:t>
            </a:r>
            <a:r>
              <a:rPr lang="ru-RU" altLang="ru-RU" sz="2000" dirty="0" smtClean="0"/>
              <a:t>. </a:t>
            </a:r>
            <a:r>
              <a:rPr lang="ru-RU" altLang="ru-RU" sz="2000" dirty="0" err="1" smtClean="0"/>
              <a:t>Селье</a:t>
            </a:r>
            <a:r>
              <a:rPr lang="ru-RU" altLang="ru-RU" sz="2000" dirty="0" smtClean="0"/>
              <a:t> </a:t>
            </a:r>
            <a:r>
              <a:rPr lang="ru-RU" altLang="ru-RU" sz="2000" dirty="0" smtClean="0"/>
              <a:t>этот неспецифический синдром представляет собой морфологические и функциональные изменения. </a:t>
            </a:r>
          </a:p>
          <a:p>
            <a:pPr algn="just"/>
            <a:r>
              <a:rPr lang="ru-RU" altLang="ru-RU" sz="2000" dirty="0" smtClean="0"/>
              <a:t>Стрессовая активация может быть положительной мотивирующей силой, улучшающей субъективное «качество жизни» («</a:t>
            </a:r>
            <a:r>
              <a:rPr lang="ru-RU" altLang="ru-RU" sz="2000" dirty="0" err="1" smtClean="0"/>
              <a:t>эустресс</a:t>
            </a:r>
            <a:r>
              <a:rPr lang="ru-RU" altLang="ru-RU" sz="2000" dirty="0" smtClean="0"/>
              <a:t>»), в отличие от ослабляющего, чрезмерного стресса («</a:t>
            </a:r>
            <a:r>
              <a:rPr lang="ru-RU" altLang="ru-RU" sz="2000" dirty="0" err="1" smtClean="0"/>
              <a:t>дистресс</a:t>
            </a:r>
            <a:r>
              <a:rPr lang="ru-RU" altLang="ru-RU" sz="2000" dirty="0" smtClean="0"/>
              <a:t>»). Максимальная толерантность к стрессу является </a:t>
            </a:r>
            <a:r>
              <a:rPr lang="ru-RU" altLang="ru-RU" sz="2000" b="1" dirty="0" smtClean="0"/>
              <a:t>сугубо индивидуальной особенностью </a:t>
            </a:r>
            <a:endParaRPr lang="ru-RU" altLang="ru-RU" sz="2000" dirty="0" smtClean="0"/>
          </a:p>
        </p:txBody>
      </p:sp>
    </p:spTree>
    <p:extLst>
      <p:ext uri="{BB962C8B-B14F-4D97-AF65-F5344CB8AC3E}">
        <p14:creationId xmlns:p14="http://schemas.microsoft.com/office/powerpoint/2010/main" val="5830339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normAutofit/>
          </a:bodyPr>
          <a:lstStyle/>
          <a:p>
            <a:pPr algn="ctr" eaLnBrk="1" hangingPunct="1"/>
            <a:r>
              <a:rPr lang="ru-RU" altLang="ru-RU" sz="4400" b="1" dirty="0"/>
              <a:t>План лекции</a:t>
            </a:r>
          </a:p>
        </p:txBody>
      </p:sp>
      <p:sp>
        <p:nvSpPr>
          <p:cNvPr id="4099" name="Rectangle 3"/>
          <p:cNvSpPr>
            <a:spLocks noGrp="1" noChangeArrowheads="1"/>
          </p:cNvSpPr>
          <p:nvPr>
            <p:ph idx="1"/>
          </p:nvPr>
        </p:nvSpPr>
        <p:spPr/>
        <p:txBody>
          <a:bodyPr>
            <a:normAutofit/>
          </a:bodyPr>
          <a:lstStyle/>
          <a:p>
            <a:pPr marL="457200" indent="-457200">
              <a:buFont typeface="+mj-lt"/>
              <a:buAutoNum type="arabicPeriod"/>
            </a:pPr>
            <a:r>
              <a:rPr lang="ru-RU" dirty="0" smtClean="0"/>
              <a:t>Особенности </a:t>
            </a:r>
            <a:r>
              <a:rPr lang="ru-RU" dirty="0"/>
              <a:t>психологического консультирования в процессе личностного кризиса. </a:t>
            </a:r>
          </a:p>
          <a:p>
            <a:pPr marL="457200" indent="-457200">
              <a:buFont typeface="+mj-lt"/>
              <a:buAutoNum type="arabicPeriod"/>
            </a:pPr>
            <a:r>
              <a:rPr lang="ru-RU" dirty="0" smtClean="0"/>
              <a:t>Этапы </a:t>
            </a:r>
            <a:r>
              <a:rPr lang="ru-RU" dirty="0"/>
              <a:t>работы с трудной ситуацией.</a:t>
            </a:r>
          </a:p>
          <a:p>
            <a:pPr marL="457200" indent="-457200">
              <a:buFont typeface="+mj-lt"/>
              <a:buAutoNum type="arabicPeriod"/>
            </a:pPr>
            <a:r>
              <a:rPr lang="ru-RU" dirty="0" smtClean="0"/>
              <a:t>Критические </a:t>
            </a:r>
            <a:r>
              <a:rPr lang="ru-RU" dirty="0"/>
              <a:t>периоды времени. Горе и </a:t>
            </a:r>
            <a:r>
              <a:rPr lang="ru-RU" dirty="0" smtClean="0"/>
              <a:t>его фазы</a:t>
            </a:r>
            <a:r>
              <a:rPr lang="ru-RU" dirty="0"/>
              <a:t>.</a:t>
            </a:r>
          </a:p>
          <a:p>
            <a:pPr marL="457200" indent="-457200">
              <a:buFont typeface="+mj-lt"/>
              <a:buAutoNum type="arabicPeriod"/>
            </a:pPr>
            <a:r>
              <a:rPr lang="ru-RU" dirty="0" smtClean="0"/>
              <a:t>Симптомы </a:t>
            </a:r>
            <a:r>
              <a:rPr lang="ru-RU" dirty="0"/>
              <a:t>горя при переживании утраты. Консультативная помощь при </a:t>
            </a:r>
            <a:r>
              <a:rPr lang="ru-RU" dirty="0" err="1"/>
              <a:t>горевании</a:t>
            </a:r>
            <a:r>
              <a:rPr lang="ru-RU" dirty="0"/>
              <a:t>. </a:t>
            </a:r>
          </a:p>
          <a:p>
            <a:pPr marL="457200" indent="-457200">
              <a:buFont typeface="+mj-lt"/>
              <a:buAutoNum type="arabicPeriod"/>
            </a:pPr>
            <a:r>
              <a:rPr lang="ru-RU" dirty="0" smtClean="0"/>
              <a:t>Экзистенциальные </a:t>
            </a:r>
            <a:r>
              <a:rPr lang="ru-RU" dirty="0"/>
              <a:t>вопросы в консультативной практике.</a:t>
            </a:r>
          </a:p>
          <a:p>
            <a:pPr marL="514350" indent="-514350">
              <a:buFont typeface="+mj-lt"/>
              <a:buAutoNum type="arabicPeriod"/>
            </a:pPr>
            <a:endParaRPr lang="ru-RU" sz="2400" dirty="0"/>
          </a:p>
        </p:txBody>
      </p:sp>
      <p:sp>
        <p:nvSpPr>
          <p:cNvPr id="2" name="Номер слайда 1"/>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2</a:t>
            </a:fld>
            <a:endParaRPr lang="ru-RU">
              <a:solidFill>
                <a:srgbClr val="FFFFFF"/>
              </a:solidFill>
            </a:endParaRPr>
          </a:p>
        </p:txBody>
      </p:sp>
    </p:spTree>
    <p:extLst>
      <p:ext uri="{BB962C8B-B14F-4D97-AF65-F5344CB8AC3E}">
        <p14:creationId xmlns:p14="http://schemas.microsoft.com/office/powerpoint/2010/main" val="300076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550442" y="6368384"/>
            <a:ext cx="2743200" cy="365125"/>
          </a:xfrm>
        </p:spPr>
        <p:txBody>
          <a:bodyPr/>
          <a:lstStyle/>
          <a:p>
            <a:pPr>
              <a:defRPr/>
            </a:pPr>
            <a:fld id="{5B32AEDA-A9D0-4FEF-B57C-E54A21A1FA75}" type="slidenum">
              <a:rPr lang="ru-RU" sz="2400" b="1" smtClean="0">
                <a:solidFill>
                  <a:schemeClr val="tx1"/>
                </a:solidFill>
              </a:rPr>
              <a:pPr>
                <a:defRPr/>
              </a:pPr>
              <a:t>20</a:t>
            </a:fld>
            <a:endParaRPr lang="ru-RU" sz="2400" b="1">
              <a:solidFill>
                <a:schemeClr val="tx1"/>
              </a:solidFill>
            </a:endParaRPr>
          </a:p>
        </p:txBody>
      </p:sp>
      <p:sp>
        <p:nvSpPr>
          <p:cNvPr id="15362" name="Содержимое 2"/>
          <p:cNvSpPr>
            <a:spLocks noGrp="1"/>
          </p:cNvSpPr>
          <p:nvPr>
            <p:ph idx="4294967295"/>
          </p:nvPr>
        </p:nvSpPr>
        <p:spPr>
          <a:xfrm>
            <a:off x="673768" y="613611"/>
            <a:ext cx="10972800" cy="5402179"/>
          </a:xfrm>
        </p:spPr>
        <p:txBody>
          <a:bodyPr/>
          <a:lstStyle/>
          <a:p>
            <a:pPr algn="just"/>
            <a:r>
              <a:rPr lang="ru-RU" altLang="ru-RU" sz="2000" b="1" dirty="0" smtClean="0"/>
              <a:t>Раздражитель</a:t>
            </a:r>
            <a:r>
              <a:rPr lang="ru-RU" altLang="ru-RU" sz="2000" dirty="0" smtClean="0"/>
              <a:t>, вызывающий стрессовую реакцию, становится стрессором в силу </a:t>
            </a:r>
            <a:r>
              <a:rPr lang="ru-RU" altLang="ru-RU" sz="2000" b="1" dirty="0" smtClean="0"/>
              <a:t>когнитивной интерпретации</a:t>
            </a:r>
            <a:r>
              <a:rPr lang="ru-RU" altLang="ru-RU" sz="2000" dirty="0" smtClean="0"/>
              <a:t>, т.е. значения, которое человек ему придает, или из-за воздействия раздражителя на индивида через какой-то сенсорный или метаболический процесс, являющийся сам по себе </a:t>
            </a:r>
            <a:r>
              <a:rPr lang="ru-RU" altLang="ru-RU" sz="2000" dirty="0" err="1" smtClean="0"/>
              <a:t>стрессогенным</a:t>
            </a:r>
            <a:r>
              <a:rPr lang="ru-RU" altLang="ru-RU" sz="2000" dirty="0" smtClean="0"/>
              <a:t>.</a:t>
            </a:r>
          </a:p>
          <a:p>
            <a:pPr algn="just"/>
            <a:r>
              <a:rPr lang="ru-RU" altLang="ru-RU" sz="2000" dirty="0" smtClean="0"/>
              <a:t>Эта </a:t>
            </a:r>
            <a:r>
              <a:rPr lang="ru-RU" altLang="ru-RU" sz="2000" b="1" dirty="0" smtClean="0"/>
              <a:t>интерпретация</a:t>
            </a:r>
            <a:r>
              <a:rPr lang="ru-RU" altLang="ru-RU" sz="2000" dirty="0" smtClean="0"/>
              <a:t> зависит от таких параметров, как личностные особенности, социальный статус, внутренние установки, убеждения и т. д.</a:t>
            </a:r>
          </a:p>
          <a:p>
            <a:pPr algn="just"/>
            <a:r>
              <a:rPr lang="ru-RU" altLang="ru-RU" sz="2000" dirty="0" smtClean="0"/>
              <a:t>Такие </a:t>
            </a:r>
            <a:r>
              <a:rPr lang="ru-RU" altLang="ru-RU" sz="2000" b="1" dirty="0" err="1" smtClean="0"/>
              <a:t>когнитивно</a:t>
            </a:r>
            <a:r>
              <a:rPr lang="ru-RU" altLang="ru-RU" sz="2000" b="1" dirty="0" smtClean="0"/>
              <a:t>-аффективные</a:t>
            </a:r>
            <a:r>
              <a:rPr lang="ru-RU" altLang="ru-RU" sz="2000" dirty="0" smtClean="0"/>
              <a:t> реакции могут опосредованно усиливаться из-за того, что человек по своей инициативе подвергает себя воздействию</a:t>
            </a:r>
            <a:r>
              <a:rPr lang="en-US" altLang="ru-RU" sz="2000" dirty="0" smtClean="0"/>
              <a:t> </a:t>
            </a:r>
            <a:r>
              <a:rPr lang="ru-RU" altLang="ru-RU" sz="2000" dirty="0" smtClean="0"/>
              <a:t>раздражителей вследствие неправильного образа жизни</a:t>
            </a:r>
          </a:p>
          <a:p>
            <a:pPr algn="just"/>
            <a:r>
              <a:rPr lang="ru-RU" altLang="ru-RU" sz="2000" dirty="0" smtClean="0"/>
              <a:t>У многих людей хроническое существование стрессового состояния может привести к </a:t>
            </a:r>
            <a:r>
              <a:rPr lang="ru-RU" altLang="ru-RU" sz="2000" dirty="0" err="1" smtClean="0"/>
              <a:t>дисфункциональным</a:t>
            </a:r>
            <a:r>
              <a:rPr lang="ru-RU" altLang="ru-RU" sz="2000" dirty="0" smtClean="0"/>
              <a:t> и патологическим нарушениям </a:t>
            </a:r>
            <a:r>
              <a:rPr lang="ru-RU" altLang="ru-RU" sz="2000" b="1" dirty="0" smtClean="0"/>
              <a:t>«концевого органа»,</a:t>
            </a:r>
            <a:r>
              <a:rPr lang="ru-RU" altLang="ru-RU" sz="2000" dirty="0" smtClean="0"/>
              <a:t> характеризующимся структурными изменениями в ткани и функциональной системе органа – мишени. Когда эти изменения возникают вследствие стресса, такие расстройства определяют, как психосоматические или психофизиологические (не путать  с неврозами, где нет структурных нарушений)</a:t>
            </a:r>
            <a:endParaRPr lang="ru-RU" altLang="ru-RU" sz="1600" i="1" dirty="0" smtClean="0"/>
          </a:p>
        </p:txBody>
      </p:sp>
    </p:spTree>
    <p:extLst>
      <p:ext uri="{BB962C8B-B14F-4D97-AF65-F5344CB8AC3E}">
        <p14:creationId xmlns:p14="http://schemas.microsoft.com/office/powerpoint/2010/main" val="219027427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ru-RU" altLang="ru-RU" sz="4000" b="1" dirty="0" smtClean="0"/>
              <a:t>Теория кризиса </a:t>
            </a:r>
            <a:r>
              <a:rPr lang="ru-RU" altLang="ru-RU" sz="4000" b="1" dirty="0" err="1" smtClean="0"/>
              <a:t>Линдеманна</a:t>
            </a:r>
            <a:r>
              <a:rPr lang="ru-RU" altLang="ru-RU" sz="4000" dirty="0" smtClean="0"/>
              <a:t> (</a:t>
            </a:r>
            <a:r>
              <a:rPr lang="en-US" altLang="ru-RU" sz="4000" dirty="0" smtClean="0"/>
              <a:t>Lineman E</a:t>
            </a:r>
            <a:r>
              <a:rPr lang="ru-RU" altLang="ru-RU" sz="4000" dirty="0" smtClean="0"/>
              <a:t>., 1944)</a:t>
            </a:r>
          </a:p>
        </p:txBody>
      </p:sp>
      <p:sp>
        <p:nvSpPr>
          <p:cNvPr id="16387" name="Rectangle 3"/>
          <p:cNvSpPr>
            <a:spLocks noGrp="1" noChangeArrowheads="1"/>
          </p:cNvSpPr>
          <p:nvPr>
            <p:ph idx="1"/>
          </p:nvPr>
        </p:nvSpPr>
        <p:spPr/>
        <p:txBody>
          <a:bodyPr/>
          <a:lstStyle/>
          <a:p>
            <a:pPr algn="just">
              <a:lnSpc>
                <a:spcPct val="90000"/>
              </a:lnSpc>
              <a:buFontTx/>
              <a:buNone/>
            </a:pPr>
            <a:r>
              <a:rPr lang="ru-RU" altLang="ru-RU" sz="2800" smtClean="0"/>
              <a:t>	Кризис по </a:t>
            </a:r>
            <a:r>
              <a:rPr lang="en-US" altLang="ru-RU" sz="2800" smtClean="0"/>
              <a:t>Lineman E</a:t>
            </a:r>
            <a:r>
              <a:rPr lang="ru-RU" altLang="ru-RU" sz="2800" smtClean="0"/>
              <a:t>. - это состояние человека при блокировании его целенаправленной жизнедеятельности при утратах в высокозначимой сфере</a:t>
            </a:r>
          </a:p>
          <a:p>
            <a:pPr algn="just">
              <a:lnSpc>
                <a:spcPct val="90000"/>
              </a:lnSpc>
              <a:buFontTx/>
              <a:buNone/>
            </a:pPr>
            <a:r>
              <a:rPr lang="ru-RU" altLang="ru-RU" sz="2800" smtClean="0"/>
              <a:t>	А) внешними по отношению к его личности причинами (фрустрацией) …либо;</a:t>
            </a:r>
          </a:p>
          <a:p>
            <a:pPr algn="just">
              <a:lnSpc>
                <a:spcPct val="90000"/>
              </a:lnSpc>
              <a:buFontTx/>
              <a:buNone/>
            </a:pPr>
            <a:r>
              <a:rPr lang="ru-RU" altLang="ru-RU" sz="2800" smtClean="0"/>
              <a:t>	Б) либо внутренними причинами, обусловленными ростом, развитием личности и ее переходом к другому жизненному циклу, этапу развития. </a:t>
            </a:r>
          </a:p>
          <a:p>
            <a:pPr>
              <a:lnSpc>
                <a:spcPct val="90000"/>
              </a:lnSpc>
            </a:pPr>
            <a:endParaRPr lang="ru-RU" altLang="ru-RU" sz="280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21</a:t>
            </a:fld>
            <a:endParaRPr lang="ru-RU" sz="2400" b="1" dirty="0">
              <a:solidFill>
                <a:schemeClr val="tx1"/>
              </a:solidFill>
            </a:endParaRPr>
          </a:p>
        </p:txBody>
      </p:sp>
    </p:spTree>
    <p:extLst>
      <p:ext uri="{BB962C8B-B14F-4D97-AF65-F5344CB8AC3E}">
        <p14:creationId xmlns:p14="http://schemas.microsoft.com/office/powerpoint/2010/main" val="406963879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05852" y="369387"/>
            <a:ext cx="10972800" cy="868362"/>
          </a:xfrm>
        </p:spPr>
        <p:txBody>
          <a:bodyPr/>
          <a:lstStyle/>
          <a:p>
            <a:pPr algn="ctr" eaLnBrk="1" hangingPunct="1"/>
            <a:r>
              <a:rPr lang="ru-RU" altLang="ru-RU" sz="3600" b="1" dirty="0" smtClean="0"/>
              <a:t>Стадии идентичности по Э</a:t>
            </a:r>
            <a:r>
              <a:rPr lang="ru-RU" altLang="ru-RU" sz="3600" b="1" dirty="0" smtClean="0"/>
              <a:t>. Эриксону</a:t>
            </a:r>
            <a:endParaRPr lang="ru-RU" altLang="ru-RU" sz="3600" b="1" dirty="0" smtClean="0"/>
          </a:p>
        </p:txBody>
      </p:sp>
      <p:sp>
        <p:nvSpPr>
          <p:cNvPr id="17411" name="Rectangle 3"/>
          <p:cNvSpPr>
            <a:spLocks noGrp="1" noChangeArrowheads="1"/>
          </p:cNvSpPr>
          <p:nvPr>
            <p:ph idx="1"/>
          </p:nvPr>
        </p:nvSpPr>
        <p:spPr>
          <a:xfrm>
            <a:off x="517358" y="1299411"/>
            <a:ext cx="10635916" cy="4620125"/>
          </a:xfrm>
        </p:spPr>
        <p:txBody>
          <a:bodyPr>
            <a:noAutofit/>
          </a:bodyPr>
          <a:lstStyle/>
          <a:p>
            <a:pPr marL="0" indent="0" algn="just" eaLnBrk="1" hangingPunct="1">
              <a:lnSpc>
                <a:spcPct val="80000"/>
              </a:lnSpc>
              <a:buFontTx/>
              <a:buNone/>
            </a:pPr>
            <a:r>
              <a:rPr lang="en-US" altLang="ru-RU" sz="1600" dirty="0" smtClean="0"/>
              <a:t>I</a:t>
            </a:r>
            <a:r>
              <a:rPr lang="ru-RU" altLang="ru-RU" sz="1600" dirty="0" smtClean="0"/>
              <a:t> стадия (</a:t>
            </a:r>
            <a:r>
              <a:rPr lang="ru-RU" altLang="ru-RU" sz="1600" b="1" dirty="0" err="1" smtClean="0"/>
              <a:t>инкорпоративная</a:t>
            </a:r>
            <a:r>
              <a:rPr lang="ru-RU" altLang="ru-RU" sz="1600" dirty="0" smtClean="0"/>
              <a:t>), возраст от рождения до 1 года, основная задача – доверие (или недоверие) к миру. В случае нарушения идентичности (в силу определенных травм) формируется базовое недоверие к миру… Это стадия зависимости от другого (других) человека.</a:t>
            </a:r>
          </a:p>
          <a:p>
            <a:pPr marL="0" indent="0" algn="just" eaLnBrk="1" hangingPunct="1">
              <a:lnSpc>
                <a:spcPct val="80000"/>
              </a:lnSpc>
              <a:buFontTx/>
              <a:buNone/>
            </a:pPr>
            <a:r>
              <a:rPr lang="en-US" altLang="ru-RU" sz="1600" dirty="0" smtClean="0"/>
              <a:t>II</a:t>
            </a:r>
            <a:r>
              <a:rPr lang="ru-RU" altLang="ru-RU" sz="1600" dirty="0" smtClean="0"/>
              <a:t> </a:t>
            </a:r>
            <a:r>
              <a:rPr lang="ru-RU" altLang="ru-RU" sz="1600" dirty="0" smtClean="0"/>
              <a:t>стадия, стадия формирования автономности, возраст 1-3 года, основная задача – </a:t>
            </a:r>
            <a:r>
              <a:rPr lang="ru-RU" altLang="ru-RU" sz="1600" b="1" dirty="0" smtClean="0"/>
              <a:t>самостоятельность, автономность</a:t>
            </a:r>
            <a:r>
              <a:rPr lang="ru-RU" altLang="ru-RU" sz="1600" dirty="0" smtClean="0"/>
              <a:t>. Нарушения приводят к формированию неуверенности как личностной черты, нерешительности, мнительности, стыдливости и пр.</a:t>
            </a:r>
          </a:p>
          <a:p>
            <a:pPr marL="0" indent="0" algn="just" eaLnBrk="1" hangingPunct="1">
              <a:lnSpc>
                <a:spcPct val="80000"/>
              </a:lnSpc>
              <a:buFontTx/>
              <a:buNone/>
            </a:pPr>
            <a:r>
              <a:rPr lang="en-US" altLang="ru-RU" sz="1600" dirty="0" smtClean="0"/>
              <a:t>III</a:t>
            </a:r>
            <a:r>
              <a:rPr lang="ru-RU" altLang="ru-RU" sz="1600" dirty="0" smtClean="0"/>
              <a:t> </a:t>
            </a:r>
            <a:r>
              <a:rPr lang="ru-RU" altLang="ru-RU" sz="1600" dirty="0" smtClean="0"/>
              <a:t>стадия (</a:t>
            </a:r>
            <a:r>
              <a:rPr lang="ru-RU" altLang="ru-RU" sz="1600" b="1" dirty="0" err="1" smtClean="0"/>
              <a:t>локомоторно</a:t>
            </a:r>
            <a:r>
              <a:rPr lang="ru-RU" altLang="ru-RU" sz="1600" b="1" dirty="0" smtClean="0"/>
              <a:t>-генитальная</a:t>
            </a:r>
            <a:r>
              <a:rPr lang="ru-RU" altLang="ru-RU" sz="1600" dirty="0" smtClean="0"/>
              <a:t>), возраст 3-5 лет, основная задача – инициативность, активность. Нарушения приводят к формированию базового (не экзистенциального!) чувства вины за свою активность в мире других людей.</a:t>
            </a:r>
          </a:p>
          <a:p>
            <a:pPr marL="0" indent="0" algn="just" eaLnBrk="1" hangingPunct="1">
              <a:lnSpc>
                <a:spcPct val="80000"/>
              </a:lnSpc>
              <a:buFontTx/>
              <a:buNone/>
            </a:pPr>
            <a:r>
              <a:rPr lang="en-US" altLang="ru-RU" sz="1600" dirty="0" smtClean="0"/>
              <a:t>IV</a:t>
            </a:r>
            <a:r>
              <a:rPr lang="ru-RU" altLang="ru-RU" sz="1600" dirty="0" smtClean="0"/>
              <a:t> </a:t>
            </a:r>
            <a:r>
              <a:rPr lang="ru-RU" altLang="ru-RU" sz="1600" dirty="0" smtClean="0"/>
              <a:t>стадия (</a:t>
            </a:r>
            <a:r>
              <a:rPr lang="ru-RU" altLang="ru-RU" sz="1600" b="1" dirty="0" smtClean="0"/>
              <a:t>научение</a:t>
            </a:r>
            <a:r>
              <a:rPr lang="ru-RU" altLang="ru-RU" sz="1600" dirty="0" smtClean="0"/>
              <a:t>), возраст 6-11 лет, основная задача – умелость, компетентность. Нарушения приводят к формированию стойкого чувства неполноценности, сопровождающего человека всю жизнь.</a:t>
            </a:r>
          </a:p>
          <a:p>
            <a:pPr marL="0" indent="0" algn="just" eaLnBrk="1" hangingPunct="1">
              <a:lnSpc>
                <a:spcPct val="80000"/>
              </a:lnSpc>
              <a:buFontTx/>
              <a:buNone/>
            </a:pPr>
            <a:r>
              <a:rPr lang="en-US" altLang="ru-RU" sz="1600" dirty="0" smtClean="0"/>
              <a:t>V</a:t>
            </a:r>
            <a:r>
              <a:rPr lang="ru-RU" altLang="ru-RU" sz="1600" dirty="0" smtClean="0"/>
              <a:t> </a:t>
            </a:r>
            <a:r>
              <a:rPr lang="ru-RU" altLang="ru-RU" sz="1600" dirty="0" smtClean="0"/>
              <a:t>стадия (ключевая для развития личности), возраст 11-20 лет, основная задача на этой стадии – </a:t>
            </a:r>
            <a:r>
              <a:rPr lang="ru-RU" altLang="ru-RU" sz="1600" b="1" dirty="0" smtClean="0"/>
              <a:t>формирование целостности, идентичности</a:t>
            </a:r>
            <a:r>
              <a:rPr lang="ru-RU" altLang="ru-RU" sz="1600" dirty="0" smtClean="0"/>
              <a:t>. При нарушениях – первичная спутанность идентичности («размытая»), </a:t>
            </a:r>
            <a:r>
              <a:rPr lang="ru-RU" altLang="ru-RU" sz="1600" dirty="0" err="1" smtClean="0"/>
              <a:t>несформированность</a:t>
            </a:r>
            <a:r>
              <a:rPr lang="ru-RU" altLang="ru-RU" sz="1600" dirty="0" smtClean="0"/>
              <a:t> принятия своего места в социуме.</a:t>
            </a:r>
          </a:p>
          <a:p>
            <a:pPr marL="0" indent="0" algn="just" eaLnBrk="1" hangingPunct="1">
              <a:lnSpc>
                <a:spcPct val="80000"/>
              </a:lnSpc>
              <a:buFontTx/>
              <a:buNone/>
            </a:pPr>
            <a:r>
              <a:rPr lang="en-US" altLang="ru-RU" sz="1600" dirty="0" smtClean="0"/>
              <a:t>VI</a:t>
            </a:r>
            <a:r>
              <a:rPr lang="ru-RU" altLang="ru-RU" sz="1600" dirty="0" smtClean="0"/>
              <a:t> </a:t>
            </a:r>
            <a:r>
              <a:rPr lang="ru-RU" altLang="ru-RU" sz="1600" dirty="0" smtClean="0"/>
              <a:t>стадия - сформированной идентичности, возраст 21-25 лет. Основная задача – </a:t>
            </a:r>
            <a:r>
              <a:rPr lang="ru-RU" altLang="ru-RU" sz="1600" b="1" dirty="0" smtClean="0"/>
              <a:t>выработка равновесия между близостью и изоляцией</a:t>
            </a:r>
            <a:r>
              <a:rPr lang="ru-RU" altLang="ru-RU" sz="1600" dirty="0" smtClean="0"/>
              <a:t>. Нарушения приводят к разнообразным расстройствам в сфере близости с другими.</a:t>
            </a:r>
          </a:p>
          <a:p>
            <a:pPr marL="0" indent="0" algn="just" eaLnBrk="1" hangingPunct="1">
              <a:lnSpc>
                <a:spcPct val="80000"/>
              </a:lnSpc>
              <a:buFontTx/>
              <a:buNone/>
            </a:pPr>
            <a:r>
              <a:rPr lang="en-US" altLang="ru-RU" sz="1600" dirty="0" smtClean="0"/>
              <a:t>VII</a:t>
            </a:r>
            <a:r>
              <a:rPr lang="ru-RU" altLang="ru-RU" sz="1600" dirty="0" smtClean="0"/>
              <a:t> </a:t>
            </a:r>
            <a:r>
              <a:rPr lang="ru-RU" altLang="ru-RU" sz="1600" dirty="0" smtClean="0"/>
              <a:t>стадия – взрослость, возраст 25 –60 лет, основная задача – </a:t>
            </a:r>
            <a:r>
              <a:rPr lang="ru-RU" altLang="ru-RU" sz="1600" b="1" dirty="0" smtClean="0"/>
              <a:t>баланс между развитием и стагнацией</a:t>
            </a:r>
            <a:r>
              <a:rPr lang="ru-RU" altLang="ru-RU" sz="1600" dirty="0" smtClean="0"/>
              <a:t>, нарушения в этот период приводят к прекращению развития уникальности личности, остановке процесса </a:t>
            </a:r>
            <a:r>
              <a:rPr lang="ru-RU" altLang="ru-RU" sz="1600" dirty="0" err="1" smtClean="0"/>
              <a:t>индивидуации</a:t>
            </a:r>
            <a:r>
              <a:rPr lang="ru-RU" altLang="ru-RU" sz="1600" dirty="0" smtClean="0"/>
              <a:t>, отсутствию самореализации в угоду «нормальности» среднего человека («удобного для общества», </a:t>
            </a:r>
            <a:r>
              <a:rPr lang="ru-RU" altLang="ru-RU" sz="1600" dirty="0" err="1" smtClean="0"/>
              <a:t>В.Райх</a:t>
            </a:r>
            <a:r>
              <a:rPr lang="ru-RU" altLang="ru-RU" sz="1600" dirty="0" smtClean="0"/>
              <a:t>).</a:t>
            </a:r>
          </a:p>
          <a:p>
            <a:pPr marL="0" indent="0" algn="just" eaLnBrk="1" hangingPunct="1">
              <a:lnSpc>
                <a:spcPct val="80000"/>
              </a:lnSpc>
              <a:buFontTx/>
              <a:buNone/>
            </a:pPr>
            <a:r>
              <a:rPr lang="en-US" altLang="ru-RU" sz="1600" dirty="0" smtClean="0"/>
              <a:t>VII</a:t>
            </a:r>
            <a:r>
              <a:rPr lang="ru-RU" altLang="ru-RU" sz="1600" dirty="0" smtClean="0"/>
              <a:t> </a:t>
            </a:r>
            <a:r>
              <a:rPr lang="ru-RU" altLang="ru-RU" sz="1600" dirty="0" smtClean="0"/>
              <a:t>стадия – </a:t>
            </a:r>
            <a:r>
              <a:rPr lang="ru-RU" altLang="ru-RU" sz="1600" b="1" dirty="0" smtClean="0"/>
              <a:t>завершение жизненного пути,</a:t>
            </a:r>
            <a:r>
              <a:rPr lang="ru-RU" altLang="ru-RU" sz="1600" dirty="0" smtClean="0"/>
              <a:t> итог развития идентичности (цельность, покой или отчаяние, страх), возраст после 60 лет.</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22</a:t>
            </a:fld>
            <a:endParaRPr lang="ru-RU" sz="2400" b="1">
              <a:solidFill>
                <a:schemeClr val="tx1"/>
              </a:solidFill>
            </a:endParaRPr>
          </a:p>
        </p:txBody>
      </p:sp>
    </p:spTree>
    <p:extLst>
      <p:ext uri="{BB962C8B-B14F-4D97-AF65-F5344CB8AC3E}">
        <p14:creationId xmlns:p14="http://schemas.microsoft.com/office/powerpoint/2010/main" val="201115985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ru-RU" altLang="ru-RU" b="1" dirty="0" smtClean="0"/>
              <a:t>Предположения </a:t>
            </a:r>
            <a:br>
              <a:rPr lang="ru-RU" altLang="ru-RU" b="1" dirty="0" smtClean="0"/>
            </a:br>
            <a:r>
              <a:rPr lang="ru-RU" altLang="ru-RU" sz="2000" b="1" dirty="0" smtClean="0"/>
              <a:t>(Назыров Р.К., </a:t>
            </a:r>
            <a:r>
              <a:rPr lang="ru-RU" altLang="ru-RU" sz="2000" b="1" dirty="0" err="1" smtClean="0"/>
              <a:t>Холявко</a:t>
            </a:r>
            <a:r>
              <a:rPr lang="ru-RU" altLang="ru-RU" sz="2000" b="1" dirty="0" smtClean="0"/>
              <a:t> В.В.,2006, </a:t>
            </a:r>
            <a:r>
              <a:rPr lang="ru-RU" altLang="ru-RU" sz="2000" b="1" dirty="0" err="1" smtClean="0"/>
              <a:t>Кондинский</a:t>
            </a:r>
            <a:r>
              <a:rPr lang="ru-RU" altLang="ru-RU" sz="2000" b="1" dirty="0" smtClean="0"/>
              <a:t> А.Г., 2007)</a:t>
            </a:r>
          </a:p>
        </p:txBody>
      </p:sp>
      <p:sp>
        <p:nvSpPr>
          <p:cNvPr id="18435" name="Rectangle 3"/>
          <p:cNvSpPr>
            <a:spLocks noGrp="1" noChangeArrowheads="1"/>
          </p:cNvSpPr>
          <p:nvPr>
            <p:ph idx="1"/>
          </p:nvPr>
        </p:nvSpPr>
        <p:spPr/>
        <p:txBody>
          <a:bodyPr/>
          <a:lstStyle/>
          <a:p>
            <a:pPr algn="just">
              <a:lnSpc>
                <a:spcPct val="90000"/>
              </a:lnSpc>
            </a:pPr>
            <a:r>
              <a:rPr lang="ru-RU" altLang="ru-RU" dirty="0" smtClean="0"/>
              <a:t>Часть пациентов с неврозами не нуждается в психотерапии они обращаются к другим специалистам</a:t>
            </a:r>
          </a:p>
          <a:p>
            <a:pPr algn="just">
              <a:lnSpc>
                <a:spcPct val="90000"/>
              </a:lnSpc>
            </a:pPr>
            <a:r>
              <a:rPr lang="ru-RU" altLang="ru-RU" dirty="0" smtClean="0"/>
              <a:t>Другая часть пациентов с неврозами даже при нормализации психического состояния считают себя больными</a:t>
            </a:r>
          </a:p>
          <a:p>
            <a:pPr>
              <a:lnSpc>
                <a:spcPct val="90000"/>
              </a:lnSpc>
              <a:buFontTx/>
              <a:buNone/>
            </a:pPr>
            <a:endParaRPr lang="ru-RU" altLang="ru-RU" dirty="0" smtClean="0"/>
          </a:p>
          <a:p>
            <a:pPr algn="ctr">
              <a:lnSpc>
                <a:spcPct val="90000"/>
              </a:lnSpc>
              <a:buFontTx/>
              <a:buNone/>
            </a:pPr>
            <a:r>
              <a:rPr lang="ru-RU" altLang="ru-RU" dirty="0" smtClean="0"/>
              <a:t>Почему? </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23</a:t>
            </a:fld>
            <a:endParaRPr lang="ru-RU" sz="2400" b="1" dirty="0">
              <a:solidFill>
                <a:schemeClr val="tx1"/>
              </a:solidFill>
            </a:endParaRPr>
          </a:p>
        </p:txBody>
      </p:sp>
    </p:spTree>
    <p:extLst>
      <p:ext uri="{BB962C8B-B14F-4D97-AF65-F5344CB8AC3E}">
        <p14:creationId xmlns:p14="http://schemas.microsoft.com/office/powerpoint/2010/main" val="189082297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ru-RU" altLang="ru-RU" sz="4000" b="1" dirty="0" smtClean="0"/>
              <a:t>Личностный феномен «патологического страдания»</a:t>
            </a:r>
          </a:p>
        </p:txBody>
      </p:sp>
      <p:sp>
        <p:nvSpPr>
          <p:cNvPr id="19459" name="Rectangle 3"/>
          <p:cNvSpPr>
            <a:spLocks noGrp="1" noChangeArrowheads="1"/>
          </p:cNvSpPr>
          <p:nvPr>
            <p:ph idx="1"/>
          </p:nvPr>
        </p:nvSpPr>
        <p:spPr>
          <a:xfrm>
            <a:off x="802105" y="1825625"/>
            <a:ext cx="10515600" cy="4351338"/>
          </a:xfrm>
        </p:spPr>
        <p:txBody>
          <a:bodyPr/>
          <a:lstStyle/>
          <a:p>
            <a:pPr>
              <a:lnSpc>
                <a:spcPct val="80000"/>
              </a:lnSpc>
            </a:pPr>
            <a:r>
              <a:rPr lang="ru-RU" altLang="ru-RU" sz="2800" smtClean="0"/>
              <a:t>Нарушение личностной идентичности (Кто я теперь?)</a:t>
            </a:r>
          </a:p>
          <a:p>
            <a:pPr>
              <a:lnSpc>
                <a:spcPct val="80000"/>
              </a:lnSpc>
            </a:pPr>
            <a:r>
              <a:rPr lang="ru-RU" altLang="ru-RU" sz="2800" smtClean="0"/>
              <a:t>Нарушения идентификации (Кто мои люди?)</a:t>
            </a:r>
          </a:p>
          <a:p>
            <a:pPr>
              <a:lnSpc>
                <a:spcPct val="80000"/>
              </a:lnSpc>
            </a:pPr>
            <a:r>
              <a:rPr lang="ru-RU" altLang="ru-RU" sz="2800" smtClean="0"/>
              <a:t>Нарушение социализации (Что мне теперь делать?)</a:t>
            </a:r>
          </a:p>
          <a:p>
            <a:pPr>
              <a:lnSpc>
                <a:spcPct val="80000"/>
              </a:lnSpc>
            </a:pPr>
            <a:r>
              <a:rPr lang="ru-RU" altLang="ru-RU" sz="2800" smtClean="0"/>
              <a:t>«Исчезновение» субъективного времени (Это никогда не кончиться!)</a:t>
            </a:r>
          </a:p>
          <a:p>
            <a:pPr>
              <a:lnSpc>
                <a:spcPct val="80000"/>
              </a:lnSpc>
            </a:pPr>
            <a:r>
              <a:rPr lang="ru-RU" altLang="ru-RU" sz="2800" smtClean="0"/>
              <a:t>Разрушение поведенческих стереотипов (Как мне теперь быть?)</a:t>
            </a:r>
          </a:p>
          <a:p>
            <a:pPr algn="r">
              <a:lnSpc>
                <a:spcPct val="80000"/>
              </a:lnSpc>
              <a:buFontTx/>
              <a:buNone/>
            </a:pPr>
            <a:r>
              <a:rPr lang="ru-RU" altLang="ru-RU" sz="2800" smtClean="0"/>
              <a:t>	</a:t>
            </a:r>
            <a:r>
              <a:rPr lang="ru-RU" altLang="ru-RU" sz="1800" smtClean="0"/>
              <a:t>(Назыров Р.К., Холявко В.В., Попкова С.Е., 2007 г.)</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24</a:t>
            </a:fld>
            <a:endParaRPr lang="ru-RU" sz="2400" b="1" dirty="0">
              <a:solidFill>
                <a:schemeClr val="tx1"/>
              </a:solidFill>
            </a:endParaRPr>
          </a:p>
        </p:txBody>
      </p:sp>
    </p:spTree>
    <p:extLst>
      <p:ext uri="{BB962C8B-B14F-4D97-AF65-F5344CB8AC3E}">
        <p14:creationId xmlns:p14="http://schemas.microsoft.com/office/powerpoint/2010/main" val="265178512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B32AEDA-A9D0-4FEF-B57C-E54A21A1FA75}" type="slidenum">
              <a:rPr lang="ru-RU" sz="2400" b="1" smtClean="0">
                <a:solidFill>
                  <a:schemeClr val="tx1"/>
                </a:solidFill>
              </a:rPr>
              <a:pPr>
                <a:defRPr/>
              </a:pPr>
              <a:t>25</a:t>
            </a:fld>
            <a:endParaRPr lang="ru-RU" sz="2400" b="1">
              <a:solidFill>
                <a:schemeClr val="tx1"/>
              </a:solidFill>
            </a:endParaRPr>
          </a:p>
        </p:txBody>
      </p:sp>
      <p:sp>
        <p:nvSpPr>
          <p:cNvPr id="20482" name="Заголовок 1"/>
          <p:cNvSpPr>
            <a:spLocks noGrp="1"/>
          </p:cNvSpPr>
          <p:nvPr>
            <p:ph type="title" idx="4294967295"/>
          </p:nvPr>
        </p:nvSpPr>
        <p:spPr>
          <a:xfrm>
            <a:off x="661736" y="365125"/>
            <a:ext cx="9853863" cy="1325563"/>
          </a:xfrm>
        </p:spPr>
        <p:txBody>
          <a:bodyPr>
            <a:normAutofit/>
          </a:bodyPr>
          <a:lstStyle/>
          <a:p>
            <a:pPr algn="ctr" eaLnBrk="1" hangingPunct="1"/>
            <a:r>
              <a:rPr lang="ru-RU" altLang="ru-RU" sz="3600" b="1" dirty="0" smtClean="0"/>
              <a:t>Стадии горя </a:t>
            </a:r>
            <a:r>
              <a:rPr lang="ru-RU" altLang="ru-RU" sz="3600" b="1" dirty="0" smtClean="0"/>
              <a:t>по Элизабет </a:t>
            </a:r>
            <a:r>
              <a:rPr lang="ru-RU" altLang="ru-RU" sz="3600" b="1" dirty="0" err="1" smtClean="0"/>
              <a:t>Кюблер</a:t>
            </a:r>
            <a:r>
              <a:rPr lang="ru-RU" altLang="ru-RU" sz="3600" b="1" dirty="0" smtClean="0"/>
              <a:t> Росс </a:t>
            </a:r>
          </a:p>
        </p:txBody>
      </p:sp>
      <p:sp>
        <p:nvSpPr>
          <p:cNvPr id="20483" name="Содержимое 2"/>
          <p:cNvSpPr>
            <a:spLocks noGrp="1"/>
          </p:cNvSpPr>
          <p:nvPr>
            <p:ph idx="4294967295"/>
          </p:nvPr>
        </p:nvSpPr>
        <p:spPr>
          <a:xfrm>
            <a:off x="1082842" y="1825625"/>
            <a:ext cx="9432758" cy="4351338"/>
          </a:xfrm>
        </p:spPr>
        <p:txBody>
          <a:bodyPr/>
          <a:lstStyle/>
          <a:p>
            <a:pPr eaLnBrk="1" hangingPunct="1"/>
            <a:r>
              <a:rPr lang="ru-RU" altLang="ru-RU" dirty="0" smtClean="0"/>
              <a:t>Отрицание</a:t>
            </a:r>
          </a:p>
          <a:p>
            <a:pPr eaLnBrk="1" hangingPunct="1"/>
            <a:r>
              <a:rPr lang="ru-RU" altLang="ru-RU" dirty="0" smtClean="0"/>
              <a:t>Гнев</a:t>
            </a:r>
          </a:p>
          <a:p>
            <a:pPr eaLnBrk="1" hangingPunct="1"/>
            <a:r>
              <a:rPr lang="ru-RU" altLang="ru-RU" dirty="0" smtClean="0"/>
              <a:t>«Торг»</a:t>
            </a:r>
          </a:p>
          <a:p>
            <a:pPr eaLnBrk="1" hangingPunct="1"/>
            <a:r>
              <a:rPr lang="ru-RU" altLang="ru-RU" dirty="0" smtClean="0"/>
              <a:t>Депрессия</a:t>
            </a:r>
          </a:p>
          <a:p>
            <a:pPr eaLnBrk="1" hangingPunct="1"/>
            <a:r>
              <a:rPr lang="ru-RU" altLang="ru-RU" dirty="0" smtClean="0"/>
              <a:t>Принятие</a:t>
            </a:r>
          </a:p>
          <a:p>
            <a:pPr eaLnBrk="1" hangingPunct="1"/>
            <a:endParaRPr lang="ru-RU" altLang="ru-RU" dirty="0" smtClean="0"/>
          </a:p>
        </p:txBody>
      </p:sp>
    </p:spTree>
    <p:extLst>
      <p:ext uri="{BB962C8B-B14F-4D97-AF65-F5344CB8AC3E}">
        <p14:creationId xmlns:p14="http://schemas.microsoft.com/office/powerpoint/2010/main" val="351198843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ru-RU" altLang="ru-RU" sz="4000" b="1" dirty="0" smtClean="0"/>
              <a:t>Критические периоды времени (календарь работы горя)</a:t>
            </a:r>
          </a:p>
        </p:txBody>
      </p:sp>
      <p:sp>
        <p:nvSpPr>
          <p:cNvPr id="21507" name="Rectangle 3"/>
          <p:cNvSpPr>
            <a:spLocks noGrp="1" noChangeArrowheads="1"/>
          </p:cNvSpPr>
          <p:nvPr>
            <p:ph idx="1"/>
          </p:nvPr>
        </p:nvSpPr>
        <p:spPr>
          <a:xfrm>
            <a:off x="838200" y="1636295"/>
            <a:ext cx="10515600" cy="4540668"/>
          </a:xfrm>
        </p:spPr>
        <p:txBody>
          <a:bodyPr>
            <a:normAutofit fontScale="77500" lnSpcReduction="20000"/>
          </a:bodyPr>
          <a:lstStyle/>
          <a:p>
            <a:pPr algn="just" eaLnBrk="1" hangingPunct="1">
              <a:lnSpc>
                <a:spcPct val="120000"/>
              </a:lnSpc>
              <a:spcBef>
                <a:spcPts val="0"/>
              </a:spcBef>
            </a:pPr>
            <a:r>
              <a:rPr lang="ru-RU" altLang="ru-RU" sz="1600" b="1" dirty="0" smtClean="0"/>
              <a:t>Первый </a:t>
            </a:r>
            <a:r>
              <a:rPr lang="ru-RU" altLang="ru-RU" sz="1600" b="1" dirty="0" smtClean="0"/>
              <a:t>часы</a:t>
            </a:r>
          </a:p>
          <a:p>
            <a:pPr algn="just" eaLnBrk="1" hangingPunct="1">
              <a:lnSpc>
                <a:spcPct val="120000"/>
              </a:lnSpc>
              <a:spcBef>
                <a:spcPts val="0"/>
              </a:spcBef>
              <a:buFontTx/>
              <a:buNone/>
            </a:pPr>
            <a:r>
              <a:rPr lang="ru-RU" altLang="ru-RU" sz="1600" dirty="0" smtClean="0"/>
              <a:t>	Шок от перенесенной утраты и отказ поверить в произошедшее могут быть очень сильными в первые часы. Эмоционально это иногда выражается в страхе потерять членов семьи и друзей.</a:t>
            </a:r>
          </a:p>
          <a:p>
            <a:pPr algn="just" eaLnBrk="1" hangingPunct="1">
              <a:lnSpc>
                <a:spcPct val="120000"/>
              </a:lnSpc>
              <a:spcBef>
                <a:spcPts val="0"/>
              </a:spcBef>
            </a:pPr>
            <a:r>
              <a:rPr lang="ru-RU" altLang="ru-RU" sz="1600" b="1" dirty="0" smtClean="0"/>
              <a:t>Первая неделя</a:t>
            </a:r>
          </a:p>
          <a:p>
            <a:pPr algn="just" eaLnBrk="1" hangingPunct="1">
              <a:lnSpc>
                <a:spcPct val="120000"/>
              </a:lnSpc>
              <a:spcBef>
                <a:spcPts val="0"/>
              </a:spcBef>
              <a:buFontTx/>
              <a:buNone/>
            </a:pPr>
            <a:r>
              <a:rPr lang="ru-RU" altLang="ru-RU" sz="1600" dirty="0" smtClean="0"/>
              <a:t>	Необходимость проведения похорон и другие хлопоты занимают все мысли, и чувство утраты может переноситься чисто автоматически. Оно может сопровождаться ощущением </a:t>
            </a:r>
            <a:r>
              <a:rPr lang="ru-RU" altLang="ru-RU" sz="1600" dirty="0" smtClean="0"/>
              <a:t>«упадка» </a:t>
            </a:r>
            <a:r>
              <a:rPr lang="ru-RU" altLang="ru-RU" sz="1600" dirty="0" smtClean="0"/>
              <a:t>и эмоционального и/или физического истощения.</a:t>
            </a:r>
          </a:p>
          <a:p>
            <a:pPr algn="just">
              <a:lnSpc>
                <a:spcPct val="120000"/>
              </a:lnSpc>
              <a:spcBef>
                <a:spcPts val="0"/>
              </a:spcBef>
            </a:pPr>
            <a:r>
              <a:rPr lang="ru-RU" altLang="ru-RU" sz="1600" b="1" dirty="0" smtClean="0"/>
              <a:t>2 - 5 недель</a:t>
            </a:r>
          </a:p>
          <a:p>
            <a:pPr algn="just" eaLnBrk="1" hangingPunct="1">
              <a:lnSpc>
                <a:spcPct val="120000"/>
              </a:lnSpc>
              <a:spcBef>
                <a:spcPts val="0"/>
              </a:spcBef>
              <a:buFontTx/>
              <a:buNone/>
            </a:pPr>
            <a:r>
              <a:rPr lang="ru-RU" altLang="ru-RU" sz="1600" dirty="0" smtClean="0"/>
              <a:t>	Здесь преобладает чувство </a:t>
            </a:r>
            <a:r>
              <a:rPr lang="ru-RU" altLang="ru-RU" sz="1600" dirty="0" err="1" smtClean="0"/>
              <a:t>покинутости</a:t>
            </a:r>
            <a:r>
              <a:rPr lang="ru-RU" altLang="ru-RU" sz="1600" dirty="0" smtClean="0"/>
              <a:t> как семьей, так и друзьями, вернувшимися к своим повседневным заботам после похорон. Что касается работы (службы), то начальство ожидает в этот период, что человек, перенесший тяжелую утрату, вполне справился со своими переживаниями и может, как и прежде, выполнять свою работу. Последствия шока все еще сильны, но могут появляться ощущения, что все не так плохо и жизнь продолжается</a:t>
            </a:r>
            <a:r>
              <a:rPr lang="ru-RU" altLang="ru-RU" sz="1600" dirty="0" smtClean="0"/>
              <a:t>.</a:t>
            </a:r>
          </a:p>
          <a:p>
            <a:pPr algn="just">
              <a:lnSpc>
                <a:spcPct val="120000"/>
              </a:lnSpc>
              <a:spcBef>
                <a:spcPts val="0"/>
              </a:spcBef>
            </a:pPr>
            <a:r>
              <a:rPr lang="ru-RU" altLang="ru-RU" sz="1500" b="1" dirty="0"/>
              <a:t>6 - 12 недель</a:t>
            </a:r>
          </a:p>
          <a:p>
            <a:pPr algn="just">
              <a:lnSpc>
                <a:spcPct val="120000"/>
              </a:lnSpc>
              <a:spcBef>
                <a:spcPts val="0"/>
              </a:spcBef>
              <a:buNone/>
            </a:pPr>
            <a:r>
              <a:rPr lang="ru-RU" altLang="ru-RU" sz="1600" dirty="0"/>
              <a:t>	На этой стадии снимаются все последствия шока и осознается реальность потери. Спектр переживаемых в это время эмоций достаточно широк; человек чувствует утрату и плохо контролирует себя. </a:t>
            </a:r>
          </a:p>
          <a:p>
            <a:pPr algn="just">
              <a:lnSpc>
                <a:spcPct val="120000"/>
              </a:lnSpc>
              <a:spcBef>
                <a:spcPts val="0"/>
              </a:spcBef>
            </a:pPr>
            <a:r>
              <a:rPr lang="ru-RU" altLang="ru-RU" sz="1600" b="1" dirty="0"/>
              <a:t>3 - 4 месяца</a:t>
            </a:r>
          </a:p>
          <a:p>
            <a:pPr algn="just">
              <a:lnSpc>
                <a:spcPct val="120000"/>
              </a:lnSpc>
              <a:spcBef>
                <a:spcPts val="0"/>
              </a:spcBef>
              <a:buNone/>
            </a:pPr>
            <a:r>
              <a:rPr lang="ru-RU" altLang="ru-RU" sz="1600" dirty="0"/>
              <a:t>	Начинается цикл </a:t>
            </a:r>
            <a:r>
              <a:rPr lang="ru-RU" altLang="ru-RU" sz="1600" dirty="0" smtClean="0"/>
              <a:t>«хороших </a:t>
            </a:r>
            <a:r>
              <a:rPr lang="ru-RU" altLang="ru-RU" sz="1600" dirty="0"/>
              <a:t>и плохих </a:t>
            </a:r>
            <a:r>
              <a:rPr lang="ru-RU" altLang="ru-RU" sz="1600" dirty="0" smtClean="0"/>
              <a:t>дней». </a:t>
            </a:r>
            <a:r>
              <a:rPr lang="ru-RU" altLang="ru-RU" sz="1600" dirty="0"/>
              <a:t>Повышается раздражимость и снижается терпимость в отношении фрустрации.  Не исключаются вербальное и физическое выражение гнева, ощущение эмоциональной регрессии, рост соматических жалоб, особенно инфекционного и простудного характера, из-за подавленности иммунной системы.</a:t>
            </a:r>
          </a:p>
          <a:p>
            <a:pPr algn="just">
              <a:lnSpc>
                <a:spcPct val="120000"/>
              </a:lnSpc>
              <a:spcBef>
                <a:spcPts val="0"/>
              </a:spcBef>
            </a:pPr>
            <a:r>
              <a:rPr lang="ru-RU" altLang="ru-RU" sz="1600" b="1" dirty="0"/>
              <a:t>6 месяцев</a:t>
            </a:r>
          </a:p>
          <a:p>
            <a:pPr algn="just">
              <a:lnSpc>
                <a:spcPct val="120000"/>
              </a:lnSpc>
              <a:spcBef>
                <a:spcPts val="0"/>
              </a:spcBef>
              <a:buNone/>
            </a:pPr>
            <a:r>
              <a:rPr lang="ru-RU" altLang="ru-RU" sz="1600" dirty="0"/>
              <a:t>	С наступлением шестимесячного срока начинается депрессия. Тяжесть пережитого ослабевает; но не эмоции. Годовщины, дни рождений, праздники особенно тягостны, они вновь несут с собой депрессию.</a:t>
            </a:r>
          </a:p>
          <a:p>
            <a:pPr algn="just">
              <a:lnSpc>
                <a:spcPct val="120000"/>
              </a:lnSpc>
              <a:spcBef>
                <a:spcPts val="0"/>
              </a:spcBef>
            </a:pPr>
            <a:r>
              <a:rPr lang="ru-RU" altLang="ru-RU" sz="1600" b="1" dirty="0"/>
              <a:t>12 месяцев</a:t>
            </a:r>
          </a:p>
          <a:p>
            <a:pPr algn="just">
              <a:lnSpc>
                <a:spcPct val="120000"/>
              </a:lnSpc>
              <a:spcBef>
                <a:spcPts val="0"/>
              </a:spcBef>
              <a:buNone/>
            </a:pPr>
            <a:r>
              <a:rPr lang="ru-RU" altLang="ru-RU" sz="1600" dirty="0"/>
              <a:t>	Первая годовщина смерти может быть либо травмирующей, либо переломной, в зависимости от последствий пережитых за год страданий.</a:t>
            </a:r>
          </a:p>
          <a:p>
            <a:pPr algn="just">
              <a:lnSpc>
                <a:spcPct val="120000"/>
              </a:lnSpc>
              <a:spcBef>
                <a:spcPts val="0"/>
              </a:spcBef>
            </a:pPr>
            <a:r>
              <a:rPr lang="ru-RU" altLang="ru-RU" sz="1600" b="1" dirty="0"/>
              <a:t>18 - 24 месяца</a:t>
            </a:r>
          </a:p>
          <a:p>
            <a:pPr algn="just">
              <a:lnSpc>
                <a:spcPct val="120000"/>
              </a:lnSpc>
              <a:spcBef>
                <a:spcPts val="0"/>
              </a:spcBef>
              <a:buNone/>
            </a:pPr>
            <a:r>
              <a:rPr lang="ru-RU" altLang="ru-RU" sz="1600" dirty="0"/>
              <a:t>	Это время </a:t>
            </a:r>
            <a:r>
              <a:rPr lang="ru-RU" altLang="ru-RU" sz="1600" dirty="0" smtClean="0"/>
              <a:t>«рассасывания». </a:t>
            </a:r>
            <a:r>
              <a:rPr lang="ru-RU" altLang="ru-RU" sz="1600" dirty="0"/>
              <a:t>Боль потери становится терпимей и человек, переживший утрату близкого, понемногу возвращается к прежней жизни. </a:t>
            </a:r>
          </a:p>
          <a:p>
            <a:pPr algn="just" eaLnBrk="1" hangingPunct="1">
              <a:lnSpc>
                <a:spcPct val="80000"/>
              </a:lnSpc>
              <a:buFontTx/>
              <a:buNone/>
            </a:pPr>
            <a:endParaRPr lang="ru-RU" altLang="ru-RU" sz="1600"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26</a:t>
            </a:fld>
            <a:endParaRPr lang="ru-RU" sz="2400" b="1">
              <a:solidFill>
                <a:schemeClr val="tx1"/>
              </a:solidFill>
            </a:endParaRPr>
          </a:p>
        </p:txBody>
      </p:sp>
    </p:spTree>
    <p:extLst>
      <p:ext uri="{BB962C8B-B14F-4D97-AF65-F5344CB8AC3E}">
        <p14:creationId xmlns:p14="http://schemas.microsoft.com/office/powerpoint/2010/main" val="361580029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algn="ctr" eaLnBrk="1" hangingPunct="1"/>
            <a:r>
              <a:rPr lang="ru-RU" altLang="ru-RU" sz="2800" b="1" dirty="0" smtClean="0"/>
              <a:t>Нормальные реакции в состоянии горя (По материалам под ред. </a:t>
            </a:r>
            <a:r>
              <a:rPr lang="ru-RU" altLang="ru-RU" sz="2800" b="1" dirty="0" err="1" smtClean="0"/>
              <a:t>Креславского</a:t>
            </a:r>
            <a:r>
              <a:rPr lang="ru-RU" altLang="ru-RU" sz="2800" b="1" dirty="0" smtClean="0"/>
              <a:t> Е.С.)</a:t>
            </a:r>
            <a:endParaRPr lang="ru-RU" altLang="ru-RU" sz="2800" dirty="0" smtClean="0"/>
          </a:p>
        </p:txBody>
      </p:sp>
      <p:sp>
        <p:nvSpPr>
          <p:cNvPr id="3" name="Объект 2"/>
          <p:cNvSpPr>
            <a:spLocks noGrp="1"/>
          </p:cNvSpPr>
          <p:nvPr>
            <p:ph idx="1"/>
          </p:nvPr>
        </p:nvSpPr>
        <p:spPr>
          <a:xfrm>
            <a:off x="672543" y="1738480"/>
            <a:ext cx="10972800" cy="4108867"/>
          </a:xfrm>
        </p:spPr>
        <p:txBody>
          <a:bodyPr/>
          <a:lstStyle/>
          <a:p>
            <a:pPr algn="just" eaLnBrk="1" hangingPunct="1">
              <a:defRPr/>
            </a:pPr>
            <a:r>
              <a:rPr lang="ru-RU" sz="1800" dirty="0" smtClean="0"/>
              <a:t>Раздражение в адрес медицинского персонала, вызванное недостаточной технической оснащенностью или неспособностью их сделать все необходимое для спасения  близкого вам человека.</a:t>
            </a:r>
          </a:p>
          <a:p>
            <a:pPr algn="just" eaLnBrk="1" hangingPunct="1">
              <a:defRPr/>
            </a:pPr>
            <a:r>
              <a:rPr lang="ru-RU" sz="1800" dirty="0" smtClean="0"/>
              <a:t>Злость на себя, что не заметил вовремя предупреждающие знаки, симптомы и др.</a:t>
            </a:r>
          </a:p>
          <a:p>
            <a:pPr algn="just" eaLnBrk="1" hangingPunct="1">
              <a:defRPr/>
            </a:pPr>
            <a:r>
              <a:rPr lang="ru-RU" sz="1800" dirty="0" smtClean="0"/>
              <a:t>Злость на умершего из-за того, что не берег себя; оставил Вас одного; не сделал соответствующих финансовых/юридических распоряжений; умер.</a:t>
            </a:r>
          </a:p>
          <a:p>
            <a:pPr algn="just" eaLnBrk="1" hangingPunct="1">
              <a:defRPr/>
            </a:pPr>
            <a:r>
              <a:rPr lang="ru-RU" sz="1800" dirty="0" smtClean="0"/>
              <a:t>Невозможность уснуть без снотворного или повышенная сонливость.</a:t>
            </a:r>
          </a:p>
          <a:p>
            <a:pPr algn="just" eaLnBrk="1" hangingPunct="1">
              <a:defRPr/>
            </a:pPr>
            <a:r>
              <a:rPr lang="ru-RU" sz="1800" dirty="0" smtClean="0"/>
              <a:t>Изменение вкусовых привычек, сопровождающееся значительным прибавлением или потерей веса.</a:t>
            </a:r>
          </a:p>
          <a:p>
            <a:pPr algn="just" eaLnBrk="1" hangingPunct="1">
              <a:defRPr/>
            </a:pPr>
            <a:r>
              <a:rPr lang="ru-RU" sz="1800" dirty="0" smtClean="0"/>
              <a:t>Повышенная подверженность простудным, инфекционным и прочим заболеваниям.</a:t>
            </a:r>
          </a:p>
          <a:p>
            <a:pPr algn="just" eaLnBrk="1" hangingPunct="1">
              <a:defRPr/>
            </a:pPr>
            <a:r>
              <a:rPr lang="ru-RU" sz="1800" dirty="0" smtClean="0"/>
              <a:t>Неспособность заставить себя сделать то, что необходимо.</a:t>
            </a:r>
          </a:p>
          <a:p>
            <a:pPr algn="just" eaLnBrk="1" hangingPunct="1">
              <a:defRPr/>
            </a:pPr>
            <a:r>
              <a:rPr lang="ru-RU" sz="1800" dirty="0" smtClean="0"/>
              <a:t>Трудности с концентрацией внимания и/или памятью.</a:t>
            </a:r>
          </a:p>
          <a:p>
            <a:pPr algn="just" eaLnBrk="1" hangingPunct="1">
              <a:defRPr/>
            </a:pPr>
            <a:r>
              <a:rPr lang="ru-RU" sz="1800" dirty="0" smtClean="0"/>
              <a:t>Гораздо большая раздражительность, чем обычно.</a:t>
            </a:r>
          </a:p>
          <a:p>
            <a:pPr algn="just" eaLnBrk="1" hangingPunct="1">
              <a:defRPr/>
            </a:pPr>
            <a:r>
              <a:rPr lang="ru-RU" sz="1800" dirty="0"/>
              <a:t>Гнев на бога и невозможность найти утешение в своей вере.</a:t>
            </a:r>
          </a:p>
          <a:p>
            <a:pPr algn="just" eaLnBrk="1" hangingPunct="1">
              <a:defRPr/>
            </a:pPr>
            <a:endParaRPr lang="ru-RU" sz="1800" dirty="0" smtClean="0"/>
          </a:p>
          <a:p>
            <a:pPr marL="0" indent="0" eaLnBrk="1" hangingPunct="1">
              <a:buFontTx/>
              <a:buNone/>
              <a:defRPr/>
            </a:pPr>
            <a:endParaRPr lang="ru-RU"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27</a:t>
            </a:fld>
            <a:endParaRPr lang="ru-RU" sz="2400" b="1">
              <a:solidFill>
                <a:schemeClr val="tx1"/>
              </a:solidFill>
            </a:endParaRPr>
          </a:p>
        </p:txBody>
      </p:sp>
    </p:spTree>
    <p:extLst>
      <p:ext uri="{BB962C8B-B14F-4D97-AF65-F5344CB8AC3E}">
        <p14:creationId xmlns:p14="http://schemas.microsoft.com/office/powerpoint/2010/main" val="257288183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609600" y="274638"/>
            <a:ext cx="10972800" cy="633412"/>
          </a:xfrm>
        </p:spPr>
        <p:txBody>
          <a:bodyPr/>
          <a:lstStyle/>
          <a:p>
            <a:pPr algn="ctr" eaLnBrk="1" hangingPunct="1"/>
            <a:r>
              <a:rPr lang="ru-RU" altLang="ru-RU" sz="3200" b="1" dirty="0" smtClean="0"/>
              <a:t>Нормальные реакции в состоянии горя</a:t>
            </a:r>
            <a:endParaRPr lang="ru-RU" altLang="ru-RU" sz="3200" dirty="0" smtClean="0"/>
          </a:p>
        </p:txBody>
      </p:sp>
      <p:sp>
        <p:nvSpPr>
          <p:cNvPr id="24579" name="Объект 2"/>
          <p:cNvSpPr>
            <a:spLocks noGrp="1"/>
          </p:cNvSpPr>
          <p:nvPr>
            <p:ph idx="1"/>
          </p:nvPr>
        </p:nvSpPr>
        <p:spPr>
          <a:xfrm>
            <a:off x="455864" y="1148767"/>
            <a:ext cx="11425767" cy="5143749"/>
          </a:xfrm>
        </p:spPr>
        <p:txBody>
          <a:bodyPr/>
          <a:lstStyle/>
          <a:p>
            <a:pPr eaLnBrk="1" hangingPunct="1"/>
            <a:r>
              <a:rPr lang="ru-RU" altLang="ru-RU" sz="1800" dirty="0" smtClean="0"/>
              <a:t>Непредсказуемые, неконтролируемые приступы плача.</a:t>
            </a:r>
          </a:p>
          <a:p>
            <a:pPr eaLnBrk="1" hangingPunct="1"/>
            <a:r>
              <a:rPr lang="ru-RU" altLang="ru-RU" sz="1800" dirty="0" smtClean="0"/>
              <a:t>Страх остаться одному или среди людей; боязнь оставаться или покидать дом; боязнь спать в этой постели.</a:t>
            </a:r>
          </a:p>
          <a:p>
            <a:pPr eaLnBrk="1" hangingPunct="1"/>
            <a:r>
              <a:rPr lang="ru-RU" altLang="ru-RU" sz="1800" dirty="0" smtClean="0"/>
              <a:t>Желание </a:t>
            </a:r>
            <a:r>
              <a:rPr lang="ru-RU" altLang="ru-RU" sz="1800" dirty="0" smtClean="0"/>
              <a:t>«наказать» </a:t>
            </a:r>
            <a:r>
              <a:rPr lang="ru-RU" altLang="ru-RU" sz="1800" dirty="0" smtClean="0"/>
              <a:t>что-нибудь или кого-нибудь за свои страдания.</a:t>
            </a:r>
          </a:p>
          <a:p>
            <a:pPr eaLnBrk="1" hangingPunct="1"/>
            <a:r>
              <a:rPr lang="ru-RU" altLang="ru-RU" sz="1800" dirty="0" smtClean="0"/>
              <a:t>Раздражение из-за того, что никто, как Вам кажется, не понимает, что с Вами происходит; на людей, которые ждут, что Вы </a:t>
            </a:r>
            <a:r>
              <a:rPr lang="ru-RU" altLang="ru-RU" sz="1800" dirty="0" smtClean="0"/>
              <a:t>«наладите </a:t>
            </a:r>
            <a:r>
              <a:rPr lang="ru-RU" altLang="ru-RU" sz="1800" dirty="0" smtClean="0"/>
              <a:t>свою </a:t>
            </a:r>
            <a:r>
              <a:rPr lang="ru-RU" altLang="ru-RU" sz="1800" dirty="0" smtClean="0"/>
              <a:t>жизнь»; </a:t>
            </a:r>
            <a:r>
              <a:rPr lang="ru-RU" altLang="ru-RU" sz="1800" dirty="0" smtClean="0"/>
              <a:t>что у Вас нет времени, чтобы отдаться своему горю.</a:t>
            </a:r>
          </a:p>
          <a:p>
            <a:pPr eaLnBrk="1" hangingPunct="1"/>
            <a:r>
              <a:rPr lang="ru-RU" altLang="ru-RU" sz="1800" dirty="0" smtClean="0"/>
              <a:t>Расстройство, из-за того, что друзья звонят слишком часто или слишком редко, никуда Вас не приглашают, что создает ощущение подталкивания к социализации прежде, чем вы будете готовы к этому.</a:t>
            </a:r>
          </a:p>
          <a:p>
            <a:pPr eaLnBrk="1" hangingPunct="1"/>
            <a:r>
              <a:rPr lang="ru-RU" altLang="ru-RU" sz="1800" dirty="0" smtClean="0"/>
              <a:t>Покупка ненужных вещей и забывчивость в отношении предметов первой необходимости.</a:t>
            </a:r>
          </a:p>
          <a:p>
            <a:pPr eaLnBrk="1" hangingPunct="1"/>
            <a:r>
              <a:rPr lang="ru-RU" altLang="ru-RU" sz="1800" dirty="0" smtClean="0"/>
              <a:t>Чувство вины, охватывающее Вас при мысли о незначительных шероховатостях имевших место во взаимоотношении, которые, обычно, в проблему не перерастали.</a:t>
            </a:r>
          </a:p>
          <a:p>
            <a:pPr eaLnBrk="1" hangingPunct="1"/>
            <a:r>
              <a:rPr lang="ru-RU" altLang="ru-RU" sz="1800" dirty="0" smtClean="0"/>
              <a:t>Приступы паники, гнева.</a:t>
            </a:r>
          </a:p>
          <a:p>
            <a:pPr eaLnBrk="1" hangingPunct="1"/>
            <a:r>
              <a:rPr lang="ru-RU" altLang="ru-RU" sz="1800" dirty="0" smtClean="0"/>
              <a:t>Желание говорить об умершем, но и опасение </a:t>
            </a:r>
            <a:r>
              <a:rPr lang="ru-RU" altLang="ru-RU" sz="1800" dirty="0" smtClean="0"/>
              <a:t>«обременить» </a:t>
            </a:r>
            <a:r>
              <a:rPr lang="ru-RU" altLang="ru-RU" sz="1800" dirty="0" smtClean="0"/>
              <a:t>семью или друзей.</a:t>
            </a:r>
            <a:endParaRPr lang="ru-RU" altLang="ru-RU"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28</a:t>
            </a:fld>
            <a:endParaRPr lang="ru-RU" sz="2400" b="1" dirty="0">
              <a:solidFill>
                <a:schemeClr val="tx1"/>
              </a:solidFill>
            </a:endParaRPr>
          </a:p>
        </p:txBody>
      </p:sp>
    </p:spTree>
    <p:extLst>
      <p:ext uri="{BB962C8B-B14F-4D97-AF65-F5344CB8AC3E}">
        <p14:creationId xmlns:p14="http://schemas.microsoft.com/office/powerpoint/2010/main" val="378960543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838200" y="365127"/>
            <a:ext cx="10515600" cy="1006473"/>
          </a:xfrm>
        </p:spPr>
        <p:txBody>
          <a:bodyPr/>
          <a:lstStyle/>
          <a:p>
            <a:pPr algn="ctr" eaLnBrk="1" hangingPunct="1"/>
            <a:r>
              <a:rPr lang="ru-RU" altLang="ru-RU" b="1" dirty="0" smtClean="0"/>
              <a:t>Нормальные реакции в состоянии горя</a:t>
            </a:r>
            <a:endParaRPr lang="ru-RU" altLang="ru-RU" dirty="0" smtClean="0"/>
          </a:p>
        </p:txBody>
      </p:sp>
      <p:sp>
        <p:nvSpPr>
          <p:cNvPr id="3" name="Объект 2"/>
          <p:cNvSpPr>
            <a:spLocks noGrp="1"/>
          </p:cNvSpPr>
          <p:nvPr>
            <p:ph idx="1"/>
          </p:nvPr>
        </p:nvSpPr>
        <p:spPr>
          <a:xfrm>
            <a:off x="527051" y="1557340"/>
            <a:ext cx="10972800" cy="4590798"/>
          </a:xfrm>
        </p:spPr>
        <p:txBody>
          <a:bodyPr/>
          <a:lstStyle/>
          <a:p>
            <a:pPr eaLnBrk="1" hangingPunct="1">
              <a:defRPr/>
            </a:pPr>
            <a:r>
              <a:rPr lang="ru-RU" sz="1800" dirty="0" smtClean="0"/>
              <a:t>Ношение одежды, украшений или других личных вещей, принадлежащих умершему.</a:t>
            </a:r>
          </a:p>
          <a:p>
            <a:pPr eaLnBrk="1" hangingPunct="1">
              <a:defRPr/>
            </a:pPr>
            <a:r>
              <a:rPr lang="ru-RU" sz="1800" dirty="0" smtClean="0"/>
              <a:t>Ощущение, что одиночество и уединенность не приемлемо для Вас.</a:t>
            </a:r>
          </a:p>
          <a:p>
            <a:pPr eaLnBrk="1" hangingPunct="1">
              <a:defRPr/>
            </a:pPr>
            <a:r>
              <a:rPr lang="ru-RU" sz="1800" dirty="0" smtClean="0"/>
              <a:t>Чрезмерное увлечение алкоголем, назначенными врачом или </a:t>
            </a:r>
            <a:r>
              <a:rPr lang="ru-RU" sz="1800" dirty="0" smtClean="0"/>
              <a:t>«уличным» </a:t>
            </a:r>
            <a:r>
              <a:rPr lang="ru-RU" sz="1800" dirty="0" smtClean="0"/>
              <a:t>наркотиком, чтобы </a:t>
            </a:r>
            <a:r>
              <a:rPr lang="ru-RU" sz="1800" dirty="0" smtClean="0"/>
              <a:t>«справиться» </a:t>
            </a:r>
            <a:r>
              <a:rPr lang="ru-RU" sz="1800" dirty="0" smtClean="0"/>
              <a:t>с ситуацией.</a:t>
            </a:r>
          </a:p>
          <a:p>
            <a:pPr eaLnBrk="1" hangingPunct="1">
              <a:defRPr/>
            </a:pPr>
            <a:r>
              <a:rPr lang="ru-RU" sz="1800" dirty="0" smtClean="0"/>
              <a:t>Слишком быстрое и небрежное вождение автомобиля.</a:t>
            </a:r>
          </a:p>
          <a:p>
            <a:pPr eaLnBrk="1" hangingPunct="1">
              <a:defRPr/>
            </a:pPr>
            <a:r>
              <a:rPr lang="ru-RU" sz="1800" dirty="0" smtClean="0"/>
              <a:t>Желание продать дом и уехать; раздать все, что принадлежало умершему; превратить часть дома в некое подобие святыни (например, ничего не менять в его комнате после смерти).</a:t>
            </a:r>
          </a:p>
          <a:p>
            <a:pPr eaLnBrk="1" hangingPunct="1">
              <a:defRPr/>
            </a:pPr>
            <a:r>
              <a:rPr lang="ru-RU" sz="1800" dirty="0" smtClean="0"/>
              <a:t>Изменения в сексуальном поведении.</a:t>
            </a:r>
          </a:p>
          <a:p>
            <a:pPr eaLnBrk="1" hangingPunct="1">
              <a:defRPr/>
            </a:pPr>
            <a:r>
              <a:rPr lang="ru-RU" sz="1800" dirty="0" smtClean="0"/>
              <a:t>Выход на улицу в </a:t>
            </a:r>
            <a:r>
              <a:rPr lang="ru-RU" sz="1800" dirty="0" smtClean="0"/>
              <a:t>«поисках приключений».</a:t>
            </a:r>
            <a:endParaRPr lang="ru-RU" sz="1800" dirty="0" smtClean="0"/>
          </a:p>
          <a:p>
            <a:pPr eaLnBrk="1" hangingPunct="1">
              <a:defRPr/>
            </a:pPr>
            <a:r>
              <a:rPr lang="ru-RU" sz="1800" dirty="0" smtClean="0"/>
              <a:t>Беспричинные крики.</a:t>
            </a:r>
          </a:p>
          <a:p>
            <a:pPr eaLnBrk="1" hangingPunct="1">
              <a:defRPr/>
            </a:pPr>
            <a:r>
              <a:rPr lang="ru-RU" sz="1800" dirty="0" smtClean="0"/>
              <a:t>Гнев на весь мир, на людей, которые могут смеяться, на праздники, которые не отменили, на то, что Вы одиноки в своем горе.</a:t>
            </a:r>
          </a:p>
          <a:p>
            <a:pPr eaLnBrk="1" hangingPunct="1">
              <a:defRPr/>
            </a:pPr>
            <a:r>
              <a:rPr lang="ru-RU" sz="1800" dirty="0" smtClean="0"/>
              <a:t>Желание общаться с людьми, которые не были знакомы с умершим, что позволяет разделить воспоминания с беспристрастными слушателями.</a:t>
            </a:r>
          </a:p>
          <a:p>
            <a:pPr marL="0" indent="0" eaLnBrk="1" hangingPunct="1">
              <a:buFontTx/>
              <a:buNone/>
              <a:defRPr/>
            </a:pPr>
            <a:endParaRPr lang="ru-RU"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29</a:t>
            </a:fld>
            <a:endParaRPr lang="ru-RU" sz="2400" b="1">
              <a:solidFill>
                <a:schemeClr val="tx1"/>
              </a:solidFill>
            </a:endParaRPr>
          </a:p>
        </p:txBody>
      </p:sp>
    </p:spTree>
    <p:extLst>
      <p:ext uri="{BB962C8B-B14F-4D97-AF65-F5344CB8AC3E}">
        <p14:creationId xmlns:p14="http://schemas.microsoft.com/office/powerpoint/2010/main" val="310977977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7689" y="120316"/>
            <a:ext cx="9500151" cy="924475"/>
          </a:xfrm>
        </p:spPr>
        <p:txBody>
          <a:bodyPr/>
          <a:lstStyle/>
          <a:p>
            <a:pPr algn="ctr"/>
            <a:r>
              <a:rPr lang="ru-RU" b="1" dirty="0" smtClean="0"/>
              <a:t>Определение</a:t>
            </a:r>
            <a:endParaRPr lang="ru-RU" b="1" dirty="0"/>
          </a:p>
        </p:txBody>
      </p:sp>
      <p:sp>
        <p:nvSpPr>
          <p:cNvPr id="2" name="Объект 1"/>
          <p:cNvSpPr>
            <a:spLocks noGrp="1"/>
          </p:cNvSpPr>
          <p:nvPr>
            <p:ph idx="1"/>
          </p:nvPr>
        </p:nvSpPr>
        <p:spPr>
          <a:xfrm>
            <a:off x="815414" y="1052736"/>
            <a:ext cx="10414703" cy="5166102"/>
          </a:xfrm>
        </p:spPr>
        <p:txBody>
          <a:bodyPr>
            <a:normAutofit/>
          </a:bodyPr>
          <a:lstStyle/>
          <a:p>
            <a:r>
              <a:rPr lang="ru-RU" sz="2400" i="1" dirty="0"/>
              <a:t>Т</a:t>
            </a:r>
            <a:r>
              <a:rPr lang="ru-RU" sz="2400" i="1" dirty="0" smtClean="0"/>
              <a:t>рудная жизненная </a:t>
            </a:r>
            <a:r>
              <a:rPr lang="ru-RU" sz="2400" i="1" dirty="0" smtClean="0"/>
              <a:t>ситуация </a:t>
            </a:r>
            <a:r>
              <a:rPr lang="ru-RU" sz="2400" dirty="0" smtClean="0"/>
              <a:t>- это </a:t>
            </a:r>
            <a:r>
              <a:rPr lang="ru-RU" sz="2400" dirty="0" smtClean="0"/>
              <a:t>несовпадение между тем, что мы хотим (достичь, сделать) и тем, что мы можем.</a:t>
            </a:r>
          </a:p>
          <a:p>
            <a:pPr algn="just"/>
            <a:r>
              <a:rPr lang="ru-RU" sz="2400" dirty="0" smtClean="0"/>
              <a:t>Н.Г. </a:t>
            </a:r>
            <a:r>
              <a:rPr lang="ru-RU" sz="2400" dirty="0" err="1" smtClean="0"/>
              <a:t>Осухова</a:t>
            </a:r>
            <a:r>
              <a:rPr lang="ru-RU" sz="2400" dirty="0" smtClean="0"/>
              <a:t> определяет  трудную жизненную ситуацию, как такую ситуацию, в которой в результате внешних воздействий или внутренних изменений происходит нарушение адаптации человека к жизни, в результате чего, он не в состоянии удовлетворять потребности посредством моделей и способов поведения, в выработанных в предыдущие периоды жизни</a:t>
            </a:r>
            <a:r>
              <a:rPr lang="ru-RU" sz="2400" dirty="0"/>
              <a:t>. ФЗ РФ «Сложная жизненная ситуация – это ситуация, впрямую нарушающая жизнедеятельность человека, которую он не способен самостоятельно преодолеть. </a:t>
            </a:r>
          </a:p>
          <a:p>
            <a:pPr algn="just"/>
            <a:r>
              <a:rPr lang="ru-RU" sz="2400" dirty="0"/>
              <a:t>Российский психотерапевт , Федор Ефимович </a:t>
            </a:r>
            <a:r>
              <a:rPr lang="ru-RU" sz="2400" dirty="0" err="1" smtClean="0"/>
              <a:t>Василюк</a:t>
            </a:r>
            <a:r>
              <a:rPr lang="ru-RU" sz="2400" dirty="0" smtClean="0"/>
              <a:t>, </a:t>
            </a:r>
            <a:r>
              <a:rPr lang="ru-RU" sz="2400" dirty="0"/>
              <a:t>изучающий аспекты трудной жизненной ситуации предлагает понимать их как ситуации невозможности, в которой человек  сталкивается с трудностью реализации внутренних потребностей своей жизни (стремлений, мотивов, ценностей</a:t>
            </a:r>
            <a:r>
              <a:rPr lang="ru-RU" sz="2400" dirty="0" smtClean="0"/>
              <a:t>).</a:t>
            </a:r>
            <a:endParaRPr lang="ru-RU" sz="2400" dirty="0"/>
          </a:p>
        </p:txBody>
      </p:sp>
      <p:sp>
        <p:nvSpPr>
          <p:cNvPr id="5" name="Номер слайда 4"/>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3</a:t>
            </a:fld>
            <a:endParaRPr lang="ru-RU">
              <a:solidFill>
                <a:srgbClr val="FFFFFF"/>
              </a:solidFill>
            </a:endParaRPr>
          </a:p>
        </p:txBody>
      </p:sp>
    </p:spTree>
    <p:extLst>
      <p:ext uri="{BB962C8B-B14F-4D97-AF65-F5344CB8AC3E}">
        <p14:creationId xmlns:p14="http://schemas.microsoft.com/office/powerpoint/2010/main" val="723957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838200" y="365128"/>
            <a:ext cx="10515600" cy="1078662"/>
          </a:xfrm>
        </p:spPr>
        <p:txBody>
          <a:bodyPr/>
          <a:lstStyle/>
          <a:p>
            <a:pPr algn="ctr" eaLnBrk="1" hangingPunct="1"/>
            <a:r>
              <a:rPr lang="ru-RU" altLang="ru-RU" b="1" dirty="0" smtClean="0"/>
              <a:t>Типичные симптомы горя (нормальные)</a:t>
            </a:r>
            <a:endParaRPr lang="ru-RU" altLang="ru-RU" dirty="0" smtClean="0"/>
          </a:p>
        </p:txBody>
      </p:sp>
      <p:sp>
        <p:nvSpPr>
          <p:cNvPr id="3" name="Объект 2"/>
          <p:cNvSpPr>
            <a:spLocks noGrp="1"/>
          </p:cNvSpPr>
          <p:nvPr>
            <p:ph idx="1"/>
          </p:nvPr>
        </p:nvSpPr>
        <p:spPr>
          <a:xfrm>
            <a:off x="838200" y="1528011"/>
            <a:ext cx="10515600" cy="4648952"/>
          </a:xfrm>
        </p:spPr>
        <p:txBody>
          <a:bodyPr>
            <a:normAutofit fontScale="92500" lnSpcReduction="10000"/>
          </a:bodyPr>
          <a:lstStyle/>
          <a:p>
            <a:pPr eaLnBrk="1" hangingPunct="1">
              <a:defRPr/>
            </a:pPr>
            <a:r>
              <a:rPr lang="ru-RU" sz="1800" dirty="0" smtClean="0"/>
              <a:t>Нарушение сна.</a:t>
            </a:r>
          </a:p>
          <a:p>
            <a:pPr eaLnBrk="1" hangingPunct="1">
              <a:defRPr/>
            </a:pPr>
            <a:r>
              <a:rPr lang="ru-RU" sz="1800" dirty="0" smtClean="0"/>
              <a:t>Анорексия/потеря или приобретение веса. </a:t>
            </a:r>
          </a:p>
          <a:p>
            <a:pPr eaLnBrk="1" hangingPunct="1">
              <a:defRPr/>
            </a:pPr>
            <a:r>
              <a:rPr lang="ru-RU" sz="1800" dirty="0" smtClean="0"/>
              <a:t>Раздражимость. </a:t>
            </a:r>
          </a:p>
          <a:p>
            <a:pPr eaLnBrk="1" hangingPunct="1">
              <a:defRPr/>
            </a:pPr>
            <a:r>
              <a:rPr lang="ru-RU" sz="1800" dirty="0" smtClean="0"/>
              <a:t>Сложности с концентрацией внимания.</a:t>
            </a:r>
          </a:p>
          <a:p>
            <a:pPr eaLnBrk="1" hangingPunct="1">
              <a:defRPr/>
            </a:pPr>
            <a:r>
              <a:rPr lang="ru-RU" sz="1800" dirty="0" smtClean="0"/>
              <a:t>Потеря интереса к новостям, работе, друзьям, церкви и т.д.</a:t>
            </a:r>
          </a:p>
          <a:p>
            <a:pPr eaLnBrk="1" hangingPunct="1">
              <a:defRPr/>
            </a:pPr>
            <a:r>
              <a:rPr lang="ru-RU" sz="1800" dirty="0" smtClean="0"/>
              <a:t>Подавленность.</a:t>
            </a:r>
          </a:p>
          <a:p>
            <a:pPr eaLnBrk="1" hangingPunct="1">
              <a:defRPr/>
            </a:pPr>
            <a:r>
              <a:rPr lang="ru-RU" sz="1800" dirty="0" smtClean="0"/>
              <a:t>Апатия и отчуждение; уединенность.</a:t>
            </a:r>
          </a:p>
          <a:p>
            <a:pPr eaLnBrk="1" hangingPunct="1">
              <a:defRPr/>
            </a:pPr>
            <a:r>
              <a:rPr lang="ru-RU" sz="1800" dirty="0" smtClean="0"/>
              <a:t>Плач.</a:t>
            </a:r>
          </a:p>
          <a:p>
            <a:pPr eaLnBrk="1" hangingPunct="1">
              <a:defRPr/>
            </a:pPr>
            <a:r>
              <a:rPr lang="ru-RU" sz="1800" dirty="0" smtClean="0"/>
              <a:t>Самобичевание.</a:t>
            </a:r>
          </a:p>
          <a:p>
            <a:pPr eaLnBrk="1" hangingPunct="1">
              <a:defRPr/>
            </a:pPr>
            <a:r>
              <a:rPr lang="ru-RU" sz="1800" dirty="0" smtClean="0"/>
              <a:t>Суицидальные мысли.</a:t>
            </a:r>
          </a:p>
          <a:p>
            <a:pPr eaLnBrk="1" hangingPunct="1">
              <a:defRPr/>
            </a:pPr>
            <a:r>
              <a:rPr lang="ru-RU" sz="1800" dirty="0" smtClean="0"/>
              <a:t>Соматические симптомы</a:t>
            </a:r>
          </a:p>
          <a:p>
            <a:pPr eaLnBrk="1" hangingPunct="1">
              <a:defRPr/>
            </a:pPr>
            <a:r>
              <a:rPr lang="ru-RU" sz="1800" dirty="0" smtClean="0"/>
              <a:t>Чувство усталости.</a:t>
            </a:r>
          </a:p>
          <a:p>
            <a:pPr eaLnBrk="1" hangingPunct="1">
              <a:defRPr/>
            </a:pPr>
            <a:r>
              <a:rPr lang="ru-RU" sz="1800" dirty="0" smtClean="0"/>
              <a:t>Применение медикаментов (снотворных и/или успокоительных).</a:t>
            </a:r>
          </a:p>
          <a:p>
            <a:pPr eaLnBrk="1" hangingPunct="1">
              <a:defRPr/>
            </a:pPr>
            <a:r>
              <a:rPr lang="ru-RU" sz="1800" dirty="0" smtClean="0"/>
              <a:t>Галлюцинации, отождествление с умершим или ощущение его присутствия.</a:t>
            </a:r>
          </a:p>
          <a:p>
            <a:pPr marL="0" indent="0" eaLnBrk="1" hangingPunct="1">
              <a:buFontTx/>
              <a:buNone/>
              <a:defRPr/>
            </a:pPr>
            <a:endParaRPr lang="ru-RU"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30</a:t>
            </a:fld>
            <a:endParaRPr lang="ru-RU" dirty="0">
              <a:solidFill>
                <a:srgbClr val="FFFFFF"/>
              </a:solidFill>
            </a:endParaRPr>
          </a:p>
        </p:txBody>
      </p:sp>
    </p:spTree>
    <p:extLst>
      <p:ext uri="{BB962C8B-B14F-4D97-AF65-F5344CB8AC3E}">
        <p14:creationId xmlns:p14="http://schemas.microsoft.com/office/powerpoint/2010/main" val="387820217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838200" y="365127"/>
            <a:ext cx="10515600" cy="1114757"/>
          </a:xfrm>
        </p:spPr>
        <p:txBody>
          <a:bodyPr/>
          <a:lstStyle/>
          <a:p>
            <a:pPr algn="ctr" eaLnBrk="1" hangingPunct="1"/>
            <a:r>
              <a:rPr lang="ru-RU" altLang="ru-RU" b="1" dirty="0" smtClean="0"/>
              <a:t>Нетипичные симптомы (патологические) </a:t>
            </a:r>
            <a:endParaRPr lang="ru-RU" altLang="ru-RU" dirty="0" smtClean="0"/>
          </a:p>
        </p:txBody>
      </p:sp>
      <p:sp>
        <p:nvSpPr>
          <p:cNvPr id="27651" name="Объект 2"/>
          <p:cNvSpPr>
            <a:spLocks noGrp="1"/>
          </p:cNvSpPr>
          <p:nvPr>
            <p:ph idx="1"/>
          </p:nvPr>
        </p:nvSpPr>
        <p:spPr>
          <a:xfrm>
            <a:off x="838200" y="1645151"/>
            <a:ext cx="10515600" cy="4351338"/>
          </a:xfrm>
        </p:spPr>
        <p:txBody>
          <a:bodyPr/>
          <a:lstStyle/>
          <a:p>
            <a:pPr eaLnBrk="1" hangingPunct="1"/>
            <a:r>
              <a:rPr lang="ru-RU" altLang="ru-RU" sz="1800" dirty="0" smtClean="0"/>
              <a:t>Затянувшиеся переживания горя (несколько лет).</a:t>
            </a:r>
          </a:p>
          <a:p>
            <a:pPr eaLnBrk="1" hangingPunct="1"/>
            <a:r>
              <a:rPr lang="ru-RU" altLang="ru-RU" sz="1800" dirty="0" smtClean="0"/>
              <a:t>Задержка реакции на смерть близкого (нет выражения страданий в течение 2 и более недель).</a:t>
            </a:r>
          </a:p>
          <a:p>
            <a:pPr eaLnBrk="1" hangingPunct="1"/>
            <a:r>
              <a:rPr lang="ru-RU" altLang="ru-RU" sz="1800" dirty="0" smtClean="0"/>
              <a:t>Сильная депрессия, сопровождающаяся бессонницей, чувство самоуничижения, напряжение, горькие упреки в свой адрес и необходимость самобичевания.</a:t>
            </a:r>
          </a:p>
          <a:p>
            <a:pPr eaLnBrk="1" hangingPunct="1"/>
            <a:r>
              <a:rPr lang="ru-RU" altLang="ru-RU" sz="1800" dirty="0" smtClean="0"/>
              <a:t>Появление болезней психосоматического характера, таких как, язвенный колит, ревматический артрит, астма. Нередко бывает ослабление чувствительности, приступы удушья и т.д.</a:t>
            </a:r>
          </a:p>
          <a:p>
            <a:pPr eaLnBrk="1" hangingPunct="1"/>
            <a:r>
              <a:rPr lang="ru-RU" altLang="ru-RU" sz="1800" dirty="0" smtClean="0"/>
              <a:t>Ипохондрия: развитие симптомов, от которых страдал умерший.</a:t>
            </a:r>
          </a:p>
          <a:p>
            <a:pPr eaLnBrk="1" hangingPunct="1"/>
            <a:r>
              <a:rPr lang="ru-RU" altLang="ru-RU" sz="1800" dirty="0" err="1" smtClean="0"/>
              <a:t>Сверхактивность</a:t>
            </a:r>
            <a:r>
              <a:rPr lang="ru-RU" altLang="ru-RU" sz="1800" dirty="0" smtClean="0"/>
              <a:t>: перенесший утрату человек начинает развивать кипучую деятельность, не ощущая боль утраты.</a:t>
            </a:r>
          </a:p>
          <a:p>
            <a:pPr eaLnBrk="1" hangingPunct="1"/>
            <a:r>
              <a:rPr lang="ru-RU" altLang="ru-RU" sz="1800" dirty="0" smtClean="0"/>
              <a:t>Неистовая враждебность, направленная против конкретных людей, часто сопровождаемая угрозами, однако только на словах.</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31</a:t>
            </a:fld>
            <a:endParaRPr lang="ru-RU" sz="2400" b="1">
              <a:solidFill>
                <a:schemeClr val="tx1"/>
              </a:solidFill>
            </a:endParaRPr>
          </a:p>
        </p:txBody>
      </p:sp>
    </p:spTree>
    <p:extLst>
      <p:ext uri="{BB962C8B-B14F-4D97-AF65-F5344CB8AC3E}">
        <p14:creationId xmlns:p14="http://schemas.microsoft.com/office/powerpoint/2010/main" val="364290277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838200" y="365127"/>
            <a:ext cx="10515600" cy="1054599"/>
          </a:xfrm>
        </p:spPr>
        <p:txBody>
          <a:bodyPr/>
          <a:lstStyle/>
          <a:p>
            <a:pPr algn="ctr" eaLnBrk="1" hangingPunct="1"/>
            <a:r>
              <a:rPr lang="ru-RU" altLang="ru-RU" b="1" dirty="0" smtClean="0"/>
              <a:t>Нетипичные симптомы (патологические) </a:t>
            </a:r>
            <a:endParaRPr lang="ru-RU" altLang="ru-RU" dirty="0" smtClean="0"/>
          </a:p>
        </p:txBody>
      </p:sp>
      <p:sp>
        <p:nvSpPr>
          <p:cNvPr id="28675" name="Объект 2"/>
          <p:cNvSpPr>
            <a:spLocks noGrp="1"/>
          </p:cNvSpPr>
          <p:nvPr>
            <p:ph idx="1"/>
          </p:nvPr>
        </p:nvSpPr>
        <p:spPr/>
        <p:txBody>
          <a:bodyPr/>
          <a:lstStyle/>
          <a:p>
            <a:pPr eaLnBrk="1" hangingPunct="1"/>
            <a:r>
              <a:rPr lang="ru-RU" altLang="ru-RU" sz="1800" smtClean="0"/>
              <a:t>Не согласующееся с нормальным социальным и экономическим существованием поведение. Может быть полное изменение стиля жизни.</a:t>
            </a:r>
          </a:p>
          <a:p>
            <a:pPr eaLnBrk="1" hangingPunct="1"/>
            <a:r>
              <a:rPr lang="ru-RU" altLang="ru-RU" sz="1800" smtClean="0"/>
              <a:t>Устойчивая нехватка инициативы или побуждений; неподвижность.</a:t>
            </a:r>
          </a:p>
          <a:p>
            <a:pPr eaLnBrk="1" hangingPunct="1"/>
            <a:r>
              <a:rPr lang="ru-RU" altLang="ru-RU" sz="1800" smtClean="0"/>
              <a:t>Слабовыраженные эмоции; неспособность эмоционально чувствовать.</a:t>
            </a:r>
          </a:p>
          <a:p>
            <a:pPr eaLnBrk="1" hangingPunct="1"/>
            <a:r>
              <a:rPr lang="ru-RU" altLang="ru-RU" sz="1800" smtClean="0"/>
              <a:t>Резкие переходы от страданий к самодовольству за короткие промежутки времени. Возможное вынашивание суицидальных планов.</a:t>
            </a:r>
          </a:p>
          <a:p>
            <a:pPr eaLnBrk="1" hangingPunct="1"/>
            <a:r>
              <a:rPr lang="ru-RU" altLang="ru-RU" sz="1800" smtClean="0"/>
              <a:t>Изменение отношения к друзьям и родственникам; раздражимость, нежелание надоедать, уход от социальной активности; прогрессирующая уединенность.</a:t>
            </a:r>
          </a:p>
          <a:p>
            <a:pPr eaLnBrk="1" hangingPunct="1"/>
            <a:r>
              <a:rPr lang="ru-RU" altLang="ru-RU" sz="1800" smtClean="0"/>
              <a:t>Разговоры о суициде, воссоединении с умершим, о желании со всем покончить.</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32</a:t>
            </a:fld>
            <a:endParaRPr lang="ru-RU" sz="2400" b="1">
              <a:solidFill>
                <a:schemeClr val="tx1"/>
              </a:solidFill>
            </a:endParaRPr>
          </a:p>
        </p:txBody>
      </p:sp>
    </p:spTree>
    <p:extLst>
      <p:ext uri="{BB962C8B-B14F-4D97-AF65-F5344CB8AC3E}">
        <p14:creationId xmlns:p14="http://schemas.microsoft.com/office/powerpoint/2010/main" val="94360269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838200" y="365127"/>
            <a:ext cx="10515600" cy="1006473"/>
          </a:xfrm>
        </p:spPr>
        <p:txBody>
          <a:bodyPr/>
          <a:lstStyle/>
          <a:p>
            <a:pPr algn="ctr" eaLnBrk="1" hangingPunct="1"/>
            <a:r>
              <a:rPr lang="ru-RU" altLang="ru-RU" b="1" dirty="0" smtClean="0"/>
              <a:t>Экзистенциальная терапия</a:t>
            </a:r>
          </a:p>
        </p:txBody>
      </p:sp>
      <p:sp>
        <p:nvSpPr>
          <p:cNvPr id="3075" name="Содержимое 2"/>
          <p:cNvSpPr>
            <a:spLocks noGrp="1"/>
          </p:cNvSpPr>
          <p:nvPr>
            <p:ph idx="1"/>
          </p:nvPr>
        </p:nvSpPr>
        <p:spPr/>
        <p:txBody>
          <a:bodyPr/>
          <a:lstStyle/>
          <a:p>
            <a:pPr eaLnBrk="1" hangingPunct="1"/>
            <a:r>
              <a:rPr lang="ru-RU" altLang="ru-RU" dirty="0" smtClean="0"/>
              <a:t>ориентирована на подведение пациента к осмыслению своей жизни;</a:t>
            </a:r>
          </a:p>
          <a:p>
            <a:pPr eaLnBrk="1" hangingPunct="1"/>
            <a:r>
              <a:rPr lang="ru-RU" altLang="ru-RU" dirty="0" smtClean="0"/>
              <a:t>осознание пациентом жизненных ценностей и изменению жизненного пути на основе этих ценностей;</a:t>
            </a:r>
          </a:p>
          <a:p>
            <a:pPr eaLnBrk="1" hangingPunct="1"/>
            <a:r>
              <a:rPr lang="ru-RU" altLang="ru-RU" dirty="0" smtClean="0"/>
              <a:t>принятие пациентом полной ответственности за свой выбор.</a:t>
            </a:r>
          </a:p>
          <a:p>
            <a:pPr algn="just"/>
            <a:r>
              <a:rPr lang="ru-RU" altLang="ru-RU" dirty="0" err="1"/>
              <a:t>Экзистенциа́льная</a:t>
            </a:r>
            <a:r>
              <a:rPr lang="ru-RU" altLang="ru-RU" dirty="0"/>
              <a:t> </a:t>
            </a:r>
            <a:r>
              <a:rPr lang="ru-RU" altLang="ru-RU" dirty="0" err="1"/>
              <a:t>психоло́гия</a:t>
            </a:r>
            <a:r>
              <a:rPr lang="ru-RU" altLang="ru-RU" dirty="0"/>
              <a:t> </a:t>
            </a:r>
            <a:r>
              <a:rPr lang="ru-RU" altLang="ru-RU" dirty="0" smtClean="0"/>
              <a:t>- </a:t>
            </a:r>
            <a:r>
              <a:rPr lang="ru-RU" altLang="ru-RU" dirty="0"/>
              <a:t>направление в психологии, которое исходит из уникальности конкретной жизни человека, несводимой к общим схемам, возникшая в русле философии экзистенциализма. Её прикладным разделом является экзистенциальная психотерапия.  </a:t>
            </a:r>
          </a:p>
          <a:p>
            <a:r>
              <a:rPr lang="ru-RU" altLang="ru-RU" dirty="0"/>
              <a:t>Экзистенциальную психологию относят к гуманистическим направлениям в психологии.</a:t>
            </a:r>
          </a:p>
          <a:p>
            <a:pPr eaLnBrk="1" hangingPunct="1"/>
            <a:endParaRPr lang="ru-RU" altLang="ru-RU"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33</a:t>
            </a:fld>
            <a:endParaRPr lang="ru-RU" sz="2400" b="1">
              <a:solidFill>
                <a:schemeClr val="tx1"/>
              </a:solidFill>
            </a:endParaRPr>
          </a:p>
        </p:txBody>
      </p:sp>
    </p:spTree>
    <p:extLst>
      <p:ext uri="{BB962C8B-B14F-4D97-AF65-F5344CB8AC3E}">
        <p14:creationId xmlns:p14="http://schemas.microsoft.com/office/powerpoint/2010/main" val="2871182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360" y="980728"/>
            <a:ext cx="4512501" cy="3384376"/>
          </a:xfrm>
          <a:prstGeom prst="rect">
            <a:avLst/>
          </a:prstGeom>
        </p:spPr>
        <p:txBody>
          <a:bodyPr>
            <a:normAutofit fontScale="85000" lnSpcReduction="20000"/>
          </a:bodyPr>
          <a:lstStyle/>
          <a:p>
            <a:pPr marL="0" indent="0" algn="just">
              <a:buNone/>
            </a:pPr>
            <a:r>
              <a:rPr lang="ru-RU" dirty="0" smtClean="0">
                <a:cs typeface="Times New Roman" panose="02020603050405020304" pitchFamily="18" charset="0"/>
              </a:rPr>
              <a:t>	Экзистенциальная </a:t>
            </a:r>
            <a:r>
              <a:rPr lang="ru-RU" dirty="0">
                <a:cs typeface="Times New Roman" panose="02020603050405020304" pitchFamily="18" charset="0"/>
              </a:rPr>
              <a:t>психология представляет собой своеобразный итог развития европейской мысли последних двух столетий, вобравший в себя достижения разных философских направлений, таких как:</a:t>
            </a:r>
          </a:p>
          <a:p>
            <a:pPr algn="just"/>
            <a:r>
              <a:rPr lang="ru-RU" dirty="0">
                <a:cs typeface="Times New Roman" panose="02020603050405020304" pitchFamily="18" charset="0"/>
              </a:rPr>
              <a:t>философский иррационализм (Шопенгауэр, Кьеркегор), </a:t>
            </a:r>
          </a:p>
          <a:p>
            <a:pPr algn="just"/>
            <a:r>
              <a:rPr lang="ru-RU" dirty="0">
                <a:cs typeface="Times New Roman" panose="02020603050405020304" pitchFamily="18" charset="0"/>
              </a:rPr>
              <a:t>«философия жизни» (Ницше), </a:t>
            </a:r>
          </a:p>
          <a:p>
            <a:pPr algn="just"/>
            <a:r>
              <a:rPr lang="ru-RU" dirty="0">
                <a:cs typeface="Times New Roman" panose="02020603050405020304" pitchFamily="18" charset="0"/>
              </a:rPr>
              <a:t>экзистенциализм (Хайдеггер, Ясперс, Камю), </a:t>
            </a:r>
          </a:p>
          <a:p>
            <a:pPr algn="just"/>
            <a:r>
              <a:rPr lang="ru-RU" dirty="0">
                <a:cs typeface="Times New Roman" panose="02020603050405020304" pitchFamily="18" charset="0"/>
              </a:rPr>
              <a:t>психоанализ (Фрейд, Юнг, Адлер, </a:t>
            </a:r>
            <a:r>
              <a:rPr lang="ru-RU" dirty="0" err="1">
                <a:cs typeface="Times New Roman" panose="02020603050405020304" pitchFamily="18" charset="0"/>
              </a:rPr>
              <a:t>Хорни</a:t>
            </a:r>
            <a:r>
              <a:rPr lang="ru-RU" dirty="0">
                <a:cs typeface="Times New Roman" panose="02020603050405020304" pitchFamily="18" charset="0"/>
              </a:rPr>
              <a:t>, </a:t>
            </a:r>
            <a:r>
              <a:rPr lang="ru-RU" dirty="0" err="1">
                <a:cs typeface="Times New Roman" panose="02020603050405020304" pitchFamily="18" charset="0"/>
              </a:rPr>
              <a:t>Фромм</a:t>
            </a:r>
            <a:r>
              <a:rPr lang="ru-RU" dirty="0">
                <a:cs typeface="Times New Roman" panose="02020603050405020304" pitchFamily="18" charset="0"/>
              </a:rPr>
              <a:t>), </a:t>
            </a:r>
          </a:p>
          <a:p>
            <a:pPr algn="just"/>
            <a:r>
              <a:rPr lang="ru-RU" dirty="0">
                <a:cs typeface="Times New Roman" panose="02020603050405020304" pitchFamily="18" charset="0"/>
              </a:rPr>
              <a:t>гуманистическая психология.</a:t>
            </a:r>
            <a:endParaRPr lang="ru-RU" dirty="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5808964" y="278763"/>
            <a:ext cx="6090268" cy="5920531"/>
          </a:xfrm>
          <a:prstGeom prst="rect">
            <a:avLst/>
          </a:prstGeom>
        </p:spPr>
      </p:pic>
      <p:sp>
        <p:nvSpPr>
          <p:cNvPr id="2" name="Номер слайда 1"/>
          <p:cNvSpPr>
            <a:spLocks noGrp="1"/>
          </p:cNvSpPr>
          <p:nvPr>
            <p:ph type="sldNum" sz="quarter" idx="12"/>
          </p:nvPr>
        </p:nvSpPr>
        <p:spPr>
          <a:xfrm>
            <a:off x="8574505" y="6344320"/>
            <a:ext cx="2743200" cy="365125"/>
          </a:xfrm>
        </p:spPr>
        <p:txBody>
          <a:bodyPr/>
          <a:lstStyle/>
          <a:p>
            <a:pPr>
              <a:defRPr/>
            </a:pPr>
            <a:fld id="{A9092A10-1186-4CF6-9444-8E6666C4E82B}" type="slidenum">
              <a:rPr lang="ru-RU" sz="2400" b="1" smtClean="0">
                <a:solidFill>
                  <a:srgbClr val="FFFFFF"/>
                </a:solidFill>
              </a:rPr>
              <a:pPr>
                <a:defRPr/>
              </a:pPr>
              <a:t>34</a:t>
            </a:fld>
            <a:endParaRPr lang="ru-RU" sz="2400" b="1" dirty="0">
              <a:solidFill>
                <a:srgbClr val="FFFFFF"/>
              </a:solidFill>
            </a:endParaRPr>
          </a:p>
        </p:txBody>
      </p:sp>
    </p:spTree>
    <p:extLst>
      <p:ext uri="{BB962C8B-B14F-4D97-AF65-F5344CB8AC3E}">
        <p14:creationId xmlns:p14="http://schemas.microsoft.com/office/powerpoint/2010/main" val="24715828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838200" y="365127"/>
            <a:ext cx="10515600" cy="657557"/>
          </a:xfrm>
        </p:spPr>
        <p:txBody>
          <a:bodyPr/>
          <a:lstStyle/>
          <a:p>
            <a:pPr algn="ctr" eaLnBrk="1" hangingPunct="1"/>
            <a:r>
              <a:rPr lang="ru-RU" altLang="ru-RU" b="1" dirty="0" smtClean="0"/>
              <a:t>Идейный каркас</a:t>
            </a:r>
          </a:p>
        </p:txBody>
      </p:sp>
      <p:sp>
        <p:nvSpPr>
          <p:cNvPr id="3" name="Содержимое 2"/>
          <p:cNvSpPr>
            <a:spLocks noGrp="1"/>
          </p:cNvSpPr>
          <p:nvPr>
            <p:ph idx="1"/>
          </p:nvPr>
        </p:nvSpPr>
        <p:spPr>
          <a:xfrm>
            <a:off x="838200" y="1082842"/>
            <a:ext cx="10515600" cy="2827421"/>
          </a:xfrm>
        </p:spPr>
        <p:txBody>
          <a:bodyPr rtlCol="0">
            <a:normAutofit/>
          </a:bodyPr>
          <a:lstStyle/>
          <a:p>
            <a:pPr eaLnBrk="1" fontAlgn="auto" hangingPunct="1">
              <a:spcAft>
                <a:spcPts val="0"/>
              </a:spcAft>
              <a:buFont typeface="Arial" pitchFamily="34" charset="0"/>
              <a:buNone/>
              <a:defRPr/>
            </a:pPr>
            <a:r>
              <a:rPr lang="ru-RU" sz="1600" dirty="0" smtClean="0"/>
              <a:t>1) </a:t>
            </a:r>
            <a:r>
              <a:rPr lang="ru-RU" sz="1600" dirty="0" err="1" smtClean="0"/>
              <a:t>Бытие-в-мире</a:t>
            </a:r>
            <a:r>
              <a:rPr lang="ru-RU" sz="1600" dirty="0" smtClean="0"/>
              <a:t>, или </a:t>
            </a:r>
            <a:r>
              <a:rPr lang="en-US" sz="1600" dirty="0" err="1" smtClean="0"/>
              <a:t>Dasein</a:t>
            </a:r>
            <a:endParaRPr lang="ru-RU" sz="1600" dirty="0" smtClean="0"/>
          </a:p>
          <a:p>
            <a:pPr eaLnBrk="1" fontAlgn="auto" hangingPunct="1">
              <a:spcAft>
                <a:spcPts val="0"/>
              </a:spcAft>
              <a:buFont typeface="Arial" pitchFamily="34" charset="0"/>
              <a:buNone/>
              <a:defRPr/>
            </a:pPr>
            <a:r>
              <a:rPr lang="ru-RU" sz="1600" dirty="0" smtClean="0"/>
              <a:t>2) Окружающая среда не определяет человека полностью</a:t>
            </a:r>
          </a:p>
          <a:p>
            <a:pPr eaLnBrk="1" fontAlgn="auto" hangingPunct="1">
              <a:spcAft>
                <a:spcPts val="0"/>
              </a:spcAft>
              <a:buFont typeface="Arial" pitchFamily="34" charset="0"/>
              <a:buNone/>
              <a:defRPr/>
            </a:pPr>
            <a:r>
              <a:rPr lang="ru-RU" sz="1600" dirty="0" smtClean="0"/>
              <a:t>3) </a:t>
            </a:r>
            <a:r>
              <a:rPr lang="ru-RU" sz="1600" dirty="0" err="1" smtClean="0"/>
              <a:t>Экзистенция</a:t>
            </a:r>
            <a:r>
              <a:rPr lang="ru-RU" sz="1600" dirty="0" smtClean="0"/>
              <a:t>, существование - это суть жизни</a:t>
            </a:r>
          </a:p>
          <a:p>
            <a:pPr eaLnBrk="1" fontAlgn="auto" hangingPunct="1">
              <a:spcAft>
                <a:spcPts val="0"/>
              </a:spcAft>
              <a:buFont typeface="Arial" pitchFamily="34" charset="0"/>
              <a:buNone/>
              <a:defRPr/>
            </a:pPr>
            <a:r>
              <a:rPr lang="ru-RU" sz="1600" dirty="0" smtClean="0"/>
              <a:t>4) </a:t>
            </a:r>
            <a:r>
              <a:rPr lang="ru-RU" sz="1600" dirty="0" err="1" smtClean="0"/>
              <a:t>Экзистенция</a:t>
            </a:r>
            <a:r>
              <a:rPr lang="ru-RU" sz="1600" dirty="0" smtClean="0"/>
              <a:t> – существование без принуждения</a:t>
            </a:r>
          </a:p>
          <a:p>
            <a:pPr eaLnBrk="1" fontAlgn="auto" hangingPunct="1">
              <a:spcAft>
                <a:spcPts val="0"/>
              </a:spcAft>
              <a:buFont typeface="Arial" pitchFamily="34" charset="0"/>
              <a:buNone/>
              <a:defRPr/>
            </a:pPr>
            <a:r>
              <a:rPr lang="ru-RU" sz="1600" dirty="0" smtClean="0"/>
              <a:t>5) Субъективный опыт необходим для работы с </a:t>
            </a:r>
            <a:r>
              <a:rPr lang="ru-RU" sz="1600" dirty="0" err="1" smtClean="0"/>
              <a:t>экзистенцией</a:t>
            </a:r>
            <a:endParaRPr lang="ru-RU" sz="1600" dirty="0" smtClean="0"/>
          </a:p>
          <a:p>
            <a:pPr eaLnBrk="1" fontAlgn="auto" hangingPunct="1">
              <a:spcAft>
                <a:spcPts val="0"/>
              </a:spcAft>
              <a:buFont typeface="Arial" pitchFamily="34" charset="0"/>
              <a:buNone/>
              <a:defRPr/>
            </a:pPr>
            <a:r>
              <a:rPr lang="ru-RU" sz="1600" dirty="0" smtClean="0"/>
              <a:t>6) Необходима проработка основных экзистенциальных тем</a:t>
            </a:r>
          </a:p>
          <a:p>
            <a:pPr eaLnBrk="1" fontAlgn="auto" hangingPunct="1">
              <a:spcAft>
                <a:spcPts val="0"/>
              </a:spcAft>
              <a:buFont typeface="Arial" pitchFamily="34" charset="0"/>
              <a:buNone/>
              <a:defRPr/>
            </a:pPr>
            <a:r>
              <a:rPr lang="ru-RU" sz="1600" dirty="0" smtClean="0"/>
              <a:t>7) Диалогический обмен между внешним и внутренним миром</a:t>
            </a:r>
            <a:endParaRPr lang="ru-RU" sz="1600" dirty="0"/>
          </a:p>
        </p:txBody>
      </p:sp>
      <p:sp>
        <p:nvSpPr>
          <p:cNvPr id="2" name="Номер слайда 1"/>
          <p:cNvSpPr>
            <a:spLocks noGrp="1"/>
          </p:cNvSpPr>
          <p:nvPr>
            <p:ph type="sldNum" sz="quarter" idx="12"/>
          </p:nvPr>
        </p:nvSpPr>
        <p:spPr>
          <a:xfrm>
            <a:off x="8574505" y="6374646"/>
            <a:ext cx="2743200" cy="365125"/>
          </a:xfrm>
        </p:spPr>
        <p:txBody>
          <a:bodyPr/>
          <a:lstStyle/>
          <a:p>
            <a:pPr>
              <a:defRPr/>
            </a:pPr>
            <a:fld id="{A9092A10-1186-4CF6-9444-8E6666C4E82B}" type="slidenum">
              <a:rPr lang="ru-RU" sz="2400" b="1" smtClean="0">
                <a:solidFill>
                  <a:schemeClr val="tx1"/>
                </a:solidFill>
              </a:rPr>
              <a:pPr>
                <a:defRPr/>
              </a:pPr>
              <a:t>35</a:t>
            </a:fld>
            <a:endParaRPr lang="ru-RU" sz="2400" b="1">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847" y="3492681"/>
            <a:ext cx="5449469" cy="30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90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413" y="116632"/>
            <a:ext cx="10462811" cy="936104"/>
          </a:xfrm>
        </p:spPr>
        <p:txBody>
          <a:bodyPr>
            <a:noAutofit/>
          </a:bodyPr>
          <a:lstStyle/>
          <a:p>
            <a:pPr algn="ctr"/>
            <a:r>
              <a:rPr lang="ru-RU" sz="3200" b="1" dirty="0" smtClean="0"/>
              <a:t> Серен Кьеркегор (1813—1855)</a:t>
            </a:r>
            <a:endParaRPr lang="ru-RU" sz="3200" b="1" dirty="0"/>
          </a:p>
        </p:txBody>
      </p:sp>
      <p:sp>
        <p:nvSpPr>
          <p:cNvPr id="3" name="Содержимое 2"/>
          <p:cNvSpPr>
            <a:spLocks noGrp="1"/>
          </p:cNvSpPr>
          <p:nvPr>
            <p:ph idx="1"/>
          </p:nvPr>
        </p:nvSpPr>
        <p:spPr>
          <a:xfrm>
            <a:off x="335360" y="1052736"/>
            <a:ext cx="6624736" cy="2520643"/>
          </a:xfrm>
          <a:prstGeom prst="rect">
            <a:avLst/>
          </a:prstGeom>
        </p:spPr>
        <p:txBody>
          <a:bodyPr>
            <a:noAutofit/>
          </a:bodyPr>
          <a:lstStyle/>
          <a:p>
            <a:pPr algn="just"/>
            <a:r>
              <a:rPr lang="ru-RU" dirty="0" smtClean="0">
                <a:cs typeface="Times New Roman" panose="02020603050405020304" pitchFamily="18" charset="0"/>
              </a:rPr>
              <a:t>Именно он ввел и утвердил понятие </a:t>
            </a:r>
            <a:r>
              <a:rPr lang="ru-RU" dirty="0" err="1" smtClean="0">
                <a:cs typeface="Times New Roman" panose="02020603050405020304" pitchFamily="18" charset="0"/>
              </a:rPr>
              <a:t>экзистенции</a:t>
            </a:r>
            <a:r>
              <a:rPr lang="ru-RU" dirty="0" smtClean="0">
                <a:cs typeface="Times New Roman" panose="02020603050405020304" pitchFamily="18" charset="0"/>
              </a:rPr>
              <a:t> (уникальной и неповторимой человеческой жизни) в философском и культурном обиходе. </a:t>
            </a:r>
          </a:p>
          <a:p>
            <a:pPr algn="just"/>
            <a:r>
              <a:rPr lang="ru-RU" dirty="0" smtClean="0">
                <a:cs typeface="Times New Roman" panose="02020603050405020304" pitchFamily="18" charset="0"/>
              </a:rPr>
              <a:t>Он же обратил внимание на поворотные моменты в человеческой жизни, открывающие возможность жить далее совершенно иначе, чем жилось до сих пор.</a:t>
            </a:r>
            <a:endParaRPr lang="ru-RU" dirty="0">
              <a:cs typeface="Times New Roman" panose="02020603050405020304" pitchFamily="18" charset="0"/>
            </a:endParaRPr>
          </a:p>
        </p:txBody>
      </p:sp>
      <p:pic>
        <p:nvPicPr>
          <p:cNvPr id="1026" name="Picture 2" descr="C:\Users\Andrey\Desktop\2000122-5125.gif"/>
          <p:cNvPicPr>
            <a:picLocks noChangeAspect="1" noChangeArrowheads="1"/>
          </p:cNvPicPr>
          <p:nvPr/>
        </p:nvPicPr>
        <p:blipFill>
          <a:blip r:embed="rId3" cstate="print"/>
          <a:srcRect/>
          <a:stretch>
            <a:fillRect/>
          </a:stretch>
        </p:blipFill>
        <p:spPr bwMode="auto">
          <a:xfrm>
            <a:off x="7808494" y="965422"/>
            <a:ext cx="3974431" cy="4471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36</a:t>
            </a:fld>
            <a:endParaRPr lang="ru-RU" sz="2400" b="1">
              <a:solidFill>
                <a:schemeClr val="tx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632" y="3355763"/>
            <a:ext cx="5606716" cy="3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52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445" y="188640"/>
            <a:ext cx="10364451" cy="1226306"/>
          </a:xfrm>
        </p:spPr>
        <p:txBody>
          <a:bodyPr>
            <a:normAutofit/>
          </a:bodyPr>
          <a:lstStyle/>
          <a:p>
            <a:pPr algn="ctr"/>
            <a:r>
              <a:rPr lang="ru-RU" sz="4800" b="1" dirty="0" err="1" smtClean="0">
                <a:cs typeface="Times New Roman" panose="02020603050405020304" pitchFamily="18" charset="0"/>
              </a:rPr>
              <a:t>Экзистенция</a:t>
            </a:r>
            <a:endParaRPr lang="ru-RU" sz="4800" b="1" dirty="0">
              <a:cs typeface="Times New Roman" panose="02020603050405020304" pitchFamily="18" charset="0"/>
            </a:endParaRPr>
          </a:p>
        </p:txBody>
      </p:sp>
      <p:sp>
        <p:nvSpPr>
          <p:cNvPr id="3" name="Содержимое 2"/>
          <p:cNvSpPr>
            <a:spLocks noGrp="1"/>
          </p:cNvSpPr>
          <p:nvPr>
            <p:ph idx="1"/>
          </p:nvPr>
        </p:nvSpPr>
        <p:spPr>
          <a:xfrm>
            <a:off x="527381" y="1700809"/>
            <a:ext cx="11233248" cy="3424107"/>
          </a:xfrm>
          <a:prstGeom prst="rect">
            <a:avLst/>
          </a:prstGeom>
        </p:spPr>
        <p:txBody>
          <a:bodyPr>
            <a:normAutofit/>
          </a:bodyPr>
          <a:lstStyle/>
          <a:p>
            <a:pPr marL="0" indent="0" algn="just">
              <a:buNone/>
            </a:pPr>
            <a:r>
              <a:rPr lang="ru-RU" b="1" dirty="0" smtClean="0">
                <a:cs typeface="Times New Roman" panose="02020603050405020304" pitchFamily="18" charset="0"/>
              </a:rPr>
              <a:t>	Существование</a:t>
            </a:r>
            <a:r>
              <a:rPr lang="ru-RU" dirty="0" smtClean="0">
                <a:cs typeface="Times New Roman" panose="02020603050405020304" pitchFamily="18" charset="0"/>
              </a:rPr>
              <a:t> — (лат. </a:t>
            </a:r>
            <a:r>
              <a:rPr lang="ru-RU" i="1" dirty="0" err="1" smtClean="0">
                <a:cs typeface="Times New Roman" panose="02020603050405020304" pitchFamily="18" charset="0"/>
              </a:rPr>
              <a:t>exsistentia</a:t>
            </a:r>
            <a:r>
              <a:rPr lang="ru-RU" i="1" dirty="0" smtClean="0">
                <a:cs typeface="Times New Roman" panose="02020603050405020304" pitchFamily="18" charset="0"/>
              </a:rPr>
              <a:t>/</a:t>
            </a:r>
            <a:r>
              <a:rPr lang="ru-RU" i="1" dirty="0" err="1" smtClean="0">
                <a:cs typeface="Times New Roman" panose="02020603050405020304" pitchFamily="18" charset="0"/>
              </a:rPr>
              <a:t>existentia</a:t>
            </a:r>
            <a:r>
              <a:rPr lang="ru-RU" dirty="0" smtClean="0">
                <a:cs typeface="Times New Roman" panose="02020603050405020304" pitchFamily="18" charset="0"/>
              </a:rPr>
              <a:t> от </a:t>
            </a:r>
            <a:r>
              <a:rPr lang="ru-RU" i="1" dirty="0" err="1" smtClean="0">
                <a:cs typeface="Times New Roman" panose="02020603050405020304" pitchFamily="18" charset="0"/>
              </a:rPr>
              <a:t>exsisto</a:t>
            </a:r>
            <a:r>
              <a:rPr lang="ru-RU" i="1" dirty="0" smtClean="0">
                <a:cs typeface="Times New Roman" panose="02020603050405020304" pitchFamily="18" charset="0"/>
              </a:rPr>
              <a:t>/</a:t>
            </a:r>
            <a:r>
              <a:rPr lang="ru-RU" i="1" dirty="0" err="1" smtClean="0">
                <a:cs typeface="Times New Roman" panose="02020603050405020304" pitchFamily="18" charset="0"/>
              </a:rPr>
              <a:t>existo</a:t>
            </a:r>
            <a:r>
              <a:rPr lang="ru-RU" dirty="0" smtClean="0">
                <a:cs typeface="Times New Roman" panose="02020603050405020304" pitchFamily="18" charset="0"/>
              </a:rPr>
              <a:t> — выступаю, появляюсь, выхожу, появляюсь, возникаю, происхожу, оказываюсь, существую) — аспект всякого сущего, в отличие от другого его аспекта — сущности. В отличие от термина «бытие», термин «существование», как правило, выражает только аспект сущего, тогда как термин «бытие» употребляют также в значении «всё существующее», «мир как целое». Особое место занимает вопрос </a:t>
            </a:r>
            <a:r>
              <a:rPr lang="ru-RU" i="1" dirty="0" smtClean="0">
                <a:cs typeface="Times New Roman" panose="02020603050405020304" pitchFamily="18" charset="0"/>
              </a:rPr>
              <a:t>существования</a:t>
            </a:r>
            <a:r>
              <a:rPr lang="ru-RU" dirty="0" smtClean="0">
                <a:cs typeface="Times New Roman" panose="02020603050405020304" pitchFamily="18" charset="0"/>
              </a:rPr>
              <a:t>(</a:t>
            </a:r>
            <a:r>
              <a:rPr lang="ru-RU" dirty="0" err="1" smtClean="0">
                <a:cs typeface="Times New Roman" panose="02020603050405020304" pitchFamily="18" charset="0"/>
              </a:rPr>
              <a:t>экзистенция</a:t>
            </a:r>
            <a:r>
              <a:rPr lang="ru-RU" dirty="0" smtClean="0">
                <a:cs typeface="Times New Roman" panose="02020603050405020304" pitchFamily="18" charset="0"/>
              </a:rPr>
              <a:t>) человека.</a:t>
            </a:r>
            <a:r>
              <a:rPr lang="ru-RU" dirty="0" smtClean="0"/>
              <a:t> </a:t>
            </a:r>
            <a:endParaRPr lang="ru-RU" dirty="0"/>
          </a:p>
        </p:txBody>
      </p:sp>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37</a:t>
            </a:fld>
            <a:endParaRPr lang="ru-RU" sz="2400" b="1" dirty="0">
              <a:solidFill>
                <a:schemeClr val="tx1"/>
              </a:solidFill>
            </a:endParaRPr>
          </a:p>
        </p:txBody>
      </p:sp>
    </p:spTree>
    <p:extLst>
      <p:ext uri="{BB962C8B-B14F-4D97-AF65-F5344CB8AC3E}">
        <p14:creationId xmlns:p14="http://schemas.microsoft.com/office/powerpoint/2010/main" val="2431507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456" y="190044"/>
            <a:ext cx="7977056" cy="917596"/>
          </a:xfrm>
        </p:spPr>
        <p:txBody>
          <a:bodyPr>
            <a:normAutofit/>
          </a:bodyPr>
          <a:lstStyle/>
          <a:p>
            <a:pPr algn="ctr"/>
            <a:r>
              <a:rPr lang="ru-RU" sz="3600" b="1" dirty="0" smtClean="0">
                <a:cs typeface="Times New Roman" panose="02020603050405020304" pitchFamily="18" charset="0"/>
              </a:rPr>
              <a:t>Мартин Хайдеггер</a:t>
            </a:r>
            <a:endParaRPr lang="ru-RU" sz="3600" b="1" dirty="0">
              <a:cs typeface="Times New Roman" panose="02020603050405020304" pitchFamily="18" charset="0"/>
            </a:endParaRPr>
          </a:p>
        </p:txBody>
      </p:sp>
      <p:sp>
        <p:nvSpPr>
          <p:cNvPr id="3" name="Содержимое 2"/>
          <p:cNvSpPr>
            <a:spLocks noGrp="1"/>
          </p:cNvSpPr>
          <p:nvPr>
            <p:ph idx="1"/>
          </p:nvPr>
        </p:nvSpPr>
        <p:spPr>
          <a:xfrm>
            <a:off x="577516" y="1196751"/>
            <a:ext cx="5847347" cy="2424753"/>
          </a:xfrm>
          <a:prstGeom prst="rect">
            <a:avLst/>
          </a:prstGeom>
        </p:spPr>
        <p:txBody>
          <a:bodyPr>
            <a:noAutofit/>
          </a:bodyPr>
          <a:lstStyle/>
          <a:p>
            <a:pPr marL="0" indent="0" algn="just">
              <a:buNone/>
            </a:pPr>
            <a:r>
              <a:rPr lang="ru-RU" sz="1600" dirty="0" smtClean="0">
                <a:cs typeface="Times New Roman" panose="02020603050405020304" pitchFamily="18" charset="0"/>
              </a:rPr>
              <a:t>Создал учение о Бытии как об основополагающей и неопределимой, но всем причастной стихии мироздания. Зов Бытия можно услышать на путях очищения личностного существования от обезличивающих иллюзий повседневности (ранний период) или на путях постижения сущности языка (поздний период). Известен также своеобразной поэтичностью своих текстов и использованием диалектного немецкого языка в серьёзных трудах.</a:t>
            </a:r>
            <a:endParaRPr lang="ru-RU" sz="1600" dirty="0">
              <a:cs typeface="Times New Roman" panose="02020603050405020304" pitchFamily="18" charset="0"/>
            </a:endParaRPr>
          </a:p>
        </p:txBody>
      </p:sp>
      <p:pic>
        <p:nvPicPr>
          <p:cNvPr id="3074" name="Picture 2" descr="C:\Users\Andrey\Desktop\Heidegger_1955.jpg"/>
          <p:cNvPicPr>
            <a:picLocks noChangeAspect="1" noChangeArrowheads="1"/>
          </p:cNvPicPr>
          <p:nvPr/>
        </p:nvPicPr>
        <p:blipFill>
          <a:blip r:embed="rId3" cstate="print"/>
          <a:srcRect/>
          <a:stretch>
            <a:fillRect/>
          </a:stretch>
        </p:blipFill>
        <p:spPr bwMode="auto">
          <a:xfrm>
            <a:off x="6773085" y="1035475"/>
            <a:ext cx="4777232" cy="4745536"/>
          </a:xfrm>
          <a:prstGeom prst="rect">
            <a:avLst/>
          </a:prstGeom>
          <a:noFill/>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89" y="3050005"/>
            <a:ext cx="609758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38</a:t>
            </a:fld>
            <a:endParaRPr lang="ru-RU" sz="2400" b="1" dirty="0">
              <a:solidFill>
                <a:schemeClr val="tx1"/>
              </a:solidFill>
            </a:endParaRPr>
          </a:p>
        </p:txBody>
      </p:sp>
    </p:spTree>
    <p:extLst>
      <p:ext uri="{BB962C8B-B14F-4D97-AF65-F5344CB8AC3E}">
        <p14:creationId xmlns:p14="http://schemas.microsoft.com/office/powerpoint/2010/main" val="3962000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371" y="116632"/>
            <a:ext cx="8647611" cy="694430"/>
          </a:xfrm>
        </p:spPr>
        <p:txBody>
          <a:bodyPr>
            <a:normAutofit/>
          </a:bodyPr>
          <a:lstStyle/>
          <a:p>
            <a:pPr algn="ctr"/>
            <a:r>
              <a:rPr lang="ru-RU" sz="4000" b="1" dirty="0" smtClean="0">
                <a:cs typeface="Times New Roman" panose="02020603050405020304" pitchFamily="18" charset="0"/>
              </a:rPr>
              <a:t>Жан-Поль Сартр</a:t>
            </a:r>
            <a:endParaRPr lang="ru-RU" sz="4000" b="1" dirty="0">
              <a:cs typeface="Times New Roman" panose="02020603050405020304" pitchFamily="18" charset="0"/>
            </a:endParaRPr>
          </a:p>
        </p:txBody>
      </p:sp>
      <p:sp>
        <p:nvSpPr>
          <p:cNvPr id="3" name="Содержимое 2"/>
          <p:cNvSpPr>
            <a:spLocks noGrp="1"/>
          </p:cNvSpPr>
          <p:nvPr>
            <p:ph idx="1"/>
          </p:nvPr>
        </p:nvSpPr>
        <p:spPr>
          <a:xfrm>
            <a:off x="410914" y="811062"/>
            <a:ext cx="6819909" cy="1884012"/>
          </a:xfrm>
          <a:prstGeom prst="rect">
            <a:avLst/>
          </a:prstGeom>
        </p:spPr>
        <p:txBody>
          <a:bodyPr>
            <a:normAutofit/>
          </a:bodyPr>
          <a:lstStyle/>
          <a:p>
            <a:pPr marL="0" indent="0" algn="just">
              <a:buNone/>
            </a:pPr>
            <a:r>
              <a:rPr lang="ru-RU" sz="1600" dirty="0" smtClean="0">
                <a:cs typeface="Times New Roman" panose="02020603050405020304" pitchFamily="18" charset="0"/>
              </a:rPr>
              <a:t>Одним из центральных понятий для всей философии Сартра является понятие свободы. У Сартра свобода представлялась как нечто абсолютное, раз и навсегда данное («человек осужден быть свободным»). Она предшествует сущности человека. Сартр понимает свободу не как свободу духа, ведущую к бездействию, а как свободу выбора, которую никто не может отнять у человека: узник свободен принять решение — смириться или бороться за свое освобождение, а что будет дальше — зависит от обстоятельств, находящихся вне компетенции философа.</a:t>
            </a:r>
            <a:endParaRPr lang="ru-RU" sz="1600" dirty="0">
              <a:cs typeface="Times New Roman" panose="02020603050405020304" pitchFamily="18" charset="0"/>
            </a:endParaRPr>
          </a:p>
        </p:txBody>
      </p:sp>
      <p:pic>
        <p:nvPicPr>
          <p:cNvPr id="5122" name="Picture 2" descr="C:\Users\Andrey\Desktop\images.jpg"/>
          <p:cNvPicPr>
            <a:picLocks noChangeAspect="1" noChangeArrowheads="1"/>
          </p:cNvPicPr>
          <p:nvPr/>
        </p:nvPicPr>
        <p:blipFill>
          <a:blip r:embed="rId3" cstate="print"/>
          <a:srcRect/>
          <a:stretch>
            <a:fillRect/>
          </a:stretch>
        </p:blipFill>
        <p:spPr bwMode="auto">
          <a:xfrm>
            <a:off x="7921655" y="651735"/>
            <a:ext cx="3821166" cy="4306642"/>
          </a:xfrm>
          <a:prstGeom prst="rect">
            <a:avLst/>
          </a:prstGeom>
          <a:noFill/>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678" y="2805056"/>
            <a:ext cx="609758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39</a:t>
            </a:fld>
            <a:endParaRPr lang="ru-RU" sz="2400" b="1">
              <a:solidFill>
                <a:schemeClr val="tx1"/>
              </a:solidFill>
            </a:endParaRPr>
          </a:p>
        </p:txBody>
      </p:sp>
    </p:spTree>
    <p:extLst>
      <p:ext uri="{BB962C8B-B14F-4D97-AF65-F5344CB8AC3E}">
        <p14:creationId xmlns:p14="http://schemas.microsoft.com/office/powerpoint/2010/main" val="16893139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07" y="192505"/>
            <a:ext cx="11055019" cy="974468"/>
          </a:xfrm>
        </p:spPr>
        <p:txBody>
          <a:bodyPr>
            <a:noAutofit/>
          </a:bodyPr>
          <a:lstStyle/>
          <a:p>
            <a:pPr algn="ctr"/>
            <a:r>
              <a:rPr lang="ru-RU" sz="3200" b="1" dirty="0" smtClean="0">
                <a:latin typeface="+mn-lt"/>
              </a:rPr>
              <a:t>Трудная </a:t>
            </a:r>
            <a:r>
              <a:rPr lang="ru-RU" sz="3200" b="1" dirty="0" smtClean="0">
                <a:latin typeface="+mn-lt"/>
              </a:rPr>
              <a:t>жизненная ситуация</a:t>
            </a:r>
            <a:endParaRPr lang="ru-RU" sz="3200" b="1" dirty="0">
              <a:latin typeface="+mn-lt"/>
            </a:endParaRPr>
          </a:p>
        </p:txBody>
      </p:sp>
      <p:sp>
        <p:nvSpPr>
          <p:cNvPr id="3" name="Содержимое 2"/>
          <p:cNvSpPr>
            <a:spLocks noGrp="1"/>
          </p:cNvSpPr>
          <p:nvPr>
            <p:ph idx="1"/>
          </p:nvPr>
        </p:nvSpPr>
        <p:spPr>
          <a:xfrm>
            <a:off x="719403" y="1227221"/>
            <a:ext cx="10972800" cy="5190202"/>
          </a:xfrm>
        </p:spPr>
        <p:txBody>
          <a:bodyPr>
            <a:normAutofit/>
          </a:bodyPr>
          <a:lstStyle/>
          <a:p>
            <a:pPr>
              <a:buFont typeface="Wingdings" pitchFamily="2" charset="2"/>
              <a:buChar char="Ø"/>
            </a:pPr>
            <a:r>
              <a:rPr lang="ru-RU" sz="2400" dirty="0" smtClean="0"/>
              <a:t> Одни мирятся и приспосабливаясь</a:t>
            </a:r>
            <a:r>
              <a:rPr lang="ru-RU" sz="2400" b="1" dirty="0" smtClean="0"/>
              <a:t> «плывут по течению»</a:t>
            </a:r>
            <a:r>
              <a:rPr lang="ru-RU" sz="2400" dirty="0" smtClean="0"/>
              <a:t>.</a:t>
            </a:r>
          </a:p>
          <a:p>
            <a:pPr>
              <a:buFont typeface="Wingdings" pitchFamily="2" charset="2"/>
              <a:buChar char="Ø"/>
            </a:pPr>
            <a:r>
              <a:rPr lang="ru-RU" sz="2400" dirty="0" smtClean="0"/>
              <a:t> Другие ищут выход из трудной жизненной ситуации с помощью действий направленных </a:t>
            </a:r>
            <a:r>
              <a:rPr lang="ru-RU" sz="2400" b="1" dirty="0" smtClean="0"/>
              <a:t>на преодоление проблем и неприятностей</a:t>
            </a:r>
            <a:r>
              <a:rPr lang="ru-RU" sz="2400" dirty="0" smtClean="0"/>
              <a:t>. </a:t>
            </a:r>
          </a:p>
          <a:p>
            <a:pPr>
              <a:buFont typeface="Wingdings" pitchFamily="2" charset="2"/>
              <a:buChar char="Ø"/>
            </a:pPr>
            <a:r>
              <a:rPr lang="ru-RU" sz="2400" dirty="0" smtClean="0"/>
              <a:t> Кто-то </a:t>
            </a:r>
            <a:r>
              <a:rPr lang="ru-RU" sz="2400" b="1" dirty="0" smtClean="0"/>
              <a:t>замыкается в себе </a:t>
            </a:r>
            <a:r>
              <a:rPr lang="ru-RU" sz="2400" dirty="0" smtClean="0"/>
              <a:t>и вместо того, чтобы попытаться как-то преодолеть трудность предпочитает ее не замечать. </a:t>
            </a:r>
          </a:p>
          <a:p>
            <a:pPr>
              <a:buFont typeface="Wingdings" pitchFamily="2" charset="2"/>
              <a:buChar char="Ø"/>
            </a:pPr>
            <a:r>
              <a:rPr lang="ru-RU" sz="2400" dirty="0" smtClean="0"/>
              <a:t> А многие, проклиная судьбу лишь жалуются на сложную жизнь и фактически не решая никаких проблем, </a:t>
            </a:r>
            <a:r>
              <a:rPr lang="ru-RU" sz="2400" b="1" dirty="0" smtClean="0"/>
              <a:t>впадают в депрессию</a:t>
            </a:r>
            <a:r>
              <a:rPr lang="ru-RU" sz="2400" dirty="0" smtClean="0"/>
              <a:t>.</a:t>
            </a:r>
          </a:p>
          <a:p>
            <a:pPr>
              <a:buFont typeface="Wingdings" pitchFamily="2" charset="2"/>
              <a:buChar char="Ø"/>
            </a:pPr>
            <a:endParaRPr lang="ru-RU" dirty="0">
              <a:solidFill>
                <a:srgbClr val="002060"/>
              </a:solidFill>
            </a:endParaRPr>
          </a:p>
        </p:txBody>
      </p:sp>
      <p:sp>
        <p:nvSpPr>
          <p:cNvPr id="5" name="Номер слайда 4"/>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4</a:t>
            </a:fld>
            <a:endParaRPr lang="ru-RU">
              <a:solidFill>
                <a:srgbClr val="FFFFFF"/>
              </a:solidFill>
            </a:endParaRPr>
          </a:p>
        </p:txBody>
      </p:sp>
    </p:spTree>
    <p:extLst>
      <p:ext uri="{BB962C8B-B14F-4D97-AF65-F5344CB8AC3E}">
        <p14:creationId xmlns:p14="http://schemas.microsoft.com/office/powerpoint/2010/main" val="3219733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414" y="188640"/>
            <a:ext cx="8744381" cy="714380"/>
          </a:xfrm>
        </p:spPr>
        <p:txBody>
          <a:bodyPr>
            <a:normAutofit/>
          </a:bodyPr>
          <a:lstStyle/>
          <a:p>
            <a:pPr algn="ctr"/>
            <a:r>
              <a:rPr lang="vi-VN" sz="4000" b="1" dirty="0" smtClean="0">
                <a:latin typeface="Calibri Light" panose="020F0302020204030204" pitchFamily="34" charset="0"/>
                <a:cs typeface="Calibri Light" panose="020F0302020204030204" pitchFamily="34" charset="0"/>
              </a:rPr>
              <a:t>Эдмунд Гуссерль</a:t>
            </a:r>
            <a:endParaRPr lang="ru-RU" sz="4000" dirty="0">
              <a:latin typeface="Calibri Light" panose="020F0302020204030204" pitchFamily="34" charset="0"/>
              <a:cs typeface="Calibri Light" panose="020F0302020204030204" pitchFamily="34" charset="0"/>
            </a:endParaRPr>
          </a:p>
        </p:txBody>
      </p:sp>
      <p:sp>
        <p:nvSpPr>
          <p:cNvPr id="3" name="Содержимое 2"/>
          <p:cNvSpPr>
            <a:spLocks noGrp="1"/>
          </p:cNvSpPr>
          <p:nvPr>
            <p:ph idx="1"/>
          </p:nvPr>
        </p:nvSpPr>
        <p:spPr>
          <a:xfrm>
            <a:off x="477252" y="938462"/>
            <a:ext cx="6248405" cy="4284205"/>
          </a:xfrm>
          <a:prstGeom prst="rect">
            <a:avLst/>
          </a:prstGeom>
        </p:spPr>
        <p:txBody>
          <a:bodyPr>
            <a:normAutofit fontScale="92500" lnSpcReduction="10000"/>
          </a:bodyPr>
          <a:lstStyle/>
          <a:p>
            <a:pPr marL="0" indent="0" algn="just">
              <a:lnSpc>
                <a:spcPct val="110000"/>
              </a:lnSpc>
              <a:spcBef>
                <a:spcPts val="0"/>
              </a:spcBef>
              <a:buNone/>
            </a:pPr>
            <a:r>
              <a:rPr lang="ru-RU" sz="2000" dirty="0" smtClean="0">
                <a:cs typeface="Times New Roman" panose="02020603050405020304" pitchFamily="18" charset="0"/>
              </a:rPr>
              <a:t>В основе переживаний сознания лежит </a:t>
            </a:r>
            <a:r>
              <a:rPr lang="ru-RU" sz="2000" i="1" dirty="0" smtClean="0">
                <a:cs typeface="Times New Roman" panose="02020603050405020304" pitchFamily="18" charset="0"/>
              </a:rPr>
              <a:t>восприятие</a:t>
            </a:r>
            <a:r>
              <a:rPr lang="ru-RU" sz="2000" dirty="0" smtClean="0">
                <a:cs typeface="Times New Roman" panose="02020603050405020304" pitchFamily="18" charset="0"/>
              </a:rPr>
              <a:t>, то есть «живо-телесное актуальное» чувственное созерцание. Восприятие — это «основополагающий» опыт, «первозданно, из самого источника дающее </a:t>
            </a:r>
            <a:r>
              <a:rPr lang="ru-RU" sz="2000" dirty="0" smtClean="0">
                <a:cs typeface="Times New Roman" panose="02020603050405020304" pitchFamily="18" charset="0"/>
              </a:rPr>
              <a:t>«видение», </a:t>
            </a:r>
            <a:r>
              <a:rPr lang="ru-RU" sz="2000" dirty="0" smtClean="0">
                <a:cs typeface="Times New Roman" panose="02020603050405020304" pitchFamily="18" charset="0"/>
              </a:rPr>
              <a:t>основание и обоснование всякого познания</a:t>
            </a:r>
            <a:r>
              <a:rPr lang="ru-RU" sz="2000" dirty="0" smtClean="0">
                <a:cs typeface="Times New Roman" panose="02020603050405020304" pitchFamily="18" charset="0"/>
              </a:rPr>
              <a:t>.</a:t>
            </a:r>
          </a:p>
          <a:p>
            <a:pPr marL="0" indent="0" algn="just">
              <a:lnSpc>
                <a:spcPct val="110000"/>
              </a:lnSpc>
              <a:spcBef>
                <a:spcPts val="0"/>
              </a:spcBef>
              <a:buNone/>
            </a:pPr>
            <a:r>
              <a:rPr lang="ru-RU" sz="2000" dirty="0">
                <a:cs typeface="Times New Roman" panose="02020603050405020304" pitchFamily="18" charset="0"/>
              </a:rPr>
              <a:t>Экзистенциальная психотерапия -(англ. </a:t>
            </a:r>
            <a:r>
              <a:rPr lang="ru-RU" sz="2000" dirty="0" err="1">
                <a:cs typeface="Times New Roman" panose="02020603050405020304" pitchFamily="18" charset="0"/>
              </a:rPr>
              <a:t>existential</a:t>
            </a:r>
            <a:r>
              <a:rPr lang="ru-RU" sz="2000" dirty="0">
                <a:cs typeface="Times New Roman" panose="02020603050405020304" pitchFamily="18" charset="0"/>
              </a:rPr>
              <a:t> </a:t>
            </a:r>
            <a:r>
              <a:rPr lang="ru-RU" sz="2000" dirty="0" err="1">
                <a:cs typeface="Times New Roman" panose="02020603050405020304" pitchFamily="18" charset="0"/>
              </a:rPr>
              <a:t>therapy</a:t>
            </a:r>
            <a:r>
              <a:rPr lang="ru-RU" sz="2000" dirty="0">
                <a:cs typeface="Times New Roman" panose="02020603050405020304" pitchFamily="18" charset="0"/>
              </a:rPr>
              <a:t>) выросла из идей экзистенциальной философии и психологии, которые сосредоточены не на изучении проявлений психики человека, а на самой его жизни в неразрывной связи с миром и другими людьми (тут-бытие, бытие-в-мире, бытие-вместе).</a:t>
            </a:r>
          </a:p>
          <a:p>
            <a:pPr marL="0" indent="0" algn="just">
              <a:lnSpc>
                <a:spcPct val="110000"/>
              </a:lnSpc>
              <a:spcBef>
                <a:spcPts val="0"/>
              </a:spcBef>
              <a:buNone/>
            </a:pPr>
            <a:r>
              <a:rPr lang="ru-RU" sz="2000" dirty="0">
                <a:cs typeface="Times New Roman" panose="02020603050405020304" pitchFamily="18" charset="0"/>
              </a:rPr>
              <a:t>Согласно Генри </a:t>
            </a:r>
            <a:r>
              <a:rPr lang="ru-RU" sz="2000" dirty="0" err="1">
                <a:cs typeface="Times New Roman" panose="02020603050405020304" pitchFamily="18" charset="0"/>
              </a:rPr>
              <a:t>Элленбергу</a:t>
            </a:r>
            <a:r>
              <a:rPr lang="ru-RU" sz="2000" dirty="0">
                <a:cs typeface="Times New Roman" panose="02020603050405020304" pitchFamily="18" charset="0"/>
              </a:rPr>
              <a:t>, экзистенциальная психотерапия - это приложение некоторых экзистенциальных понятий к психотерапии.</a:t>
            </a:r>
          </a:p>
          <a:p>
            <a:pPr marL="0" indent="0" algn="just">
              <a:buNone/>
            </a:pPr>
            <a:endParaRPr lang="ru-RU" sz="2000" dirty="0">
              <a:cs typeface="Times New Roman" panose="02020603050405020304" pitchFamily="18" charset="0"/>
            </a:endParaRPr>
          </a:p>
        </p:txBody>
      </p:sp>
      <p:pic>
        <p:nvPicPr>
          <p:cNvPr id="7170" name="Picture 2" descr="C:\Users\Andrey\Desktop\220px-Edmund_Husserl_1900.jpg"/>
          <p:cNvPicPr>
            <a:picLocks noChangeAspect="1" noChangeArrowheads="1"/>
          </p:cNvPicPr>
          <p:nvPr/>
        </p:nvPicPr>
        <p:blipFill>
          <a:blip r:embed="rId3" cstate="print"/>
          <a:srcRect/>
          <a:stretch>
            <a:fillRect/>
          </a:stretch>
        </p:blipFill>
        <p:spPr bwMode="auto">
          <a:xfrm>
            <a:off x="7385810" y="642864"/>
            <a:ext cx="4465295" cy="4399331"/>
          </a:xfrm>
          <a:prstGeom prst="rect">
            <a:avLst/>
          </a:prstGeom>
          <a:noFill/>
        </p:spPr>
      </p:pic>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40</a:t>
            </a:fld>
            <a:endParaRPr lang="ru-RU" sz="2400" b="1">
              <a:solidFill>
                <a:schemeClr val="tx1"/>
              </a:solidFill>
            </a:endParaRPr>
          </a:p>
        </p:txBody>
      </p:sp>
    </p:spTree>
    <p:extLst>
      <p:ext uri="{BB962C8B-B14F-4D97-AF65-F5344CB8AC3E}">
        <p14:creationId xmlns:p14="http://schemas.microsoft.com/office/powerpoint/2010/main" val="26737680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16" y="285728"/>
            <a:ext cx="9956800" cy="767008"/>
          </a:xfrm>
        </p:spPr>
        <p:txBody>
          <a:bodyPr>
            <a:normAutofit/>
          </a:bodyPr>
          <a:lstStyle/>
          <a:p>
            <a:pPr algn="ctr"/>
            <a:r>
              <a:rPr lang="ru-RU" sz="4000" b="1" dirty="0" smtClean="0">
                <a:cs typeface="Times New Roman" panose="02020603050405020304" pitchFamily="18" charset="0"/>
              </a:rPr>
              <a:t>Ролло </a:t>
            </a:r>
            <a:r>
              <a:rPr lang="ru-RU" sz="4000" b="1" dirty="0" err="1" smtClean="0">
                <a:cs typeface="Times New Roman" panose="02020603050405020304" pitchFamily="18" charset="0"/>
              </a:rPr>
              <a:t>Мэй</a:t>
            </a:r>
            <a:endParaRPr lang="ru-RU" sz="4000" b="1" dirty="0">
              <a:cs typeface="Times New Roman" panose="02020603050405020304" pitchFamily="18" charset="0"/>
            </a:endParaRPr>
          </a:p>
        </p:txBody>
      </p:sp>
      <p:sp>
        <p:nvSpPr>
          <p:cNvPr id="3" name="Содержимое 2"/>
          <p:cNvSpPr>
            <a:spLocks noGrp="1"/>
          </p:cNvSpPr>
          <p:nvPr>
            <p:ph idx="1"/>
          </p:nvPr>
        </p:nvSpPr>
        <p:spPr>
          <a:xfrm>
            <a:off x="288757" y="980728"/>
            <a:ext cx="6521117" cy="2159514"/>
          </a:xfrm>
          <a:prstGeom prst="rect">
            <a:avLst/>
          </a:prstGeom>
        </p:spPr>
        <p:txBody>
          <a:bodyPr>
            <a:normAutofit/>
          </a:bodyPr>
          <a:lstStyle/>
          <a:p>
            <a:pPr algn="just"/>
            <a:r>
              <a:rPr lang="ru-RU" dirty="0" smtClean="0"/>
              <a:t> </a:t>
            </a:r>
            <a:r>
              <a:rPr lang="ru-RU" sz="1800" dirty="0" err="1" smtClean="0">
                <a:cs typeface="Times New Roman" panose="02020603050405020304" pitchFamily="18" charset="0"/>
              </a:rPr>
              <a:t>Мэй</a:t>
            </a:r>
            <a:r>
              <a:rPr lang="ru-RU" sz="1800" dirty="0" smtClean="0">
                <a:cs typeface="Times New Roman" panose="02020603050405020304" pitchFamily="18" charset="0"/>
              </a:rPr>
              <a:t> считал недопустимым сводить человеческую природу к реализации глубинных инстинктов или к реакциям на стимулы среды. Он был убежден, что человек в значительной мере ответственен за то, каков он есть и как складывается его жизненный путь. «С судьбой нельзя не считаться, мы не можем просто стереть ее или заменить чем-то другим</a:t>
            </a:r>
            <a:r>
              <a:rPr lang="ru-RU" sz="1800" dirty="0" smtClean="0">
                <a:cs typeface="Times New Roman" panose="02020603050405020304" pitchFamily="18" charset="0"/>
              </a:rPr>
              <a:t>» - </a:t>
            </a:r>
            <a:r>
              <a:rPr lang="ru-RU" sz="1800" dirty="0" smtClean="0">
                <a:cs typeface="Times New Roman" panose="02020603050405020304" pitchFamily="18" charset="0"/>
              </a:rPr>
              <a:t>писал психолог.</a:t>
            </a:r>
            <a:endParaRPr lang="ru-RU" sz="1800" dirty="0">
              <a:cs typeface="Times New Roman" panose="02020603050405020304" pitchFamily="18" charset="0"/>
            </a:endParaRPr>
          </a:p>
        </p:txBody>
      </p:sp>
      <p:pic>
        <p:nvPicPr>
          <p:cNvPr id="8194" name="Picture 2" descr="C:\Users\Andrey\Desktop\may.jpg"/>
          <p:cNvPicPr>
            <a:picLocks noChangeAspect="1" noChangeArrowheads="1"/>
          </p:cNvPicPr>
          <p:nvPr/>
        </p:nvPicPr>
        <p:blipFill>
          <a:blip r:embed="rId3" cstate="print"/>
          <a:srcRect/>
          <a:stretch>
            <a:fillRect/>
          </a:stretch>
        </p:blipFill>
        <p:spPr bwMode="auto">
          <a:xfrm>
            <a:off x="7345832" y="804259"/>
            <a:ext cx="4469179" cy="4126199"/>
          </a:xfrm>
          <a:prstGeom prst="rect">
            <a:avLst/>
          </a:prstGeom>
          <a:noFill/>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04" y="2713121"/>
            <a:ext cx="609758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41</a:t>
            </a:fld>
            <a:endParaRPr lang="ru-RU" sz="2400" b="1">
              <a:solidFill>
                <a:schemeClr val="tx1"/>
              </a:solidFill>
            </a:endParaRPr>
          </a:p>
        </p:txBody>
      </p:sp>
    </p:spTree>
    <p:extLst>
      <p:ext uri="{BB962C8B-B14F-4D97-AF65-F5344CB8AC3E}">
        <p14:creationId xmlns:p14="http://schemas.microsoft.com/office/powerpoint/2010/main" val="2240949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838200" y="365128"/>
            <a:ext cx="10515600" cy="850062"/>
          </a:xfrm>
        </p:spPr>
        <p:txBody>
          <a:bodyPr/>
          <a:lstStyle/>
          <a:p>
            <a:pPr algn="ctr" eaLnBrk="1" hangingPunct="1"/>
            <a:r>
              <a:rPr lang="ru-RU" altLang="ru-RU" dirty="0" smtClean="0"/>
              <a:t>Людвиг фон </a:t>
            </a:r>
            <a:r>
              <a:rPr lang="ru-RU" altLang="ru-RU" dirty="0" err="1" smtClean="0"/>
              <a:t>Бинсвангер</a:t>
            </a:r>
            <a:r>
              <a:rPr lang="en-US" altLang="ru-RU" dirty="0" smtClean="0"/>
              <a:t>	</a:t>
            </a:r>
            <a:endParaRPr lang="ru-RU" altLang="ru-RU" dirty="0" smtClean="0"/>
          </a:p>
        </p:txBody>
      </p:sp>
      <p:sp>
        <p:nvSpPr>
          <p:cNvPr id="3" name="Содержимое 2"/>
          <p:cNvSpPr>
            <a:spLocks noGrp="1"/>
          </p:cNvSpPr>
          <p:nvPr>
            <p:ph idx="1"/>
          </p:nvPr>
        </p:nvSpPr>
        <p:spPr>
          <a:xfrm>
            <a:off x="838200" y="1371600"/>
            <a:ext cx="10515600" cy="4805363"/>
          </a:xfrm>
        </p:spPr>
        <p:txBody>
          <a:bodyPr rtlCol="0">
            <a:normAutofit fontScale="77500" lnSpcReduction="20000"/>
          </a:bodyPr>
          <a:lstStyle/>
          <a:p>
            <a:pPr eaLnBrk="1" fontAlgn="auto" hangingPunct="1">
              <a:spcAft>
                <a:spcPts val="0"/>
              </a:spcAft>
              <a:buFont typeface="Arial" pitchFamily="34" charset="0"/>
              <a:buChar char="•"/>
              <a:defRPr/>
            </a:pPr>
            <a:r>
              <a:rPr lang="ru-RU" b="1" dirty="0" smtClean="0"/>
              <a:t>Ввёл термин «</a:t>
            </a:r>
            <a:r>
              <a:rPr lang="en-US" b="1" dirty="0" err="1" smtClean="0"/>
              <a:t>Dasein</a:t>
            </a:r>
            <a:r>
              <a:rPr lang="en-US" b="1" dirty="0" smtClean="0"/>
              <a:t>-</a:t>
            </a:r>
            <a:r>
              <a:rPr lang="ru-RU" b="1" dirty="0" smtClean="0"/>
              <a:t>анализ</a:t>
            </a:r>
            <a:r>
              <a:rPr lang="ru-RU" b="1" dirty="0" smtClean="0"/>
              <a:t>».</a:t>
            </a:r>
            <a:endParaRPr lang="ru-RU" b="1" dirty="0" smtClean="0"/>
          </a:p>
          <a:p>
            <a:pPr eaLnBrk="1" fontAlgn="auto" hangingPunct="1">
              <a:spcAft>
                <a:spcPts val="0"/>
              </a:spcAft>
              <a:buFont typeface="Arial" pitchFamily="34" charset="0"/>
              <a:buChar char="•"/>
              <a:defRPr/>
            </a:pPr>
            <a:r>
              <a:rPr lang="ru-RU" b="1" dirty="0" smtClean="0"/>
              <a:t>Бытие-в-мире.</a:t>
            </a:r>
            <a:endParaRPr lang="ru-RU" b="1" dirty="0" smtClean="0"/>
          </a:p>
          <a:p>
            <a:pPr eaLnBrk="1" fontAlgn="auto" hangingPunct="1">
              <a:spcAft>
                <a:spcPts val="0"/>
              </a:spcAft>
              <a:buFont typeface="Arial" pitchFamily="34" charset="0"/>
              <a:buChar char="•"/>
              <a:defRPr/>
            </a:pPr>
            <a:r>
              <a:rPr lang="ru-RU" b="1" dirty="0" smtClean="0"/>
              <a:t>Набросок мира </a:t>
            </a:r>
            <a:r>
              <a:rPr lang="ru-RU" dirty="0" smtClean="0"/>
              <a:t>- это общая схема, сообразно которой данный конкретный человек воспринимает встречаемое в </a:t>
            </a:r>
            <a:r>
              <a:rPr lang="ru-RU" dirty="0" smtClean="0"/>
              <a:t>мире.</a:t>
            </a:r>
            <a:endParaRPr lang="ru-RU" dirty="0" smtClean="0"/>
          </a:p>
          <a:p>
            <a:pPr eaLnBrk="1" fontAlgn="auto" hangingPunct="1">
              <a:spcAft>
                <a:spcPts val="0"/>
              </a:spcAft>
              <a:buFont typeface="Arial" pitchFamily="34" charset="0"/>
              <a:buChar char="•"/>
              <a:defRPr/>
            </a:pPr>
            <a:r>
              <a:rPr lang="ru-RU" b="1" dirty="0" smtClean="0"/>
              <a:t>Задача врача </a:t>
            </a:r>
            <a:r>
              <a:rPr lang="ru-RU" dirty="0" smtClean="0"/>
              <a:t>- идти  от  наблюдаемых  симптомов  болезни  к  реконструкции  наброска мира, на почве которого стало возможным данное нарушение психики</a:t>
            </a:r>
            <a:r>
              <a:rPr lang="ru-RU" dirty="0" smtClean="0"/>
              <a:t>; привести </a:t>
            </a:r>
            <a:r>
              <a:rPr lang="ru-RU" dirty="0" smtClean="0"/>
              <a:t>или приблизить  пациента  к  норме,  проектом  которой  врач  всегда  уже  владеет заранее</a:t>
            </a:r>
            <a:r>
              <a:rPr lang="ru-RU" dirty="0" smtClean="0"/>
              <a:t>.</a:t>
            </a:r>
          </a:p>
          <a:p>
            <a:pPr>
              <a:defRPr/>
            </a:pPr>
            <a:r>
              <a:rPr lang="ru-RU" dirty="0"/>
              <a:t>«Традиционный горизонт опыта»</a:t>
            </a:r>
          </a:p>
          <a:p>
            <a:pPr>
              <a:defRPr/>
            </a:pPr>
            <a:r>
              <a:rPr lang="ru-RU" dirty="0" err="1"/>
              <a:t>Dasein</a:t>
            </a:r>
            <a:r>
              <a:rPr lang="ru-RU" dirty="0"/>
              <a:t> – анализ расширяет </a:t>
            </a:r>
            <a:r>
              <a:rPr lang="ru-RU" dirty="0" smtClean="0"/>
              <a:t>«смысловой горизонт» </a:t>
            </a:r>
            <a:r>
              <a:rPr lang="ru-RU" dirty="0"/>
              <a:t>личности, благодаря чему возможно осознание вытесненного.</a:t>
            </a:r>
          </a:p>
          <a:p>
            <a:pPr>
              <a:defRPr/>
            </a:pPr>
            <a:r>
              <a:rPr lang="ru-RU" dirty="0"/>
              <a:t>Понятие свободы</a:t>
            </a:r>
          </a:p>
          <a:p>
            <a:pPr>
              <a:defRPr/>
            </a:pPr>
            <a:r>
              <a:rPr lang="ru-RU" dirty="0"/>
              <a:t> В экзистенциональном анализе </a:t>
            </a:r>
            <a:r>
              <a:rPr lang="ru-RU" dirty="0" err="1"/>
              <a:t>Бинсвангера</a:t>
            </a:r>
            <a:r>
              <a:rPr lang="ru-RU" dirty="0"/>
              <a:t> человеческое существование является свободным и основано на идее выбора.</a:t>
            </a:r>
          </a:p>
          <a:p>
            <a:pPr>
              <a:defRPr/>
            </a:pPr>
            <a:r>
              <a:rPr lang="ru-RU" dirty="0"/>
              <a:t>«Заброшенность»</a:t>
            </a:r>
          </a:p>
          <a:p>
            <a:pPr>
              <a:defRPr/>
            </a:pPr>
            <a:r>
              <a:rPr lang="ru-RU" dirty="0"/>
              <a:t>Крайнее выражение процесса, в котором </a:t>
            </a:r>
            <a:r>
              <a:rPr lang="ru-RU" dirty="0" err="1"/>
              <a:t>Dasein</a:t>
            </a:r>
            <a:r>
              <a:rPr lang="ru-RU" dirty="0"/>
              <a:t> отрекается от своей реальной, свободной возможности быть самим собой и оказывается зажатым в тиски одной‑единственной картины или модели мира, исключает возможность быть свободным. </a:t>
            </a:r>
          </a:p>
          <a:p>
            <a:pPr>
              <a:defRPr/>
            </a:pPr>
            <a:r>
              <a:rPr lang="ru-RU" dirty="0" err="1"/>
              <a:t>Dasein</a:t>
            </a:r>
            <a:r>
              <a:rPr lang="ru-RU" dirty="0"/>
              <a:t> становится пассивным и </a:t>
            </a:r>
            <a:r>
              <a:rPr lang="ru-RU" dirty="0" err="1"/>
              <a:t>предзаданным</a:t>
            </a:r>
            <a:r>
              <a:rPr lang="ru-RU" dirty="0"/>
              <a:t>. </a:t>
            </a:r>
          </a:p>
          <a:p>
            <a:pPr>
              <a:defRPr/>
            </a:pPr>
            <a:r>
              <a:rPr lang="ru-RU" dirty="0"/>
              <a:t>Человек несвободен.</a:t>
            </a:r>
          </a:p>
          <a:p>
            <a:pPr eaLnBrk="1" fontAlgn="auto" hangingPunct="1">
              <a:spcAft>
                <a:spcPts val="0"/>
              </a:spcAft>
              <a:buFont typeface="Arial" pitchFamily="34" charset="0"/>
              <a:buChar char="•"/>
              <a:defRPr/>
            </a:pPr>
            <a:endParaRPr lang="ru-RU" dirty="0" smtClean="0"/>
          </a:p>
          <a:p>
            <a:pPr eaLnBrk="1" fontAlgn="auto" hangingPunct="1">
              <a:spcAft>
                <a:spcPts val="0"/>
              </a:spcAft>
              <a:buFont typeface="Arial" pitchFamily="34" charset="0"/>
              <a:buChar char="•"/>
              <a:defRPr/>
            </a:pPr>
            <a:endParaRPr lang="ru-RU" dirty="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42</a:t>
            </a:fld>
            <a:endParaRPr lang="ru-RU" sz="2400" b="1" dirty="0">
              <a:solidFill>
                <a:schemeClr val="tx1"/>
              </a:solidFill>
            </a:endParaRPr>
          </a:p>
        </p:txBody>
      </p:sp>
    </p:spTree>
    <p:extLst>
      <p:ext uri="{BB962C8B-B14F-4D97-AF65-F5344CB8AC3E}">
        <p14:creationId xmlns:p14="http://schemas.microsoft.com/office/powerpoint/2010/main" val="15039251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90074" y="341064"/>
            <a:ext cx="10515600" cy="994441"/>
          </a:xfrm>
        </p:spPr>
        <p:txBody>
          <a:bodyPr/>
          <a:lstStyle/>
          <a:p>
            <a:pPr algn="ctr" eaLnBrk="1" hangingPunct="1"/>
            <a:r>
              <a:rPr lang="ru-RU" altLang="ru-RU" b="1" dirty="0" err="1" smtClean="0"/>
              <a:t>Медард</a:t>
            </a:r>
            <a:r>
              <a:rPr lang="ru-RU" altLang="ru-RU" b="1" dirty="0" smtClean="0"/>
              <a:t> Босс</a:t>
            </a:r>
          </a:p>
        </p:txBody>
      </p:sp>
      <p:sp>
        <p:nvSpPr>
          <p:cNvPr id="10243" name="Содержимое 2"/>
          <p:cNvSpPr>
            <a:spLocks noGrp="1"/>
          </p:cNvSpPr>
          <p:nvPr>
            <p:ph idx="1"/>
          </p:nvPr>
        </p:nvSpPr>
        <p:spPr>
          <a:xfrm>
            <a:off x="778042" y="1560930"/>
            <a:ext cx="10515600" cy="4351338"/>
          </a:xfrm>
        </p:spPr>
        <p:txBody>
          <a:bodyPr/>
          <a:lstStyle/>
          <a:p>
            <a:pPr eaLnBrk="1" hangingPunct="1"/>
            <a:r>
              <a:rPr lang="ru-RU" altLang="ru-RU" b="1" dirty="0" smtClean="0"/>
              <a:t>Открытость.</a:t>
            </a:r>
            <a:endParaRPr lang="ru-RU" altLang="ru-RU" b="1" dirty="0" smtClean="0"/>
          </a:p>
          <a:p>
            <a:pPr eaLnBrk="1" hangingPunct="1"/>
            <a:r>
              <a:rPr lang="ru-RU" altLang="ru-RU" b="1" dirty="0" err="1" smtClean="0"/>
              <a:t>Привация</a:t>
            </a:r>
            <a:r>
              <a:rPr lang="ru-RU" altLang="ru-RU" b="1" dirty="0" smtClean="0"/>
              <a:t> - </a:t>
            </a:r>
            <a:r>
              <a:rPr lang="ru-RU" altLang="ru-RU" dirty="0" smtClean="0"/>
              <a:t>это такая недостаточность, для которой свойственна сущностная принадлежность тому, чего </a:t>
            </a:r>
            <a:r>
              <a:rPr lang="ru-RU" altLang="ru-RU" dirty="0" smtClean="0"/>
              <a:t>недостает.</a:t>
            </a:r>
            <a:endParaRPr lang="ru-RU" altLang="ru-RU" dirty="0" smtClean="0"/>
          </a:p>
          <a:p>
            <a:pPr eaLnBrk="1" hangingPunct="1"/>
            <a:r>
              <a:rPr lang="ru-RU" altLang="ru-RU" b="1" dirty="0" smtClean="0"/>
              <a:t>Взаимоотношения </a:t>
            </a:r>
            <a:r>
              <a:rPr lang="ru-RU" altLang="ru-RU" b="1" dirty="0" smtClean="0"/>
              <a:t>психотерапевт-пациент </a:t>
            </a:r>
            <a:r>
              <a:rPr lang="ru-RU" altLang="ru-RU" dirty="0" smtClean="0"/>
              <a:t>(«</a:t>
            </a:r>
            <a:r>
              <a:rPr lang="ru-RU" altLang="ru-RU" dirty="0" smtClean="0"/>
              <a:t>сократический диалог</a:t>
            </a:r>
            <a:r>
              <a:rPr lang="ru-RU" altLang="ru-RU" dirty="0" smtClean="0"/>
              <a:t>»).</a:t>
            </a:r>
            <a:endParaRPr lang="ru-RU" altLang="ru-RU" dirty="0" smtClean="0"/>
          </a:p>
          <a:p>
            <a:pPr eaLnBrk="1" hangingPunct="1"/>
            <a:r>
              <a:rPr lang="ru-RU" altLang="ru-RU" b="1" dirty="0" smtClean="0"/>
              <a:t>Антиципирующая (предвосхищающая) </a:t>
            </a:r>
            <a:r>
              <a:rPr lang="ru-RU" altLang="ru-RU" b="1" dirty="0" smtClean="0"/>
              <a:t>забота.</a:t>
            </a:r>
            <a:endParaRPr lang="ru-RU" altLang="ru-RU" b="1" dirty="0" smtClean="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43</a:t>
            </a:fld>
            <a:endParaRPr lang="ru-RU" sz="2400" b="1" dirty="0">
              <a:solidFill>
                <a:schemeClr val="tx1"/>
              </a:solidFill>
            </a:endParaRPr>
          </a:p>
        </p:txBody>
      </p:sp>
    </p:spTree>
    <p:extLst>
      <p:ext uri="{BB962C8B-B14F-4D97-AF65-F5344CB8AC3E}">
        <p14:creationId xmlns:p14="http://schemas.microsoft.com/office/powerpoint/2010/main" val="354270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574505" y="6392447"/>
            <a:ext cx="2743200" cy="365125"/>
          </a:xfrm>
        </p:spPr>
        <p:txBody>
          <a:bodyPr/>
          <a:lstStyle/>
          <a:p>
            <a:pPr>
              <a:defRPr/>
            </a:pPr>
            <a:fld id="{A9092A10-1186-4CF6-9444-8E6666C4E82B}" type="slidenum">
              <a:rPr lang="ru-RU" sz="2400" b="1" smtClean="0">
                <a:solidFill>
                  <a:schemeClr val="tx1"/>
                </a:solidFill>
              </a:rPr>
              <a:pPr>
                <a:defRPr/>
              </a:pPr>
              <a:t>44</a:t>
            </a:fld>
            <a:endParaRPr lang="ru-RU" sz="2400" b="1">
              <a:solidFill>
                <a:schemeClr val="tx1"/>
              </a:solidFill>
            </a:endParaRPr>
          </a:p>
        </p:txBody>
      </p:sp>
      <p:pic>
        <p:nvPicPr>
          <p:cNvPr id="11267" name="Рисунок 4" descr="vikt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9853" y="1437770"/>
            <a:ext cx="5547780" cy="290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898358" y="267532"/>
            <a:ext cx="10515600" cy="995784"/>
          </a:xfrm>
        </p:spPr>
        <p:txBody>
          <a:bodyPr>
            <a:noAutofit/>
          </a:bodyPr>
          <a:lstStyle/>
          <a:p>
            <a:pPr marL="0" indent="0" algn="ctr">
              <a:buNone/>
            </a:pPr>
            <a:r>
              <a:rPr lang="ru-RU" sz="3600" b="1" dirty="0" err="1" smtClean="0"/>
              <a:t>Логотерапия</a:t>
            </a:r>
            <a:r>
              <a:rPr lang="ru-RU" sz="3600" b="1" dirty="0" smtClean="0"/>
              <a:t> Виктор </a:t>
            </a:r>
            <a:r>
              <a:rPr lang="ru-RU" sz="3600" b="1" dirty="0" err="1" smtClean="0"/>
              <a:t>Франкл</a:t>
            </a:r>
            <a:endParaRPr lang="ru-RU" sz="3600" b="1" dirty="0"/>
          </a:p>
        </p:txBody>
      </p:sp>
      <p:sp>
        <p:nvSpPr>
          <p:cNvPr id="5" name="Прямоугольник 4"/>
          <p:cNvSpPr/>
          <p:nvPr/>
        </p:nvSpPr>
        <p:spPr>
          <a:xfrm>
            <a:off x="870284" y="1023827"/>
            <a:ext cx="4856748" cy="4801314"/>
          </a:xfrm>
          <a:prstGeom prst="rect">
            <a:avLst/>
          </a:prstGeom>
        </p:spPr>
        <p:txBody>
          <a:bodyPr wrap="square">
            <a:spAutoFit/>
          </a:bodyPr>
          <a:lstStyle/>
          <a:p>
            <a:pPr algn="just"/>
            <a:r>
              <a:rPr lang="ru-RU" dirty="0"/>
              <a:t>Основные методы психотерапевтической работы </a:t>
            </a:r>
            <a:r>
              <a:rPr lang="ru-RU" dirty="0" err="1"/>
              <a:t>Франкла</a:t>
            </a:r>
            <a:r>
              <a:rPr lang="ru-RU" dirty="0"/>
              <a:t> можно подразделить на три большие </a:t>
            </a:r>
            <a:r>
              <a:rPr lang="ru-RU" dirty="0" smtClean="0"/>
              <a:t>группы</a:t>
            </a:r>
            <a:r>
              <a:rPr lang="ru-RU" dirty="0"/>
              <a:t>.</a:t>
            </a:r>
          </a:p>
          <a:p>
            <a:pPr algn="just"/>
            <a:r>
              <a:rPr lang="ru-RU" b="1" dirty="0" err="1" smtClean="0"/>
              <a:t>Логотерапия</a:t>
            </a:r>
            <a:r>
              <a:rPr lang="ru-RU" b="1" dirty="0" smtClean="0"/>
              <a:t> </a:t>
            </a:r>
            <a:r>
              <a:rPr lang="ru-RU" b="1" dirty="0"/>
              <a:t>клиентов в состоянии экзистенциального вакуума</a:t>
            </a:r>
            <a:r>
              <a:rPr lang="ru-RU" b="1" dirty="0" smtClean="0"/>
              <a:t>:</a:t>
            </a:r>
          </a:p>
          <a:p>
            <a:pPr marL="285750" indent="-285750" algn="just">
              <a:buFont typeface="Arial" panose="020B0604020202020204" pitchFamily="34" charset="0"/>
              <a:buChar char="•"/>
            </a:pPr>
            <a:r>
              <a:rPr lang="ru-RU" dirty="0"/>
              <a:t>Гуманные </a:t>
            </a:r>
            <a:r>
              <a:rPr lang="ru-RU" dirty="0" smtClean="0"/>
              <a:t>отношения;</a:t>
            </a:r>
            <a:endParaRPr lang="ru-RU" dirty="0"/>
          </a:p>
          <a:p>
            <a:pPr marL="285750" indent="-285750" algn="just">
              <a:buFont typeface="Arial" panose="020B0604020202020204" pitchFamily="34" charset="0"/>
              <a:buChar char="•"/>
            </a:pPr>
            <a:r>
              <a:rPr lang="ru-RU" dirty="0"/>
              <a:t>Углубление экзистенциального </a:t>
            </a:r>
            <a:r>
              <a:rPr lang="ru-RU" dirty="0" smtClean="0"/>
              <a:t>осознания;</a:t>
            </a:r>
            <a:endParaRPr lang="ru-RU" dirty="0"/>
          </a:p>
          <a:p>
            <a:pPr marL="285750" indent="-285750" algn="just">
              <a:buFont typeface="Arial" panose="020B0604020202020204" pitchFamily="34" charset="0"/>
              <a:buChar char="•"/>
            </a:pPr>
            <a:r>
              <a:rPr lang="ru-RU" dirty="0"/>
              <a:t>Фокусирование на поисках </a:t>
            </a:r>
            <a:r>
              <a:rPr lang="ru-RU" dirty="0" smtClean="0"/>
              <a:t>смысла;</a:t>
            </a:r>
          </a:p>
          <a:p>
            <a:pPr algn="just"/>
            <a:r>
              <a:rPr lang="ru-RU" b="1" dirty="0" err="1"/>
              <a:t>Логотерапия</a:t>
            </a:r>
            <a:r>
              <a:rPr lang="ru-RU" b="1" dirty="0"/>
              <a:t> при психогенных </a:t>
            </a:r>
            <a:r>
              <a:rPr lang="ru-RU" b="1" dirty="0" smtClean="0"/>
              <a:t>неврозах:</a:t>
            </a:r>
          </a:p>
          <a:p>
            <a:pPr marL="285750" indent="-285750" algn="just">
              <a:buFont typeface="Arial" panose="020B0604020202020204" pitchFamily="34" charset="0"/>
              <a:buChar char="•"/>
            </a:pPr>
            <a:r>
              <a:rPr lang="ru-RU" dirty="0" err="1" smtClean="0"/>
              <a:t>Дерефлексия</a:t>
            </a:r>
            <a:r>
              <a:rPr lang="ru-RU" dirty="0" smtClean="0"/>
              <a:t>;</a:t>
            </a:r>
            <a:endParaRPr lang="ru-RU" dirty="0"/>
          </a:p>
          <a:p>
            <a:pPr marL="285750" indent="-285750" algn="just">
              <a:buFont typeface="Arial" panose="020B0604020202020204" pitchFamily="34" charset="0"/>
              <a:buChar char="•"/>
            </a:pPr>
            <a:r>
              <a:rPr lang="ru-RU" dirty="0"/>
              <a:t>Парадоксальная </a:t>
            </a:r>
            <a:r>
              <a:rPr lang="ru-RU" dirty="0" smtClean="0"/>
              <a:t>интенция;</a:t>
            </a:r>
          </a:p>
          <a:p>
            <a:pPr algn="just"/>
            <a:r>
              <a:rPr lang="ru-RU" b="1" dirty="0" err="1"/>
              <a:t>Логотерапевтическая</a:t>
            </a:r>
            <a:r>
              <a:rPr lang="ru-RU" b="1" dirty="0"/>
              <a:t> помощь при соматогенных </a:t>
            </a:r>
            <a:r>
              <a:rPr lang="ru-RU" b="1" dirty="0" smtClean="0"/>
              <a:t>психозах:</a:t>
            </a:r>
          </a:p>
          <a:p>
            <a:pPr marL="285750" indent="-285750" algn="just">
              <a:buFont typeface="Arial" panose="020B0604020202020204" pitchFamily="34" charset="0"/>
              <a:buChar char="•"/>
            </a:pPr>
            <a:r>
              <a:rPr lang="ru-RU" dirty="0"/>
              <a:t>Когда источник соматической патологии не может быть </a:t>
            </a:r>
            <a:r>
              <a:rPr lang="ru-RU" dirty="0" smtClean="0"/>
              <a:t>устранён;</a:t>
            </a:r>
            <a:endParaRPr lang="ru-RU" dirty="0"/>
          </a:p>
          <a:p>
            <a:pPr marL="285750" indent="-285750" algn="just">
              <a:buFont typeface="Arial" panose="020B0604020202020204" pitchFamily="34" charset="0"/>
              <a:buChar char="•"/>
            </a:pPr>
            <a:r>
              <a:rPr lang="ru-RU" dirty="0"/>
              <a:t>«Медицинская </a:t>
            </a:r>
            <a:r>
              <a:rPr lang="ru-RU" dirty="0" smtClean="0"/>
              <a:t>опека»;</a:t>
            </a:r>
            <a:endParaRPr lang="ru-RU" dirty="0"/>
          </a:p>
          <a:p>
            <a:pPr marL="285750" indent="-285750" algn="just">
              <a:buFont typeface="Arial" panose="020B0604020202020204" pitchFamily="34" charset="0"/>
              <a:buChar char="•"/>
            </a:pPr>
            <a:r>
              <a:rPr lang="ru-RU" dirty="0"/>
              <a:t>Изменение отношения к </a:t>
            </a:r>
            <a:r>
              <a:rPr lang="ru-RU" dirty="0" smtClean="0"/>
              <a:t>болезни.</a:t>
            </a:r>
            <a:endParaRPr lang="ru-RU" b="1" dirty="0"/>
          </a:p>
        </p:txBody>
      </p:sp>
    </p:spTree>
    <p:extLst>
      <p:ext uri="{BB962C8B-B14F-4D97-AF65-F5344CB8AC3E}">
        <p14:creationId xmlns:p14="http://schemas.microsoft.com/office/powerpoint/2010/main" val="33851362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A9092A10-1186-4CF6-9444-8E6666C4E82B}" type="slidenum">
              <a:rPr lang="ru-RU" sz="2400" smtClean="0">
                <a:solidFill>
                  <a:schemeClr val="tx1"/>
                </a:solidFill>
              </a:rPr>
              <a:pPr>
                <a:defRPr/>
              </a:pPr>
              <a:t>45</a:t>
            </a:fld>
            <a:endParaRPr lang="ru-RU" dirty="0">
              <a:solidFill>
                <a:schemeClr val="tx1"/>
              </a:solidFill>
            </a:endParaRPr>
          </a:p>
        </p:txBody>
      </p:sp>
      <p:pic>
        <p:nvPicPr>
          <p:cNvPr id="16387" name="Рисунок 4" descr="_1_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3165" y="369025"/>
            <a:ext cx="5656065" cy="26746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48482" y="249488"/>
            <a:ext cx="5439497" cy="701007"/>
          </a:xfrm>
        </p:spPr>
        <p:txBody>
          <a:bodyPr>
            <a:normAutofit/>
          </a:bodyPr>
          <a:lstStyle/>
          <a:p>
            <a:pPr marL="0" indent="0" algn="ctr">
              <a:buNone/>
            </a:pPr>
            <a:r>
              <a:rPr lang="ru-RU" sz="3200" b="1" dirty="0" smtClean="0"/>
              <a:t>Ирвин Ялом</a:t>
            </a:r>
            <a:endParaRPr lang="ru-RU" sz="3200" b="1" dirty="0"/>
          </a:p>
        </p:txBody>
      </p:sp>
      <p:sp>
        <p:nvSpPr>
          <p:cNvPr id="4" name="Прямоугольник 3"/>
          <p:cNvSpPr/>
          <p:nvPr/>
        </p:nvSpPr>
        <p:spPr>
          <a:xfrm>
            <a:off x="935974" y="949194"/>
            <a:ext cx="4766994" cy="4770537"/>
          </a:xfrm>
          <a:prstGeom prst="rect">
            <a:avLst/>
          </a:prstGeom>
        </p:spPr>
        <p:txBody>
          <a:bodyPr wrap="square">
            <a:spAutoFit/>
          </a:bodyPr>
          <a:lstStyle/>
          <a:p>
            <a:r>
              <a:rPr lang="ru-RU" sz="1600" b="1" dirty="0" smtClean="0"/>
              <a:t>Методы и </a:t>
            </a:r>
            <a:r>
              <a:rPr lang="ru-RU" sz="1600" b="1" dirty="0"/>
              <a:t>техники</a:t>
            </a:r>
            <a:r>
              <a:rPr lang="ru-RU" sz="1600" b="1" dirty="0" smtClean="0"/>
              <a:t>:</a:t>
            </a:r>
          </a:p>
          <a:p>
            <a:pPr algn="just"/>
            <a:r>
              <a:rPr lang="ru-RU" sz="1600" dirty="0" smtClean="0"/>
              <a:t>Экзистенциальные </a:t>
            </a:r>
            <a:r>
              <a:rPr lang="ru-RU" sz="1600" dirty="0"/>
              <a:t>конфликты и экзистенциальная тревога возникают вследствие неизбежной конфронтации людей с предельными данностями бытия:</a:t>
            </a:r>
          </a:p>
          <a:p>
            <a:pPr marL="285750" indent="-285750" algn="just">
              <a:buFont typeface="Arial" panose="020B0604020202020204" pitchFamily="34" charset="0"/>
              <a:buChar char="•"/>
            </a:pPr>
            <a:r>
              <a:rPr lang="ru-RU" sz="1600" b="1" dirty="0" smtClean="0"/>
              <a:t>Смерть - </a:t>
            </a:r>
            <a:r>
              <a:rPr lang="ru-RU" sz="1600" dirty="0" smtClean="0"/>
              <a:t>Сейчас </a:t>
            </a:r>
            <a:r>
              <a:rPr lang="ru-RU" sz="1600" dirty="0"/>
              <a:t>мы существуем, но наступит день, когда мы перестанем существовать. Смерть придет, и от нее никуда не деться. Неизбежность смерти наполняет нас страхом.</a:t>
            </a:r>
          </a:p>
          <a:p>
            <a:pPr marL="285750" indent="-285750" algn="just">
              <a:buFont typeface="Arial" panose="020B0604020202020204" pitchFamily="34" charset="0"/>
              <a:buChar char="•"/>
            </a:pPr>
            <a:r>
              <a:rPr lang="ru-RU" sz="1600" b="1" dirty="0" smtClean="0"/>
              <a:t>Свобода - </a:t>
            </a:r>
            <a:r>
              <a:rPr lang="ru-RU" sz="1600" dirty="0" smtClean="0"/>
              <a:t>Обычно </a:t>
            </a:r>
            <a:r>
              <a:rPr lang="ru-RU" sz="1600" dirty="0"/>
              <a:t>свобода представляется однозначно позитивным явлением. Однако свобода как первичный принцип порождает ужас. В экзистенциальном смысле </a:t>
            </a:r>
            <a:r>
              <a:rPr lang="ru-RU" sz="1600" dirty="0" smtClean="0"/>
              <a:t>«свобода» </a:t>
            </a:r>
            <a:r>
              <a:rPr lang="ru-RU" sz="1600" dirty="0"/>
              <a:t>– это отсутствие внешней структуры</a:t>
            </a:r>
            <a:r>
              <a:rPr lang="ru-RU" sz="1600" dirty="0" smtClean="0"/>
              <a:t>. С </a:t>
            </a:r>
            <a:r>
              <a:rPr lang="ru-RU" sz="1600" dirty="0"/>
              <a:t>этой точки зрения </a:t>
            </a:r>
            <a:r>
              <a:rPr lang="ru-RU" sz="1600" dirty="0" smtClean="0"/>
              <a:t>«свобода» </a:t>
            </a:r>
            <a:r>
              <a:rPr lang="ru-RU" sz="1600" dirty="0"/>
              <a:t>подразумевает ужасающую вещь: мы не опираемся ни на какую почву, под нами – ничто, пустота, бездна. Открытие этой пустоты вступает в конфликт с нашей потребностью в почве и структуре</a:t>
            </a:r>
            <a:r>
              <a:rPr lang="ru-RU" sz="1600" dirty="0" smtClean="0"/>
              <a:t>.</a:t>
            </a:r>
            <a:endParaRPr lang="ru-RU" sz="1600" dirty="0"/>
          </a:p>
        </p:txBody>
      </p:sp>
      <p:sp>
        <p:nvSpPr>
          <p:cNvPr id="5" name="Прямоугольник 4"/>
          <p:cNvSpPr/>
          <p:nvPr/>
        </p:nvSpPr>
        <p:spPr>
          <a:xfrm>
            <a:off x="5911515" y="3050194"/>
            <a:ext cx="6096000" cy="2800767"/>
          </a:xfrm>
          <a:prstGeom prst="rect">
            <a:avLst/>
          </a:prstGeom>
        </p:spPr>
        <p:txBody>
          <a:bodyPr>
            <a:spAutoFit/>
          </a:bodyPr>
          <a:lstStyle/>
          <a:p>
            <a:pPr algn="just"/>
            <a:r>
              <a:rPr lang="ru-RU" sz="1600" b="1" dirty="0" smtClean="0"/>
              <a:t>Изоляция - </a:t>
            </a:r>
            <a:r>
              <a:rPr lang="ru-RU" sz="1600" dirty="0" smtClean="0"/>
              <a:t>Сколь </a:t>
            </a:r>
            <a:r>
              <a:rPr lang="ru-RU" sz="1600" dirty="0"/>
              <a:t>бы ни были мы близки к кому-то, между нами всегда остается последняя непреодолимая пропасть; каждый из нас в одиночестве приходит в мир и в одиночестве должен его покидать. Порождаемый экзистенциальный конфликт является конфликтом между сознаваемой абсолютной изоляцией и потребностью в контакте, в защите, в принадлежности к большему целому.</a:t>
            </a:r>
          </a:p>
          <a:p>
            <a:pPr algn="just"/>
            <a:r>
              <a:rPr lang="ru-RU" sz="1600" b="1" dirty="0" smtClean="0"/>
              <a:t>Бессмысленность - </a:t>
            </a:r>
            <a:r>
              <a:rPr lang="ru-RU" sz="1600" dirty="0" smtClean="0"/>
              <a:t>Если </a:t>
            </a:r>
            <a:r>
              <a:rPr lang="ru-RU" sz="1600" dirty="0"/>
              <a:t>ничто изначально не предначертано значит, каждый из нас должен сам творить свой жизненный замысел. Но может ли это собственное творение быть достаточно прочным, чтобы выдержать нашу жизнь?</a:t>
            </a:r>
          </a:p>
        </p:txBody>
      </p:sp>
    </p:spTree>
    <p:extLst>
      <p:ext uri="{BB962C8B-B14F-4D97-AF65-F5344CB8AC3E}">
        <p14:creationId xmlns:p14="http://schemas.microsoft.com/office/powerpoint/2010/main" val="63734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bodyPr>
          <a:lstStyle/>
          <a:p>
            <a:pPr algn="just" eaLnBrk="1" fontAlgn="auto" hangingPunct="1">
              <a:spcAft>
                <a:spcPts val="0"/>
              </a:spcAft>
              <a:buFont typeface="Arial" pitchFamily="34" charset="0"/>
              <a:buChar char="•"/>
              <a:defRPr/>
            </a:pPr>
            <a:r>
              <a:rPr lang="ru-RU" b="1" dirty="0" smtClean="0"/>
              <a:t>отношения </a:t>
            </a:r>
            <a:r>
              <a:rPr lang="ru-RU" b="1" dirty="0" smtClean="0"/>
              <a:t>психотерапевт — пациент </a:t>
            </a:r>
            <a:r>
              <a:rPr lang="ru-RU" dirty="0" smtClean="0"/>
              <a:t>(присутствие, аутентичность, преданность)</a:t>
            </a:r>
          </a:p>
          <a:p>
            <a:pPr algn="just" eaLnBrk="1" fontAlgn="auto" hangingPunct="1">
              <a:spcAft>
                <a:spcPts val="0"/>
              </a:spcAft>
              <a:buFont typeface="Arial" pitchFamily="34" charset="0"/>
              <a:buChar char="•"/>
              <a:defRPr/>
            </a:pPr>
            <a:r>
              <a:rPr lang="ru-RU" b="1" dirty="0" smtClean="0"/>
              <a:t>самораскрытие психотерапевта</a:t>
            </a:r>
            <a:r>
              <a:rPr lang="en-US" dirty="0" smtClean="0"/>
              <a:t> </a:t>
            </a:r>
            <a:r>
              <a:rPr lang="ru-RU" dirty="0" smtClean="0"/>
              <a:t>(собственные попытки примирения с предельными экзистенциальными беспокойствами, или высказывание мыслей и чувств, касающихся того, что происходит «здесь и сейчас»)</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46</a:t>
            </a:fld>
            <a:endParaRPr lang="ru-RU" sz="2400" b="1">
              <a:solidFill>
                <a:schemeClr val="tx1"/>
              </a:solidFill>
            </a:endParaRPr>
          </a:p>
        </p:txBody>
      </p:sp>
    </p:spTree>
    <p:extLst>
      <p:ext uri="{BB962C8B-B14F-4D97-AF65-F5344CB8AC3E}">
        <p14:creationId xmlns:p14="http://schemas.microsoft.com/office/powerpoint/2010/main" val="1795625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838200" y="365127"/>
            <a:ext cx="10515600" cy="1006473"/>
          </a:xfrm>
        </p:spPr>
        <p:txBody>
          <a:bodyPr/>
          <a:lstStyle/>
          <a:p>
            <a:pPr algn="ctr" eaLnBrk="1" hangingPunct="1"/>
            <a:r>
              <a:rPr lang="ru-RU" altLang="ru-RU" b="1" dirty="0" smtClean="0"/>
              <a:t>Работа с осознанием смерти</a:t>
            </a:r>
          </a:p>
        </p:txBody>
      </p:sp>
      <p:sp>
        <p:nvSpPr>
          <p:cNvPr id="3" name="Содержимое 2"/>
          <p:cNvSpPr>
            <a:spLocks noGrp="1"/>
          </p:cNvSpPr>
          <p:nvPr>
            <p:ph idx="1"/>
          </p:nvPr>
        </p:nvSpPr>
        <p:spPr>
          <a:xfrm>
            <a:off x="778042" y="1371600"/>
            <a:ext cx="10515600" cy="4504574"/>
          </a:xfrm>
        </p:spPr>
        <p:txBody>
          <a:bodyPr rtlCol="0">
            <a:normAutofit/>
          </a:bodyPr>
          <a:lstStyle/>
          <a:p>
            <a:pPr algn="just" eaLnBrk="1" fontAlgn="auto" hangingPunct="1">
              <a:spcAft>
                <a:spcPts val="0"/>
              </a:spcAft>
              <a:buFont typeface="Arial" pitchFamily="34" charset="0"/>
              <a:buChar char="•"/>
              <a:defRPr/>
            </a:pPr>
            <a:r>
              <a:rPr lang="ru-RU" b="1" dirty="0" smtClean="0"/>
              <a:t>Техника «разрешения терпеть»</a:t>
            </a:r>
            <a:r>
              <a:rPr lang="en-US" dirty="0" smtClean="0"/>
              <a:t> </a:t>
            </a:r>
            <a:r>
              <a:rPr lang="ru-RU" dirty="0" smtClean="0"/>
              <a:t>(дать пациентам понять, что обсуждение проблем, связанных со смертью, высоко ценится в консультировании</a:t>
            </a:r>
            <a:r>
              <a:rPr lang="ru-RU" dirty="0" smtClean="0"/>
              <a:t>).</a:t>
            </a:r>
            <a:endParaRPr lang="ru-RU" dirty="0" smtClean="0"/>
          </a:p>
          <a:p>
            <a:pPr algn="just" eaLnBrk="1" fontAlgn="auto" hangingPunct="1">
              <a:spcAft>
                <a:spcPts val="0"/>
              </a:spcAft>
              <a:buFont typeface="Arial" pitchFamily="34" charset="0"/>
              <a:buChar char="•"/>
              <a:defRPr/>
            </a:pPr>
            <a:r>
              <a:rPr lang="ru-RU" b="1" dirty="0" smtClean="0"/>
              <a:t>Техника работы с защитными механизмами</a:t>
            </a:r>
            <a:r>
              <a:rPr lang="en-US" dirty="0" smtClean="0"/>
              <a:t> </a:t>
            </a:r>
            <a:r>
              <a:rPr lang="ru-RU" dirty="0" smtClean="0"/>
              <a:t>(идентификация неадекватных механизмов защиты и их отрицательных последствий</a:t>
            </a:r>
            <a:r>
              <a:rPr lang="ru-RU" dirty="0" smtClean="0"/>
              <a:t>).</a:t>
            </a:r>
            <a:endParaRPr lang="ru-RU" dirty="0" smtClean="0"/>
          </a:p>
          <a:p>
            <a:pPr algn="just" eaLnBrk="1" fontAlgn="auto" hangingPunct="1">
              <a:spcAft>
                <a:spcPts val="0"/>
              </a:spcAft>
              <a:buFont typeface="Arial" pitchFamily="34" charset="0"/>
              <a:buChar char="•"/>
              <a:defRPr/>
            </a:pPr>
            <a:r>
              <a:rPr lang="ru-RU" b="1" dirty="0" smtClean="0"/>
              <a:t>Техника работы со </a:t>
            </a:r>
            <a:r>
              <a:rPr lang="ru-RU" b="1" dirty="0" smtClean="0"/>
              <a:t>сновидениями.</a:t>
            </a:r>
            <a:endParaRPr lang="ru-RU" dirty="0" smtClean="0"/>
          </a:p>
          <a:p>
            <a:pPr algn="just" eaLnBrk="1" fontAlgn="auto" hangingPunct="1">
              <a:spcAft>
                <a:spcPts val="0"/>
              </a:spcAft>
              <a:buFont typeface="Arial" pitchFamily="34" charset="0"/>
              <a:buChar char="•"/>
              <a:defRPr/>
            </a:pPr>
            <a:r>
              <a:rPr lang="ru-RU" b="1" dirty="0" smtClean="0"/>
              <a:t>Техника использования вспомогательных средств для углубления осознания смерти</a:t>
            </a:r>
            <a:r>
              <a:rPr lang="en-US" b="1" dirty="0" smtClean="0"/>
              <a:t> </a:t>
            </a:r>
            <a:r>
              <a:rPr lang="ru-RU" dirty="0" smtClean="0"/>
              <a:t>(например, пациента просят написать собственный некролог или заполнить анкету с вопросами, которые касаются тревоги, связанной со смертью</a:t>
            </a:r>
            <a:r>
              <a:rPr lang="ru-RU" dirty="0" smtClean="0"/>
              <a:t>).</a:t>
            </a:r>
            <a:endParaRPr lang="ru-RU" dirty="0" smtClean="0"/>
          </a:p>
          <a:p>
            <a:pPr algn="just" eaLnBrk="1" fontAlgn="auto" hangingPunct="1">
              <a:spcAft>
                <a:spcPts val="0"/>
              </a:spcAft>
              <a:buFont typeface="Arial" pitchFamily="34" charset="0"/>
              <a:buChar char="•"/>
              <a:defRPr/>
            </a:pPr>
            <a:r>
              <a:rPr lang="ru-RU" b="1" dirty="0" smtClean="0"/>
              <a:t>Техника</a:t>
            </a:r>
            <a:r>
              <a:rPr lang="en-US" dirty="0" smtClean="0"/>
              <a:t> </a:t>
            </a:r>
            <a:r>
              <a:rPr lang="ru-RU" b="1" dirty="0" smtClean="0"/>
              <a:t>уменьшения </a:t>
            </a:r>
            <a:r>
              <a:rPr lang="ru-RU" b="1" dirty="0" err="1" smtClean="0"/>
              <a:t>сензитивности</a:t>
            </a:r>
            <a:r>
              <a:rPr lang="ru-RU" b="1" dirty="0" smtClean="0"/>
              <a:t> к смерти</a:t>
            </a:r>
            <a:r>
              <a:rPr lang="en-US" b="1" dirty="0" smtClean="0"/>
              <a:t> </a:t>
            </a:r>
            <a:r>
              <a:rPr lang="ru-RU" dirty="0" smtClean="0"/>
              <a:t>(психотерапевты могут помогать пациентам справляться с ужасом смерти, многократно вынуждая их испытывать этот страх в уменьшенных дозах</a:t>
            </a:r>
            <a:r>
              <a:rPr lang="ru-RU" dirty="0" smtClean="0"/>
              <a:t>).</a:t>
            </a:r>
            <a:endParaRPr lang="ru-RU" dirty="0" smtClean="0"/>
          </a:p>
          <a:p>
            <a:pPr algn="just" eaLnBrk="1" fontAlgn="auto" hangingPunct="1">
              <a:spcAft>
                <a:spcPts val="0"/>
              </a:spcAft>
              <a:buFont typeface="Arial" pitchFamily="34" charset="0"/>
              <a:buChar char="•"/>
              <a:defRPr/>
            </a:pPr>
            <a:endParaRPr lang="ru-RU" dirty="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47</a:t>
            </a:fld>
            <a:endParaRPr lang="ru-RU" sz="2400" b="1">
              <a:solidFill>
                <a:schemeClr val="tx1"/>
              </a:solidFill>
            </a:endParaRPr>
          </a:p>
        </p:txBody>
      </p:sp>
    </p:spTree>
    <p:extLst>
      <p:ext uri="{BB962C8B-B14F-4D97-AF65-F5344CB8AC3E}">
        <p14:creationId xmlns:p14="http://schemas.microsoft.com/office/powerpoint/2010/main" val="144625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8"/>
            <a:ext cx="10515600" cy="922252"/>
          </a:xfrm>
        </p:spPr>
        <p:txBody>
          <a:bodyPr rtlCol="0">
            <a:normAutofit/>
          </a:bodyPr>
          <a:lstStyle/>
          <a:p>
            <a:pPr algn="ctr" eaLnBrk="1" fontAlgn="auto" hangingPunct="1">
              <a:spcAft>
                <a:spcPts val="0"/>
              </a:spcAft>
              <a:defRPr/>
            </a:pPr>
            <a:r>
              <a:rPr lang="ru-RU" b="1" dirty="0" smtClean="0"/>
              <a:t>Работа </a:t>
            </a:r>
            <a:r>
              <a:rPr lang="ru-RU" b="1" dirty="0" smtClean="0"/>
              <a:t>с ответственностью и свободой</a:t>
            </a:r>
            <a:endParaRPr lang="ru-RU" b="1" dirty="0"/>
          </a:p>
        </p:txBody>
      </p:sp>
      <p:sp>
        <p:nvSpPr>
          <p:cNvPr id="3" name="Содержимое 2"/>
          <p:cNvSpPr>
            <a:spLocks noGrp="1"/>
          </p:cNvSpPr>
          <p:nvPr>
            <p:ph idx="1"/>
          </p:nvPr>
        </p:nvSpPr>
        <p:spPr>
          <a:xfrm>
            <a:off x="599241" y="1422821"/>
            <a:ext cx="10972800" cy="4752975"/>
          </a:xfrm>
        </p:spPr>
        <p:txBody>
          <a:bodyPr rtlCol="0">
            <a:normAutofit fontScale="32500" lnSpcReduction="20000"/>
          </a:bodyPr>
          <a:lstStyle/>
          <a:p>
            <a:pPr algn="just" eaLnBrk="1" fontAlgn="auto" hangingPunct="1">
              <a:spcAft>
                <a:spcPts val="0"/>
              </a:spcAft>
              <a:buFont typeface="Arial" pitchFamily="34" charset="0"/>
              <a:buChar char="•"/>
              <a:defRPr/>
            </a:pPr>
            <a:r>
              <a:rPr lang="ru-RU" sz="7200" b="1" dirty="0" smtClean="0"/>
              <a:t>Техника определения видов защиты и способов уклонения от ответственности</a:t>
            </a:r>
            <a:r>
              <a:rPr lang="en-US" sz="7200" b="1" dirty="0" smtClean="0"/>
              <a:t> </a:t>
            </a:r>
            <a:r>
              <a:rPr lang="ru-RU" sz="7200" dirty="0" smtClean="0"/>
              <a:t>(понимание функций определенных видов поведения (например, </a:t>
            </a:r>
            <a:r>
              <a:rPr lang="ru-RU" sz="7200" dirty="0" err="1" smtClean="0"/>
              <a:t>компульсивности</a:t>
            </a:r>
            <a:r>
              <a:rPr lang="ru-RU" sz="7200" dirty="0" smtClean="0"/>
              <a:t>) как уклонения от ответственности за выбор, анализ ответственности за собственные несчастья</a:t>
            </a:r>
            <a:r>
              <a:rPr lang="ru-RU" sz="7200" dirty="0" smtClean="0"/>
              <a:t>).</a:t>
            </a:r>
            <a:endParaRPr lang="ru-RU" sz="7200" dirty="0" smtClean="0"/>
          </a:p>
          <a:p>
            <a:pPr algn="just" eaLnBrk="1" fontAlgn="auto" hangingPunct="1">
              <a:spcAft>
                <a:spcPts val="0"/>
              </a:spcAft>
              <a:buFont typeface="Arial" pitchFamily="34" charset="0"/>
              <a:buChar char="•"/>
              <a:defRPr/>
            </a:pPr>
            <a:r>
              <a:rPr lang="ru-RU" sz="7200" b="1" dirty="0" smtClean="0"/>
              <a:t>Техника столкновения с ограничениями реальности </a:t>
            </a:r>
            <a:r>
              <a:rPr lang="ru-RU" sz="7200" dirty="0" smtClean="0"/>
              <a:t>(пациент не в силах изменить неблагоприятную ситуацию, но в силах изменить своё к ней отношение</a:t>
            </a:r>
            <a:r>
              <a:rPr lang="ru-RU" sz="7200" dirty="0" smtClean="0"/>
              <a:t>).</a:t>
            </a:r>
            <a:endParaRPr lang="ru-RU" sz="7200" dirty="0" smtClean="0"/>
          </a:p>
          <a:p>
            <a:pPr algn="just" eaLnBrk="1" fontAlgn="auto" hangingPunct="1">
              <a:spcAft>
                <a:spcPts val="0"/>
              </a:spcAft>
              <a:buFont typeface="Arial" pitchFamily="34" charset="0"/>
              <a:buChar char="•"/>
              <a:defRPr/>
            </a:pPr>
            <a:r>
              <a:rPr lang="ru-RU" sz="7200" b="1" dirty="0" smtClean="0"/>
              <a:t>Техника противостояния экзистенциальной вине</a:t>
            </a:r>
            <a:r>
              <a:rPr lang="ru-RU" sz="7200" dirty="0" smtClean="0"/>
              <a:t>  (пока пациенты продолжают вести себя в настоящем так, как они это делали в прошлом, они не могут простить себе выбор, сделанный в прошлом</a:t>
            </a:r>
            <a:r>
              <a:rPr lang="ru-RU" sz="7200" dirty="0" smtClean="0"/>
              <a:t>).</a:t>
            </a:r>
            <a:endParaRPr lang="ru-RU" sz="7200" dirty="0" smtClean="0"/>
          </a:p>
          <a:p>
            <a:pPr algn="just" eaLnBrk="1" fontAlgn="auto" hangingPunct="1">
              <a:spcAft>
                <a:spcPts val="0"/>
              </a:spcAft>
              <a:buFont typeface="Arial" pitchFamily="34" charset="0"/>
              <a:buChar char="•"/>
              <a:defRPr/>
            </a:pPr>
            <a:r>
              <a:rPr lang="ru-RU" sz="7200" b="1" dirty="0" smtClean="0"/>
              <a:t>Техника высвобождения способности хотеть</a:t>
            </a:r>
            <a:r>
              <a:rPr lang="en-US" sz="7200" dirty="0" smtClean="0"/>
              <a:t> </a:t>
            </a:r>
            <a:r>
              <a:rPr lang="ru-RU" sz="7200" dirty="0" smtClean="0"/>
              <a:t>(работа с подавленными и вытесненными аффектами, блокирующими желания</a:t>
            </a:r>
            <a:r>
              <a:rPr lang="ru-RU" sz="7200" dirty="0" smtClean="0"/>
              <a:t>).</a:t>
            </a:r>
            <a:endParaRPr lang="ru-RU" sz="7200" dirty="0" smtClean="0"/>
          </a:p>
          <a:p>
            <a:pPr algn="just" eaLnBrk="1" fontAlgn="auto" hangingPunct="1">
              <a:spcAft>
                <a:spcPts val="0"/>
              </a:spcAft>
              <a:buFont typeface="Arial" pitchFamily="34" charset="0"/>
              <a:buChar char="•"/>
              <a:defRPr/>
            </a:pPr>
            <a:r>
              <a:rPr lang="ru-RU" sz="7200" b="1" dirty="0" smtClean="0"/>
              <a:t>Техника </a:t>
            </a:r>
            <a:r>
              <a:rPr lang="ru-RU" sz="7200" b="1" dirty="0" err="1" smtClean="0"/>
              <a:t>фасилитации</a:t>
            </a:r>
            <a:r>
              <a:rPr lang="ru-RU" sz="7200" b="1" dirty="0" smtClean="0"/>
              <a:t> принятия решений</a:t>
            </a:r>
            <a:r>
              <a:rPr lang="en-US" sz="7200" b="1" dirty="0" smtClean="0"/>
              <a:t> </a:t>
            </a:r>
            <a:r>
              <a:rPr lang="ru-RU" sz="7200" dirty="0" smtClean="0"/>
              <a:t>(психотерапевты могут побуждать пациентов активно принимать решения таким образом, что принятие решения будет способствовать активизации у них собственной силы и ресурсов: «Только я могу изменить мир, который создал», «В изменении нет никакой опасности», «Чтобы получить то, чего я действительно хочу, я должен измениться», «Я в силах измениться»).</a:t>
            </a:r>
          </a:p>
          <a:p>
            <a:pPr algn="just" eaLnBrk="1" fontAlgn="auto" hangingPunct="1">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48</a:t>
            </a:fld>
            <a:endParaRPr lang="ru-RU" sz="2400" b="1">
              <a:solidFill>
                <a:schemeClr val="tx1"/>
              </a:solidFill>
            </a:endParaRPr>
          </a:p>
        </p:txBody>
      </p:sp>
    </p:spTree>
    <p:extLst>
      <p:ext uri="{BB962C8B-B14F-4D97-AF65-F5344CB8AC3E}">
        <p14:creationId xmlns:p14="http://schemas.microsoft.com/office/powerpoint/2010/main" val="2870505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838200" y="365127"/>
            <a:ext cx="10515600" cy="958347"/>
          </a:xfrm>
        </p:spPr>
        <p:txBody>
          <a:bodyPr/>
          <a:lstStyle/>
          <a:p>
            <a:pPr algn="ctr" eaLnBrk="1" hangingPunct="1"/>
            <a:r>
              <a:rPr lang="ru-RU" altLang="ru-RU" b="1" dirty="0" smtClean="0"/>
              <a:t>Работа с изоляцией</a:t>
            </a:r>
          </a:p>
        </p:txBody>
      </p:sp>
      <p:sp>
        <p:nvSpPr>
          <p:cNvPr id="3" name="Содержимое 2"/>
          <p:cNvSpPr>
            <a:spLocks noGrp="1"/>
          </p:cNvSpPr>
          <p:nvPr>
            <p:ph idx="1"/>
          </p:nvPr>
        </p:nvSpPr>
        <p:spPr>
          <a:xfrm>
            <a:off x="874295" y="1416552"/>
            <a:ext cx="10515600" cy="4351338"/>
          </a:xfrm>
        </p:spPr>
        <p:txBody>
          <a:bodyPr rtlCol="0">
            <a:normAutofit fontScale="92500"/>
          </a:bodyPr>
          <a:lstStyle/>
          <a:p>
            <a:pPr algn="just" eaLnBrk="1" fontAlgn="auto" hangingPunct="1">
              <a:spcAft>
                <a:spcPts val="0"/>
              </a:spcAft>
              <a:buFont typeface="Arial" pitchFamily="34" charset="0"/>
              <a:buChar char="•"/>
              <a:defRPr/>
            </a:pPr>
            <a:r>
              <a:rPr lang="ru-RU" b="1" dirty="0" smtClean="0"/>
              <a:t>Техника </a:t>
            </a:r>
            <a:r>
              <a:rPr lang="ru-RU" b="1" dirty="0" err="1" smtClean="0"/>
              <a:t>конфронтирования</a:t>
            </a:r>
            <a:r>
              <a:rPr lang="ru-RU" b="1" dirty="0" smtClean="0"/>
              <a:t> пациентов с изоляцией  </a:t>
            </a:r>
            <a:r>
              <a:rPr lang="ru-RU" dirty="0" smtClean="0"/>
              <a:t>(осознание тотального одиночества существенно влияет на изменение качества жизни и взаимоотношений; исследуя свое одиночество, пациенты учатся определять, что они могут и что не могут получить от отношений</a:t>
            </a:r>
            <a:r>
              <a:rPr lang="ru-RU" dirty="0" smtClean="0"/>
              <a:t>).</a:t>
            </a:r>
            <a:endParaRPr lang="ru-RU" dirty="0" smtClean="0"/>
          </a:p>
          <a:p>
            <a:pPr algn="just" eaLnBrk="1" fontAlgn="auto" hangingPunct="1">
              <a:spcAft>
                <a:spcPts val="0"/>
              </a:spcAft>
              <a:buFont typeface="Arial" pitchFamily="34" charset="0"/>
              <a:buChar char="•"/>
              <a:defRPr/>
            </a:pPr>
            <a:r>
              <a:rPr lang="ru-RU" b="1" dirty="0" smtClean="0"/>
              <a:t>Техника идентификации механизмов защиты</a:t>
            </a:r>
            <a:r>
              <a:rPr lang="en-US" b="1" dirty="0" smtClean="0"/>
              <a:t> </a:t>
            </a:r>
            <a:r>
              <a:rPr lang="ru-RU" dirty="0" smtClean="0"/>
              <a:t>(выявление защит, которыми пользуются пациенты, чтобы справляться с противоречием между потребностью в принадлежности и фактом экзистенциальной изоляции</a:t>
            </a:r>
            <a:r>
              <a:rPr lang="ru-RU" dirty="0" smtClean="0"/>
              <a:t>).</a:t>
            </a:r>
            <a:endParaRPr lang="ru-RU" dirty="0" smtClean="0"/>
          </a:p>
          <a:p>
            <a:pPr algn="just" eaLnBrk="1" fontAlgn="auto" hangingPunct="1">
              <a:spcAft>
                <a:spcPts val="0"/>
              </a:spcAft>
              <a:buFont typeface="Arial" pitchFamily="34" charset="0"/>
              <a:buChar char="•"/>
              <a:defRPr/>
            </a:pPr>
            <a:r>
              <a:rPr lang="ru-RU" b="1" dirty="0" smtClean="0"/>
              <a:t>Техника идентификации межличностной патологии</a:t>
            </a:r>
            <a:r>
              <a:rPr lang="en-US" b="1" dirty="0" smtClean="0"/>
              <a:t> </a:t>
            </a:r>
            <a:r>
              <a:rPr lang="ru-RU" dirty="0" smtClean="0"/>
              <a:t> (в какой степени пациенты относятся к другим людям как к объектам, служащим для удовлетворения их желаний и потребностей? Насколько они способны любить? Насколько хорошо они умеют выслушивать собеседников и раскрывать себя? Каким образом они удерживают людей на расстоянии? </a:t>
            </a:r>
            <a:r>
              <a:rPr lang="ru-RU" dirty="0" smtClean="0"/>
              <a:t>Психотерапевт может влиять на развитие навыков принятия и выражения чувств</a:t>
            </a:r>
            <a:r>
              <a:rPr lang="ru-RU" dirty="0" smtClean="0"/>
              <a:t>).</a:t>
            </a:r>
            <a:endParaRPr lang="ru-RU" dirty="0" smtClean="0"/>
          </a:p>
          <a:p>
            <a:pPr algn="just" eaLnBrk="1" fontAlgn="auto" hangingPunct="1">
              <a:spcAft>
                <a:spcPts val="0"/>
              </a:spcAft>
              <a:buFont typeface="Arial" pitchFamily="34" charset="0"/>
              <a:buChar char="•"/>
              <a:defRPr/>
            </a:pPr>
            <a:r>
              <a:rPr lang="ru-RU" b="1" dirty="0" smtClean="0"/>
              <a:t>Исцеляющие отношения </a:t>
            </a:r>
            <a:r>
              <a:rPr lang="ru-RU" dirty="0" smtClean="0"/>
              <a:t>(отношения </a:t>
            </a:r>
            <a:r>
              <a:rPr lang="ru-RU" dirty="0" smtClean="0"/>
              <a:t>психотерапевт — пациент </a:t>
            </a:r>
            <a:r>
              <a:rPr lang="ru-RU" dirty="0" smtClean="0"/>
              <a:t>могут способствовать самоутверждению пациентов, так как для них чрезвычайно важно, что кто-то, кого они уважают и кто</a:t>
            </a:r>
            <a:r>
              <a:rPr lang="en-US" dirty="0" smtClean="0"/>
              <a:t> </a:t>
            </a:r>
            <a:r>
              <a:rPr lang="ru-RU" i="1" dirty="0" smtClean="0"/>
              <a:t>действительно</a:t>
            </a:r>
            <a:r>
              <a:rPr lang="en-US" i="1" dirty="0" smtClean="0"/>
              <a:t> </a:t>
            </a:r>
            <a:r>
              <a:rPr lang="ru-RU" dirty="0" smtClean="0"/>
              <a:t>знает все их сильные и слабые стороны, принимает их).</a:t>
            </a:r>
            <a:endParaRPr lang="ru-RU" dirty="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49</a:t>
            </a:fld>
            <a:endParaRPr lang="ru-RU" sz="2400" b="1">
              <a:solidFill>
                <a:schemeClr val="tx1"/>
              </a:solidFill>
            </a:endParaRPr>
          </a:p>
        </p:txBody>
      </p:sp>
    </p:spTree>
    <p:extLst>
      <p:ext uri="{BB962C8B-B14F-4D97-AF65-F5344CB8AC3E}">
        <p14:creationId xmlns:p14="http://schemas.microsoft.com/office/powerpoint/2010/main" val="37456595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8465" y="-2574557"/>
            <a:ext cx="11343049" cy="6568008"/>
          </a:xfrm>
        </p:spPr>
        <p:txBody>
          <a:bodyPr/>
          <a:lstStyle/>
          <a:p>
            <a:pPr algn="ctr">
              <a:buNone/>
            </a:pPr>
            <a:r>
              <a:rPr lang="ru-RU" b="1" dirty="0" smtClean="0">
                <a:solidFill>
                  <a:srgbClr val="0070C0"/>
                </a:solidFill>
              </a:rPr>
              <a:t>несовпадение между тем, что мы хотим (достичь, сделать и т.п.), и тем, что мы можем</a:t>
            </a:r>
            <a:endParaRPr lang="ru-RU" b="1" dirty="0">
              <a:solidFill>
                <a:srgbClr val="0070C0"/>
              </a:solidFill>
            </a:endParaRPr>
          </a:p>
        </p:txBody>
      </p:sp>
      <p:sp>
        <p:nvSpPr>
          <p:cNvPr id="5" name="Прямоугольник 4"/>
          <p:cNvSpPr/>
          <p:nvPr/>
        </p:nvSpPr>
        <p:spPr>
          <a:xfrm>
            <a:off x="2159563" y="1628800"/>
            <a:ext cx="7996993" cy="492443"/>
          </a:xfrm>
          <a:prstGeom prst="rect">
            <a:avLst/>
          </a:prstGeom>
        </p:spPr>
        <p:txBody>
          <a:bodyPr wrap="square">
            <a:spAutoFit/>
          </a:bodyPr>
          <a:lstStyle/>
          <a:p>
            <a:pPr algn="ctr"/>
            <a:r>
              <a:rPr lang="ru-RU" sz="2600" b="1" dirty="0" smtClean="0">
                <a:solidFill>
                  <a:srgbClr val="0070C0"/>
                </a:solidFill>
              </a:rPr>
              <a:t>возникновение</a:t>
            </a:r>
            <a:r>
              <a:rPr lang="ru-RU" b="1" dirty="0" smtClean="0">
                <a:solidFill>
                  <a:srgbClr val="0070C0"/>
                </a:solidFill>
              </a:rPr>
              <a:t> </a:t>
            </a:r>
            <a:r>
              <a:rPr lang="ru-RU" sz="2600" b="1" dirty="0" smtClean="0">
                <a:solidFill>
                  <a:srgbClr val="0070C0"/>
                </a:solidFill>
              </a:rPr>
              <a:t>негативных эмоций</a:t>
            </a:r>
            <a:endParaRPr lang="ru-RU" sz="2600" b="1" dirty="0">
              <a:solidFill>
                <a:srgbClr val="0070C0"/>
              </a:solidFill>
            </a:endParaRPr>
          </a:p>
        </p:txBody>
      </p:sp>
      <p:sp>
        <p:nvSpPr>
          <p:cNvPr id="6" name="Стрелка вниз 5"/>
          <p:cNvSpPr/>
          <p:nvPr/>
        </p:nvSpPr>
        <p:spPr>
          <a:xfrm>
            <a:off x="5646592" y="2420888"/>
            <a:ext cx="768085"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3599723" y="3068961"/>
            <a:ext cx="5750829" cy="492443"/>
          </a:xfrm>
          <a:prstGeom prst="rect">
            <a:avLst/>
          </a:prstGeom>
        </p:spPr>
        <p:txBody>
          <a:bodyPr wrap="square">
            <a:spAutoFit/>
          </a:bodyPr>
          <a:lstStyle/>
          <a:p>
            <a:r>
              <a:rPr lang="ru-RU" sz="2600" b="1" dirty="0" smtClean="0">
                <a:solidFill>
                  <a:srgbClr val="0070C0"/>
                </a:solidFill>
              </a:rPr>
              <a:t> трудная ситуация</a:t>
            </a:r>
            <a:endParaRPr lang="ru-RU" sz="2600" b="1" dirty="0">
              <a:solidFill>
                <a:srgbClr val="0070C0"/>
              </a:solidFill>
            </a:endParaRPr>
          </a:p>
        </p:txBody>
      </p:sp>
      <p:sp>
        <p:nvSpPr>
          <p:cNvPr id="8" name="Стрелка вниз 7"/>
          <p:cNvSpPr/>
          <p:nvPr/>
        </p:nvSpPr>
        <p:spPr>
          <a:xfrm>
            <a:off x="5711957" y="980728"/>
            <a:ext cx="86409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911424" y="4437684"/>
            <a:ext cx="10369152" cy="1292662"/>
          </a:xfrm>
          <a:prstGeom prst="rect">
            <a:avLst/>
          </a:prstGeom>
        </p:spPr>
        <p:txBody>
          <a:bodyPr wrap="square">
            <a:spAutoFit/>
          </a:bodyPr>
          <a:lstStyle/>
          <a:p>
            <a:pPr algn="ctr"/>
            <a:r>
              <a:rPr lang="ru-RU" sz="2600" b="1" dirty="0" smtClean="0">
                <a:solidFill>
                  <a:srgbClr val="0070C0"/>
                </a:solidFill>
              </a:rPr>
              <a:t>нарушение деятельности, ухудшение сложившихся отношений с окружающими нас людьми, порождает переживания и плохие эмоции, вызывает различные неудобства</a:t>
            </a:r>
            <a:endParaRPr lang="ru-RU" sz="2600" b="1" dirty="0">
              <a:solidFill>
                <a:srgbClr val="0070C0"/>
              </a:solidFill>
            </a:endParaRPr>
          </a:p>
        </p:txBody>
      </p:sp>
      <p:sp>
        <p:nvSpPr>
          <p:cNvPr id="10" name="Стрелка вниз 9"/>
          <p:cNvSpPr/>
          <p:nvPr/>
        </p:nvSpPr>
        <p:spPr>
          <a:xfrm>
            <a:off x="5720393" y="3734822"/>
            <a:ext cx="770380" cy="221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5</a:t>
            </a:fld>
            <a:endParaRPr lang="ru-RU">
              <a:solidFill>
                <a:srgbClr val="FFFFFF"/>
              </a:solidFill>
            </a:endParaRPr>
          </a:p>
        </p:txBody>
      </p:sp>
    </p:spTree>
    <p:extLst>
      <p:ext uri="{BB962C8B-B14F-4D97-AF65-F5344CB8AC3E}">
        <p14:creationId xmlns:p14="http://schemas.microsoft.com/office/powerpoint/2010/main" val="3735908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838200" y="365127"/>
            <a:ext cx="10515600" cy="898189"/>
          </a:xfrm>
        </p:spPr>
        <p:txBody>
          <a:bodyPr/>
          <a:lstStyle/>
          <a:p>
            <a:pPr algn="ctr" eaLnBrk="1" hangingPunct="1"/>
            <a:r>
              <a:rPr lang="ru-RU" altLang="ru-RU" b="1" dirty="0" smtClean="0"/>
              <a:t>Работа с бессмысленностью</a:t>
            </a:r>
          </a:p>
        </p:txBody>
      </p:sp>
      <p:sp>
        <p:nvSpPr>
          <p:cNvPr id="3" name="Содержимое 2"/>
          <p:cNvSpPr>
            <a:spLocks noGrp="1"/>
          </p:cNvSpPr>
          <p:nvPr>
            <p:ph idx="1"/>
          </p:nvPr>
        </p:nvSpPr>
        <p:spPr>
          <a:xfrm>
            <a:off x="645695" y="1431758"/>
            <a:ext cx="10972800" cy="4427621"/>
          </a:xfrm>
        </p:spPr>
        <p:txBody>
          <a:bodyPr rtlCol="0">
            <a:normAutofit fontScale="47500" lnSpcReduction="20000"/>
          </a:bodyPr>
          <a:lstStyle/>
          <a:p>
            <a:pPr algn="just" eaLnBrk="1" fontAlgn="auto" hangingPunct="1">
              <a:spcAft>
                <a:spcPts val="0"/>
              </a:spcAft>
              <a:buFont typeface="Arial" pitchFamily="34" charset="0"/>
              <a:buChar char="•"/>
              <a:defRPr/>
            </a:pPr>
            <a:r>
              <a:rPr lang="ru-RU" sz="4200" b="1" dirty="0" smtClean="0"/>
              <a:t>Техника переопределения проблемы.</a:t>
            </a:r>
            <a:r>
              <a:rPr lang="en-US" sz="4200" b="1" dirty="0" smtClean="0"/>
              <a:t> </a:t>
            </a:r>
            <a:r>
              <a:rPr lang="ru-RU" sz="4200" dirty="0" smtClean="0"/>
              <a:t>Согласно экзистенциальным подходам, люди скорее придают смысл, чем получают его. Поэтому экзистенциальные психотерапевты повышают осознание пациентами того, что в жизни нет никакого объективно присущего ей смысла, но люди ответственны за создание собственного смысла. </a:t>
            </a:r>
          </a:p>
          <a:p>
            <a:pPr algn="just" eaLnBrk="1" fontAlgn="auto" hangingPunct="1">
              <a:spcAft>
                <a:spcPts val="0"/>
              </a:spcAft>
              <a:buFont typeface="Arial" pitchFamily="34" charset="0"/>
              <a:buChar char="•"/>
              <a:defRPr/>
            </a:pPr>
            <a:r>
              <a:rPr lang="ru-RU" sz="4200" b="1" dirty="0" smtClean="0"/>
              <a:t>Техника определения видов защиты от тревоги бессмысленности</a:t>
            </a:r>
            <a:r>
              <a:rPr lang="en-US" sz="4200" b="1" dirty="0" smtClean="0"/>
              <a:t> </a:t>
            </a:r>
            <a:r>
              <a:rPr lang="ru-RU" sz="4200" dirty="0" smtClean="0"/>
              <a:t>(в какой мере стремление к получению денег, удовольствия, власти, признания, статуса коренится в их неспособности противостоять экзистенциальной проблеме, связанной с бессмысленностью? Защита от бессмысленности может быть одной из причин того, что пациенты относятся к жизни несерьезно, создавая тем самым проблемы, от решения которых они сознательно или подсознательно стремятся уклониться).</a:t>
            </a:r>
          </a:p>
          <a:p>
            <a:pPr algn="just" eaLnBrk="1" fontAlgn="auto" hangingPunct="1">
              <a:spcAft>
                <a:spcPts val="0"/>
              </a:spcAft>
              <a:buFont typeface="Arial" pitchFamily="34" charset="0"/>
              <a:buChar char="•"/>
              <a:defRPr/>
            </a:pPr>
            <a:r>
              <a:rPr lang="ru-RU" sz="4200" b="1" dirty="0" smtClean="0"/>
              <a:t>Техника содействия пациентам в их более активном участии в жизни</a:t>
            </a:r>
            <a:r>
              <a:rPr lang="en-US" sz="4200" b="1" dirty="0" smtClean="0"/>
              <a:t> </a:t>
            </a:r>
            <a:r>
              <a:rPr lang="ru-RU" sz="4200" dirty="0" smtClean="0"/>
              <a:t>(психотерапевт исходит из предположения о врожденном желании пациента всегда участвовать в жизни. </a:t>
            </a:r>
            <a:r>
              <a:rPr lang="ru-RU" sz="4200" dirty="0" smtClean="0"/>
              <a:t>Психотерапевты могут исследовать широкий диапазон надежд и целей пациентов, их системы убеждений, оценивать их способность любить и их попытки творчески выражать себя</a:t>
            </a:r>
            <a:r>
              <a:rPr lang="ru-RU" sz="4200" dirty="0" smtClean="0"/>
              <a:t>).</a:t>
            </a:r>
          </a:p>
          <a:p>
            <a:pPr algn="just">
              <a:defRPr/>
            </a:pPr>
            <a:r>
              <a:rPr lang="ru-RU" sz="4200" dirty="0"/>
              <a:t>Работа с бессмысленностью отличается от работы с другими предельными основаниями. В случаях со смертью, свободой и изоляцией психотерапевт организует процесс таким образом, чтобы пациент встретился с ними лицом к лицу. Однако когда дело касается бессмысленности, психотерапевт помогает отвернуться от вопроса, приняв решение о вовлеченности в жизнь.</a:t>
            </a:r>
          </a:p>
          <a:p>
            <a:pPr algn="just" eaLnBrk="1" fontAlgn="auto" hangingPunct="1">
              <a:spcAft>
                <a:spcPts val="0"/>
              </a:spcAft>
              <a:buFont typeface="Arial" pitchFamily="34" charset="0"/>
              <a:buChar char="•"/>
              <a:defRPr/>
            </a:pPr>
            <a:endParaRPr lang="ru-RU" sz="4200" dirty="0" smtClean="0"/>
          </a:p>
          <a:p>
            <a:pPr algn="just" eaLnBrk="1" fontAlgn="auto" hangingPunct="1">
              <a:spcAft>
                <a:spcPts val="0"/>
              </a:spcAft>
              <a:buFont typeface="Arial" pitchFamily="34" charset="0"/>
              <a:buChar char="•"/>
              <a:defRPr/>
            </a:pPr>
            <a:endParaRPr lang="ru-RU" dirty="0"/>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50</a:t>
            </a:fld>
            <a:endParaRPr lang="ru-RU" b="1" dirty="0">
              <a:solidFill>
                <a:schemeClr val="tx1"/>
              </a:solidFill>
            </a:endParaRPr>
          </a:p>
        </p:txBody>
      </p:sp>
    </p:spTree>
    <p:extLst>
      <p:ext uri="{BB962C8B-B14F-4D97-AF65-F5344CB8AC3E}">
        <p14:creationId xmlns:p14="http://schemas.microsoft.com/office/powerpoint/2010/main" val="5230053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435" y="116632"/>
            <a:ext cx="10364451" cy="1010282"/>
          </a:xfrm>
        </p:spPr>
        <p:txBody>
          <a:bodyPr>
            <a:normAutofit/>
          </a:bodyPr>
          <a:lstStyle/>
          <a:p>
            <a:pPr algn="ctr"/>
            <a:r>
              <a:rPr lang="ru-RU" b="1" dirty="0" smtClean="0">
                <a:cs typeface="Times New Roman" panose="02020603050405020304" pitchFamily="18" charset="0"/>
              </a:rPr>
              <a:t>Экзистенциальная психотерапия в России</a:t>
            </a:r>
            <a:endParaRPr lang="ru-RU" sz="3200" b="1" dirty="0">
              <a:cs typeface="Times New Roman" panose="02020603050405020304" pitchFamily="18" charset="0"/>
            </a:endParaRPr>
          </a:p>
        </p:txBody>
      </p:sp>
      <p:sp>
        <p:nvSpPr>
          <p:cNvPr id="3" name="Содержимое 2"/>
          <p:cNvSpPr>
            <a:spLocks noGrp="1"/>
          </p:cNvSpPr>
          <p:nvPr>
            <p:ph idx="1"/>
          </p:nvPr>
        </p:nvSpPr>
        <p:spPr>
          <a:xfrm>
            <a:off x="719403" y="1484784"/>
            <a:ext cx="4896544" cy="4104456"/>
          </a:xfrm>
          <a:prstGeom prst="rect">
            <a:avLst/>
          </a:prstGeom>
        </p:spPr>
        <p:txBody>
          <a:bodyPr>
            <a:normAutofit/>
          </a:bodyPr>
          <a:lstStyle/>
          <a:p>
            <a:pPr marL="0" indent="0" algn="just">
              <a:buNone/>
            </a:pPr>
            <a:r>
              <a:rPr lang="ru-RU" dirty="0" smtClean="0">
                <a:cs typeface="Times New Roman" panose="02020603050405020304" pitchFamily="18" charset="0"/>
              </a:rPr>
              <a:t>В России и на постсоветском пространстве экзистенциальная психотерапия со второй половины 80-х ХХ века и в начале XXI века получила активное развитие и распространение. Среди знаковых событий того времени можно назвать визиты в Россию Виктора </a:t>
            </a:r>
            <a:r>
              <a:rPr lang="ru-RU" dirty="0" err="1" smtClean="0">
                <a:cs typeface="Times New Roman" panose="02020603050405020304" pitchFamily="18" charset="0"/>
              </a:rPr>
              <a:t>Франкла</a:t>
            </a:r>
            <a:r>
              <a:rPr lang="ru-RU" dirty="0" smtClean="0">
                <a:cs typeface="Times New Roman" panose="02020603050405020304" pitchFamily="18" charset="0"/>
              </a:rPr>
              <a:t>(в марте 1987 года), и Карла </a:t>
            </a:r>
            <a:r>
              <a:rPr lang="ru-RU" dirty="0" err="1" smtClean="0">
                <a:cs typeface="Times New Roman" panose="02020603050405020304" pitchFamily="18" charset="0"/>
              </a:rPr>
              <a:t>Роджерса</a:t>
            </a:r>
            <a:r>
              <a:rPr lang="ru-RU" dirty="0" smtClean="0">
                <a:cs typeface="Times New Roman" panose="02020603050405020304" pitchFamily="18" charset="0"/>
              </a:rPr>
              <a:t> (в сентябре-октябре 1986 года). </a:t>
            </a:r>
            <a:endParaRPr lang="ru-RU" dirty="0">
              <a:cs typeface="Times New Roman" panose="02020603050405020304" pitchFamily="18" charset="0"/>
            </a:endParaRPr>
          </a:p>
        </p:txBody>
      </p:sp>
      <p:sp>
        <p:nvSpPr>
          <p:cNvPr id="5" name="Номер слайда 4"/>
          <p:cNvSpPr>
            <a:spLocks noGrp="1"/>
          </p:cNvSpPr>
          <p:nvPr>
            <p:ph type="sldNum" sz="quarter" idx="12"/>
          </p:nvPr>
        </p:nvSpPr>
        <p:spPr>
          <a:xfrm>
            <a:off x="8832630" y="6168022"/>
            <a:ext cx="2743200" cy="365125"/>
          </a:xfrm>
        </p:spPr>
        <p:txBody>
          <a:bodyPr/>
          <a:lstStyle/>
          <a:p>
            <a:pPr>
              <a:defRPr/>
            </a:pPr>
            <a:fld id="{A9092A10-1186-4CF6-9444-8E6666C4E82B}" type="slidenum">
              <a:rPr lang="ru-RU" sz="2400" b="1" smtClean="0">
                <a:solidFill>
                  <a:schemeClr val="tx1"/>
                </a:solidFill>
              </a:rPr>
              <a:pPr>
                <a:defRPr/>
              </a:pPr>
              <a:t>51</a:t>
            </a:fld>
            <a:endParaRPr lang="ru-RU" sz="2400" b="1">
              <a:solidFill>
                <a:schemeClr val="tx1"/>
              </a:solidFill>
            </a:endParaRPr>
          </a:p>
        </p:txBody>
      </p:sp>
      <p:pic>
        <p:nvPicPr>
          <p:cNvPr id="4" name="Рисунок 3"/>
          <p:cNvPicPr>
            <a:picLocks noChangeAspect="1"/>
          </p:cNvPicPr>
          <p:nvPr/>
        </p:nvPicPr>
        <p:blipFill>
          <a:blip r:embed="rId3"/>
          <a:stretch>
            <a:fillRect/>
          </a:stretch>
        </p:blipFill>
        <p:spPr>
          <a:xfrm>
            <a:off x="6006659" y="1427550"/>
            <a:ext cx="5651942" cy="2628605"/>
          </a:xfrm>
          <a:prstGeom prst="rect">
            <a:avLst/>
          </a:prstGeom>
        </p:spPr>
      </p:pic>
    </p:spTree>
    <p:extLst>
      <p:ext uri="{BB962C8B-B14F-4D97-AF65-F5344CB8AC3E}">
        <p14:creationId xmlns:p14="http://schemas.microsoft.com/office/powerpoint/2010/main" val="630302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435" y="188641"/>
            <a:ext cx="10364451" cy="809759"/>
          </a:xfrm>
        </p:spPr>
        <p:txBody>
          <a:bodyPr>
            <a:noAutofit/>
          </a:bodyPr>
          <a:lstStyle/>
          <a:p>
            <a:pPr algn="ctr"/>
            <a:r>
              <a:rPr lang="ru-RU" b="1" dirty="0" smtClean="0">
                <a:cs typeface="Times New Roman" panose="02020603050405020304" pitchFamily="18" charset="0"/>
              </a:rPr>
              <a:t>Понимание мира</a:t>
            </a:r>
            <a:endParaRPr lang="ru-RU" sz="2400" dirty="0">
              <a:cs typeface="Times New Roman" panose="02020603050405020304" pitchFamily="18" charset="0"/>
            </a:endParaRPr>
          </a:p>
        </p:txBody>
      </p:sp>
      <p:sp>
        <p:nvSpPr>
          <p:cNvPr id="3" name="Содержимое 2"/>
          <p:cNvSpPr>
            <a:spLocks noGrp="1"/>
          </p:cNvSpPr>
          <p:nvPr>
            <p:ph idx="1"/>
          </p:nvPr>
        </p:nvSpPr>
        <p:spPr>
          <a:xfrm>
            <a:off x="609600" y="1214422"/>
            <a:ext cx="10534685" cy="4957778"/>
          </a:xfrm>
          <a:prstGeom prst="rect">
            <a:avLst/>
          </a:prstGeom>
        </p:spPr>
        <p:txBody>
          <a:bodyPr>
            <a:normAutofit/>
          </a:bodyPr>
          <a:lstStyle/>
          <a:p>
            <a:pPr marL="0" indent="0" algn="just">
              <a:buNone/>
            </a:pPr>
            <a:r>
              <a:rPr lang="ru-RU" sz="2400" dirty="0" smtClean="0">
                <a:cs typeface="Times New Roman" panose="02020603050405020304" pitchFamily="18" charset="0"/>
              </a:rPr>
              <a:t>Для экзистенциальной психологии и экзистенциализма в целом важным понятием является понятие мира человека, который (мир), например, согласно Р. </a:t>
            </a:r>
            <a:r>
              <a:rPr lang="ru-RU" sz="2400" dirty="0" err="1" smtClean="0">
                <a:cs typeface="Times New Roman" panose="02020603050405020304" pitchFamily="18" charset="0"/>
              </a:rPr>
              <a:t>Мэй</a:t>
            </a:r>
            <a:r>
              <a:rPr lang="ru-RU" sz="2400" dirty="0" smtClean="0">
                <a:cs typeface="Times New Roman" panose="02020603050405020304" pitchFamily="18" charset="0"/>
              </a:rPr>
              <a:t> является структурой значимых связей, в которой существует человек, и того, что он использует. Мир в экзистенциальной психологии понимается именно как мир человека. Мир человека, в отличие от закрытых миров животных и растений, характеризуется своей открытостью. Он, согласно Л. </a:t>
            </a:r>
            <a:r>
              <a:rPr lang="ru-RU" sz="2400" dirty="0" err="1" smtClean="0">
                <a:cs typeface="Times New Roman" panose="02020603050405020304" pitchFamily="18" charset="0"/>
              </a:rPr>
              <a:t>Бинсвангеру</a:t>
            </a:r>
            <a:r>
              <a:rPr lang="ru-RU" sz="2400" dirty="0" smtClean="0">
                <a:cs typeface="Times New Roman" panose="02020603050405020304" pitchFamily="18" charset="0"/>
              </a:rPr>
              <a:t>, не является чем-то данным, статичным, к чему человек просто приспосабливается; это скорее некая динамическая модель, благодаря которой, человек находится в процессе формирования и планирования, поскольку обладает осознанием себя. </a:t>
            </a:r>
            <a:endParaRPr lang="ru-RU" sz="2400"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52</a:t>
            </a:fld>
            <a:endParaRPr lang="ru-RU" sz="2400" b="1" dirty="0">
              <a:solidFill>
                <a:schemeClr val="tx1"/>
              </a:solidFill>
            </a:endParaRPr>
          </a:p>
        </p:txBody>
      </p:sp>
    </p:spTree>
    <p:extLst>
      <p:ext uri="{BB962C8B-B14F-4D97-AF65-F5344CB8AC3E}">
        <p14:creationId xmlns:p14="http://schemas.microsoft.com/office/powerpoint/2010/main" val="31969241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435" y="188640"/>
            <a:ext cx="10364451" cy="866266"/>
          </a:xfrm>
        </p:spPr>
        <p:txBody>
          <a:bodyPr>
            <a:normAutofit/>
          </a:bodyPr>
          <a:lstStyle/>
          <a:p>
            <a:pPr algn="ctr"/>
            <a:r>
              <a:rPr lang="ru-RU" sz="4000" b="1" dirty="0" smtClean="0">
                <a:cs typeface="Times New Roman" panose="02020603050405020304" pitchFamily="18" charset="0"/>
              </a:rPr>
              <a:t>Понимание времени</a:t>
            </a:r>
            <a:endParaRPr lang="ru-RU" sz="3200" dirty="0">
              <a:cs typeface="Times New Roman" panose="02020603050405020304" pitchFamily="18" charset="0"/>
            </a:endParaRPr>
          </a:p>
        </p:txBody>
      </p:sp>
      <p:sp>
        <p:nvSpPr>
          <p:cNvPr id="3" name="Содержимое 2"/>
          <p:cNvSpPr>
            <a:spLocks noGrp="1"/>
          </p:cNvSpPr>
          <p:nvPr>
            <p:ph idx="1"/>
          </p:nvPr>
        </p:nvSpPr>
        <p:spPr>
          <a:xfrm>
            <a:off x="431371" y="1196752"/>
            <a:ext cx="4320480" cy="4336620"/>
          </a:xfrm>
          <a:prstGeom prst="rect">
            <a:avLst/>
          </a:prstGeom>
        </p:spPr>
        <p:txBody>
          <a:bodyPr>
            <a:normAutofit/>
          </a:bodyPr>
          <a:lstStyle/>
          <a:p>
            <a:pPr marL="0" indent="0" algn="just">
              <a:buNone/>
            </a:pPr>
            <a:r>
              <a:rPr lang="ru-RU" sz="1800" dirty="0" smtClean="0">
                <a:cs typeface="Times New Roman" panose="02020603050405020304" pitchFamily="18" charset="0"/>
              </a:rPr>
              <a:t>Экзистенциальная психология и экзистенциализм в целом, разделяют точку зрения А. Бергсона на понимание времени - оно есть </a:t>
            </a:r>
            <a:r>
              <a:rPr lang="ru-RU" sz="1800" dirty="0" smtClean="0">
                <a:cs typeface="Times New Roman" panose="02020603050405020304" pitchFamily="18" charset="0"/>
              </a:rPr>
              <a:t>«сердце существования»; </a:t>
            </a:r>
            <a:r>
              <a:rPr lang="ru-RU" sz="1800" dirty="0" smtClean="0">
                <a:cs typeface="Times New Roman" panose="02020603050405020304" pitchFamily="18" charset="0"/>
              </a:rPr>
              <a:t>отличительная особенность переживаний человека</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53</a:t>
            </a:fld>
            <a:endParaRPr lang="ru-RU" sz="2400" b="1">
              <a:solidFill>
                <a:schemeClr val="tx1"/>
              </a:solidFill>
            </a:endParaRPr>
          </a:p>
        </p:txBody>
      </p:sp>
      <p:pic>
        <p:nvPicPr>
          <p:cNvPr id="4" name="Рисунок 3"/>
          <p:cNvPicPr>
            <a:picLocks noChangeAspect="1"/>
          </p:cNvPicPr>
          <p:nvPr/>
        </p:nvPicPr>
        <p:blipFill>
          <a:blip r:embed="rId3"/>
          <a:stretch>
            <a:fillRect/>
          </a:stretch>
        </p:blipFill>
        <p:spPr>
          <a:xfrm>
            <a:off x="5135894" y="1496090"/>
            <a:ext cx="6837373" cy="3760555"/>
          </a:xfrm>
          <a:prstGeom prst="rect">
            <a:avLst/>
          </a:prstGeom>
        </p:spPr>
      </p:pic>
    </p:spTree>
    <p:extLst>
      <p:ext uri="{BB962C8B-B14F-4D97-AF65-F5344CB8AC3E}">
        <p14:creationId xmlns:p14="http://schemas.microsoft.com/office/powerpoint/2010/main" val="3602168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5023" y="284167"/>
            <a:ext cx="10364451" cy="666328"/>
          </a:xfrm>
        </p:spPr>
        <p:txBody>
          <a:bodyPr>
            <a:normAutofit/>
          </a:bodyPr>
          <a:lstStyle/>
          <a:p>
            <a:pPr algn="ctr"/>
            <a:r>
              <a:rPr lang="ru-RU" b="1" dirty="0" smtClean="0">
                <a:cs typeface="Times New Roman" panose="02020603050405020304" pitchFamily="18" charset="0"/>
              </a:rPr>
              <a:t>Понимание </a:t>
            </a:r>
            <a:r>
              <a:rPr lang="ru-RU" b="1" dirty="0" smtClean="0">
                <a:cs typeface="Times New Roman" panose="02020603050405020304" pitchFamily="18" charset="0"/>
              </a:rPr>
              <a:t>человека</a:t>
            </a:r>
            <a:endParaRPr lang="ru-RU" dirty="0"/>
          </a:p>
        </p:txBody>
      </p:sp>
      <p:sp>
        <p:nvSpPr>
          <p:cNvPr id="3" name="Содержимое 2"/>
          <p:cNvSpPr>
            <a:spLocks noGrp="1"/>
          </p:cNvSpPr>
          <p:nvPr>
            <p:ph idx="1"/>
          </p:nvPr>
        </p:nvSpPr>
        <p:spPr>
          <a:xfrm>
            <a:off x="666711" y="1000109"/>
            <a:ext cx="10691099" cy="1213116"/>
          </a:xfrm>
          <a:prstGeom prst="rect">
            <a:avLst/>
          </a:prstGeom>
        </p:spPr>
        <p:txBody>
          <a:bodyPr>
            <a:normAutofit/>
          </a:bodyPr>
          <a:lstStyle/>
          <a:p>
            <a:pPr marL="0" indent="0" algn="just">
              <a:buNone/>
            </a:pPr>
            <a:r>
              <a:rPr lang="ru-RU" sz="2000" dirty="0" smtClean="0">
                <a:cs typeface="Times New Roman" panose="02020603050405020304" pitchFamily="18" charset="0"/>
              </a:rPr>
              <a:t>В экзистенциальной психологии, согласно Р. </a:t>
            </a:r>
            <a:r>
              <a:rPr lang="ru-RU" sz="2000" dirty="0" err="1" smtClean="0">
                <a:cs typeface="Times New Roman" panose="02020603050405020304" pitchFamily="18" charset="0"/>
              </a:rPr>
              <a:t>Мэй</a:t>
            </a:r>
            <a:r>
              <a:rPr lang="ru-RU" sz="2000" dirty="0" smtClean="0">
                <a:cs typeface="Times New Roman" panose="02020603050405020304" pitchFamily="18" charset="0"/>
              </a:rPr>
              <a:t>, человек воспринимается всегда в процессе становления, в потенциальном переживании кризиса, который свойственен Западной культуре, в которой он переживает тревогу, отчаяние, отчуждение от самого себя и конфликты.</a:t>
            </a:r>
          </a:p>
        </p:txBody>
      </p:sp>
      <p:sp>
        <p:nvSpPr>
          <p:cNvPr id="5" name="Номер слайда 4"/>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54</a:t>
            </a:fld>
            <a:endParaRPr lang="ru-RU" sz="2400" b="1" dirty="0">
              <a:solidFill>
                <a:schemeClr val="tx1"/>
              </a:solidFill>
            </a:endParaRPr>
          </a:p>
        </p:txBody>
      </p:sp>
      <p:pic>
        <p:nvPicPr>
          <p:cNvPr id="4" name="Рисунок 3"/>
          <p:cNvPicPr>
            <a:picLocks noChangeAspect="1"/>
          </p:cNvPicPr>
          <p:nvPr/>
        </p:nvPicPr>
        <p:blipFill>
          <a:blip r:embed="rId3"/>
          <a:stretch>
            <a:fillRect/>
          </a:stretch>
        </p:blipFill>
        <p:spPr>
          <a:xfrm>
            <a:off x="804767" y="2153651"/>
            <a:ext cx="6694797" cy="3665035"/>
          </a:xfrm>
          <a:prstGeom prst="rect">
            <a:avLst/>
          </a:prstGeom>
        </p:spPr>
      </p:pic>
      <p:sp>
        <p:nvSpPr>
          <p:cNvPr id="6" name="Прямоугольник 5"/>
          <p:cNvSpPr/>
          <p:nvPr/>
        </p:nvSpPr>
        <p:spPr>
          <a:xfrm>
            <a:off x="7664115" y="2040087"/>
            <a:ext cx="4260155" cy="3693319"/>
          </a:xfrm>
          <a:prstGeom prst="rect">
            <a:avLst/>
          </a:prstGeom>
        </p:spPr>
        <p:txBody>
          <a:bodyPr wrap="square">
            <a:spAutoFit/>
          </a:bodyPr>
          <a:lstStyle/>
          <a:p>
            <a:pPr algn="just"/>
            <a:r>
              <a:rPr lang="ru-RU" dirty="0"/>
              <a:t>Фундаментальным вкладом экзистенциальной психотерапии и психологии, согласно Р. </a:t>
            </a:r>
            <a:r>
              <a:rPr lang="ru-RU" dirty="0" err="1"/>
              <a:t>Мэй</a:t>
            </a:r>
            <a:r>
              <a:rPr lang="ru-RU" dirty="0"/>
              <a:t>, является </a:t>
            </a:r>
            <a:r>
              <a:rPr lang="ru-RU" dirty="0" smtClean="0"/>
              <a:t>«понимание </a:t>
            </a:r>
            <a:r>
              <a:rPr lang="ru-RU" dirty="0"/>
              <a:t>человека как </a:t>
            </a:r>
            <a:r>
              <a:rPr lang="ru-RU" dirty="0" smtClean="0"/>
              <a:t>бытия»,</a:t>
            </a:r>
            <a:r>
              <a:rPr lang="ru-RU" dirty="0"/>
              <a:t> понимание </a:t>
            </a:r>
            <a:r>
              <a:rPr lang="ru-RU" dirty="0" smtClean="0"/>
              <a:t>«человека-в-его-мире».</a:t>
            </a:r>
            <a:endParaRPr lang="ru-RU" dirty="0"/>
          </a:p>
          <a:p>
            <a:pPr algn="just"/>
            <a:r>
              <a:rPr lang="ru-RU" dirty="0"/>
              <a:t>Человек является способным мыслить и осознавать своё бытие, а следовательно, рассматривается в экзистенциальной психологии как ответственный за своё существование. Человек должен осознавать себя и быть ответственным за себя, если он хочет стать самим собой.</a:t>
            </a:r>
          </a:p>
        </p:txBody>
      </p:sp>
    </p:spTree>
    <p:extLst>
      <p:ext uri="{BB962C8B-B14F-4D97-AF65-F5344CB8AC3E}">
        <p14:creationId xmlns:p14="http://schemas.microsoft.com/office/powerpoint/2010/main" val="599291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7"/>
            <a:ext cx="10515600" cy="994441"/>
          </a:xfrm>
        </p:spPr>
        <p:txBody>
          <a:bodyPr/>
          <a:lstStyle/>
          <a:p>
            <a:pPr algn="ctr"/>
            <a:r>
              <a:rPr lang="ru-RU" b="1" dirty="0"/>
              <a:t>Чувство вины</a:t>
            </a:r>
          </a:p>
        </p:txBody>
      </p:sp>
      <p:sp>
        <p:nvSpPr>
          <p:cNvPr id="3" name="Содержимое 2"/>
          <p:cNvSpPr>
            <a:spLocks noGrp="1"/>
          </p:cNvSpPr>
          <p:nvPr>
            <p:ph idx="1"/>
          </p:nvPr>
        </p:nvSpPr>
        <p:spPr>
          <a:xfrm>
            <a:off x="838200" y="1347537"/>
            <a:ext cx="10515600" cy="4829426"/>
          </a:xfrm>
          <a:prstGeom prst="rect">
            <a:avLst/>
          </a:prstGeom>
        </p:spPr>
        <p:txBody>
          <a:bodyPr>
            <a:normAutofit/>
          </a:bodyPr>
          <a:lstStyle/>
          <a:p>
            <a:pPr algn="ctr">
              <a:buNone/>
            </a:pPr>
            <a:r>
              <a:rPr lang="ru-RU" i="1" dirty="0" smtClean="0"/>
              <a:t>Чувство вины</a:t>
            </a:r>
            <a:r>
              <a:rPr lang="ru-RU" dirty="0" smtClean="0"/>
              <a:t> является характеристикой существования человека; он испытывает её в различных формах (разновидностях):</a:t>
            </a:r>
          </a:p>
          <a:p>
            <a:r>
              <a:rPr lang="ru-RU" dirty="0" smtClean="0">
                <a:cs typeface="Times New Roman" panose="02020603050405020304" pitchFamily="18" charset="0"/>
              </a:rPr>
              <a:t>отрицание, отказ и/или невозможность реализовать свои потенциальные возможности;</a:t>
            </a:r>
          </a:p>
          <a:p>
            <a:r>
              <a:rPr lang="ru-RU" dirty="0" smtClean="0">
                <a:cs typeface="Times New Roman" panose="02020603050405020304" pitchFamily="18" charset="0"/>
              </a:rPr>
              <a:t>вина перед своими близкими, возникающая из-за того, что человек воспринимает их через шоры своей ограниченности и предубеждённости, что всегда в какой-то мере есть надругательство над тем, что они представляют из себя, а также невозможность до конца понять потребности других людей и удовлетворить их.</a:t>
            </a:r>
          </a:p>
        </p:txBody>
      </p:sp>
      <p:sp>
        <p:nvSpPr>
          <p:cNvPr id="2" name="Номер слайда 1"/>
          <p:cNvSpPr>
            <a:spLocks noGrp="1"/>
          </p:cNvSpPr>
          <p:nvPr>
            <p:ph type="sldNum" sz="quarter" idx="12"/>
          </p:nvPr>
        </p:nvSpPr>
        <p:spPr/>
        <p:txBody>
          <a:bodyPr/>
          <a:lstStyle/>
          <a:p>
            <a:pPr>
              <a:defRPr/>
            </a:pPr>
            <a:fld id="{A9092A10-1186-4CF6-9444-8E6666C4E82B}" type="slidenum">
              <a:rPr lang="ru-RU" sz="2400" b="1" smtClean="0">
                <a:solidFill>
                  <a:schemeClr val="tx1"/>
                </a:solidFill>
              </a:rPr>
              <a:pPr>
                <a:defRPr/>
              </a:pPr>
              <a:t>55</a:t>
            </a:fld>
            <a:endParaRPr lang="ru-RU" sz="2400" b="1" dirty="0">
              <a:solidFill>
                <a:schemeClr val="tx1"/>
              </a:solidFill>
            </a:endParaRPr>
          </a:p>
        </p:txBody>
      </p:sp>
    </p:spTree>
    <p:extLst>
      <p:ext uri="{BB962C8B-B14F-4D97-AF65-F5344CB8AC3E}">
        <p14:creationId xmlns:p14="http://schemas.microsoft.com/office/powerpoint/2010/main" val="4249675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normAutofit/>
          </a:bodyPr>
          <a:lstStyle/>
          <a:p>
            <a:r>
              <a:rPr lang="ru-RU" dirty="0"/>
              <a:t>Спасибо за внимание!</a:t>
            </a:r>
          </a:p>
        </p:txBody>
      </p:sp>
    </p:spTree>
    <p:extLst>
      <p:ext uri="{BB962C8B-B14F-4D97-AF65-F5344CB8AC3E}">
        <p14:creationId xmlns:p14="http://schemas.microsoft.com/office/powerpoint/2010/main" val="848526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5924" y="261193"/>
            <a:ext cx="9500151" cy="924475"/>
          </a:xfrm>
        </p:spPr>
        <p:txBody>
          <a:bodyPr>
            <a:normAutofit/>
          </a:bodyPr>
          <a:lstStyle/>
          <a:p>
            <a:pPr algn="ctr"/>
            <a:r>
              <a:rPr lang="ru-RU" b="1" dirty="0" smtClean="0"/>
              <a:t>Пути выхода из трудной ситуации</a:t>
            </a:r>
            <a:endParaRPr lang="ru-RU" b="1" dirty="0"/>
          </a:p>
        </p:txBody>
      </p:sp>
      <p:sp>
        <p:nvSpPr>
          <p:cNvPr id="3" name="Содержимое 2"/>
          <p:cNvSpPr>
            <a:spLocks noGrp="1"/>
          </p:cNvSpPr>
          <p:nvPr>
            <p:ph idx="1"/>
          </p:nvPr>
        </p:nvSpPr>
        <p:spPr>
          <a:xfrm>
            <a:off x="335360" y="1481600"/>
            <a:ext cx="11617291" cy="3675592"/>
          </a:xfrm>
        </p:spPr>
        <p:txBody>
          <a:bodyPr>
            <a:normAutofit/>
          </a:bodyPr>
          <a:lstStyle/>
          <a:p>
            <a:pPr>
              <a:buNone/>
            </a:pPr>
            <a:endParaRPr lang="ru-RU" sz="2800" dirty="0" smtClean="0"/>
          </a:p>
          <a:p>
            <a:pPr>
              <a:buNone/>
            </a:pPr>
            <a:endParaRPr lang="ru-RU" sz="2800" dirty="0" smtClean="0"/>
          </a:p>
          <a:p>
            <a:pPr>
              <a:buNone/>
            </a:pPr>
            <a:endParaRPr lang="ru-RU" sz="2800" dirty="0" smtClean="0"/>
          </a:p>
          <a:p>
            <a:pPr>
              <a:buNone/>
            </a:pPr>
            <a:endParaRPr lang="ru-RU" sz="2800" dirty="0" smtClean="0"/>
          </a:p>
          <a:p>
            <a:pPr>
              <a:buNone/>
            </a:pPr>
            <a:r>
              <a:rPr lang="ru-RU" sz="2800" b="1" dirty="0" smtClean="0">
                <a:solidFill>
                  <a:srgbClr val="0070C0"/>
                </a:solidFill>
              </a:rPr>
              <a:t>  </a:t>
            </a:r>
            <a:r>
              <a:rPr lang="ru-RU" sz="2000" b="1" dirty="0" smtClean="0">
                <a:solidFill>
                  <a:srgbClr val="0070C0"/>
                </a:solidFill>
              </a:rPr>
              <a:t>бороться          бежать            </a:t>
            </a:r>
            <a:r>
              <a:rPr lang="ru-RU" sz="2000" b="1" dirty="0">
                <a:solidFill>
                  <a:srgbClr val="0070C0"/>
                </a:solidFill>
              </a:rPr>
              <a:t>ничего </a:t>
            </a:r>
            <a:r>
              <a:rPr lang="ru-RU" sz="2000" b="1" dirty="0" smtClean="0">
                <a:solidFill>
                  <a:srgbClr val="0070C0"/>
                </a:solidFill>
              </a:rPr>
              <a:t>не предпринимать </a:t>
            </a:r>
            <a:endParaRPr lang="ru-RU" sz="2000" b="1" dirty="0">
              <a:solidFill>
                <a:srgbClr val="0070C0"/>
              </a:solidFill>
            </a:endParaRPr>
          </a:p>
        </p:txBody>
      </p:sp>
      <p:sp>
        <p:nvSpPr>
          <p:cNvPr id="6" name="Стрелка вниз 5"/>
          <p:cNvSpPr/>
          <p:nvPr/>
        </p:nvSpPr>
        <p:spPr>
          <a:xfrm rot="2774284">
            <a:off x="3066545" y="1650301"/>
            <a:ext cx="771824" cy="2233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трелка вниз 7"/>
          <p:cNvSpPr/>
          <p:nvPr/>
        </p:nvSpPr>
        <p:spPr>
          <a:xfrm rot="1681911">
            <a:off x="5615947" y="1844823"/>
            <a:ext cx="960107" cy="1728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трелка вниз 8"/>
          <p:cNvSpPr/>
          <p:nvPr/>
        </p:nvSpPr>
        <p:spPr>
          <a:xfrm rot="19614311">
            <a:off x="8706489" y="1682241"/>
            <a:ext cx="1030315" cy="1714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Номер слайда 4"/>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6</a:t>
            </a:fld>
            <a:endParaRPr lang="ru-RU">
              <a:solidFill>
                <a:srgbClr val="FFFFFF"/>
              </a:solidFill>
            </a:endParaRPr>
          </a:p>
        </p:txBody>
      </p:sp>
    </p:spTree>
    <p:extLst>
      <p:ext uri="{BB962C8B-B14F-4D97-AF65-F5344CB8AC3E}">
        <p14:creationId xmlns:p14="http://schemas.microsoft.com/office/powerpoint/2010/main" val="672021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2971" y="321894"/>
            <a:ext cx="10753195" cy="864096"/>
          </a:xfrm>
        </p:spPr>
        <p:txBody>
          <a:bodyPr/>
          <a:lstStyle/>
          <a:p>
            <a:pPr algn="ctr"/>
            <a:r>
              <a:rPr lang="ru-RU" b="1" dirty="0" smtClean="0">
                <a:latin typeface="+mn-lt"/>
              </a:rPr>
              <a:t>Что выбрать?</a:t>
            </a:r>
            <a:endParaRPr lang="ru-RU" b="1" dirty="0">
              <a:latin typeface="+mn-lt"/>
            </a:endParaRPr>
          </a:p>
        </p:txBody>
      </p:sp>
      <p:sp>
        <p:nvSpPr>
          <p:cNvPr id="3" name="Содержимое 2"/>
          <p:cNvSpPr>
            <a:spLocks noGrp="1"/>
          </p:cNvSpPr>
          <p:nvPr>
            <p:ph idx="1"/>
          </p:nvPr>
        </p:nvSpPr>
        <p:spPr>
          <a:xfrm>
            <a:off x="299508" y="1535633"/>
            <a:ext cx="11713301" cy="4407968"/>
          </a:xfrm>
        </p:spPr>
        <p:txBody>
          <a:bodyPr>
            <a:noAutofit/>
          </a:bodyPr>
          <a:lstStyle/>
          <a:p>
            <a:pPr lvl="0"/>
            <a:r>
              <a:rPr lang="ru-RU" sz="2000" dirty="0" smtClean="0"/>
              <a:t>Борьба </a:t>
            </a:r>
            <a:r>
              <a:rPr lang="ru-RU" sz="2000" dirty="0" smtClean="0"/>
              <a:t>- </a:t>
            </a:r>
            <a:r>
              <a:rPr lang="ru-RU" sz="2000" dirty="0" smtClean="0"/>
              <a:t>естественная реакция организма, но так человек попадает в водоворот агрессии, и, в конце концов, он ломается.</a:t>
            </a:r>
          </a:p>
          <a:p>
            <a:pPr lvl="0"/>
            <a:r>
              <a:rPr lang="ru-RU" sz="2000" dirty="0" smtClean="0"/>
              <a:t> Ничего не </a:t>
            </a:r>
            <a:r>
              <a:rPr lang="ru-RU" sz="2000" dirty="0" smtClean="0"/>
              <a:t>делать - то</a:t>
            </a:r>
            <a:r>
              <a:rPr lang="ru-RU" sz="2000" dirty="0" smtClean="0"/>
              <a:t>, как обычно и поступают многие. Сдержанно выносят все удары, просто потому что боятся показать себя и дать отпор.</a:t>
            </a:r>
          </a:p>
          <a:p>
            <a:r>
              <a:rPr lang="ru-RU" sz="2000" dirty="0" smtClean="0"/>
              <a:t> Бегство бывает разным? </a:t>
            </a:r>
          </a:p>
          <a:p>
            <a:pPr>
              <a:buNone/>
            </a:pPr>
            <a:r>
              <a:rPr lang="ru-RU" sz="2000" b="1" dirty="0" smtClean="0"/>
              <a:t>Химическое бегство </a:t>
            </a:r>
            <a:r>
              <a:rPr lang="ru-RU" sz="2000" dirty="0" smtClean="0"/>
              <a:t>(таблетки, алкоголь, наркотики) </a:t>
            </a:r>
            <a:r>
              <a:rPr lang="ru-RU" sz="2000" dirty="0" smtClean="0"/>
              <a:t>- позволяет </a:t>
            </a:r>
            <a:r>
              <a:rPr lang="ru-RU" sz="2000" dirty="0" smtClean="0"/>
              <a:t>забыть агрессию и при таком состоянии реальность перестает восприниматься. </a:t>
            </a:r>
          </a:p>
          <a:p>
            <a:pPr>
              <a:buNone/>
            </a:pPr>
            <a:r>
              <a:rPr lang="ru-RU" sz="2000" b="1" dirty="0" smtClean="0"/>
              <a:t>Географическое бегство</a:t>
            </a:r>
            <a:r>
              <a:rPr lang="ru-RU" sz="2000" dirty="0" smtClean="0"/>
              <a:t> </a:t>
            </a:r>
            <a:r>
              <a:rPr lang="ru-RU" sz="2000" dirty="0" smtClean="0"/>
              <a:t>- </a:t>
            </a:r>
            <a:r>
              <a:rPr lang="ru-RU" sz="2000" dirty="0" smtClean="0"/>
              <a:t>смена декораций, но от себя и своих проблем не убежишь. </a:t>
            </a:r>
          </a:p>
          <a:p>
            <a:pPr lvl="0">
              <a:buNone/>
            </a:pPr>
            <a:r>
              <a:rPr lang="ru-RU" sz="2000" b="1" dirty="0" smtClean="0"/>
              <a:t>Бегство артистическое </a:t>
            </a:r>
            <a:r>
              <a:rPr lang="ru-RU" sz="2000" dirty="0" smtClean="0"/>
              <a:t>- </a:t>
            </a:r>
            <a:r>
              <a:rPr lang="ru-RU" sz="2000" dirty="0" smtClean="0"/>
              <a:t>вот что самое интересное. С помощью него создаются величайшие предметы искусства, когда агрессия трансформируется в чистую энергию и дает нам творить прекрасные вещи. Это выброс эмоций.</a:t>
            </a:r>
          </a:p>
          <a:p>
            <a:pPr algn="ctr">
              <a:buNone/>
            </a:pPr>
            <a:r>
              <a:rPr lang="ru-RU" sz="2000" b="1" dirty="0" smtClean="0">
                <a:solidFill>
                  <a:srgbClr val="002060"/>
                </a:solidFill>
              </a:rPr>
              <a:t> Поиск — вот что требуется при любой проблеме, ведь выходов всегда много.</a:t>
            </a:r>
            <a:endParaRPr lang="ru-RU" sz="2000" b="1" dirty="0">
              <a:solidFill>
                <a:srgbClr val="002060"/>
              </a:solidFill>
            </a:endParaRPr>
          </a:p>
        </p:txBody>
      </p:sp>
      <p:sp>
        <p:nvSpPr>
          <p:cNvPr id="5" name="Номер слайда 4"/>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7</a:t>
            </a:fld>
            <a:endParaRPr lang="ru-RU">
              <a:solidFill>
                <a:srgbClr val="FFFFFF"/>
              </a:solidFill>
            </a:endParaRPr>
          </a:p>
        </p:txBody>
      </p:sp>
    </p:spTree>
    <p:extLst>
      <p:ext uri="{BB962C8B-B14F-4D97-AF65-F5344CB8AC3E}">
        <p14:creationId xmlns:p14="http://schemas.microsoft.com/office/powerpoint/2010/main" val="883697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276726"/>
            <a:ext cx="10972800" cy="926432"/>
          </a:xfrm>
        </p:spPr>
        <p:txBody>
          <a:bodyPr>
            <a:normAutofit/>
          </a:bodyPr>
          <a:lstStyle/>
          <a:p>
            <a:pPr algn="ctr"/>
            <a:r>
              <a:rPr lang="ru-RU" sz="2800" b="1" dirty="0" smtClean="0">
                <a:latin typeface="+mn-lt"/>
              </a:rPr>
              <a:t>Рекомендации</a:t>
            </a:r>
            <a:br>
              <a:rPr lang="ru-RU" sz="2800" b="1" dirty="0" smtClean="0">
                <a:latin typeface="+mn-lt"/>
              </a:rPr>
            </a:br>
            <a:r>
              <a:rPr lang="ru-RU" sz="2800" b="1" dirty="0" smtClean="0">
                <a:latin typeface="+mn-lt"/>
              </a:rPr>
              <a:t>«Как можно выйти из трудной ситуации»</a:t>
            </a:r>
            <a:endParaRPr lang="ru-RU" sz="2800" b="1" dirty="0">
              <a:latin typeface="+mn-lt"/>
            </a:endParaRPr>
          </a:p>
        </p:txBody>
      </p:sp>
      <p:sp>
        <p:nvSpPr>
          <p:cNvPr id="3" name="Содержимое 2"/>
          <p:cNvSpPr>
            <a:spLocks noGrp="1"/>
          </p:cNvSpPr>
          <p:nvPr>
            <p:ph idx="1"/>
          </p:nvPr>
        </p:nvSpPr>
        <p:spPr>
          <a:xfrm>
            <a:off x="623393" y="1299411"/>
            <a:ext cx="10945215" cy="5065294"/>
          </a:xfrm>
        </p:spPr>
        <p:txBody>
          <a:bodyPr>
            <a:normAutofit fontScale="92500" lnSpcReduction="10000"/>
          </a:bodyPr>
          <a:lstStyle/>
          <a:p>
            <a:pPr lvl="0" algn="just">
              <a:lnSpc>
                <a:spcPct val="100000"/>
              </a:lnSpc>
              <a:spcBef>
                <a:spcPts val="0"/>
              </a:spcBef>
            </a:pPr>
            <a:r>
              <a:rPr lang="ru-RU" dirty="0" smtClean="0"/>
              <a:t> </a:t>
            </a:r>
            <a:r>
              <a:rPr lang="ru-RU" sz="2000" b="1" dirty="0" smtClean="0"/>
              <a:t>Не вините себя. </a:t>
            </a:r>
            <a:r>
              <a:rPr lang="ru-RU" sz="2000" dirty="0" smtClean="0"/>
              <a:t>Склонность </a:t>
            </a:r>
            <a:r>
              <a:rPr lang="ru-RU" sz="2000" dirty="0" smtClean="0"/>
              <a:t>винить себя во всех своих неудачах </a:t>
            </a:r>
            <a:r>
              <a:rPr lang="ru-RU" sz="2000" dirty="0" smtClean="0"/>
              <a:t>- </a:t>
            </a:r>
            <a:r>
              <a:rPr lang="ru-RU" sz="2000" dirty="0" smtClean="0"/>
              <a:t>это не выход, ведь вы можете быть ответственны за себя и свои поступки. А значит, только вы можете изменить свою жизнь, выбрать правильное решение, найти выход из ситуации.</a:t>
            </a:r>
          </a:p>
          <a:p>
            <a:pPr lvl="0" algn="just">
              <a:lnSpc>
                <a:spcPct val="100000"/>
              </a:lnSpc>
              <a:spcBef>
                <a:spcPts val="0"/>
              </a:spcBef>
            </a:pPr>
            <a:r>
              <a:rPr lang="ru-RU" sz="2000" dirty="0" smtClean="0"/>
              <a:t> </a:t>
            </a:r>
            <a:r>
              <a:rPr lang="ru-RU" sz="2000" b="1" dirty="0" smtClean="0"/>
              <a:t>Не торопитесь. </a:t>
            </a:r>
            <a:r>
              <a:rPr lang="ru-RU" sz="2000" dirty="0" smtClean="0"/>
              <a:t>Трудные </a:t>
            </a:r>
            <a:r>
              <a:rPr lang="ru-RU" sz="2000" dirty="0" smtClean="0"/>
              <a:t>жизненные обстоятельства способны вызвать тревогу, панику, раздражение, а эти факторы могут выбить из колеи и не помогут сделать правильный шаг в сторону решения проблемы. Не принимайте решений «на горячую голову», сделайте передышку</a:t>
            </a:r>
            <a:r>
              <a:rPr lang="ru-RU" sz="2000" dirty="0" smtClean="0"/>
              <a:t>.</a:t>
            </a:r>
          </a:p>
          <a:p>
            <a:pPr algn="just"/>
            <a:r>
              <a:rPr lang="ru-RU" sz="2000" b="1" dirty="0"/>
              <a:t>Найдите источник бед</a:t>
            </a:r>
            <a:r>
              <a:rPr lang="ru-RU" sz="2000" b="1" dirty="0" smtClean="0"/>
              <a:t>. </a:t>
            </a:r>
            <a:r>
              <a:rPr lang="ru-RU" sz="2000" dirty="0" smtClean="0"/>
              <a:t>Необходимо </a:t>
            </a:r>
            <a:r>
              <a:rPr lang="ru-RU" sz="2000" dirty="0"/>
              <a:t>точно определить, какие чувства вы испытываете. При сильной обиде, злости, ревности разум не позволяет воспринять действительность правильно. Необходимо помнить, что все пройдет и ваши трудности уже через некоторое время будут восприниматься как пустяки</a:t>
            </a:r>
            <a:r>
              <a:rPr lang="ru-RU" sz="2000" dirty="0" smtClean="0"/>
              <a:t>.</a:t>
            </a:r>
          </a:p>
          <a:p>
            <a:pPr algn="just"/>
            <a:r>
              <a:rPr lang="ru-RU" sz="2000" b="1" dirty="0"/>
              <a:t>Поймите, в чем проблема.</a:t>
            </a:r>
            <a:r>
              <a:rPr lang="ru-RU" sz="2000" dirty="0"/>
              <a:t> </a:t>
            </a:r>
            <a:r>
              <a:rPr lang="ru-RU" sz="2000" dirty="0" smtClean="0"/>
              <a:t> Не</a:t>
            </a:r>
            <a:r>
              <a:rPr lang="ru-RU" sz="2000" dirty="0"/>
              <a:t> помешает тут и ручка с бумагой, ведь за мыслями часто не угонишься </a:t>
            </a:r>
            <a:r>
              <a:rPr lang="ru-RU" sz="2000" dirty="0" smtClean="0"/>
              <a:t>- </a:t>
            </a:r>
            <a:r>
              <a:rPr lang="ru-RU" sz="2000" dirty="0"/>
              <a:t>а тут все будет структурировано. Вам нужно полностью описать сложившуюся трудность, а потом выяснить ее самый плохой исход. Если вы уже знаете худший вариант </a:t>
            </a:r>
            <a:r>
              <a:rPr lang="ru-RU" sz="2000" dirty="0" smtClean="0"/>
              <a:t>- </a:t>
            </a:r>
            <a:r>
              <a:rPr lang="ru-RU" sz="2000" dirty="0"/>
              <a:t>это лучше, чем неизвестность. Затем вам нужно написать самый хороший исход ситуации. В соответствии с ним уже напишите план действий, который поможет достичь этого благоприятного исхода</a:t>
            </a:r>
            <a:r>
              <a:rPr lang="ru-RU" sz="2000" dirty="0" smtClean="0"/>
              <a:t>.</a:t>
            </a:r>
          </a:p>
          <a:p>
            <a:pPr algn="just"/>
            <a:r>
              <a:rPr lang="ru-RU" sz="2000" b="1" dirty="0"/>
              <a:t>Если же вы не знаете исход проблемы, то придумайте ее вероятные варианты, а затем по мере течения жизни у вас будет конкретизироваться </a:t>
            </a:r>
            <a:r>
              <a:rPr lang="ru-RU" sz="2000" dirty="0"/>
              <a:t>факторы и может вы сможете повлиять на ситуацию. Не живите в подавленном состоянии, отвлекайтесь, займитесь тем, чем нравится, отдохните. Воспринимайте трудную ситуацию как важный жизненный опыт.</a:t>
            </a:r>
          </a:p>
          <a:p>
            <a:pPr algn="just"/>
            <a:endParaRPr lang="ru-RU" dirty="0"/>
          </a:p>
          <a:p>
            <a:endParaRPr lang="ru-RU" dirty="0"/>
          </a:p>
        </p:txBody>
      </p:sp>
      <p:sp>
        <p:nvSpPr>
          <p:cNvPr id="5" name="Номер слайда 4"/>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8</a:t>
            </a:fld>
            <a:endParaRPr lang="ru-RU">
              <a:solidFill>
                <a:srgbClr val="FFFFFF"/>
              </a:solidFill>
            </a:endParaRPr>
          </a:p>
        </p:txBody>
      </p:sp>
    </p:spTree>
    <p:extLst>
      <p:ext uri="{BB962C8B-B14F-4D97-AF65-F5344CB8AC3E}">
        <p14:creationId xmlns:p14="http://schemas.microsoft.com/office/powerpoint/2010/main" val="897034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8"/>
            <a:ext cx="10515600" cy="753810"/>
          </a:xfrm>
        </p:spPr>
        <p:txBody>
          <a:bodyPr/>
          <a:lstStyle/>
          <a:p>
            <a:pPr algn="ctr"/>
            <a:r>
              <a:rPr lang="ru-RU" b="1" dirty="0" smtClean="0"/>
              <a:t>Кризис </a:t>
            </a:r>
            <a:endParaRPr lang="ru-RU" b="1" dirty="0"/>
          </a:p>
        </p:txBody>
      </p:sp>
      <p:sp>
        <p:nvSpPr>
          <p:cNvPr id="3" name="Объект 2"/>
          <p:cNvSpPr>
            <a:spLocks noGrp="1"/>
          </p:cNvSpPr>
          <p:nvPr>
            <p:ph idx="1"/>
          </p:nvPr>
        </p:nvSpPr>
        <p:spPr>
          <a:xfrm>
            <a:off x="585537" y="1455821"/>
            <a:ext cx="10972800" cy="4752474"/>
          </a:xfrm>
        </p:spPr>
        <p:txBody>
          <a:bodyPr>
            <a:normAutofit/>
          </a:bodyPr>
          <a:lstStyle/>
          <a:p>
            <a:pPr marL="0" indent="0" algn="just">
              <a:buNone/>
            </a:pPr>
            <a:r>
              <a:rPr lang="ru-RU" dirty="0" smtClean="0"/>
              <a:t>реакция на </a:t>
            </a:r>
            <a:r>
              <a:rPr lang="ru-RU" dirty="0"/>
              <a:t>опасные события, которая переживается как болезненное </a:t>
            </a:r>
            <a:r>
              <a:rPr lang="ru-RU" dirty="0" smtClean="0"/>
              <a:t>состояние.</a:t>
            </a:r>
          </a:p>
          <a:p>
            <a:pPr marL="0" indent="0" algn="just">
              <a:buNone/>
            </a:pPr>
            <a:r>
              <a:rPr lang="ru-RU" altLang="ru-RU" sz="2000" b="1" dirty="0" smtClean="0"/>
              <a:t>Кризис </a:t>
            </a:r>
            <a:r>
              <a:rPr lang="ru-RU" altLang="ru-RU" sz="2000" dirty="0"/>
              <a:t>(от греч. </a:t>
            </a:r>
            <a:r>
              <a:rPr lang="en-US" altLang="ru-RU" sz="2000" dirty="0" err="1"/>
              <a:t>krisis</a:t>
            </a:r>
            <a:r>
              <a:rPr lang="ru-RU" altLang="ru-RU" sz="2000" dirty="0"/>
              <a:t> – решение, поворотный пункт, исход) острейшая форма проявления противоречий, связанная с нарушением стабильности.</a:t>
            </a:r>
            <a:br>
              <a:rPr lang="ru-RU" altLang="ru-RU" sz="2000" dirty="0"/>
            </a:br>
            <a:r>
              <a:rPr lang="ru-RU" altLang="ru-RU" sz="2000" dirty="0"/>
              <a:t>Противоречия являются основой кризиса – осознание ситуации как критической, ощущение «перелома</a:t>
            </a:r>
            <a:r>
              <a:rPr lang="ru-RU" altLang="ru-RU" sz="2000" dirty="0" smtClean="0"/>
              <a:t>» (</a:t>
            </a:r>
            <a:r>
              <a:rPr lang="ru-RU" altLang="ru-RU" sz="2000" dirty="0"/>
              <a:t>Философский словарь, 2000</a:t>
            </a:r>
            <a:r>
              <a:rPr lang="ru-RU" altLang="ru-RU" sz="2000" dirty="0" smtClean="0"/>
              <a:t>).</a:t>
            </a:r>
            <a:endParaRPr lang="ru-RU" dirty="0" smtClean="0"/>
          </a:p>
          <a:p>
            <a:r>
              <a:rPr lang="ru-RU" dirty="0" smtClean="0"/>
              <a:t>В </a:t>
            </a:r>
            <a:r>
              <a:rPr lang="ru-RU" dirty="0"/>
              <a:t>китайском языке </a:t>
            </a:r>
            <a:r>
              <a:rPr lang="ru-RU" dirty="0" smtClean="0"/>
              <a:t>«</a:t>
            </a:r>
            <a:r>
              <a:rPr lang="ru-RU" dirty="0" smtClean="0"/>
              <a:t>кризис» </a:t>
            </a:r>
            <a:r>
              <a:rPr lang="ru-RU" dirty="0" smtClean="0"/>
              <a:t>– это </a:t>
            </a:r>
            <a:r>
              <a:rPr lang="ru-RU" b="1" dirty="0" smtClean="0"/>
              <a:t>опасность </a:t>
            </a:r>
            <a:r>
              <a:rPr lang="ru-RU" dirty="0"/>
              <a:t>и </a:t>
            </a:r>
            <a:r>
              <a:rPr lang="ru-RU" b="1" dirty="0" smtClean="0"/>
              <a:t>возможность</a:t>
            </a:r>
            <a:r>
              <a:rPr lang="ru-RU" dirty="0" smtClean="0"/>
              <a:t> =</a:t>
            </a:r>
            <a:r>
              <a:rPr lang="en-US" dirty="0" smtClean="0"/>
              <a:t>&gt; </a:t>
            </a:r>
            <a:r>
              <a:rPr lang="ru-RU" dirty="0" smtClean="0"/>
              <a:t>несет </a:t>
            </a:r>
            <a:r>
              <a:rPr lang="ru-RU" dirty="0"/>
              <a:t>в себе оттенок чрезвычайности, угрозы и необходимости в </a:t>
            </a:r>
            <a:r>
              <a:rPr lang="ru-RU" dirty="0" smtClean="0"/>
              <a:t>действии</a:t>
            </a:r>
          </a:p>
          <a:p>
            <a:r>
              <a:rPr lang="ru-RU" dirty="0"/>
              <a:t>М</a:t>
            </a:r>
            <a:r>
              <a:rPr lang="ru-RU" dirty="0" smtClean="0"/>
              <a:t>ожет </a:t>
            </a:r>
            <a:r>
              <a:rPr lang="ru-RU" dirty="0"/>
              <a:t>привести к положительным </a:t>
            </a:r>
            <a:r>
              <a:rPr lang="ru-RU" dirty="0" smtClean="0"/>
              <a:t>переменам, стать </a:t>
            </a:r>
            <a:r>
              <a:rPr lang="ru-RU" dirty="0"/>
              <a:t>важным личностным опытом. </a:t>
            </a:r>
          </a:p>
        </p:txBody>
      </p:sp>
      <p:sp>
        <p:nvSpPr>
          <p:cNvPr id="5" name="Номер слайда 4"/>
          <p:cNvSpPr>
            <a:spLocks noGrp="1"/>
          </p:cNvSpPr>
          <p:nvPr>
            <p:ph type="sldNum" sz="quarter" idx="12"/>
          </p:nvPr>
        </p:nvSpPr>
        <p:spPr/>
        <p:txBody>
          <a:bodyPr/>
          <a:lstStyle/>
          <a:p>
            <a:pPr>
              <a:defRPr/>
            </a:pPr>
            <a:fld id="{A9092A10-1186-4CF6-9444-8E6666C4E82B}" type="slidenum">
              <a:rPr lang="ru-RU" smtClean="0">
                <a:solidFill>
                  <a:srgbClr val="FFFFFF"/>
                </a:solidFill>
              </a:rPr>
              <a:pPr>
                <a:defRPr/>
              </a:pPr>
              <a:t>9</a:t>
            </a:fld>
            <a:endParaRPr lang="ru-RU">
              <a:solidFill>
                <a:srgbClr val="FFFFFF"/>
              </a:solidFill>
            </a:endParaRPr>
          </a:p>
        </p:txBody>
      </p:sp>
    </p:spTree>
    <p:extLst>
      <p:ext uri="{BB962C8B-B14F-4D97-AF65-F5344CB8AC3E}">
        <p14:creationId xmlns:p14="http://schemas.microsoft.com/office/powerpoint/2010/main" val="17451873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154</TotalTime>
  <Words>2844</Words>
  <Application>Microsoft Office PowerPoint</Application>
  <PresentationFormat>Произвольный</PresentationFormat>
  <Paragraphs>381</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1_Тема Office</vt:lpstr>
      <vt:lpstr>Особенности построения консультативного процесса обучающихся, социально уязвимых и попавших в трудные жизненные ситуации </vt:lpstr>
      <vt:lpstr>План лекции</vt:lpstr>
      <vt:lpstr>Определение</vt:lpstr>
      <vt:lpstr>Трудная жизненная ситуация</vt:lpstr>
      <vt:lpstr>Презентация PowerPoint</vt:lpstr>
      <vt:lpstr>Пути выхода из трудной ситуации</vt:lpstr>
      <vt:lpstr>Что выбрать?</vt:lpstr>
      <vt:lpstr>Рекомендации «Как можно выйти из трудной ситуации»</vt:lpstr>
      <vt:lpstr>Кризис </vt:lpstr>
      <vt:lpstr>Типы кризисов</vt:lpstr>
      <vt:lpstr>Психологический кризис</vt:lpstr>
      <vt:lpstr>Концепции</vt:lpstr>
      <vt:lpstr>Классификации кризисов</vt:lpstr>
      <vt:lpstr>При каждом ли кризисе нужно помогать?  НЕТ!  «Нормальный» психологический кризис нужен каждому человеку!!! Расширение границ применение психотерапии снижает собственные адаптационные потребности. Психотерапевтическая помощь показана людям не просто в кризисном состоянии, а в ситуации «патологического кризиса». </vt:lpstr>
      <vt:lpstr>Патологический кризис</vt:lpstr>
      <vt:lpstr>Психическая  и психологическая травма</vt:lpstr>
      <vt:lpstr>Концепция кризисных состояний опирается на теории кризиса </vt:lpstr>
      <vt:lpstr>Концепция стресса Г. Селье </vt:lpstr>
      <vt:lpstr>Как все это работает. Стресс</vt:lpstr>
      <vt:lpstr>Презентация PowerPoint</vt:lpstr>
      <vt:lpstr>Теория кризиса Линдеманна (Lineman E., 1944)</vt:lpstr>
      <vt:lpstr>Стадии идентичности по Э. Эриксону</vt:lpstr>
      <vt:lpstr>Предположения  (Назыров Р.К., Холявко В.В.,2006, Кондинский А.Г., 2007)</vt:lpstr>
      <vt:lpstr>Личностный феномен «патологического страдания»</vt:lpstr>
      <vt:lpstr>Стадии горя по Элизабет Кюблер Росс </vt:lpstr>
      <vt:lpstr>Критические периоды времени (календарь работы горя)</vt:lpstr>
      <vt:lpstr>Нормальные реакции в состоянии горя (По материалам под ред. Креславского Е.С.)</vt:lpstr>
      <vt:lpstr>Нормальные реакции в состоянии горя</vt:lpstr>
      <vt:lpstr>Нормальные реакции в состоянии горя</vt:lpstr>
      <vt:lpstr>Типичные симптомы горя (нормальные)</vt:lpstr>
      <vt:lpstr>Нетипичные симптомы (патологические) </vt:lpstr>
      <vt:lpstr>Нетипичные симптомы (патологические) </vt:lpstr>
      <vt:lpstr>Экзистенциальная терапия</vt:lpstr>
      <vt:lpstr>Презентация PowerPoint</vt:lpstr>
      <vt:lpstr>Идейный каркас</vt:lpstr>
      <vt:lpstr> Серен Кьеркегор (1813—1855)</vt:lpstr>
      <vt:lpstr>Экзистенция</vt:lpstr>
      <vt:lpstr>Мартин Хайдеггер</vt:lpstr>
      <vt:lpstr>Жан-Поль Сартр</vt:lpstr>
      <vt:lpstr>Эдмунд Гуссерль</vt:lpstr>
      <vt:lpstr>Ролло Мэй</vt:lpstr>
      <vt:lpstr>Людвиг фон Бинсвангер </vt:lpstr>
      <vt:lpstr>Медард Босс</vt:lpstr>
      <vt:lpstr>Презентация PowerPoint</vt:lpstr>
      <vt:lpstr>Презентация PowerPoint</vt:lpstr>
      <vt:lpstr>Презентация PowerPoint</vt:lpstr>
      <vt:lpstr>Работа с осознанием смерти</vt:lpstr>
      <vt:lpstr>Работа с ответственностью и свободой</vt:lpstr>
      <vt:lpstr>Работа с изоляцией</vt:lpstr>
      <vt:lpstr>Работа с бессмысленностью</vt:lpstr>
      <vt:lpstr>Экзистенциальная психотерапия в России</vt:lpstr>
      <vt:lpstr>Понимание мира</vt:lpstr>
      <vt:lpstr>Понимание времени</vt:lpstr>
      <vt:lpstr>Понимание человека</vt:lpstr>
      <vt:lpstr>Чувство вины</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Суицид как проявления кризиса </dc:title>
  <dc:creator>Абрамова Елена Алексеевна</dc:creator>
  <cp:lastModifiedBy>1</cp:lastModifiedBy>
  <cp:revision>37</cp:revision>
  <dcterms:created xsi:type="dcterms:W3CDTF">2023-06-27T15:58:20Z</dcterms:created>
  <dcterms:modified xsi:type="dcterms:W3CDTF">2023-06-28T11:56:41Z</dcterms:modified>
</cp:coreProperties>
</file>