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44.04.02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Магистр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Социальная 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  <a:latin typeface="Times New Roman"/>
                <a:ea typeface="Calibri"/>
              </a:rPr>
              <a:t>Негативные последствия, обусловленные недостатками и упущениями в воспитании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628800"/>
            <a:ext cx="7992888" cy="4608512"/>
          </a:xfrm>
        </p:spPr>
        <p:txBody>
          <a:bodyPr>
            <a:normAutofit fontScale="85000" lnSpcReduction="10000"/>
          </a:bodyPr>
          <a:lstStyle/>
          <a:p>
            <a:pPr marL="457200" lvl="0" algn="just">
              <a:lnSpc>
                <a:spcPct val="115000"/>
              </a:lnSpc>
              <a:spcAft>
                <a:spcPts val="0"/>
              </a:spcAft>
              <a:buClr>
                <a:srgbClr val="F14124">
                  <a:lumMod val="75000"/>
                </a:srgbClr>
              </a:buClr>
            </a:pP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научение ребенка, подростка определенным негативным моделям жизни и деятельности (самореализации в жизни);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0" lvl="0" algn="just">
              <a:lnSpc>
                <a:spcPct val="115000"/>
              </a:lnSpc>
              <a:spcAft>
                <a:spcPts val="0"/>
              </a:spcAft>
              <a:buClr>
                <a:srgbClr val="F14124">
                  <a:lumMod val="75000"/>
                </a:srgbClr>
              </a:buClr>
            </a:pP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средовые негативные "ожидания" по отношению к ребенку, подростку из неблагополучной семьи;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0" lvl="0" algn="just">
              <a:lnSpc>
                <a:spcPct val="115000"/>
              </a:lnSpc>
              <a:spcAft>
                <a:spcPts val="0"/>
              </a:spcAft>
              <a:buClr>
                <a:srgbClr val="F14124">
                  <a:lumMod val="75000"/>
                </a:srgbClr>
              </a:buClr>
            </a:pP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приобщение ребенка, подростка к спиртным напиткам, наркотикам, курению, азартным играм;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0" lvl="0" algn="just">
              <a:lnSpc>
                <a:spcPct val="115000"/>
              </a:lnSpc>
              <a:spcAft>
                <a:spcPts val="0"/>
              </a:spcAft>
              <a:buClr>
                <a:srgbClr val="F14124">
                  <a:lumMod val="75000"/>
                </a:srgbClr>
              </a:buClr>
            </a:pP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отсутствие единства и согласованности в воспитательной деятельности родителей в семье, во взаимодействии семьи и школы, семьи, школы и административных органов по работе с детьми и подростками;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0" lvl="0" algn="just">
              <a:lnSpc>
                <a:spcPct val="115000"/>
              </a:lnSpc>
              <a:spcAft>
                <a:spcPts val="0"/>
              </a:spcAft>
              <a:buClr>
                <a:srgbClr val="F14124">
                  <a:lumMod val="75000"/>
                </a:srgbClr>
              </a:buClr>
            </a:pP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недостатки системы перевоспитания, исправления правонарушителей и последующей адаптации их в повседневной жизни (социальной среде).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52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effectLst/>
                <a:latin typeface="Times New Roman"/>
                <a:ea typeface="Calibri"/>
              </a:rPr>
              <a:t>Негативная личностная позиция самого ребенка (подростка)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7992888" cy="4248472"/>
          </a:xfrm>
        </p:spPr>
        <p:txBody>
          <a:bodyPr>
            <a:normAutofit fontScale="55000" lnSpcReduction="20000"/>
          </a:bodyPr>
          <a:lstStyle/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4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отклонения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в самооценке;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отклонения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в личностных притязаниях;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безразличие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к нравственным ценностям и самосовершенствованию;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негативно 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реализуемая потребность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в самоутверждении, нездоровом соперничестве;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сложности формирования потребности 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активного желания </a:t>
            </a:r>
            <a:r>
              <a:rPr lang="ru-RU" sz="4000" dirty="0" err="1">
                <a:latin typeface="Arial" pitchFamily="34" charset="0"/>
                <a:ea typeface="Calibri"/>
                <a:cs typeface="Arial" pitchFamily="34" charset="0"/>
              </a:rPr>
              <a:t>самоисправления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стремление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подростка к общению, участию в неформальных молодежных объединениях, в том числе и асоциальной направленности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. </a:t>
            </a:r>
            <a:endParaRPr lang="ru-RU" sz="32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412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effectLst/>
                <a:latin typeface="Times New Roman"/>
                <a:ea typeface="Calibri"/>
              </a:rPr>
              <a:t>Отклонения в психическом и физиологическом развитии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7992888" cy="4248472"/>
          </a:xfrm>
        </p:spPr>
        <p:txBody>
          <a:bodyPr>
            <a:normAutofit fontScale="62500" lnSpcReduction="20000"/>
          </a:bodyPr>
          <a:lstStyle/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4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низкий уровень интеллектуального развития от рождения или как результата черепно-мозговой травмы;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эмоционально обусловленные отклонения и (или) отклонения активно-волевой сферы, способствующие формированию повышенной возбудимости;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отклонения в процессе формирования личности, приводящие к сложностям во взаимоотношениях со сверстниками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. </a:t>
            </a:r>
            <a:endParaRPr lang="ru-RU" sz="32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406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effectLst/>
                <a:latin typeface="Times New Roman"/>
                <a:ea typeface="Calibri"/>
              </a:rPr>
              <a:t>Негативные факторы среды формирования личности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7992888" cy="4248472"/>
          </a:xfrm>
        </p:spPr>
        <p:txBody>
          <a:bodyPr>
            <a:normAutofit fontScale="40000" lnSpcReduction="20000"/>
          </a:bodyPr>
          <a:lstStyle/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4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5300" dirty="0">
                <a:latin typeface="Arial" pitchFamily="34" charset="0"/>
                <a:ea typeface="Calibri"/>
                <a:cs typeface="Arial" pitchFamily="34" charset="0"/>
              </a:rPr>
              <a:t>Семья </a:t>
            </a:r>
            <a:r>
              <a:rPr lang="ru-RU" sz="5300" dirty="0" smtClean="0">
                <a:latin typeface="Arial" pitchFamily="34" charset="0"/>
                <a:ea typeface="Calibri"/>
                <a:cs typeface="Arial" pitchFamily="34" charset="0"/>
              </a:rPr>
              <a:t>(безнравственная </a:t>
            </a:r>
            <a:r>
              <a:rPr lang="ru-RU" sz="5300" dirty="0">
                <a:latin typeface="Arial" pitchFamily="34" charset="0"/>
                <a:ea typeface="Calibri"/>
                <a:cs typeface="Arial" pitchFamily="34" charset="0"/>
              </a:rPr>
              <a:t>обстановка</a:t>
            </a:r>
            <a:r>
              <a:rPr lang="ru-RU" sz="5300" dirty="0" smtClean="0">
                <a:latin typeface="Arial" pitchFamily="34" charset="0"/>
                <a:ea typeface="Calibri"/>
                <a:cs typeface="Arial" pitchFamily="34" charset="0"/>
              </a:rPr>
              <a:t>; проблемы </a:t>
            </a:r>
            <a:r>
              <a:rPr lang="ru-RU" sz="5300" dirty="0">
                <a:latin typeface="Arial" pitchFamily="34" charset="0"/>
                <a:ea typeface="Calibri"/>
                <a:cs typeface="Arial" pitchFamily="34" charset="0"/>
              </a:rPr>
              <a:t>состава семьи: неполные, </a:t>
            </a:r>
            <a:r>
              <a:rPr lang="ru-RU" sz="5300" dirty="0" err="1">
                <a:latin typeface="Arial" pitchFamily="34" charset="0"/>
                <a:ea typeface="Calibri"/>
                <a:cs typeface="Arial" pitchFamily="34" charset="0"/>
              </a:rPr>
              <a:t>дистантные</a:t>
            </a:r>
            <a:r>
              <a:rPr lang="ru-RU" sz="5300" dirty="0">
                <a:latin typeface="Arial" pitchFamily="34" charset="0"/>
                <a:ea typeface="Calibri"/>
                <a:cs typeface="Arial" pitchFamily="34" charset="0"/>
              </a:rPr>
              <a:t> и многодетные семьи, семьи с одним ребенком</a:t>
            </a:r>
            <a:r>
              <a:rPr lang="ru-RU" sz="5300" dirty="0" smtClean="0">
                <a:latin typeface="Arial" pitchFamily="34" charset="0"/>
                <a:ea typeface="Calibri"/>
                <a:cs typeface="Arial" pitchFamily="34" charset="0"/>
              </a:rPr>
              <a:t>;   </a:t>
            </a:r>
            <a:r>
              <a:rPr lang="ru-RU" sz="5300" dirty="0">
                <a:latin typeface="Arial" pitchFamily="34" charset="0"/>
                <a:ea typeface="Calibri"/>
                <a:cs typeface="Arial" pitchFamily="34" charset="0"/>
              </a:rPr>
              <a:t>переключение родителей на свои личные проблемы и предоставление ребенка самому себе в течение длительного </a:t>
            </a:r>
            <a:r>
              <a:rPr lang="ru-RU" sz="5300" dirty="0" smtClean="0">
                <a:latin typeface="Arial" pitchFamily="34" charset="0"/>
                <a:ea typeface="Calibri"/>
                <a:cs typeface="Arial" pitchFamily="34" charset="0"/>
              </a:rPr>
              <a:t>времени).</a:t>
            </a:r>
            <a:endParaRPr lang="ru-RU" sz="53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5300" dirty="0" smtClean="0">
                <a:latin typeface="Arial" pitchFamily="34" charset="0"/>
                <a:ea typeface="Calibri"/>
                <a:cs typeface="Arial" pitchFamily="34" charset="0"/>
              </a:rPr>
              <a:t> Негативные </a:t>
            </a:r>
            <a:r>
              <a:rPr lang="ru-RU" sz="5300" dirty="0">
                <a:latin typeface="Arial" pitchFamily="34" charset="0"/>
                <a:ea typeface="Calibri"/>
                <a:cs typeface="Arial" pitchFamily="34" charset="0"/>
              </a:rPr>
              <a:t>увлечения, непедагогическое использование возможностей игры в развитии ребенка и проч.</a:t>
            </a:r>
          </a:p>
          <a:p>
            <a:pPr marL="457200" algn="just">
              <a:lnSpc>
                <a:spcPct val="120000"/>
              </a:lnSpc>
              <a:spcAft>
                <a:spcPts val="0"/>
              </a:spcAft>
            </a:pPr>
            <a:r>
              <a:rPr lang="ru-RU" sz="530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5300" dirty="0" smtClean="0">
                <a:latin typeface="Arial" pitchFamily="34" charset="0"/>
                <a:ea typeface="Calibri"/>
                <a:cs typeface="Arial" pitchFamily="34" charset="0"/>
              </a:rPr>
              <a:t>Отрицательное </a:t>
            </a:r>
            <a:r>
              <a:rPr lang="ru-RU" sz="5300" dirty="0">
                <a:latin typeface="Arial" pitchFamily="34" charset="0"/>
                <a:ea typeface="Calibri"/>
                <a:cs typeface="Arial" pitchFamily="34" charset="0"/>
              </a:rPr>
              <a:t>влияние ближайшего окружения и прежде всего антипедагогическое поведение взрослых и сверстников.</a:t>
            </a:r>
          </a:p>
          <a:p>
            <a:pPr>
              <a:lnSpc>
                <a:spcPct val="120000"/>
              </a:lnSpc>
            </a:pPr>
            <a:r>
              <a:rPr lang="ru-RU" sz="5300" dirty="0" smtClean="0">
                <a:latin typeface="Arial" pitchFamily="34" charset="0"/>
                <a:ea typeface="Calibri"/>
                <a:cs typeface="Arial" pitchFamily="34" charset="0"/>
              </a:rPr>
              <a:t> Негативное </a:t>
            </a:r>
            <a:r>
              <a:rPr lang="ru-RU" sz="5300" dirty="0">
                <a:latin typeface="Arial" pitchFamily="34" charset="0"/>
                <a:ea typeface="Calibri"/>
                <a:cs typeface="Arial" pitchFamily="34" charset="0"/>
              </a:rPr>
              <a:t>влияние средств массовой информации, особенно телевидения, видеотехники.</a:t>
            </a:r>
            <a:endParaRPr lang="ru-RU" sz="53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535391" cy="244827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Тема 9. </a:t>
            </a:r>
            <a:br>
              <a:rPr lang="ru-RU" sz="4800" dirty="0" smtClean="0"/>
            </a:br>
            <a:r>
              <a:rPr lang="ru-RU" sz="4800" dirty="0" smtClean="0"/>
              <a:t>Социальные отклонения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5219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Социальные нормы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412776"/>
            <a:ext cx="7776864" cy="4824536"/>
          </a:xfrm>
        </p:spPr>
        <p:txBody>
          <a:bodyPr>
            <a:normAutofit fontScale="92500"/>
          </a:bodyPr>
          <a:lstStyle/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500" dirty="0" smtClean="0">
                <a:latin typeface="Arial" pitchFamily="34" charset="0"/>
                <a:ea typeface="Calibri"/>
                <a:cs typeface="Arial" pitchFamily="34" charset="0"/>
              </a:rPr>
              <a:t>Это </a:t>
            </a:r>
            <a:r>
              <a:rPr lang="ru-RU" sz="2500" dirty="0">
                <a:latin typeface="Arial" pitchFamily="34" charset="0"/>
                <a:ea typeface="Calibri"/>
                <a:cs typeface="Arial" pitchFamily="34" charset="0"/>
              </a:rPr>
              <a:t>официально установленные или сложившиеся под воздействием социальной практики правила и проявления человека в конкретно-исторических условиях жизни общества, а также дозволенные или обязательные стандарты поведения личности в группе, соблюдение которых выступает для индивида необходимым условием взаимодействия. </a:t>
            </a:r>
            <a:endParaRPr lang="ru-RU" sz="25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500" dirty="0" smtClean="0">
                <a:latin typeface="Arial" pitchFamily="34" charset="0"/>
                <a:ea typeface="Calibri"/>
                <a:cs typeface="Arial" pitchFamily="34" charset="0"/>
              </a:rPr>
              <a:t>Они </a:t>
            </a:r>
            <a:r>
              <a:rPr lang="ru-RU" sz="2500" dirty="0">
                <a:latin typeface="Arial" pitchFamily="34" charset="0"/>
                <a:ea typeface="Calibri"/>
                <a:cs typeface="Arial" pitchFamily="34" charset="0"/>
              </a:rPr>
              <a:t>служат критерием оценки социальной роли человека и проявляются в его повседневной жизни и деятельности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.</a:t>
            </a:r>
            <a:endParaRPr lang="ru-RU" sz="25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Социальное отклонение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132856"/>
            <a:ext cx="8856984" cy="3960440"/>
          </a:xfrm>
        </p:spPr>
        <p:txBody>
          <a:bodyPr>
            <a:norm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     Социальное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развитие, воспитание и поведение человека, не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соответствующее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ценностям и нормам, принятым в обществе (в социальной среде).</a:t>
            </a:r>
          </a:p>
          <a:p>
            <a:pPr marL="45720" indent="0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2 формы отклоняющегося поведения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992888" cy="4392488"/>
          </a:xfrm>
        </p:spPr>
        <p:txBody>
          <a:bodyPr>
            <a:normAutofit fontScale="55000" lnSpcReduction="20000"/>
          </a:bodyPr>
          <a:lstStyle/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4000" i="1" dirty="0" err="1" smtClean="0">
                <a:latin typeface="Arial" pitchFamily="34" charset="0"/>
                <a:ea typeface="Calibri"/>
                <a:cs typeface="Arial" pitchFamily="34" charset="0"/>
              </a:rPr>
              <a:t>девиантное</a:t>
            </a:r>
            <a:r>
              <a:rPr lang="ru-RU" sz="4000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(от лат. </a:t>
            </a:r>
            <a:r>
              <a:rPr lang="ru-RU" sz="4000" i="1" dirty="0" err="1">
                <a:latin typeface="Arial" pitchFamily="34" charset="0"/>
                <a:ea typeface="Calibri"/>
                <a:cs typeface="Arial" pitchFamily="34" charset="0"/>
              </a:rPr>
              <a:t>deviatio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– отклонение)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ru-RU" sz="4000" i="1" dirty="0" smtClean="0">
                <a:latin typeface="Arial" pitchFamily="34" charset="0"/>
                <a:ea typeface="Calibri"/>
                <a:cs typeface="Arial" pitchFamily="34" charset="0"/>
              </a:rPr>
              <a:t>асоциальное </a:t>
            </a:r>
            <a:r>
              <a:rPr lang="ru-RU" sz="4000" i="1" dirty="0">
                <a:latin typeface="Arial" pitchFamily="34" charset="0"/>
                <a:ea typeface="Calibri"/>
                <a:cs typeface="Arial" pitchFamily="34" charset="0"/>
              </a:rPr>
              <a:t>поведение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(от греч. </a:t>
            </a:r>
            <a:r>
              <a:rPr lang="ru-RU" sz="4000" i="1" dirty="0">
                <a:latin typeface="Arial" pitchFamily="34" charset="0"/>
                <a:ea typeface="Calibri"/>
                <a:cs typeface="Arial" pitchFamily="34" charset="0"/>
              </a:rPr>
              <a:t>а –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отрицательная частица "не", "без" и лат. </a:t>
            </a:r>
            <a:r>
              <a:rPr lang="ru-RU" sz="4000" i="1" dirty="0" err="1">
                <a:latin typeface="Arial" pitchFamily="34" charset="0"/>
                <a:ea typeface="Calibri"/>
                <a:cs typeface="Arial" pitchFamily="34" charset="0"/>
              </a:rPr>
              <a:t>socialis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– общественный, связанный с жизнью и отношениями людей в обществе) 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–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это такое поведение человека, которое не соответствует нормам, принятым в обществе, но не содержит противоправных действий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; </a:t>
            </a:r>
            <a:endParaRPr lang="ru-RU" sz="40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</a:t>
            </a:r>
            <a:r>
              <a:rPr lang="ru-RU" sz="4000" i="1" dirty="0" err="1" smtClean="0">
                <a:latin typeface="Arial" pitchFamily="34" charset="0"/>
                <a:ea typeface="Calibri"/>
                <a:cs typeface="Arial" pitchFamily="34" charset="0"/>
              </a:rPr>
              <a:t>делинквентное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(от лат. </a:t>
            </a:r>
            <a:r>
              <a:rPr lang="ru-RU" sz="4000" i="1" dirty="0" err="1">
                <a:latin typeface="Arial" pitchFamily="34" charset="0"/>
                <a:ea typeface="Calibri"/>
                <a:cs typeface="Arial" pitchFamily="34" charset="0"/>
              </a:rPr>
              <a:t>delinquent</a:t>
            </a:r>
            <a:r>
              <a:rPr lang="ru-RU" sz="4000" i="1" dirty="0">
                <a:latin typeface="Arial" pitchFamily="34" charset="0"/>
                <a:ea typeface="Calibri"/>
                <a:cs typeface="Arial" pitchFamily="34" charset="0"/>
              </a:rPr>
              <a:t> –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правонарушитель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), </a:t>
            </a:r>
            <a:r>
              <a:rPr lang="ru-RU" sz="4000" i="1" dirty="0" smtClean="0">
                <a:latin typeface="Arial" pitchFamily="34" charset="0"/>
                <a:ea typeface="Calibri"/>
                <a:cs typeface="Arial" pitchFamily="34" charset="0"/>
              </a:rPr>
              <a:t>антисоциальное </a:t>
            </a:r>
            <a:r>
              <a:rPr lang="ru-RU" sz="4000" i="1" dirty="0">
                <a:latin typeface="Arial" pitchFamily="34" charset="0"/>
                <a:ea typeface="Calibri"/>
                <a:cs typeface="Arial" pitchFamily="34" charset="0"/>
              </a:rPr>
              <a:t>поведение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(от греч. </a:t>
            </a:r>
            <a:r>
              <a:rPr lang="ru-RU" sz="4000" i="1" dirty="0" err="1">
                <a:latin typeface="Arial" pitchFamily="34" charset="0"/>
                <a:ea typeface="Calibri"/>
                <a:cs typeface="Arial" pitchFamily="34" charset="0"/>
              </a:rPr>
              <a:t>anti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– против и </a:t>
            </a:r>
            <a:r>
              <a:rPr lang="ru-RU" sz="4000" dirty="0" err="1">
                <a:latin typeface="Arial" pitchFamily="34" charset="0"/>
                <a:ea typeface="Calibri"/>
                <a:cs typeface="Arial" pitchFamily="34" charset="0"/>
              </a:rPr>
              <a:t>и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 лат. </a:t>
            </a:r>
            <a:r>
              <a:rPr lang="ru-RU" sz="4000" i="1" dirty="0" err="1">
                <a:latin typeface="Arial" pitchFamily="34" charset="0"/>
                <a:ea typeface="Calibri"/>
                <a:cs typeface="Arial" pitchFamily="34" charset="0"/>
              </a:rPr>
              <a:t>socialis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– общественный, связанный с жизнью и отношениями людей в обществе) – это противоправное поведение человека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Теории формирования </a:t>
            </a:r>
            <a:r>
              <a:rPr lang="ru-RU" sz="3600" dirty="0" err="1" smtClean="0"/>
              <a:t>девиатного</a:t>
            </a:r>
            <a:r>
              <a:rPr lang="ru-RU" sz="3600" dirty="0" smtClean="0"/>
              <a:t> поведения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7992888" cy="4248472"/>
          </a:xfrm>
        </p:spPr>
        <p:txBody>
          <a:bodyPr>
            <a:normAutofit/>
          </a:bodyPr>
          <a:lstStyle/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40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4000" i="1" dirty="0" smtClean="0">
                <a:latin typeface="Arial" pitchFamily="34" charset="0"/>
                <a:ea typeface="Calibri"/>
                <a:cs typeface="Arial" pitchFamily="34" charset="0"/>
              </a:rPr>
              <a:t>антропологические;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i="1" dirty="0" smtClean="0">
                <a:latin typeface="Arial" pitchFamily="34" charset="0"/>
                <a:ea typeface="Calibri"/>
                <a:cs typeface="Arial" pitchFamily="34" charset="0"/>
              </a:rPr>
              <a:t>биологические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 </a:t>
            </a:r>
            <a:r>
              <a:rPr lang="ru-RU" sz="4000" i="1" dirty="0" smtClean="0">
                <a:latin typeface="Arial" pitchFamily="34" charset="0"/>
                <a:ea typeface="Calibri"/>
                <a:cs typeface="Arial" pitchFamily="34" charset="0"/>
              </a:rPr>
              <a:t>психологические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i="1" dirty="0" smtClean="0">
                <a:latin typeface="Arial" pitchFamily="34" charset="0"/>
                <a:ea typeface="Calibri"/>
                <a:cs typeface="Arial" pitchFamily="34" charset="0"/>
              </a:rPr>
              <a:t>социологические </a:t>
            </a:r>
            <a:endParaRPr lang="ru-RU" sz="3800" dirty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7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Основные этапы становления </a:t>
            </a:r>
            <a:r>
              <a:rPr lang="ru-RU" sz="3600" dirty="0" err="1" smtClean="0"/>
              <a:t>девиантного</a:t>
            </a:r>
            <a:r>
              <a:rPr lang="ru-RU" sz="3600" dirty="0" smtClean="0"/>
              <a:t> поведения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7992888" cy="4248472"/>
          </a:xfrm>
        </p:spPr>
        <p:txBody>
          <a:bodyPr>
            <a:normAutofit fontScale="55000" lnSpcReduction="20000"/>
          </a:bodyPr>
          <a:lstStyle/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возникновение противоречия между социальными нормами и личностью;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проявление несогласия, отрицание социальных требований;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проявление противозаконных действий (мелкое хулиганство, обман, кражи);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рецидивы противозаконных действий;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накопление опыта асоциального поведения (насилие, хулиганство, проституция);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включение в группу с асоциальным поведением;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нарушение законов; совершение преступления. </a:t>
            </a:r>
            <a:endParaRPr lang="ru-RU" sz="32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54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Факторы формирования отклоняющегося поведения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7992888" cy="4248472"/>
          </a:xfrm>
        </p:spPr>
        <p:txBody>
          <a:bodyPr>
            <a:normAutofit fontScale="70000" lnSpcReduction="20000"/>
          </a:bodyPr>
          <a:lstStyle/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Негативные последствия, обусловленные недостатками и упущениями в 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воспитании;</a:t>
            </a: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Негативная личностная позиция самого ребенка (подростка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);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Отклонения в психическом и физиологическом развитии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);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45820" indent="-5715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Негативные факторы среды формирования личности</a:t>
            </a:r>
            <a:r>
              <a:rPr lang="ru-RU" sz="4000" dirty="0" smtClean="0">
                <a:latin typeface="Arial" pitchFamily="34" charset="0"/>
                <a:ea typeface="Calibri"/>
                <a:cs typeface="Arial" pitchFamily="34" charset="0"/>
              </a:rPr>
              <a:t>. </a:t>
            </a:r>
            <a:endParaRPr lang="ru-RU" sz="32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623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effectLst/>
                <a:latin typeface="Times New Roman"/>
                <a:ea typeface="Calibri"/>
              </a:rPr>
              <a:t>Негативные последствия, обусловленные недостатками и упущениями в воспитании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628800"/>
            <a:ext cx="7992888" cy="4608512"/>
          </a:xfrm>
        </p:spPr>
        <p:txBody>
          <a:bodyPr>
            <a:no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 pitchFamily="34" charset="0"/>
                <a:ea typeface="Calibri"/>
                <a:cs typeface="Arial" pitchFamily="34" charset="0"/>
              </a:rPr>
              <a:t> несоответствие </a:t>
            </a:r>
            <a:r>
              <a:rPr lang="ru-RU" sz="2000" dirty="0">
                <a:latin typeface="Arial" pitchFamily="34" charset="0"/>
                <a:ea typeface="Calibri"/>
                <a:cs typeface="Arial" pitchFamily="34" charset="0"/>
              </a:rPr>
              <a:t>воспитания индивидуальности ребенка;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ru-RU" sz="2000" dirty="0">
                <a:latin typeface="Arial" pitchFamily="34" charset="0"/>
                <a:ea typeface="Calibri"/>
                <a:cs typeface="Arial" pitchFamily="34" charset="0"/>
              </a:rPr>
              <a:t>несоответствие воспитательного воздействия своеобразию возрастного развития</a:t>
            </a:r>
            <a:r>
              <a:rPr lang="ru-RU" sz="2000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ea typeface="Calibri"/>
                <a:cs typeface="Arial" pitchFamily="34" charset="0"/>
              </a:rPr>
              <a:t>(наиболее сложными для воспитания считаются подростковый (отроческий) и юношеский периоды); 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ea typeface="Calibri"/>
                <a:cs typeface="Arial" pitchFamily="34" charset="0"/>
              </a:rPr>
              <a:t>ошибки семейного воспитания;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ea typeface="Calibri"/>
                <a:cs typeface="Arial" pitchFamily="34" charset="0"/>
              </a:rPr>
              <a:t>тепличные условия, отстранение ребенка от любых жизненных проблем, от любой активной деятельности;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ea typeface="Calibri"/>
                <a:cs typeface="Arial" pitchFamily="34" charset="0"/>
              </a:rPr>
              <a:t>ошибки и упущения в процессе обучения и воспитания в образовательном учреждении, особенно в детском саду и школе;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ea typeface="Calibri"/>
                <a:cs typeface="Arial" pitchFamily="34" charset="0"/>
              </a:rPr>
              <a:t>негативные нравственные ориентиры </a:t>
            </a:r>
            <a:r>
              <a:rPr lang="ru-RU" sz="2000" dirty="0" smtClean="0">
                <a:latin typeface="Arial" pitchFamily="34" charset="0"/>
                <a:ea typeface="Calibri"/>
                <a:cs typeface="Arial" pitchFamily="34" charset="0"/>
              </a:rPr>
              <a:t>воспитания</a:t>
            </a:r>
            <a:r>
              <a:rPr lang="ru-RU" sz="2000" dirty="0"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6459576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355</TotalTime>
  <Words>508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Социальная психология развития</vt:lpstr>
      <vt:lpstr>Тема 9.  Социальные отклонения</vt:lpstr>
      <vt:lpstr>Социальные нормы</vt:lpstr>
      <vt:lpstr>Социальное отклонение</vt:lpstr>
      <vt:lpstr>2 формы отклоняющегося поведения</vt:lpstr>
      <vt:lpstr>Теории формирования девиатного поведения</vt:lpstr>
      <vt:lpstr>Основные этапы становления девиантного поведения</vt:lpstr>
      <vt:lpstr>Факторы формирования отклоняющегося поведения</vt:lpstr>
      <vt:lpstr>Негативные последствия, обусловленные недостатками и упущениями в воспитании</vt:lpstr>
      <vt:lpstr>Негативные последствия, обусловленные недостатками и упущениями в воспитании</vt:lpstr>
      <vt:lpstr>Негативная личностная позиция самого ребенка (подростка)</vt:lpstr>
      <vt:lpstr>Отклонения в психическом и физиологическом развитии</vt:lpstr>
      <vt:lpstr>Негативные факторы среды формирования личности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37</cp:revision>
  <dcterms:created xsi:type="dcterms:W3CDTF">2017-12-07T11:34:40Z</dcterms:created>
  <dcterms:modified xsi:type="dcterms:W3CDTF">2018-01-18T13:35:23Z</dcterms:modified>
</cp:coreProperties>
</file>