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52" r:id="rId2"/>
  </p:sldMasterIdLst>
  <p:notesMasterIdLst>
    <p:notesMasterId r:id="rId53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82726-B95C-4051-9E50-54B3FECA2C89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F471E-2CF3-40C5-A158-DFC3B67CE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8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Google Shape;160;p2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43" name="Google Shape;161;p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Google Shape;232;p6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18FA8E3-6427-4E4B-B7BA-29DFA5AECA24}" type="slidenum"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eaLnBrk="1" hangingPunct="1"/>
              <a:t>17</a:t>
            </a:fld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4867" name="Google Shape;233;p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95325"/>
            <a:ext cx="4570413" cy="3427413"/>
          </a:xfrm>
          <a:custGeom>
            <a:avLst/>
            <a:gdLst>
              <a:gd name="T0" fmla="*/ 0 w 120000"/>
              <a:gd name="T1" fmla="*/ 0 h 120000"/>
              <a:gd name="T2" fmla="*/ 4570413 w 120000"/>
              <a:gd name="T3" fmla="*/ 0 h 120000"/>
              <a:gd name="T4" fmla="*/ 4570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164868" name="Google Shape;234;p6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Google Shape;177;p3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5891" name="Google Shape;178;p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Google Shape;280;p8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1E43E27-FFC1-47F3-B3E1-2A9443422E61}" type="slidenum"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eaLnBrk="1" hangingPunct="1"/>
              <a:t>45</a:t>
            </a:fld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6915" name="Google Shape;281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95325"/>
            <a:ext cx="4570413" cy="3427413"/>
          </a:xfrm>
          <a:custGeom>
            <a:avLst/>
            <a:gdLst>
              <a:gd name="T0" fmla="*/ 0 w 120000"/>
              <a:gd name="T1" fmla="*/ 0 h 120000"/>
              <a:gd name="T2" fmla="*/ 4570413 w 120000"/>
              <a:gd name="T3" fmla="*/ 0 h 120000"/>
              <a:gd name="T4" fmla="*/ 4570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166916" name="Google Shape;282;p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Google Shape;280;p8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021BCC-B02A-4355-B0CE-9C1DFE5F27A3}" type="slidenum"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eaLnBrk="1" hangingPunct="1"/>
              <a:t>46</a:t>
            </a:fld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7939" name="Google Shape;281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95325"/>
            <a:ext cx="4570413" cy="3427413"/>
          </a:xfrm>
          <a:custGeom>
            <a:avLst/>
            <a:gdLst>
              <a:gd name="T0" fmla="*/ 0 w 120000"/>
              <a:gd name="T1" fmla="*/ 0 h 120000"/>
              <a:gd name="T2" fmla="*/ 4570413 w 120000"/>
              <a:gd name="T3" fmla="*/ 0 h 120000"/>
              <a:gd name="T4" fmla="*/ 4570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167940" name="Google Shape;282;p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Google Shape;280;p8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71725E-861A-4619-B74A-044E73E8387E}" type="slidenum"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eaLnBrk="1" hangingPunct="1"/>
              <a:t>47</a:t>
            </a:fld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8963" name="Google Shape;281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95325"/>
            <a:ext cx="4570413" cy="3427413"/>
          </a:xfrm>
          <a:custGeom>
            <a:avLst/>
            <a:gdLst>
              <a:gd name="T0" fmla="*/ 0 w 120000"/>
              <a:gd name="T1" fmla="*/ 0 h 120000"/>
              <a:gd name="T2" fmla="*/ 4570413 w 120000"/>
              <a:gd name="T3" fmla="*/ 0 h 120000"/>
              <a:gd name="T4" fmla="*/ 4570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168964" name="Google Shape;282;p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Google Shape;280;p8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E4F8C5-5FB0-440F-8467-2E793E38D6D7}" type="slidenum"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eaLnBrk="1" hangingPunct="1"/>
              <a:t>48</a:t>
            </a:fld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9987" name="Google Shape;281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95325"/>
            <a:ext cx="4570413" cy="3427413"/>
          </a:xfrm>
          <a:custGeom>
            <a:avLst/>
            <a:gdLst>
              <a:gd name="T0" fmla="*/ 0 w 120000"/>
              <a:gd name="T1" fmla="*/ 0 h 120000"/>
              <a:gd name="T2" fmla="*/ 4570413 w 120000"/>
              <a:gd name="T3" fmla="*/ 0 h 120000"/>
              <a:gd name="T4" fmla="*/ 4570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169988" name="Google Shape;282;p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Google Shape;280;p8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7CBEB71-1BBE-40DB-A249-BAFA74317483}" type="slidenum"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eaLnBrk="1" hangingPunct="1"/>
              <a:t>49</a:t>
            </a:fld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71011" name="Google Shape;281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95325"/>
            <a:ext cx="4570413" cy="3427413"/>
          </a:xfrm>
          <a:custGeom>
            <a:avLst/>
            <a:gdLst>
              <a:gd name="T0" fmla="*/ 0 w 120000"/>
              <a:gd name="T1" fmla="*/ 0 h 120000"/>
              <a:gd name="T2" fmla="*/ 4570413 w 120000"/>
              <a:gd name="T3" fmla="*/ 0 h 120000"/>
              <a:gd name="T4" fmla="*/ 4570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171012" name="Google Shape;282;p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Google Shape;280;p8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E834AD2-D529-4D2B-AF56-81E87A1FF54C}" type="slidenum"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eaLnBrk="1" hangingPunct="1"/>
              <a:t>50</a:t>
            </a:fld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72035" name="Google Shape;281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95325"/>
            <a:ext cx="4570413" cy="3427413"/>
          </a:xfrm>
          <a:custGeom>
            <a:avLst/>
            <a:gdLst>
              <a:gd name="T0" fmla="*/ 0 w 120000"/>
              <a:gd name="T1" fmla="*/ 0 h 120000"/>
              <a:gd name="T2" fmla="*/ 4570413 w 120000"/>
              <a:gd name="T3" fmla="*/ 0 h 120000"/>
              <a:gd name="T4" fmla="*/ 4570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172036" name="Google Shape;282;p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519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4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7049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четыре объекта" type="fourObj">
  <p:cSld name="Заголовок и четыре объекта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424800" y="0"/>
            <a:ext cx="8225280" cy="1142040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456480" y="1604329"/>
            <a:ext cx="4043520" cy="2191910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2"/>
          </p:nvPr>
        </p:nvSpPr>
        <p:spPr>
          <a:xfrm>
            <a:off x="4638240" y="1604329"/>
            <a:ext cx="4043520" cy="2191910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3"/>
          </p:nvPr>
        </p:nvSpPr>
        <p:spPr>
          <a:xfrm>
            <a:off x="456480" y="3934493"/>
            <a:ext cx="4043520" cy="2193351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4"/>
          </p:nvPr>
        </p:nvSpPr>
        <p:spPr>
          <a:xfrm>
            <a:off x="4638240" y="3934493"/>
            <a:ext cx="4043520" cy="2193351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55;p4"/>
          <p:cNvSpPr txBox="1">
            <a:spLocks noGrp="1"/>
          </p:cNvSpPr>
          <p:nvPr>
            <p:ph type="dt" idx="10"/>
          </p:nvPr>
        </p:nvSpPr>
        <p:spPr/>
        <p:txBody>
          <a:bodyPr spcFirstLastPara="1" lIns="82925" tIns="41450" rIns="82925" bIns="4145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6;p4"/>
          <p:cNvSpPr txBox="1">
            <a:spLocks noGrp="1"/>
          </p:cNvSpPr>
          <p:nvPr>
            <p:ph type="ftr" idx="11"/>
          </p:nvPr>
        </p:nvSpPr>
        <p:spPr/>
        <p:txBody>
          <a:bodyPr spcFirstLastPara="1" lIns="82925" tIns="41450" rIns="82925" bIns="4145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57;p4"/>
          <p:cNvSpPr txBox="1">
            <a:spLocks noGrp="1"/>
          </p:cNvSpPr>
          <p:nvPr>
            <p:ph type="sldNum" idx="12"/>
          </p:nvPr>
        </p:nvSpPr>
        <p:spPr/>
        <p:txBody>
          <a:bodyPr spcFirstLastPara="1" lIns="82925" tIns="41450" rIns="82925" bIns="41450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3A7DED42-DFF8-440F-BFC6-6026E829C513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66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6;p3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3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3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 b="0" i="0" u="none" strike="noStrike" cap="non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77E83727-52A1-4659-A32E-227625E9974F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4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четыре объекта" type="fourObj">
  <p:cSld name="Заголовок и четыре объекта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424800" y="0"/>
            <a:ext cx="8225280" cy="1142040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456480" y="1604329"/>
            <a:ext cx="4043520" cy="2191910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2"/>
          </p:nvPr>
        </p:nvSpPr>
        <p:spPr>
          <a:xfrm>
            <a:off x="4638240" y="1604329"/>
            <a:ext cx="4043520" cy="2191910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3"/>
          </p:nvPr>
        </p:nvSpPr>
        <p:spPr>
          <a:xfrm>
            <a:off x="456480" y="3934493"/>
            <a:ext cx="4043520" cy="2193351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4"/>
          </p:nvPr>
        </p:nvSpPr>
        <p:spPr>
          <a:xfrm>
            <a:off x="4638240" y="3934493"/>
            <a:ext cx="4043520" cy="2193351"/>
          </a:xfrm>
          <a:prstGeom prst="rect">
            <a:avLst/>
          </a:prstGeom>
          <a:noFill/>
          <a:ln>
            <a:noFill/>
          </a:ln>
        </p:spPr>
        <p:txBody>
          <a:bodyPr spcFirstLastPara="1" lIns="82925" tIns="41450" rIns="82925" bIns="4145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55;p4"/>
          <p:cNvSpPr txBox="1">
            <a:spLocks noGrp="1"/>
          </p:cNvSpPr>
          <p:nvPr>
            <p:ph type="dt" idx="10"/>
          </p:nvPr>
        </p:nvSpPr>
        <p:spPr/>
        <p:txBody>
          <a:bodyPr spcFirstLastPara="1" lIns="82925" tIns="41450" rIns="82925" bIns="4145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6;p4"/>
          <p:cNvSpPr txBox="1">
            <a:spLocks noGrp="1"/>
          </p:cNvSpPr>
          <p:nvPr>
            <p:ph type="ftr" idx="11"/>
          </p:nvPr>
        </p:nvSpPr>
        <p:spPr/>
        <p:txBody>
          <a:bodyPr spcFirstLastPara="1" lIns="82925" tIns="41450" rIns="82925" bIns="4145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57;p4"/>
          <p:cNvSpPr txBox="1">
            <a:spLocks noGrp="1"/>
          </p:cNvSpPr>
          <p:nvPr>
            <p:ph type="sldNum" idx="12"/>
          </p:nvPr>
        </p:nvSpPr>
        <p:spPr/>
        <p:txBody>
          <a:bodyPr spcFirstLastPara="1" lIns="82925" tIns="41450" rIns="82925" bIns="41450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1F0E4AB8-723B-4F84-AC3C-29B98CD58F86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5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" name="Google Shape;60;p5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61;p5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CF38D71D-C056-4385-A175-F88C6F95C2D9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93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65;p6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6;p6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67;p6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B8B9835A-739F-4214-8A5E-B23484DBB3B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75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72;p7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3;p7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4;p7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D289A636-A595-4DA8-AD4A-30B61712724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77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81;p8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2;p8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83;p8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D6680D94-05A4-42CD-890F-5296D37EB513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65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" name="Google Shape;86;p9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87;p9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88;p9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5B890E01-B24F-4997-9E7C-EF099E9C1739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97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650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93;p10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94;p10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5;p10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2E4542B9-7FFF-4255-9DB1-DD61897E445A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128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>
              <a:sym typeface="Trebuchet MS"/>
            </a:endParaRPr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100;p11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01;p11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02;p11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DB518136-7A8C-4F6C-9F5B-1E396545A927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701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106;p12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07;p12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08;p12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D86A1BC7-510C-4DD0-944D-9696F45D3DD3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156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1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8000" smtClean="0">
                <a:solidFill>
                  <a:srgbClr val="BFE47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Google Shape;117;p13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8000" smtClean="0">
                <a:solidFill>
                  <a:srgbClr val="BFE47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”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113;p13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14;p13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15;p13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8979113A-F53B-4383-A223-B2B10317FF5E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26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121;p14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22;p14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3;p14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CFA9C917-E8AC-41F9-B0CA-02B85A7A2196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607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1;p15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8000" smtClean="0">
                <a:solidFill>
                  <a:srgbClr val="BFE47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Google Shape;132;p1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8000" smtClean="0">
                <a:solidFill>
                  <a:srgbClr val="BFE47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”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128;p15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29;p15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30;p15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0E9CA697-FA0B-4826-949C-EB5AE5AD00AE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550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137;p16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38;p16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39;p16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09835612-40D9-482A-8A40-8FA413D53445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088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143;p17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44;p17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5;p17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AD8DF698-DAFE-4D80-A6FA-2F3BEF7DA942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633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149;p18"/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50;p18"/>
          <p:cNvSpPr txBox="1">
            <a:spLocks noGrp="1"/>
          </p:cNvSpPr>
          <p:nvPr>
            <p:ph type="ftr" idx="11"/>
          </p:nvPr>
        </p:nvSpPr>
        <p:spPr/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51;p18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rtl="0">
              <a:spcBef>
                <a:spcPts val="0"/>
              </a:spcBef>
              <a:buClrTx/>
              <a:buFontTx/>
              <a:buNone/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EB979F1C-1516-4D11-BCA1-D0281B24B90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88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324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99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69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256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2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497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12.08.2022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4121" r:id="rId1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oogle Shape;10;p1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10248" name="Google Shape;11;p1"/>
            <p:cNvSpPr>
              <a:spLocks/>
            </p:cNvSpPr>
            <p:nvPr/>
          </p:nvSpPr>
          <p:spPr bwMode="auto">
            <a:xfrm>
              <a:off x="-8467" y="4013200"/>
              <a:ext cx="457200" cy="2853267"/>
            </a:xfrm>
            <a:custGeom>
              <a:avLst/>
              <a:gdLst>
                <a:gd name="T0" fmla="*/ 0 w 457200"/>
                <a:gd name="T1" fmla="*/ 0 h 2853267"/>
                <a:gd name="T2" fmla="*/ 457200 w 457200"/>
                <a:gd name="T3" fmla="*/ 2853267 h 2853267"/>
                <a:gd name="T4" fmla="*/ 0 w 457200"/>
                <a:gd name="T5" fmla="*/ 2844800 h 2853267"/>
                <a:gd name="T6" fmla="*/ 0 w 457200"/>
                <a:gd name="T7" fmla="*/ 0 h 2853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7200"/>
                <a:gd name="T13" fmla="*/ 0 h 2853267"/>
                <a:gd name="T14" fmla="*/ 457200 w 457200"/>
                <a:gd name="T15" fmla="*/ 2853267 h 2853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cxnSp>
          <p:nvCxnSpPr>
            <p:cNvPr id="10249" name="Google Shape;12;p1"/>
            <p:cNvCxnSpPr>
              <a:cxnSpLocks noChangeShapeType="1"/>
            </p:cNvCxnSpPr>
            <p:nvPr/>
          </p:nvCxnSpPr>
          <p:spPr bwMode="auto"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0" name="Google Shape;13;p1"/>
            <p:cNvCxnSpPr>
              <a:cxnSpLocks noChangeShapeType="1"/>
            </p:cNvCxnSpPr>
            <p:nvPr/>
          </p:nvCxnSpPr>
          <p:spPr bwMode="auto"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>
              <a:solidFill>
                <a:srgbClr val="BFBFB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1" name="Google Shape;14;p1"/>
            <p:cNvSpPr>
              <a:spLocks/>
            </p:cNvSpPr>
            <p:nvPr/>
          </p:nvSpPr>
          <p:spPr bwMode="auto">
            <a:xfrm>
              <a:off x="6891896" y="1"/>
              <a:ext cx="2269442" cy="6866466"/>
            </a:xfrm>
            <a:custGeom>
              <a:avLst/>
              <a:gdLst>
                <a:gd name="T0" fmla="*/ 2023534 w 2269442"/>
                <a:gd name="T1" fmla="*/ 0 h 6866466"/>
                <a:gd name="T2" fmla="*/ 0 w 2269442"/>
                <a:gd name="T3" fmla="*/ 6858000 h 6866466"/>
                <a:gd name="T4" fmla="*/ 2269067 w 2269442"/>
                <a:gd name="T5" fmla="*/ 6866466 h 6866466"/>
                <a:gd name="T6" fmla="*/ 2260600 w 2269442"/>
                <a:gd name="T7" fmla="*/ 8466 h 6866466"/>
                <a:gd name="T8" fmla="*/ 2023534 w 2269442"/>
                <a:gd name="T9" fmla="*/ 0 h 6866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9442"/>
                <a:gd name="T16" fmla="*/ 0 h 6866466"/>
                <a:gd name="T17" fmla="*/ 2269442 w 2269442"/>
                <a:gd name="T18" fmla="*/ 6866466 h 6866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52" name="Google Shape;15;p1"/>
            <p:cNvSpPr>
              <a:spLocks/>
            </p:cNvSpPr>
            <p:nvPr/>
          </p:nvSpPr>
          <p:spPr bwMode="auto">
            <a:xfrm>
              <a:off x="7205158" y="-8467"/>
              <a:ext cx="1948147" cy="6866467"/>
            </a:xfrm>
            <a:custGeom>
              <a:avLst/>
              <a:gdLst>
                <a:gd name="T0" fmla="*/ 0 w 1948147"/>
                <a:gd name="T1" fmla="*/ 0 h 6866467"/>
                <a:gd name="T2" fmla="*/ 1202267 w 1948147"/>
                <a:gd name="T3" fmla="*/ 6866467 h 6866467"/>
                <a:gd name="T4" fmla="*/ 1947333 w 1948147"/>
                <a:gd name="T5" fmla="*/ 6866467 h 6866467"/>
                <a:gd name="T6" fmla="*/ 1947333 w 1948147"/>
                <a:gd name="T7" fmla="*/ 0 h 6866467"/>
                <a:gd name="T8" fmla="*/ 0 w 1948147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8147"/>
                <a:gd name="T16" fmla="*/ 0 h 6866467"/>
                <a:gd name="T17" fmla="*/ 1948147 w 1948147"/>
                <a:gd name="T18" fmla="*/ 6866467 h 6866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53" name="Google Shape;16;p1"/>
            <p:cNvSpPr>
              <a:spLocks/>
            </p:cNvSpPr>
            <p:nvPr/>
          </p:nvSpPr>
          <p:spPr bwMode="auto">
            <a:xfrm>
              <a:off x="6637896" y="3920066"/>
              <a:ext cx="2513565" cy="2937933"/>
            </a:xfrm>
            <a:custGeom>
              <a:avLst/>
              <a:gdLst>
                <a:gd name="T0" fmla="*/ 0 w 3259667"/>
                <a:gd name="T1" fmla="*/ 2937933 h 3810000"/>
                <a:gd name="T2" fmla="*/ 2507036 w 3259667"/>
                <a:gd name="T3" fmla="*/ 0 h 3810000"/>
                <a:gd name="T4" fmla="*/ 2513565 w 3259667"/>
                <a:gd name="T5" fmla="*/ 2937933 h 3810000"/>
                <a:gd name="T6" fmla="*/ 0 w 3259667"/>
                <a:gd name="T7" fmla="*/ 2937933 h 38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59667"/>
                <a:gd name="T13" fmla="*/ 0 h 3810000"/>
                <a:gd name="T14" fmla="*/ 3259667 w 3259667"/>
                <a:gd name="T15" fmla="*/ 3810000 h 38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54" name="Google Shape;17;p1"/>
            <p:cNvSpPr>
              <a:spLocks/>
            </p:cNvSpPr>
            <p:nvPr/>
          </p:nvSpPr>
          <p:spPr bwMode="auto">
            <a:xfrm>
              <a:off x="7010429" y="-8467"/>
              <a:ext cx="2142876" cy="6866467"/>
            </a:xfrm>
            <a:custGeom>
              <a:avLst/>
              <a:gdLst>
                <a:gd name="T0" fmla="*/ 0 w 2853267"/>
                <a:gd name="T1" fmla="*/ 0 h 6866467"/>
                <a:gd name="T2" fmla="*/ 1856735 w 2853267"/>
                <a:gd name="T3" fmla="*/ 6866467 h 6866467"/>
                <a:gd name="T4" fmla="*/ 2142876 w 2853267"/>
                <a:gd name="T5" fmla="*/ 6858000 h 6866467"/>
                <a:gd name="T6" fmla="*/ 2142876 w 2853267"/>
                <a:gd name="T7" fmla="*/ 0 h 6866467"/>
                <a:gd name="T8" fmla="*/ 0 w 2853267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3267"/>
                <a:gd name="T16" fmla="*/ 0 h 6866467"/>
                <a:gd name="T17" fmla="*/ 2853267 w 2853267"/>
                <a:gd name="T18" fmla="*/ 6866467 h 6866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55" name="Google Shape;18;p1"/>
            <p:cNvSpPr>
              <a:spLocks/>
            </p:cNvSpPr>
            <p:nvPr/>
          </p:nvSpPr>
          <p:spPr bwMode="auto">
            <a:xfrm>
              <a:off x="8295776" y="-8467"/>
              <a:ext cx="857530" cy="6866467"/>
            </a:xfrm>
            <a:custGeom>
              <a:avLst/>
              <a:gdLst>
                <a:gd name="T0" fmla="*/ 676998 w 1286933"/>
                <a:gd name="T1" fmla="*/ 0 h 6866467"/>
                <a:gd name="T2" fmla="*/ 0 w 1286933"/>
                <a:gd name="T3" fmla="*/ 6866467 h 6866467"/>
                <a:gd name="T4" fmla="*/ 857530 w 1286933"/>
                <a:gd name="T5" fmla="*/ 6866467 h 6866467"/>
                <a:gd name="T6" fmla="*/ 851888 w 1286933"/>
                <a:gd name="T7" fmla="*/ 0 h 6866467"/>
                <a:gd name="T8" fmla="*/ 676998 w 1286933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6933"/>
                <a:gd name="T16" fmla="*/ 0 h 6866467"/>
                <a:gd name="T17" fmla="*/ 1286933 w 1286933"/>
                <a:gd name="T18" fmla="*/ 6866467 h 6866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56" name="Google Shape;19;p1"/>
            <p:cNvSpPr>
              <a:spLocks/>
            </p:cNvSpPr>
            <p:nvPr/>
          </p:nvSpPr>
          <p:spPr bwMode="auto">
            <a:xfrm>
              <a:off x="8077231" y="-8468"/>
              <a:ext cx="1066770" cy="6866467"/>
            </a:xfrm>
            <a:custGeom>
              <a:avLst/>
              <a:gdLst>
                <a:gd name="T0" fmla="*/ 0 w 1270244"/>
                <a:gd name="T1" fmla="*/ 0 h 6866467"/>
                <a:gd name="T2" fmla="*/ 938577 w 1270244"/>
                <a:gd name="T3" fmla="*/ 6866467 h 6866467"/>
                <a:gd name="T4" fmla="*/ 1066565 w 1270244"/>
                <a:gd name="T5" fmla="*/ 6866467 h 6866467"/>
                <a:gd name="T6" fmla="*/ 1052344 w 1270244"/>
                <a:gd name="T7" fmla="*/ 0 h 6866467"/>
                <a:gd name="T8" fmla="*/ 0 w 1270244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0244"/>
                <a:gd name="T16" fmla="*/ 0 h 6866467"/>
                <a:gd name="T17" fmla="*/ 1270244 w 1270244"/>
                <a:gd name="T18" fmla="*/ 6866467 h 6866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57" name="Google Shape;20;p1"/>
            <p:cNvSpPr>
              <a:spLocks/>
            </p:cNvSpPr>
            <p:nvPr/>
          </p:nvSpPr>
          <p:spPr bwMode="auto">
            <a:xfrm>
              <a:off x="8060297" y="4893733"/>
              <a:ext cx="1094086" cy="1964267"/>
            </a:xfrm>
            <a:custGeom>
              <a:avLst/>
              <a:gdLst>
                <a:gd name="T0" fmla="*/ 0 w 1820333"/>
                <a:gd name="T1" fmla="*/ 1964267 h 3268133"/>
                <a:gd name="T2" fmla="*/ 1088997 w 1820333"/>
                <a:gd name="T3" fmla="*/ 0 h 3268133"/>
                <a:gd name="T4" fmla="*/ 1094086 w 1820333"/>
                <a:gd name="T5" fmla="*/ 1959178 h 3268133"/>
                <a:gd name="T6" fmla="*/ 0 w 1820333"/>
                <a:gd name="T7" fmla="*/ 1964267 h 3268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0333"/>
                <a:gd name="T13" fmla="*/ 0 h 3268133"/>
                <a:gd name="T14" fmla="*/ 1820333 w 1820333"/>
                <a:gd name="T15" fmla="*/ 3268133 h 3268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243" name="Google Shape;21;p1"/>
          <p:cNvSpPr txBox="1"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44" name="Google Shape;22;p1"/>
          <p:cNvSpPr txBox="1"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45" name="Google Shape;23;p1"/>
          <p:cNvSpPr txBox="1">
            <a:spLocks noGrp="1"/>
          </p:cNvSpPr>
          <p:nvPr>
            <p:ph type="dt" idx="10"/>
          </p:nvPr>
        </p:nvSpPr>
        <p:spPr bwMode="auto"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900" smtClean="0">
                <a:solidFill>
                  <a:srgbClr val="88888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46" name="Google Shape;24;p1"/>
          <p:cNvSpPr txBox="1">
            <a:spLocks noGrp="1"/>
          </p:cNvSpPr>
          <p:nvPr>
            <p:ph type="ftr" idx="11"/>
          </p:nvPr>
        </p:nvSpPr>
        <p:spPr bwMode="auto"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900" smtClean="0">
                <a:solidFill>
                  <a:srgbClr val="88888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47" name="Google Shape;25;p1"/>
          <p:cNvSpPr txBox="1">
            <a:spLocks noGrp="1"/>
          </p:cNvSpPr>
          <p:nvPr>
            <p:ph type="sldNum" idx="12"/>
          </p:nvPr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900" smtClean="0">
                <a:solidFill>
                  <a:srgbClr val="90C22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6502D-57AC-48A3-8CED-8C20AF2C64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04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ssets.acasatv.ro/assets/crimetime/2011/02/07/image_galleries/9174/a-tipat-bomba-in-aeroport-pentru-a-nu-si-lasa-iubitul-sa-plece_size6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92696"/>
            <a:ext cx="7962678" cy="56166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КОНФЛИКТЫ И КОНФЛИКТНЫЕ СИТУАЦИИ В ПЕ-ДАГОГИЧЕСКОЙ КОММУНИКАЦИИ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 txBox="1">
            <a:spLocks noGrp="1"/>
          </p:cNvSpPr>
          <p:nvPr>
            <p:ph type="title"/>
          </p:nvPr>
        </p:nvSpPr>
        <p:spPr>
          <a:xfrm>
            <a:off x="425450" y="333375"/>
            <a:ext cx="8224838" cy="8080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smtClean="0">
                <a:latin typeface="Trebuchet MS" pitchFamily="34" charset="0"/>
                <a:cs typeface="Arial" pitchFamily="34" charset="0"/>
                <a:sym typeface="Trebuchet MS" pitchFamily="34" charset="0"/>
              </a:rPr>
              <a:t>Особенности конфликтов</a:t>
            </a:r>
          </a:p>
        </p:txBody>
      </p:sp>
      <p:sp>
        <p:nvSpPr>
          <p:cNvPr id="117763" name="Текст 2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marL="13652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indent="0" eaLnBrk="1" hangingPunct="1">
              <a:spcAft>
                <a:spcPct val="0"/>
              </a:spcAft>
              <a:buSzPts val="1400"/>
              <a:buFont typeface="Noto Sans Symbols"/>
              <a:buNone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Конфликт обычно сопровождается  негативными  эмоциями выходящий за рамки правил и норм общения и имеет три аспекта определения границ: пространственный, временной и внутрисистемный.</a:t>
            </a:r>
            <a:b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</a:br>
            <a:endParaRPr lang="ru-RU" sz="1800" smtClean="0">
              <a:solidFill>
                <a:srgbClr val="3F3F3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117764" name="Текст 3"/>
          <p:cNvSpPr txBox="1">
            <a:spLocks noGrp="1"/>
          </p:cNvSpPr>
          <p:nvPr>
            <p:ph type="body" idx="2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Конфликт  имеет две стороны: положительную и отрицательную</a:t>
            </a:r>
          </a:p>
        </p:txBody>
      </p:sp>
      <p:sp>
        <p:nvSpPr>
          <p:cNvPr id="117765" name="Текст 4"/>
          <p:cNvSpPr txBox="1">
            <a:spLocks noGrp="1"/>
          </p:cNvSpPr>
          <p:nvPr>
            <p:ph type="body" idx="3"/>
          </p:nvPr>
        </p:nvSpPr>
        <p:spPr/>
        <p:txBody>
          <a:bodyPr/>
          <a:lstStyle>
            <a:lvl1pPr marL="13652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indent="0" eaLnBrk="1" hangingPunct="1">
              <a:spcAft>
                <a:spcPct val="0"/>
              </a:spcAft>
              <a:buSzPts val="1400"/>
              <a:buFont typeface="Noto Sans Symbols"/>
              <a:buNone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Конфликт служит острым способом выявления и разрешения противоречий, имеющих личную значимость для каждого из предполагаемых участников.</a:t>
            </a:r>
            <a:b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</a:br>
            <a:endParaRPr lang="ru-RU" sz="1800" smtClean="0">
              <a:solidFill>
                <a:srgbClr val="3F3F3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117766" name="Текст 5"/>
          <p:cNvSpPr txBox="1">
            <a:spLocks noGrp="1"/>
          </p:cNvSpPr>
          <p:nvPr>
            <p:ph type="body" idx="4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Понятие «конфликт» характеризуется исключительной широтой содержания и встречается практически во всех сферах нашей жизни. </a:t>
            </a:r>
          </a:p>
        </p:txBody>
      </p:sp>
      <p:pic>
        <p:nvPicPr>
          <p:cNvPr id="1177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2093913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03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Google Shape;163;p20" descr="C:\Documents and Settings\vosvit\Мои документы\Загрузки\argue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9525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Google Shape;164;p20"/>
          <p:cNvSpPr txBox="1">
            <a:spLocks noGrp="1"/>
          </p:cNvSpPr>
          <p:nvPr>
            <p:ph type="title"/>
          </p:nvPr>
        </p:nvSpPr>
        <p:spPr>
          <a:xfrm>
            <a:off x="395536" y="238540"/>
            <a:ext cx="8443664" cy="102987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  <a:sym typeface="Trebuchet MS" pitchFamily="34" charset="0"/>
              </a:rPr>
              <a:t>ЧТО ТАКОЕ КОНФЛИКТ? (итоги)</a:t>
            </a:r>
            <a:endParaRPr lang="ru-RU" sz="3600" dirty="0" smtClean="0">
              <a:solidFill>
                <a:schemeClr val="tx1"/>
              </a:solidFill>
              <a:latin typeface="Trebuchet MS" pitchFamily="34" charset="0"/>
              <a:cs typeface="Arial" pitchFamily="34" charset="0"/>
              <a:sym typeface="Trebuchet MS" pitchFamily="34" charset="0"/>
            </a:endParaRPr>
          </a:p>
        </p:txBody>
      </p:sp>
      <p:sp>
        <p:nvSpPr>
          <p:cNvPr id="118788" name="Google Shape;165;p20"/>
          <p:cNvSpPr>
            <a:spLocks noChangeArrowheads="1"/>
          </p:cNvSpPr>
          <p:nvPr/>
        </p:nvSpPr>
        <p:spPr bwMode="auto">
          <a:xfrm>
            <a:off x="228600" y="1268413"/>
            <a:ext cx="8458200" cy="10080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Конфликт</a:t>
            </a: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— (от лат. Conflictus – столкновение)  это отсутствие согласия между двумя или более сторонами, которые могут быть конкретными лицами или группами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18789" name="Google Shape;166;p20"/>
          <p:cNvSpPr>
            <a:spLocks noChangeArrowheads="1"/>
          </p:cNvSpPr>
          <p:nvPr/>
        </p:nvSpPr>
        <p:spPr bwMode="auto">
          <a:xfrm>
            <a:off x="152400" y="5867400"/>
            <a:ext cx="853440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К</a:t>
            </a: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онфликт </a:t>
            </a: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— это столкновение, предельное обострение противоречий, ситуация, когда одна сторона противостоит другой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685800" y="2438400"/>
            <a:ext cx="484188" cy="977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905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20"/>
          <p:cNvSpPr/>
          <p:nvPr/>
        </p:nvSpPr>
        <p:spPr>
          <a:xfrm rot="10800000">
            <a:off x="685800" y="4876800"/>
            <a:ext cx="484188" cy="977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905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792" name="Google Shape;169;p20"/>
          <p:cNvSpPr>
            <a:spLocks noChangeArrowheads="1"/>
          </p:cNvSpPr>
          <p:nvPr/>
        </p:nvSpPr>
        <p:spPr bwMode="auto">
          <a:xfrm>
            <a:off x="0" y="3581400"/>
            <a:ext cx="2514600" cy="990600"/>
          </a:xfrm>
          <a:prstGeom prst="rect">
            <a:avLst/>
          </a:prstGeom>
          <a:solidFill>
            <a:schemeClr val="accent1"/>
          </a:solidFill>
          <a:ln w="19050" cap="rnd">
            <a:solidFill>
              <a:srgbClr val="698D1B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ПРОБЛЕМАТИКА КОНФЛИКТА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18793" name="Google Shape;170;p20"/>
          <p:cNvSpPr>
            <a:spLocks noChangeArrowheads="1"/>
          </p:cNvSpPr>
          <p:nvPr/>
        </p:nvSpPr>
        <p:spPr bwMode="auto">
          <a:xfrm>
            <a:off x="2971800" y="2971800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indent="-1143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ru-RU" b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социология,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indent="-1143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ru-RU" b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политология,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indent="-1143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ru-RU" b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социальная психология,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indent="-1143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ru-RU" b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юриспруденция, 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indent="-1143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ru-RU" b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философия, 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indent="-1143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ru-RU" b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логика </a:t>
            </a:r>
            <a:endParaRPr lang="ru-RU" smtClean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cxnSp>
        <p:nvCxnSpPr>
          <p:cNvPr id="118794" name="Google Shape;171;p20"/>
          <p:cNvCxnSpPr>
            <a:cxnSpLocks noChangeShapeType="1"/>
          </p:cNvCxnSpPr>
          <p:nvPr/>
        </p:nvCxnSpPr>
        <p:spPr bwMode="auto">
          <a:xfrm rot="10800000">
            <a:off x="2362200" y="3124200"/>
            <a:ext cx="685800" cy="1588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795" name="Google Shape;172;p20"/>
          <p:cNvCxnSpPr>
            <a:cxnSpLocks noChangeShapeType="1"/>
          </p:cNvCxnSpPr>
          <p:nvPr/>
        </p:nvCxnSpPr>
        <p:spPr bwMode="auto">
          <a:xfrm rot="10800000">
            <a:off x="2438400" y="3886200"/>
            <a:ext cx="685800" cy="1588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796" name="Google Shape;173;p20"/>
          <p:cNvCxnSpPr>
            <a:cxnSpLocks noChangeShapeType="1"/>
          </p:cNvCxnSpPr>
          <p:nvPr/>
        </p:nvCxnSpPr>
        <p:spPr bwMode="auto">
          <a:xfrm rot="10800000">
            <a:off x="2362200" y="4800600"/>
            <a:ext cx="685800" cy="1588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Google Shape;174;p20"/>
          <p:cNvSpPr/>
          <p:nvPr/>
        </p:nvSpPr>
        <p:spPr>
          <a:xfrm>
            <a:off x="5181600" y="2667000"/>
            <a:ext cx="460375" cy="2514600"/>
          </a:xfrm>
          <a:prstGeom prst="righ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798" name="Google Shape;175;p20"/>
          <p:cNvSpPr>
            <a:spLocks noChangeArrowheads="1"/>
          </p:cNvSpPr>
          <p:nvPr/>
        </p:nvSpPr>
        <p:spPr bwMode="auto">
          <a:xfrm>
            <a:off x="5715000" y="2667000"/>
            <a:ext cx="3124200" cy="2862263"/>
          </a:xfrm>
          <a:prstGeom prst="rect">
            <a:avLst/>
          </a:prstGeom>
          <a:solidFill>
            <a:srgbClr val="F0D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Конфликтология</a:t>
            </a: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-специальная наука, исследующая содержание, причины, условия, механизмы, закономерности возникновения, протекания, разрешения, регулирования конфликтов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021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Текст 3"/>
          <p:cNvSpPr txBox="1">
            <a:spLocks noGrp="1"/>
          </p:cNvSpPr>
          <p:nvPr>
            <p:ph type="body" idx="1"/>
          </p:nvPr>
        </p:nvSpPr>
        <p:spPr>
          <a:xfrm>
            <a:off x="323528" y="404812"/>
            <a:ext cx="8640960" cy="6120532"/>
          </a:xfrm>
        </p:spPr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>
              <a:spcAft>
                <a:spcPct val="0"/>
              </a:spcAft>
              <a:buSzPts val="1400"/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Если прожить без конфликтов невозможно, то каждый </a:t>
            </a:r>
            <a:r>
              <a:rPr lang="ru-RU" sz="2400" dirty="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должен </a:t>
            </a:r>
            <a:r>
              <a:rPr lang="ru-RU" sz="2400" dirty="0" smtClean="0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педагог  </a:t>
            </a:r>
            <a:r>
              <a:rPr lang="ru-RU" sz="2400" dirty="0" smtClean="0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научиться поведению в конфликтной ситуации. </a:t>
            </a:r>
          </a:p>
          <a:p>
            <a:pPr algn="just">
              <a:spcAft>
                <a:spcPct val="0"/>
              </a:spcAft>
              <a:buSzPts val="1400"/>
              <a:buFont typeface="Wingdings" pitchFamily="2" charset="2"/>
              <a:buChar char="v"/>
            </a:pPr>
            <a:r>
              <a:rPr lang="ru-RU" sz="2400" dirty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В теории педагогической коммуникации существует понятие «</a:t>
            </a:r>
            <a:r>
              <a:rPr lang="ru-RU" sz="2400" dirty="0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конфликтная педагогическая ситуация</a:t>
            </a:r>
            <a:r>
              <a:rPr lang="ru-RU" sz="2400" dirty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», которое трактуется как краткое по времени взаимодействие педагога с обучающимся (группой обучающихся) на основе противоположных норм, ценностей и интересов, которое сопровождается сильными отрицательными </a:t>
            </a:r>
            <a:r>
              <a:rPr lang="ru-RU" sz="2400" dirty="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эмоциональными </a:t>
            </a:r>
            <a:r>
              <a:rPr lang="ru-RU" sz="2400" dirty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проявлениями.</a:t>
            </a:r>
          </a:p>
          <a:p>
            <a:pPr algn="just">
              <a:spcAft>
                <a:spcPct val="0"/>
              </a:spcAft>
              <a:buSzPts val="1400"/>
              <a:buFont typeface="Wingdings" pitchFamily="2" charset="2"/>
              <a:buChar char="v"/>
            </a:pPr>
            <a:r>
              <a:rPr lang="ru-RU" sz="2400" dirty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Возникновение </a:t>
            </a:r>
            <a:r>
              <a:rPr lang="ru-RU" sz="2400" dirty="0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конфликтных педагогических ситуаций требует быстрого разрешения</a:t>
            </a:r>
            <a:r>
              <a:rPr lang="ru-RU" sz="2400" dirty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, так как неразрешенные конфликтные ситуации неизбежно перерастают в педагогические конфликты</a:t>
            </a:r>
            <a:r>
              <a:rPr lang="ru-RU" sz="2400" dirty="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.</a:t>
            </a:r>
            <a:endParaRPr lang="ru-RU" sz="2400" dirty="0" smtClean="0">
              <a:solidFill>
                <a:srgbClr val="3F3F3F"/>
              </a:solidFill>
              <a:latin typeface="Trebuchet MS" pitchFamily="34" charset="0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586105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Виды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конфликтов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284538"/>
            <a:ext cx="66675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880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7488832" cy="475252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Педагогические конфликты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 представляющие собой сложное социально-психологическое явление, весьма многообразны.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Это не только позволяет классифицировать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конфликты по различным основаниям, признакам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 но и помогает ориентироваться в их специфических проявлениях, оценить возможные пути их разрешения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20351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57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5861050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76"/>
          <a:ext cx="9140634" cy="666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825"/>
                <a:gridCol w="2867650"/>
                <a:gridCol w="4839159"/>
              </a:tblGrid>
              <a:tr h="6923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Основание классифика­ции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Виды конфликтов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Общая характеристика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84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6201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Сферы про­явления конфликта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Экономические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Идеологические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Социально-бытовые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Семейно-бытовые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 основе лежат экономические противоречия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 основе лежат противоречия во взглядах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 основе лежат противоречия социальной сферы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 основе лежат противоречия семейных отношений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5419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Степень длительно­сти и напряженно­сти кон­фликта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Бурные быстротекущие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Острые длительные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Слабовыраженные и вя­лотекущие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Слабовыраженные и быстротекущие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Возникают на основе индивидуальных психологических особенностей личности, отличаются агрессивностью и крайней враждебностью 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конфликтующих сторон 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Возникают при наличии глубоких противоречий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Связаны с не очень острыми противоречиями либо пассивностью одной из сторон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Обусловлены поверхностными причинами, носят эпизодический характер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182" marR="2118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176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5861050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" y="2168"/>
          <a:ext cx="9118848" cy="6817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0407"/>
                <a:gridCol w="2860815"/>
                <a:gridCol w="4827626"/>
              </a:tblGrid>
              <a:tr h="3111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284" marR="212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284" marR="21284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284" marR="21284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68359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Субъекты конфликтного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взаи­модействия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284" marR="21284" marT="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Внутриличностные</a:t>
                      </a: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Межличностные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Конфликты «личность – группа»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Межгрупповые конфликты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284" marR="21284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Связаны со столкновением 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противоположно </a:t>
                      </a: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направленных мотивов личности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Субъектами конфликта выступают две личности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Субъектами конфликта являются, с одной стороны, личность, а с другой – группа (</a:t>
                      </a:r>
                      <a:r>
                        <a:rPr lang="ru-RU" sz="1600" b="1" dirty="0" err="1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микрогруппа</a:t>
                      </a: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Субъектами конфликта выступают малые социальные группы или </a:t>
                      </a:r>
                      <a:r>
                        <a:rPr lang="ru-RU" sz="1600" b="1" dirty="0" err="1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микрогруппы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21284" marR="21284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3706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Социальные 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последствия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57468" marR="57468" marT="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Конструктивные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Деструктивные 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57468" marR="57468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 основе таких конфликтов лежат объективные противоречия. Спо­собствуют развитию организации или другой социальной системы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В основе таких конфликтов, как правило, лежат субъективные причины. Они создают социальную напряженность и ведут к разрушению социальной системы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57468" marR="57468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45219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Предмет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конфликта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57468" marR="57468" marT="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Реалистичные (пред­метные)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Нереалистичные (беспред­метные) 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57468" marR="57468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Имеют четкий предмет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Не имеют предмета или имеющийся предмет является жизненно важным для одного или обоих субъектов конфликта</a:t>
                      </a:r>
                      <a:endParaRPr lang="ru-RU" sz="1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57468" marR="57468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225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Google Shape;236;p24"/>
          <p:cNvSpPr txBox="1">
            <a:spLocks noChangeArrowheads="1"/>
          </p:cNvSpPr>
          <p:nvPr/>
        </p:nvSpPr>
        <p:spPr bwMode="auto">
          <a:xfrm>
            <a:off x="425450" y="0"/>
            <a:ext cx="82280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50" rIns="0" bIns="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z="4000" b="1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Виды  конфликтов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4931" name="Google Shape;237;p24"/>
          <p:cNvSpPr txBox="1">
            <a:spLocks noChangeArrowheads="1"/>
          </p:cNvSpPr>
          <p:nvPr/>
        </p:nvSpPr>
        <p:spPr bwMode="auto">
          <a:xfrm>
            <a:off x="228600" y="914400"/>
            <a:ext cx="2649538" cy="2133600"/>
          </a:xfrm>
          <a:prstGeom prst="rect">
            <a:avLst/>
          </a:prstGeom>
          <a:solidFill>
            <a:srgbClr val="E9F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90525" indent="-292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 длительности</a:t>
            </a:r>
            <a:r>
              <a:rPr lang="ru-RU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: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Долгосрочные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Краткосрочные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Затянутые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Разовые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smtClean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24932" name="Google Shape;238;p24"/>
          <p:cNvSpPr txBox="1">
            <a:spLocks noChangeArrowheads="1"/>
          </p:cNvSpPr>
          <p:nvPr/>
        </p:nvSpPr>
        <p:spPr bwMode="auto">
          <a:xfrm>
            <a:off x="3124200" y="914400"/>
            <a:ext cx="2209800" cy="2514600"/>
          </a:xfrm>
          <a:prstGeom prst="rect">
            <a:avLst/>
          </a:prstGeom>
          <a:solidFill>
            <a:srgbClr val="D4E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90525" indent="-292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  объёму: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Глобальные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Локальные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Региональные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Групповые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Личные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4933" name="Google Shape;239;p24"/>
          <p:cNvSpPr txBox="1">
            <a:spLocks noChangeArrowheads="1"/>
          </p:cNvSpPr>
          <p:nvPr/>
        </p:nvSpPr>
        <p:spPr bwMode="auto">
          <a:xfrm>
            <a:off x="5791200" y="914400"/>
            <a:ext cx="2649538" cy="1981200"/>
          </a:xfrm>
          <a:prstGeom prst="rect">
            <a:avLst/>
          </a:prstGeom>
          <a:solidFill>
            <a:srgbClr val="BFE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90525" indent="-292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 источнику возникновения: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Объективные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Субъективные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Сложные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4934" name="Google Shape;240;p24"/>
          <p:cNvSpPr txBox="1">
            <a:spLocks noChangeArrowheads="1"/>
          </p:cNvSpPr>
          <p:nvPr/>
        </p:nvSpPr>
        <p:spPr bwMode="auto">
          <a:xfrm>
            <a:off x="5791200" y="3048000"/>
            <a:ext cx="3200400" cy="1295400"/>
          </a:xfrm>
          <a:prstGeom prst="rect">
            <a:avLst/>
          </a:prstGeom>
          <a:solidFill>
            <a:srgbClr val="93D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90525" indent="-292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 характеру развития: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Преднамеренные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Спонтанные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4935" name="Google Shape;241;p24"/>
          <p:cNvSpPr txBox="1">
            <a:spLocks noChangeArrowheads="1"/>
          </p:cNvSpPr>
          <p:nvPr/>
        </p:nvSpPr>
        <p:spPr bwMode="auto">
          <a:xfrm>
            <a:off x="2667000" y="3505200"/>
            <a:ext cx="3046413" cy="1600200"/>
          </a:xfrm>
          <a:prstGeom prst="rect">
            <a:avLst/>
          </a:prstGeom>
          <a:solidFill>
            <a:srgbClr val="3F7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90525" indent="-292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 влиянию на ход развития общества: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Прогрессивные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Регрессивные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4936" name="Google Shape;242;p24"/>
          <p:cNvSpPr txBox="1">
            <a:spLocks noChangeArrowheads="1"/>
          </p:cNvSpPr>
          <p:nvPr/>
        </p:nvSpPr>
        <p:spPr bwMode="auto">
          <a:xfrm>
            <a:off x="304800" y="3124200"/>
            <a:ext cx="2089150" cy="1203325"/>
          </a:xfrm>
          <a:prstGeom prst="rect">
            <a:avLst/>
          </a:prstGeom>
          <a:solidFill>
            <a:srgbClr val="6C91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90525" indent="-292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 форме: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Внутренние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внешние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65088" y="5443538"/>
            <a:ext cx="2649537" cy="196373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25450" rIns="0" bIns="0"/>
          <a:lstStyle/>
          <a:p>
            <a:pPr marL="391686" indent="-292325">
              <a:buClr>
                <a:srgbClr val="000000"/>
              </a:buClr>
              <a:buFont typeface="Arial"/>
              <a:buNone/>
              <a:defRPr/>
            </a:pPr>
            <a:r>
              <a:rPr lang="ru-RU" sz="2900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38" name="Google Shape;244;p24"/>
          <p:cNvSpPr txBox="1">
            <a:spLocks noChangeArrowheads="1"/>
          </p:cNvSpPr>
          <p:nvPr/>
        </p:nvSpPr>
        <p:spPr bwMode="auto">
          <a:xfrm>
            <a:off x="0" y="4572000"/>
            <a:ext cx="2514600" cy="1658938"/>
          </a:xfrm>
          <a:prstGeom prst="rect">
            <a:avLst/>
          </a:prstGeom>
          <a:solidFill>
            <a:srgbClr val="F0D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90525" indent="-292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 используемым средствам: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Насильственные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Ненасильственные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4939" name="Google Shape;245;p24"/>
          <p:cNvSpPr txBox="1">
            <a:spLocks noChangeArrowheads="1"/>
          </p:cNvSpPr>
          <p:nvPr/>
        </p:nvSpPr>
        <p:spPr bwMode="auto">
          <a:xfrm>
            <a:off x="5867400" y="4419600"/>
            <a:ext cx="3276600" cy="2438400"/>
          </a:xfrm>
          <a:prstGeom prst="rect">
            <a:avLst/>
          </a:prstGeom>
          <a:solidFill>
            <a:srgbClr val="6C64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90525" indent="-292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 сферам общественной жизни: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Экономические 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Политические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Этнические  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996633"/>
              </a:buClr>
              <a:buSzPts val="800"/>
              <a:buFont typeface="Noto Sans Symbols"/>
              <a:buChar char="■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Семейно-бытовые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4940" name="Google Shape;246;p24"/>
          <p:cNvSpPr>
            <a:spLocks noChangeArrowheads="1"/>
          </p:cNvSpPr>
          <p:nvPr/>
        </p:nvSpPr>
        <p:spPr bwMode="auto">
          <a:xfrm>
            <a:off x="304800" y="2286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z="3200" b="1" smtClean="0">
                <a:solidFill>
                  <a:srgbClr val="2C3C43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ТИПОЛОГИЯ КОНФЛИКТА</a:t>
            </a:r>
            <a:endParaRPr lang="ru-RU" sz="3200" smtClean="0">
              <a:solidFill>
                <a:srgbClr val="2C3C43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pic>
        <p:nvPicPr>
          <p:cNvPr id="124941" name="Google Shape;247;p24" descr="C:\Documents and Settings\vosvit\Мои документы\Загрузки\p01n59zp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67313"/>
            <a:ext cx="3005138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3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2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Виды конфликтов по количеству участников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5955" name="Rectangle 1"/>
          <p:cNvSpPr>
            <a:spLocks noChangeArrowheads="1"/>
          </p:cNvSpPr>
          <p:nvPr/>
        </p:nvSpPr>
        <p:spPr bwMode="auto">
          <a:xfrm>
            <a:off x="228600" y="39624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smtClean="0">
                <a:solidFill>
                  <a:srgbClr val="7F7F7F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endParaRPr lang="ru-RU" sz="2400" b="1" smtClean="0">
              <a:solidFill>
                <a:srgbClr val="7F7F7F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5956" name="Рисунок 3" descr="Ð¡ÑÐ°ÑÑÐ¸ Ð¿Ð¾ ÐºÐ¾Ð½ÑÐ»Ð¸ÐºÑÐ¾Ð»Ð¾Ð³Ð¸Ð¸ http://lightwinds.tk/IQR72/ ÐÐ¾Ð½ÑÐ»Ð¸ÐºÑ: Ð·Ð°ÑÐµÐ¼ Ð¾Ð½ Ð½ÑÐ¶ÐµÐ½ Ð¸ ÐºÐ°Ðº Ð¸Ð¼ ÑÐ¿ÑÐ°Ð²Ð»ÑÑÑ ÐÑÐ´Ð¼Ð¸Ð»Ð° ÐÐ¾ÑÐ¸Ð½Ð°, ÐÐ¸ÑÐµÐºÑÐ¾Ñ ÐÐ½ÑÑÐ¸ÑÑÑÐ° ÐÑÐ¸ÑÐ¾Ð³ÐµÐ½ÐµÑÐ¸ÐºÐ¸, Ð§Ð»ÐµÐ½ ÐÑÑÐ¾ÑÐ¸Ð°ÑÐ¸Ð¸ ÐºÐ¾Ð½ÑÑÐ»ÑÑÐ°Ð½ÑÐ¾Ð² Ð¿Ð¾ ÑÐ¿ÑÐ°Ð²Ð»ÐµÐ½Ð¸Ñ Ð¸ Ð¾ÑÐ³Ð°Ð½Ð¸Ð·Ð°ÑÐ¸Ð¾Ð½Ð½Ð¾Ð¼Ñ ÑÐ°Ð·Ð²Ð¸ÑÐ¸Ñ, Ð¿ÑÐ¸ÑÐ¾Ð»Ð¾Ð³. ÐÐ°ÑÐµÐ¼ ÐºÐ¾Ð½ÑÐ»Ð¸ÐºÑÑ Ð½ÑÐ¶Ð½Ñ Ð² Ð½Ð°ÑÐµÐ¹ Ð¶Ð¸Ð·Ð½Ð¸ Ð¸ ÐºÐ°Ðº Ð½Ð°ÑÑÐ¸ÑÑÑÑ Ð¸Ð¼Ð¸ ÑÐ¿ÑÐ°Ð²Ð»ÑÑÑ, ÑÐ¾ ÐµÑÑÑ Ð¸ÑÐ¿Ð¾Ð»ÑÐ·Ð¾Ð²Ð°ÑÑ ÑÐ½ÐµÑÐ³Ð¸Ñ ÐºÐ¾Ð½ÑÐ»Ð¸ÐºÑÐ° Ð´Ð»Ñ ÑÐ°ÑÑÐ¸ÑÐµÐ½Ð¸Ñ Ð²Ð¾Ð·Ð¼Ð¾Ð¶Ð½Ð¾ÑÑÐµÐ¹, ÐºÐ°Ðº ÑÐ²Ð¾Ð¸Ñ Ð»Ð¸ÑÐ½ÑÑ, ÑÐ°Ðº Ð¸ Ð²Ð¾Ð·Ð¼Ð¾Ð¶Ð½Ð¾ÑÑÐµÐ¹ Ð¾ÑÐ³Ð°Ð½Ð¸Ð·Ð°ÑÐ¸Ð¸ Ð² ÑÐµÐ»Ð¾Ð¼ - Ð¾Ð± ÑÑÐ¾Ð¼ Ð¿Ð¾Ð¹Ð´ÐµÑ ÑÐµÑÑ Ð² ÑÑÐ°ÑÑÐµ. ÐÐ¾Ð½ÑÐ»Ð¸ÐºÑ - ÑÑÐ¾ ÑÐ°ÐºÐ¾Ðµ Ð²Ð·Ð°Ð¸Ð¼Ð¾Ð´ÐµÐ¹ÑÑÐ²Ð¸Ðµ, ÐºÐ¾ÑÐ¾ÑÐ¾Ðµ Ð¿ÑÐ¸Ð²Ð¾Ð´Ð¸Ñ Ðº ÑÑÐµÑÐ±Ñ,&#10;&#10;ÐÐ°ÑÐ²Ð»ÐµÐ½Ð½ÑÐµ Ð¿ÑÐ¾Ð±Ð»ÐµÐ¼Ñ Ð¸ Ð¸ÑÑÐ¸Ð½Ð½ÑÐµ Ð¸ÑÑÐ¾ÑÐ½Ð¸ÐºÐ¸ ÐºÐ¾Ð½ÑÐ»Ð¸ÐºÑÐ° - ÑÐ°ÑÑÐ¾ Ð²ÐµÑÐ¸ ÑÐ¾Ð²ÐµÑÑÐµÐ½Ð½Ð¾ ÑÐ°Ð·Ð»Ð¸ÑÐ½ÑÐµ. Ð Ð¿ÐµÑÐ²Ð¾Ð¼ ÑÐ»ÑÑÐ°Ðµ - ÑÑÐ¾ ÑÐ°Ð·Ð½Ð¾Ð³Ð»Ð°ÑÐ¸Ñ, Ð»ÐµÐ¶Ð°ÑÐ¸Ðµ Ð½Ð° Ð¿Ð¾Ð²ÐµÑÑÐ½Ð¾ÑÑÐ¸, Ð²Ð¾ Ð²ÑÐ¾ÑÐ¾Ð¼ - Ð¿Ð¾ÑÑÐ¸ Ð²ÑÐµÐ³Ð´Ð° Ð¿ÑÐ¾Ð±Ð»ÐµÐ¼Ñ Ð³Ð»ÑÐ±Ð¾ÐºÐ¾ Ð»Ð¸ÑÐ½ÑÐµ, Ð¸Ð½ÑÐ¸Ð¼Ð½ÑÐµ ( ÑÐ°Ð¼Ð¾Ð¾ÑÐµÐ½ÐºÐ°, Ð¿ÑÐ¸ÑÐ¾Ð»Ð¾Ð³Ð¸ÑÐµÑÐºÐ°Ñ Ð±ÐµÐ·Ð¾Ð¿Ð°ÑÐ½Ð¾ÑÑÑ, Ð½ÐµÑÐ¾ÑÑÐ¾ÑÑÐµÐ»ÑÐ½Ð¾ÑÑÑ). ÐÐ¾Ð²ÐµÑÑÐ½Ð¾ÑÑÐ½Ð¾Ðµ ÑÐµÑÐµÐ½Ð¸Ðµ Ð¿ÑÐ¾Ð±Ð»ÐµÐ¼Ñ Ð¾ÑÐ¸ÐµÐ½ÑÐ¸ÑÐ¾Ð²Ð°Ð½Ð¾ ÑÐ¾Ð»ÑÐºÐ¾ Ð½Ð° Ð¿ÑÐµÐ¾Ð´Ð¾Ð»ÐµÐ½Ð¸Ðµ ÑÐ°Ð·Ð½Ð¾Ð³Ð»Ð°ÑÐ¸Ð¹ ÑÑÐ°ÑÑÐ½Ð¸ÐºÐ¾Ð² ÐºÐ¾Ð½ÑÐ»Ð¸ÐºÑÐ°. ÐÑÑÐ¸Ð½Ð½Ð¾Ðµ ÑÐ°Ð·ÑÐµÑÐµÐ½Ð¸Ðµ ÐºÐ¾Ð½ÑÐ»Ð¸ÐºÑÐ° - ÑÑÐ¾ Ð½Ðµ ÑÐ¾Ð»ÑÐºÐ¾ ÑÐ°Ð·ÑÐµÑÐµÐ½Ð¸Ðµ ÑÐ¾Ð±ÑÑÐ²ÐµÐ½Ð½Ð¾ Ð¿ÑÐ¾Ð±Ð»ÐµÐ¼Ñ, ÑÐ²ÑÐ·Ð°Ð½Ð½Ð¾Ð¹ Ñ ÑÐ°Ð·Ð½Ð¾Ð³Ð»Ð°ÑÐ¸ÑÐ¼Ð¸, Ð½Ð¾ Ð¸ Ð¾Ð·Ð´Ð¾ÑÐ¾Ð²Ð»ÐµÐ½Ð¸Ðµ Ð¾ÑÐ½Ð¾ÑÐµÐ½Ð¸Ð¹ Ð¼ÐµÐ¶Ð´Ñ Ð²Ð¾Ð²Ð»ÐµÑÐµÐ½Ð½ÑÐ¼Ð¸ Ð² ÐºÐ¾Ð½ÑÐ»Ð¸ÐºÑ Ð»ÑÐ´ÑÐ¼Ð¸.&#10;&#10;- ÐÐµÐ²ÑÐ¿Ð¾Ð»Ð½ÐµÐ½Ð¸Ðµ Ð¼ÐµÐ¶Ð»Ð¸ÑÐ½Ð¾ÑÑÐ½ÑÑ Ð¾Ð±ÑÐ·Ð°ÑÐµÐ»ÑÑÑÐ²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00213"/>
            <a:ext cx="8001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70318"/>
              </p:ext>
            </p:extLst>
          </p:nvPr>
        </p:nvGraphicFramePr>
        <p:xfrm>
          <a:off x="609600" y="4572000"/>
          <a:ext cx="8153400" cy="2057400"/>
        </p:xfrm>
        <a:graphic>
          <a:graphicData uri="http://schemas.openxmlformats.org/drawingml/2006/table">
            <a:tbl>
              <a:tblPr/>
              <a:tblGrid>
                <a:gridCol w="6986588"/>
                <a:gridCol w="1166812"/>
              </a:tblGrid>
              <a:tr h="2057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9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Внутриличностный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9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9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9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Межличностный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9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9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Внутригрупповой 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9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9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Межгрупповой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20689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3573463"/>
            <a:ext cx="8642350" cy="2808287"/>
          </a:xfrm>
          <a:extLst>
            <a:ext uri="{91240B29-F687-4F45-9708-019B960494DF}">
              <a14:hiddenLine xmlns:a14="http://schemas.microsoft.com/office/drawing/2010/main" w="349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Если в качестве конфликтующих сторон выступают разные части нашего «Я», которые входят                               в столкновение, то возникает </a:t>
            </a:r>
            <a:r>
              <a:rPr lang="ru-RU" sz="2400" b="1" i="1" smtClean="0">
                <a:solidFill>
                  <a:srgbClr val="006600"/>
                </a:solidFill>
              </a:rPr>
              <a:t>внутриличностный конфликт</a:t>
            </a:r>
            <a:r>
              <a:rPr lang="ru-RU" sz="2400" b="1" i="1" smtClean="0">
                <a:solidFill>
                  <a:srgbClr val="000099"/>
                </a:solidFill>
              </a:rPr>
              <a:t>. С точки зрения психологии о</a:t>
            </a:r>
            <a:r>
              <a:rPr lang="ru-RU" sz="2400" b="1" smtClean="0">
                <a:solidFill>
                  <a:srgbClr val="000099"/>
                </a:solidFill>
              </a:rPr>
              <a:t>н является самым опасным и проявляется в борьбе мотивов, затрудненном выборе цели, переживаниях, сомнении, неуверенности, дискомфорте.</a:t>
            </a:r>
            <a:r>
              <a:rPr lang="ru-RU" sz="240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323850" y="2708275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smtClean="0">
                <a:solidFill>
                  <a:srgbClr val="006600"/>
                </a:solidFill>
              </a:rPr>
              <a:t>Виды конфликтов:</a:t>
            </a:r>
          </a:p>
        </p:txBody>
      </p:sp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801688"/>
            <a:ext cx="4103687" cy="1906587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17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5734050"/>
            <a:ext cx="8642350" cy="1123950"/>
          </a:xfrm>
          <a:extLst>
            <a:ext uri="{91240B29-F687-4F45-9708-019B960494DF}">
              <a14:hiddenLine xmlns:a14="http://schemas.microsoft.com/office/drawing/2010/main" w="349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u="sng" smtClean="0">
                <a:solidFill>
                  <a:srgbClr val="006600"/>
                </a:solidFill>
              </a:rPr>
              <a:t>КОНФЛИКТ</a:t>
            </a:r>
            <a:r>
              <a:rPr lang="ru-RU" sz="1800" b="1" smtClean="0">
                <a:solidFill>
                  <a:srgbClr val="000000"/>
                </a:solidFill>
              </a:rPr>
              <a:t> </a:t>
            </a:r>
            <a:r>
              <a:rPr lang="ru-RU" sz="2400" b="1" smtClean="0">
                <a:solidFill>
                  <a:srgbClr val="000099"/>
                </a:solidFill>
              </a:rPr>
              <a:t>– это столкновение противоположных интересов, взглядов, стремлений, серьезное разногласие,  острый спор, приводящий к борьбе.</a:t>
            </a: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1095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569325" cy="481647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7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3752850"/>
            <a:ext cx="8424863" cy="2989263"/>
          </a:xfrm>
          <a:extLst>
            <a:ext uri="{91240B29-F687-4F45-9708-019B960494DF}">
              <a14:hiddenLine xmlns:a14="http://schemas.microsoft.com/office/drawing/2010/main" w="349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Если конфликт возникает как противоборство                  двух или более людей, обусловленное разнонаправленными целями, мотивами, позициями, интересами, то такой конфликт называют </a:t>
            </a:r>
            <a:r>
              <a:rPr lang="ru-RU" sz="2400" b="1" i="1" smtClean="0">
                <a:solidFill>
                  <a:srgbClr val="006600"/>
                </a:solidFill>
              </a:rPr>
              <a:t>межличностным</a:t>
            </a:r>
            <a:r>
              <a:rPr lang="ru-RU" sz="2400" b="1" i="1" smtClean="0">
                <a:solidFill>
                  <a:srgbClr val="000099"/>
                </a:solidFill>
              </a:rPr>
              <a:t>. Это самый распространенный вид конфликта. </a:t>
            </a:r>
            <a:r>
              <a:rPr lang="ru-RU" sz="2400" b="1" smtClean="0">
                <a:solidFill>
                  <a:srgbClr val="000099"/>
                </a:solidFill>
              </a:rPr>
              <a:t>В этом случае каждая из сторон стремится получить результат для себя  и помешать успеху другого. 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23850" y="3284538"/>
            <a:ext cx="82296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smtClean="0">
                <a:solidFill>
                  <a:srgbClr val="006600"/>
                </a:solidFill>
              </a:rPr>
              <a:t>Виды конфликтов:</a:t>
            </a:r>
          </a:p>
        </p:txBody>
      </p:sp>
      <p:pic>
        <p:nvPicPr>
          <p:cNvPr id="1280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5040312" cy="2376488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416800" cy="6148388"/>
          </a:xfrm>
        </p:spPr>
        <p:txBody>
          <a:bodyPr/>
          <a:lstStyle/>
          <a:p>
            <a:pPr algn="ctr">
              <a:defRPr/>
            </a:pP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Конфликт между личностью и группой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возникает, когда член группы отступает от сложившихся в группе норм поведения и труда.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Причины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такого конфликта всегда связаны: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а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) с нарушениями ролевых ожиданий; </a:t>
            </a:r>
            <a:b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б) с неадекватностью внутренней установки статуса личности (особенно конфликтность личности с группой наблюдается при завышении у нее внутренней установки);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в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) с нарушением групповых норм. </a:t>
            </a:r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59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5589588"/>
            <a:ext cx="8642350" cy="1268412"/>
          </a:xfrm>
          <a:extLst>
            <a:ext uri="{91240B29-F687-4F45-9708-019B960494DF}">
              <a14:hiddenLine xmlns:a14="http://schemas.microsoft.com/office/drawing/2010/main" w="349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Субъектами </a:t>
            </a:r>
            <a:r>
              <a:rPr lang="ru-RU" sz="2400" b="1" i="1" smtClean="0">
                <a:solidFill>
                  <a:srgbClr val="006600"/>
                </a:solidFill>
              </a:rPr>
              <a:t>межгрупповых конфликтов</a:t>
            </a:r>
            <a:r>
              <a:rPr lang="ru-RU" sz="2400" b="1" i="1" smtClean="0">
                <a:solidFill>
                  <a:srgbClr val="000099"/>
                </a:solidFill>
              </a:rPr>
              <a:t> </a:t>
            </a:r>
            <a:r>
              <a:rPr lang="ru-RU" sz="2400" b="1" smtClean="0">
                <a:solidFill>
                  <a:srgbClr val="000099"/>
                </a:solidFill>
              </a:rPr>
              <a:t>являются социальные группы, преследующие различные цели, отстаивающие свои интересы, ценности, представления и т. п.</a:t>
            </a:r>
            <a:br>
              <a:rPr lang="ru-RU" sz="2400" b="1" smtClean="0">
                <a:solidFill>
                  <a:srgbClr val="000099"/>
                </a:solidFill>
              </a:rPr>
            </a:b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23850" y="4941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smtClean="0">
                <a:solidFill>
                  <a:srgbClr val="006600"/>
                </a:solidFill>
              </a:rPr>
              <a:t>Виды конфликтов:</a:t>
            </a:r>
          </a:p>
        </p:txBody>
      </p:sp>
      <p:pic>
        <p:nvPicPr>
          <p:cNvPr id="1300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2150"/>
            <a:ext cx="5832475" cy="421957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7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Google Shape;180;p21" descr="C:\Documents and Settings\vosvit\Мои документы\Загрузки\mYPqUn8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129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Google Shape;181;p21" descr="C:\Documents and Settings\vosvit\Мои документы\Загрузки\black-man-business-suit-silhouette-vector_69500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Google Shape;18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114800" cy="12493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200"/>
              <a:buFont typeface="Trebuchet MS" pitchFamily="34" charset="0"/>
              <a:buNone/>
            </a:pPr>
            <a:r>
              <a:rPr lang="ru-RU" sz="2800" b="1" smtClean="0">
                <a:solidFill>
                  <a:srgbClr val="7030A0"/>
                </a:solidFill>
                <a:latin typeface="Trebuchet MS" pitchFamily="34" charset="0"/>
                <a:cs typeface="Arial" pitchFamily="34" charset="0"/>
                <a:sym typeface="Trebuchet MS" pitchFamily="34" charset="0"/>
              </a:rPr>
              <a:t>ВИДЫ КОНФЛИКТА</a:t>
            </a:r>
            <a:br>
              <a:rPr lang="ru-RU" sz="2800" b="1" smtClean="0">
                <a:solidFill>
                  <a:srgbClr val="7030A0"/>
                </a:solidFill>
                <a:latin typeface="Trebuchet MS" pitchFamily="34" charset="0"/>
                <a:cs typeface="Arial" pitchFamily="34" charset="0"/>
                <a:sym typeface="Trebuchet MS" pitchFamily="34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rebuchet MS" pitchFamily="34" charset="0"/>
                <a:cs typeface="Arial" pitchFamily="34" charset="0"/>
                <a:sym typeface="Trebuchet MS" pitchFamily="34" charset="0"/>
              </a:rPr>
              <a:t>по количеству участников</a:t>
            </a:r>
            <a:endParaRPr lang="ru-RU" sz="2800" smtClean="0">
              <a:solidFill>
                <a:srgbClr val="7030A0"/>
              </a:solidFill>
              <a:latin typeface="Trebuchet MS" pitchFamily="34" charset="0"/>
              <a:cs typeface="Arial" pitchFamily="34" charset="0"/>
              <a:sym typeface="Trebuchet MS" pitchFamily="34" charset="0"/>
            </a:endParaRPr>
          </a:p>
        </p:txBody>
      </p:sp>
      <p:pic>
        <p:nvPicPr>
          <p:cNvPr id="131077" name="Google Shape;183;p21" descr="C:\Documents and Settings\vosvit\Мои документы\Загрузки\human-head-silhouette_212282.pn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Google Shape;184;p21"/>
          <p:cNvSpPr>
            <a:spLocks noChangeArrowheads="1"/>
          </p:cNvSpPr>
          <p:nvPr/>
        </p:nvSpPr>
        <p:spPr bwMode="auto">
          <a:xfrm>
            <a:off x="7391400" y="228600"/>
            <a:ext cx="1066800" cy="612775"/>
          </a:xfrm>
          <a:prstGeom prst="wedgeRectCallout">
            <a:avLst>
              <a:gd name="adj1" fmla="val -86833"/>
              <a:gd name="adj2" fmla="val 26681"/>
            </a:avLst>
          </a:prstGeom>
          <a:solidFill>
            <a:schemeClr val="accent1"/>
          </a:solidFill>
          <a:ln w="19050" cap="rnd">
            <a:solidFill>
              <a:srgbClr val="698D1B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МОГУ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1079" name="Google Shape;185;p21"/>
          <p:cNvSpPr>
            <a:spLocks noChangeArrowheads="1"/>
          </p:cNvSpPr>
          <p:nvPr/>
        </p:nvSpPr>
        <p:spPr bwMode="auto">
          <a:xfrm flipH="1">
            <a:off x="5334000" y="228600"/>
            <a:ext cx="914400" cy="612775"/>
          </a:xfrm>
          <a:prstGeom prst="wedgeRectCallout">
            <a:avLst>
              <a:gd name="adj1" fmla="val -86833"/>
              <a:gd name="adj2" fmla="val 26681"/>
            </a:avLst>
          </a:prstGeom>
          <a:solidFill>
            <a:schemeClr val="accent1"/>
          </a:solidFill>
          <a:ln w="19050" cap="rnd">
            <a:solidFill>
              <a:srgbClr val="698D1B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ХОЧУ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1080" name="Google Shape;186;p21"/>
          <p:cNvSpPr>
            <a:spLocks noChangeArrowheads="1"/>
          </p:cNvSpPr>
          <p:nvPr/>
        </p:nvSpPr>
        <p:spPr bwMode="auto">
          <a:xfrm>
            <a:off x="7467600" y="990600"/>
            <a:ext cx="1371600" cy="612775"/>
          </a:xfrm>
          <a:prstGeom prst="wedgeRectCallout">
            <a:avLst>
              <a:gd name="adj1" fmla="val -93833"/>
              <a:gd name="adj2" fmla="val -82278"/>
            </a:avLst>
          </a:prstGeom>
          <a:solidFill>
            <a:schemeClr val="accent2"/>
          </a:solidFill>
          <a:ln w="19050" cap="rnd">
            <a:solidFill>
              <a:srgbClr val="698D1B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Я ДРУГОЙ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1081" name="Google Shape;187;p21"/>
          <p:cNvSpPr>
            <a:spLocks noChangeArrowheads="1"/>
          </p:cNvSpPr>
          <p:nvPr/>
        </p:nvSpPr>
        <p:spPr bwMode="auto">
          <a:xfrm flipH="1">
            <a:off x="4724400" y="990600"/>
            <a:ext cx="1219200" cy="612775"/>
          </a:xfrm>
          <a:prstGeom prst="wedgeRectCallout">
            <a:avLst>
              <a:gd name="adj1" fmla="val -93833"/>
              <a:gd name="adj2" fmla="val -82278"/>
            </a:avLst>
          </a:prstGeom>
          <a:solidFill>
            <a:schemeClr val="accent2"/>
          </a:solidFill>
          <a:ln w="19050" cap="rnd">
            <a:solidFill>
              <a:srgbClr val="698D1B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Я ТАКОЙ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1082" name="Google Shape;188;p21"/>
          <p:cNvSpPr>
            <a:spLocks noChangeArrowheads="1"/>
          </p:cNvSpPr>
          <p:nvPr/>
        </p:nvSpPr>
        <p:spPr bwMode="auto">
          <a:xfrm>
            <a:off x="228600" y="1676400"/>
            <a:ext cx="8763000" cy="137160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Если в качестве конфликтующих сторон выступают разные части нашего «Я», которые входят в столкновение, борьбу мотивов, затруднении выбора цели, переживании, сомнении, неуверенности, дискомфорте, то возникает </a:t>
            </a:r>
            <a:r>
              <a:rPr lang="ru-RU" b="1" i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внутриличностный конфликт</a:t>
            </a:r>
            <a:endParaRPr lang="ru-RU" sz="2800" b="1" smtClean="0">
              <a:solidFill>
                <a:srgbClr val="FF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31083" name="Google Shape;189;p21" descr="C:\Documents and Settings\vosvit\Мои документы\Загрузки\i.jpg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88" y="-2259013"/>
            <a:ext cx="3190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4" name="Google Shape;190;p21" descr="C:\Documents and Settings\vosvit\Мои документы\Загрузки\man-in-business-suit-free-stock-photo-hd-public-domain-pictures-ZqGlRG-clipart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65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5" name="Google Shape;191;p21" descr="C:\Documents and Settings\vosvit\Мои документы\Загрузки\i.jpg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83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" name="Google Shape;192;p21"/>
          <p:cNvSpPr/>
          <p:nvPr/>
        </p:nvSpPr>
        <p:spPr>
          <a:xfrm>
            <a:off x="990600" y="3429000"/>
            <a:ext cx="1216025" cy="48418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905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087" name="Google Shape;193;p21"/>
          <p:cNvSpPr>
            <a:spLocks noChangeArrowheads="1"/>
          </p:cNvSpPr>
          <p:nvPr/>
        </p:nvSpPr>
        <p:spPr bwMode="auto">
          <a:xfrm>
            <a:off x="152400" y="4191000"/>
            <a:ext cx="12700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личность</a:t>
            </a:r>
            <a:endParaRPr lang="ru-RU" b="1" smtClean="0">
              <a:solidFill>
                <a:srgbClr val="FF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31088" name="Google Shape;194;p21"/>
          <p:cNvSpPr>
            <a:spLocks noChangeArrowheads="1"/>
          </p:cNvSpPr>
          <p:nvPr/>
        </p:nvSpPr>
        <p:spPr bwMode="auto">
          <a:xfrm>
            <a:off x="1828800" y="4191000"/>
            <a:ext cx="12700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личность</a:t>
            </a:r>
            <a:endParaRPr lang="ru-RU" b="1" smtClean="0">
              <a:solidFill>
                <a:srgbClr val="FF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31089" name="Google Shape;195;p21"/>
          <p:cNvSpPr>
            <a:spLocks noChangeArrowheads="1"/>
          </p:cNvSpPr>
          <p:nvPr/>
        </p:nvSpPr>
        <p:spPr bwMode="auto">
          <a:xfrm>
            <a:off x="3200400" y="3048000"/>
            <a:ext cx="5715000" cy="1477963"/>
          </a:xfrm>
          <a:prstGeom prst="rect">
            <a:avLst/>
          </a:prstGeom>
          <a:solidFill>
            <a:srgbClr val="D4E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Если конфликт возникает как противоборство двух или более людей, обусловленное разнонаправленными целями, мотивами, позициями, интересами, то такой конфликт называют </a:t>
            </a:r>
            <a:r>
              <a:rPr lang="ru-RU" b="1" i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межличностным</a:t>
            </a:r>
            <a:r>
              <a:rPr lang="ru-RU" sz="11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endParaRPr lang="ru-RU" sz="2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31090" name="Google Shape;196;p21" descr="C:\Documents and Settings\vosvit\Мои документы\Загрузки\people-clipart-cliparti1_people-clip-art_05.jpg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066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91" name="Google Shape;197;p21"/>
          <p:cNvSpPr>
            <a:spLocks noChangeArrowheads="1"/>
          </p:cNvSpPr>
          <p:nvPr/>
        </p:nvSpPr>
        <p:spPr bwMode="auto">
          <a:xfrm>
            <a:off x="1905000" y="5486400"/>
            <a:ext cx="12700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личность</a:t>
            </a:r>
            <a:endParaRPr lang="ru-RU" b="1" smtClean="0">
              <a:solidFill>
                <a:srgbClr val="FF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31092" name="Google Shape;198;p21"/>
          <p:cNvSpPr>
            <a:spLocks noChangeArrowheads="1"/>
          </p:cNvSpPr>
          <p:nvPr/>
        </p:nvSpPr>
        <p:spPr bwMode="auto">
          <a:xfrm>
            <a:off x="228600" y="5486400"/>
            <a:ext cx="9540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группа</a:t>
            </a:r>
            <a:endParaRPr lang="ru-RU" b="1" smtClean="0">
              <a:solidFill>
                <a:srgbClr val="FF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1295400" y="4876800"/>
            <a:ext cx="1216025" cy="48418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905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094" name="Google Shape;200;p21" descr="C:\Documents and Settings\vosvit\Мои документы\Загрузки\147141_ludi-png-skachat.jpg.png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1244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Google Shape;201;p21"/>
          <p:cNvSpPr/>
          <p:nvPr/>
        </p:nvSpPr>
        <p:spPr>
          <a:xfrm>
            <a:off x="5867400" y="4724400"/>
            <a:ext cx="1216025" cy="48418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905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096" name="Google Shape;202;p21"/>
          <p:cNvSpPr>
            <a:spLocks noChangeArrowheads="1"/>
          </p:cNvSpPr>
          <p:nvPr/>
        </p:nvSpPr>
        <p:spPr bwMode="auto">
          <a:xfrm>
            <a:off x="4572000" y="5257800"/>
            <a:ext cx="9540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группа</a:t>
            </a:r>
            <a:endParaRPr lang="ru-RU" b="1" smtClean="0">
              <a:solidFill>
                <a:srgbClr val="FF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31097" name="Google Shape;203;p21"/>
          <p:cNvSpPr>
            <a:spLocks noChangeArrowheads="1"/>
          </p:cNvSpPr>
          <p:nvPr/>
        </p:nvSpPr>
        <p:spPr bwMode="auto">
          <a:xfrm>
            <a:off x="7543800" y="5257800"/>
            <a:ext cx="9540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группа</a:t>
            </a:r>
            <a:endParaRPr lang="ru-RU" b="1" smtClean="0">
              <a:solidFill>
                <a:srgbClr val="FF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31098" name="Google Shape;204;p21"/>
          <p:cNvSpPr>
            <a:spLocks noChangeArrowheads="1"/>
          </p:cNvSpPr>
          <p:nvPr/>
        </p:nvSpPr>
        <p:spPr bwMode="auto">
          <a:xfrm>
            <a:off x="3200400" y="5657850"/>
            <a:ext cx="5943600" cy="1200150"/>
          </a:xfrm>
          <a:prstGeom prst="rect">
            <a:avLst/>
          </a:prstGeom>
          <a:solidFill>
            <a:srgbClr val="F0D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Субъектами </a:t>
            </a:r>
            <a:r>
              <a:rPr lang="ru-RU" b="1" i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межгрупповых конфликтов </a:t>
            </a:r>
            <a:r>
              <a:rPr lang="ru-RU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являются социальные группы, преследующие различные цели, отстаивающие свои интересы, ценности, представления и т. п. </a:t>
            </a:r>
            <a:endParaRPr lang="ru-RU" sz="2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1099" name="Google Shape;205;p21"/>
          <p:cNvSpPr>
            <a:spLocks noChangeArrowheads="1"/>
          </p:cNvSpPr>
          <p:nvPr/>
        </p:nvSpPr>
        <p:spPr bwMode="auto">
          <a:xfrm>
            <a:off x="457200" y="6019800"/>
            <a:ext cx="2332038" cy="646113"/>
          </a:xfrm>
          <a:prstGeom prst="rect">
            <a:avLst/>
          </a:prstGeom>
          <a:solidFill>
            <a:srgbClr val="F0D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внутригрупповой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b="1" i="1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 конфликт</a:t>
            </a:r>
            <a:endParaRPr lang="ru-RU" smtClean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1204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607695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Конфликты имеют как негативные, так и позитивные последствия.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Если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они способствуют принятию обоснованных решений, и развитию взаимоотношений, то их называют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itchFamily="18" charset="0"/>
              </a:rPr>
              <a:t>конструктивными (функциональными). 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227513"/>
            <a:ext cx="171767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8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607695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Для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itchFamily="18" charset="0"/>
              </a:rPr>
              <a:t>конструктивных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 конфликтов характерны разногласия, которые затрагивают принципиальные стороны, проблемы жизнедеятельности организации и ее членов, разрешение которых выводит организацию и личность на новый, более высокий и эффективный уровень развития, появляются условия для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сотрудничества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, взаимопонимания.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202257" cy="162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0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607695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Конструктивным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конфликт бывает только тогда, когда оппо­ненты не выходят за рамки этических норм, деловых отно­шений и разумных аргументов.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33825"/>
            <a:ext cx="23368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107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488237" cy="626586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Конфликты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, препятствующие принятию решений, эффективному взаимодействию в группе и организации, называют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itchFamily="18" charset="0"/>
              </a:rPr>
              <a:t>деструктивными (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itchFamily="18" charset="0"/>
              </a:rPr>
              <a:t>дисфункциональными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).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350"/>
            <a:ext cx="54006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56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04800"/>
            <a:ext cx="8281987" cy="629285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Деструктивный конфликт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возникает в двух случаях: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когда одна из сторон упорно и жестко настаивает на своей позиции и не желает  учитывать  интересы  другой  стороны;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когда один из оппонентов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прибегает к нравственно осуждаемым методам борьбы, стремится психологически подавить партнера, дискредитируя и унижая его. </a:t>
            </a:r>
            <a:endParaRPr lang="ru-RU" sz="28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5113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304800"/>
            <a:ext cx="7062787" cy="3052763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Чтобы направить конфликты в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конструктивное русло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 необходимо уметь их анализировать, понимать их причины и возможные последствия.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997200"/>
            <a:ext cx="7656513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5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056437" cy="4321175"/>
          </a:xfrm>
        </p:spPr>
        <p:txBody>
          <a:bodyPr/>
          <a:lstStyle/>
          <a:p>
            <a:pPr algn="ctr">
              <a:defRPr/>
            </a:pPr>
            <a:r>
              <a:rPr lang="ru-RU" sz="2800" i="1" dirty="0">
                <a:solidFill>
                  <a:srgbClr val="006600"/>
                </a:solidFill>
                <a:effectLst/>
                <a:latin typeface="Book Antiqua" pitchFamily="18" charset="0"/>
              </a:rPr>
              <a:t>Конфликт</a:t>
            </a:r>
            <a:r>
              <a:rPr lang="ru-RU" sz="2800" i="1" dirty="0">
                <a:solidFill>
                  <a:srgbClr val="FF0000"/>
                </a:solidFill>
                <a:effectLst/>
                <a:latin typeface="Book Antiqua" pitchFamily="18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effectLst/>
                <a:latin typeface="Book Antiqua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это такое отношение между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сторонами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социального взаимодействия, которое характеризуется их противоборством на основе противоположно направленных мотивов (потребностей, интересов, целей, идеалов, убеждений) или суждений (мнений, взглядов, оценок и т.д.)</a:t>
            </a: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28082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930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4348163"/>
          </a:xfrm>
        </p:spPr>
        <p:txBody>
          <a:bodyPr/>
          <a:lstStyle/>
          <a:p>
            <a:pPr algn="ctr"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Реалистические (предметные) 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конфликты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вызваны неудовлетворением определенных требований участников или несправедливым, по мнению, одной или обеих сторон, распределением между ними каких-либо преимуществ и направлены на достижение конкретного результата.</a:t>
            </a:r>
            <a:b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46588"/>
            <a:ext cx="1905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8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4203700"/>
          </a:xfrm>
        </p:spPr>
        <p:txBody>
          <a:bodyPr/>
          <a:lstStyle/>
          <a:p>
            <a:pPr algn="ctr"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Нереалистические (беспредметные) 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конфликты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имеют своей целью открытое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выражение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накопившихся отрицательных эмоций, обид, враждебности, т.е. острое конфликтное взаимодействие становится здесь не средством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достижения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какого-либо результата, а самоцелью. </a:t>
            </a: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72440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68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983287" cy="5761037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Нереалистический конфликт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повышает эмоциональную напряженность и требует освобождения от накопившихся отрицательных эмоций.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Нереалистические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конфликты всегда деструктивны</a:t>
            </a:r>
            <a:r>
              <a:rPr lang="ru-RU" sz="2800" i="1" dirty="0">
                <a:solidFill>
                  <a:schemeClr val="tx1"/>
                </a:solidFill>
                <a:effectLst/>
                <a:latin typeface="Book Antiqua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Их гораздо сложнее урегулировать, придать им конструктивный характер.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255587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83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3844925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Начавшись как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itchFamily="18" charset="0"/>
              </a:rPr>
              <a:t>реалистически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й, конфликт может превратиться в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itchFamily="18" charset="0"/>
              </a:rPr>
              <a:t>нереалистический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, если предмет конфликта чрезвычайно значим для участников, а они не могут найти приемлемое решение, справиться с ситуацией.</a:t>
            </a: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2047875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577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607695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effectLst/>
                <a:latin typeface="Book Antiqua" pitchFamily="18" charset="0"/>
              </a:rPr>
              <a:t> </a:t>
            </a:r>
            <a:br>
              <a:rPr lang="ru-RU" sz="2800" dirty="0">
                <a:effectLst/>
                <a:latin typeface="Book Antiqua" pitchFamily="18" charset="0"/>
              </a:rPr>
            </a:br>
            <a:r>
              <a:rPr lang="ru-RU" sz="2800" dirty="0" smtClean="0"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effectLst/>
                <a:latin typeface="Book Antiqua" pitchFamily="18" charset="0"/>
              </a:rPr>
            </a:br>
            <a:r>
              <a:rPr lang="ru-RU" sz="2800" dirty="0">
                <a:effectLst/>
                <a:latin typeface="Book Antiqua" pitchFamily="18" charset="0"/>
              </a:rPr>
              <a:t/>
            </a:r>
            <a:br>
              <a:rPr lang="ru-RU" sz="2800" dirty="0">
                <a:effectLst/>
                <a:latin typeface="Book Antiqua" pitchFamily="18" charset="0"/>
              </a:rPr>
            </a:br>
            <a:r>
              <a:rPr lang="ru-RU" sz="2800" dirty="0" smtClean="0"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effectLst/>
                <a:latin typeface="Book Antiqua" pitchFamily="18" charset="0"/>
              </a:rPr>
            </a:br>
            <a:r>
              <a:rPr lang="ru-RU" sz="2800" dirty="0">
                <a:effectLst/>
                <a:latin typeface="Book Antiqua" pitchFamily="18" charset="0"/>
              </a:rPr>
              <a:t/>
            </a:r>
            <a:br>
              <a:rPr lang="ru-RU" sz="2800" dirty="0">
                <a:effectLst/>
                <a:latin typeface="Book Antiqua" pitchFamily="18" charset="0"/>
              </a:rPr>
            </a:br>
            <a:r>
              <a:rPr lang="ru-RU" sz="2800" i="1" dirty="0" smtClean="0">
                <a:effectLst/>
                <a:latin typeface="Book Antiqua" pitchFamily="18" charset="0"/>
              </a:rPr>
              <a:t>Причины </a:t>
            </a:r>
            <a:r>
              <a:rPr lang="ru-RU" sz="2800" i="1" dirty="0">
                <a:effectLst/>
                <a:latin typeface="Book Antiqua" pitchFamily="18" charset="0"/>
              </a:rPr>
              <a:t>конфликта</a:t>
            </a:r>
            <a:r>
              <a:rPr lang="ru-RU" sz="2800" dirty="0">
                <a:effectLst/>
                <a:latin typeface="Book Antiqua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– явления, события, факты, ситуации, которые предшествуют конфликту и при определенных условиях деятельности субъектов социального взаимодействия вызывают его.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6250"/>
            <a:ext cx="420211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383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7716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44387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73275"/>
            <a:ext cx="66929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85225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67711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969250" cy="603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причины конфликта</a:t>
            </a:r>
            <a:endParaRPr lang="ru-RU" dirty="0"/>
          </a:p>
        </p:txBody>
      </p:sp>
      <p:sp>
        <p:nvSpPr>
          <p:cNvPr id="145411" name="Прямоугольник 2"/>
          <p:cNvSpPr>
            <a:spLocks noChangeArrowheads="1"/>
          </p:cNvSpPr>
          <p:nvPr/>
        </p:nvSpPr>
        <p:spPr bwMode="auto">
          <a:xfrm>
            <a:off x="107950" y="1412875"/>
            <a:ext cx="8928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Verdana" pitchFamily="34" charset="0"/>
              </a:rPr>
              <a:t>Распределение ресурсов</a:t>
            </a:r>
            <a:r>
              <a:rPr lang="ru-RU" smtClean="0">
                <a:solidFill>
                  <a:srgbClr val="000000"/>
                </a:solidFill>
                <a:latin typeface="Verdana" pitchFamily="34" charset="0"/>
              </a:rPr>
              <a:t>. Ресурсы (время, деньги, оборудование и т.д.) всегда ограничены, а так как психологически любой человек стремится получить побольше ресурсов, то необходимость делить ресурсы ведет к различным видам конфликтов.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Verdana" pitchFamily="34" charset="0"/>
              </a:rPr>
              <a:t>Взаимозависимость задач</a:t>
            </a:r>
            <a:r>
              <a:rPr lang="ru-RU" smtClean="0">
                <a:solidFill>
                  <a:srgbClr val="000000"/>
                </a:solidFill>
                <a:latin typeface="Verdana" pitchFamily="34" charset="0"/>
              </a:rPr>
              <a:t>. Возможность конфликта существует везде, где один человек или группа зависят в выполнении задачи от другого человека или группы. </a:t>
            </a:r>
          </a:p>
        </p:txBody>
      </p:sp>
      <p:pic>
        <p:nvPicPr>
          <p:cNvPr id="145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449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39901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969250" cy="603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причины конфликта</a:t>
            </a:r>
            <a:endParaRPr lang="ru-RU" dirty="0"/>
          </a:p>
        </p:txBody>
      </p:sp>
      <p:sp>
        <p:nvSpPr>
          <p:cNvPr id="146435" name="Прямоугольник 2"/>
          <p:cNvSpPr>
            <a:spLocks noChangeArrowheads="1"/>
          </p:cNvSpPr>
          <p:nvPr/>
        </p:nvSpPr>
        <p:spPr bwMode="auto">
          <a:xfrm>
            <a:off x="107950" y="1412875"/>
            <a:ext cx="89281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Verdana" pitchFamily="34" charset="0"/>
              </a:rPr>
              <a:t>3. Различия в целях. </a:t>
            </a:r>
            <a:r>
              <a:rPr lang="ru-RU" smtClean="0">
                <a:solidFill>
                  <a:srgbClr val="000000"/>
                </a:solidFill>
                <a:latin typeface="Verdana" pitchFamily="34" charset="0"/>
              </a:rPr>
              <a:t>Конфликт возникает часто в ситуациях, когда в процессе достижения общей цели сталкиваются интересы различных людей или социальных групп. Дело в том, что в стремлении добиться поставленной цели каждый индивид осознанно или неосознанно формирует в глубинах своей психики положительный исход своей деятельности. И когда кто-то или что-то препятствует осуществлению этого намерения, возникает конфликт.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Verdana" pitchFamily="34" charset="0"/>
              </a:rPr>
              <a:t>4. Различия в представлениях и ценностях. </a:t>
            </a:r>
            <a:r>
              <a:rPr lang="ru-RU" smtClean="0">
                <a:solidFill>
                  <a:srgbClr val="000000"/>
                </a:solidFill>
                <a:latin typeface="Verdana" pitchFamily="34" charset="0"/>
              </a:rPr>
              <a:t>Этот конфликт базируется на различии ценностных ориентиров, их представлении о морали, нравственности и несовпадении жизненных приоритетов.</a:t>
            </a:r>
          </a:p>
        </p:txBody>
      </p:sp>
      <p:pic>
        <p:nvPicPr>
          <p:cNvPr id="146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622800"/>
            <a:ext cx="6119813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29516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969250" cy="603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причины конфликта</a:t>
            </a:r>
            <a:endParaRPr lang="ru-RU" dirty="0"/>
          </a:p>
        </p:txBody>
      </p:sp>
      <p:sp>
        <p:nvSpPr>
          <p:cNvPr id="147459" name="Прямоугольник 2"/>
          <p:cNvSpPr>
            <a:spLocks noChangeArrowheads="1"/>
          </p:cNvSpPr>
          <p:nvPr/>
        </p:nvSpPr>
        <p:spPr bwMode="auto">
          <a:xfrm>
            <a:off x="107950" y="1412875"/>
            <a:ext cx="89281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Verdana" pitchFamily="34" charset="0"/>
              </a:rPr>
              <a:t>5. Различие в манере поведения и жизненном опыте. </a:t>
            </a:r>
            <a:r>
              <a:rPr lang="ru-RU" smtClean="0">
                <a:solidFill>
                  <a:srgbClr val="000000"/>
                </a:solidFill>
                <a:latin typeface="Verdana" pitchFamily="34" charset="0"/>
              </a:rPr>
              <a:t>Эта причина конфликтов зависит от характеров и темпераментов отдельных личностей. Встречаются люди, которые постоянно проявляют агрессивность и враждебность по отношению к другим и которые готовы оспаривать каждое слово. Такие люди и создают вокруг себя конфликтную ситуацию. Различия в жизненном опыте, образовании, стаже, возрасте и социальных характеристиках уменьшают степень взаимопонимания и сотрудничества и увеличивают возможность появления конфликтов.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Verdana" pitchFamily="34" charset="0"/>
              </a:rPr>
              <a:t>6. Неудовлетворительные коммуникации. </a:t>
            </a:r>
            <a:r>
              <a:rPr lang="ru-RU" smtClean="0">
                <a:solidFill>
                  <a:srgbClr val="000000"/>
                </a:solidFill>
                <a:latin typeface="Verdana" pitchFamily="34" charset="0"/>
              </a:rPr>
              <a:t>Несвоевременная, неполная, недостоверная информация является причиной конфликта потому, что создает нервозную обстановку, а утаивание информации (в том числе неосознанное), ставящее человека в положение неопределенности, также ведет к появлению конфликтов.</a:t>
            </a:r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557838"/>
            <a:ext cx="192246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47205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607695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Причины конфликтов обнаруживают себя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в конфликтных ситуациях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, устранение которых и является необходимым условием разрешения конфликтов. Разногласие, возникшее между субъектами, приводит к образованию конфликтных отношений.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4848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5064961"/>
            <a:ext cx="1872332" cy="163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597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Конфликт изучается с позиции разных наук</a:t>
            </a:r>
            <a:endParaRPr lang="ru-RU" dirty="0"/>
          </a:p>
        </p:txBody>
      </p:sp>
      <p:pic>
        <p:nvPicPr>
          <p:cNvPr id="1116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844675"/>
            <a:ext cx="6583362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77193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</a:rPr>
              <a:t>Структура 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конфликта </a:t>
            </a:r>
            <a:br>
              <a:rPr lang="ru-RU" dirty="0">
                <a:solidFill>
                  <a:srgbClr val="000000"/>
                </a:solidFill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149507" name="Прямоугольник 4"/>
          <p:cNvSpPr>
            <a:spLocks noChangeArrowheads="1"/>
          </p:cNvSpPr>
          <p:nvPr/>
        </p:nvSpPr>
        <p:spPr bwMode="auto">
          <a:xfrm>
            <a:off x="539750" y="1444625"/>
            <a:ext cx="82089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0000"/>
                </a:solidFill>
                <a:latin typeface="Tahoma" pitchFamily="34" charset="0"/>
              </a:rPr>
              <a:t>Структура конфликта </a:t>
            </a:r>
            <a:r>
              <a:rPr lang="ru-RU" sz="2000" smtClean="0">
                <a:solidFill>
                  <a:srgbClr val="000000"/>
                </a:solidFill>
                <a:latin typeface="Tahoma" pitchFamily="34" charset="0"/>
              </a:rPr>
              <a:t>— это совокупность устойчивых и статичных элементов конфликта, образующих целостность.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0000"/>
              </a:solidFill>
              <a:latin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0000"/>
                </a:solidFill>
                <a:latin typeface="Tahoma" pitchFamily="34" charset="0"/>
              </a:rPr>
              <a:t>Структурные характеристики </a:t>
            </a:r>
            <a:r>
              <a:rPr lang="ru-RU" sz="2000" smtClean="0">
                <a:solidFill>
                  <a:srgbClr val="000000"/>
                </a:solidFill>
                <a:latin typeface="Tahoma" pitchFamily="34" charset="0"/>
              </a:rPr>
              <a:t>представляют собой составные элементы конфликта. Они отражают компоненты, без которых существование конфликта невозможно: «изъятие» любого из них из пространства конфликта либо полностью исключает существование конфликта, либо существенно меняет его характер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30353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3915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0338" y="260350"/>
            <a:ext cx="4032250" cy="7254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Структура конфликта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193800"/>
            <a:ext cx="3003550" cy="7191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Объект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конфликта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375" y="1125538"/>
            <a:ext cx="5113338" cy="93503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Это конкретная материальная 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социальная  или духовная  ценность, 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обладанию или пользованию которой стремятся оба оппонента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488" y="2565400"/>
            <a:ext cx="3019425" cy="7270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Предмет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конфликта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3789363"/>
            <a:ext cx="3019425" cy="7239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Стороны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конфликта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338" y="4933950"/>
            <a:ext cx="3021012" cy="7239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C4D6BE">
                  <a:lumMod val="20000"/>
                  <a:lumOff val="80000"/>
                </a:srgbClr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Мотивы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конфликта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C4D6BE">
                  <a:lumMod val="20000"/>
                  <a:lumOff val="80000"/>
                </a:srgb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500" y="5805488"/>
            <a:ext cx="3021013" cy="10525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C4D6BE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Позиции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конфликтующих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сторон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71888" y="2205038"/>
            <a:ext cx="5076825" cy="96678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Основное противоречие, из-за которого и ради разрешения которого субъекты вступают в противоборство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4900" y="3429000"/>
            <a:ext cx="5103813" cy="10842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Субъекты социального взаимодействия, находящиеся в состоянии конфликта или же явно или неявно поддерживающие конфликтующих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71888" y="4652963"/>
            <a:ext cx="5076825" cy="129698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Внутренние побудительные силы, подталкивающие субъектов социального взаимодействия к конфликту (мотивы выступают в форме потребностей, интересов, целей, идеалов, убеждений)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378200" y="1311275"/>
            <a:ext cx="215900" cy="48418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4D6B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429000" y="2686050"/>
            <a:ext cx="215900" cy="485775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4D6B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419475" y="3905250"/>
            <a:ext cx="215900" cy="48418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4D6B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465513" y="5053013"/>
            <a:ext cx="215900" cy="485775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4D6B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495675" y="6089650"/>
            <a:ext cx="215900" cy="48418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4D6B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1575" y="6089650"/>
            <a:ext cx="5076825" cy="76835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4D6BE">
                    <a:lumMod val="20000"/>
                    <a:lumOff val="80000"/>
                  </a:srgbClr>
                </a:solidFill>
                <a:latin typeface="Book Antiqua" pitchFamily="18" charset="0"/>
              </a:rPr>
              <a:t>То, о чем они заявляют в ходе конфликтного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245205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ChangeArrowheads="1"/>
          </p:cNvSpPr>
          <p:nvPr/>
        </p:nvSpPr>
        <p:spPr bwMode="auto">
          <a:xfrm>
            <a:off x="304800" y="1804988"/>
            <a:ext cx="861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D0D0D"/>
              </a:solidFill>
              <a:latin typeface="Arial Narrow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sz="2400" b="1" smtClean="0">
                <a:solidFill>
                  <a:srgbClr val="0D0D0D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Оппоненты </a:t>
            </a: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конфликта – те, кто непосредственно спорит.</a:t>
            </a: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   Свидетели</a:t>
            </a: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– те, кто наблюдает за ссорой. </a:t>
            </a:r>
            <a:endParaRPr lang="ru-RU" sz="2400" smtClean="0">
              <a:solidFill>
                <a:srgbClr val="0D0D0D"/>
              </a:solidFill>
              <a:latin typeface="Arial Narrow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sz="2400" b="1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Подстрекатели</a:t>
            </a: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– те, кто распаляет еще больше ссору. </a:t>
            </a:r>
            <a:endParaRPr lang="ru-RU" sz="2400" smtClean="0">
              <a:solidFill>
                <a:srgbClr val="0D0D0D"/>
              </a:solidFill>
              <a:latin typeface="Arial Narrow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sz="2400" b="1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Пособники</a:t>
            </a: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– те, кто распаляет ссору через советы,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   инструменты, рекомендации. </a:t>
            </a:r>
            <a:endParaRPr lang="ru-RU" sz="2400" smtClean="0">
              <a:solidFill>
                <a:srgbClr val="0D0D0D"/>
              </a:solidFill>
              <a:latin typeface="Arial Narrow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sz="2400" b="1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Посредники</a:t>
            </a:r>
            <a:r>
              <a:rPr lang="ru-RU" sz="2400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– те, кто старается решить, усмирить конфликт. </a:t>
            </a:r>
            <a:r>
              <a:rPr lang="ru-RU" sz="2400" b="1" smtClean="0">
                <a:solidFill>
                  <a:srgbClr val="0D0D0D"/>
                </a:solidFill>
                <a:latin typeface="Arial Narrow" pitchFamily="34" charset="0"/>
                <a:cs typeface="Times New Roman" pitchFamily="18" charset="0"/>
              </a:rPr>
              <a:t>  </a:t>
            </a:r>
            <a:endParaRPr lang="ru-RU" sz="2400" smtClean="0">
              <a:solidFill>
                <a:srgbClr val="0D0D0D"/>
              </a:solidFill>
              <a:latin typeface="Arial Narrow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smtClean="0">
              <a:solidFill>
                <a:srgbClr val="7F7F7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155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dirty="0" smtClean="0">
                <a:solidFill>
                  <a:srgbClr val="00B050"/>
                </a:solidFill>
              </a:rPr>
              <a:t>Стороны (участники) конфликта </a:t>
            </a:r>
          </a:p>
        </p:txBody>
      </p:sp>
      <p:pic>
        <p:nvPicPr>
          <p:cNvPr id="151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0563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55003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88262" cy="5859462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Процесс развития конфликта проходит несколько стадий, каждая из которых может отличаться напряженностью между конфликтующими и степенью изменения их отношений друг к другу. Некоторые авторы предлагают рассматривать целостно конфликт и процесс его разрешения, выделяя при этом </a:t>
            </a:r>
            <a:r>
              <a:rPr lang="ru-RU" sz="2800" dirty="0">
                <a:solidFill>
                  <a:srgbClr val="FF66CC"/>
                </a:solidFill>
                <a:effectLst/>
                <a:latin typeface="Book Antiqua" pitchFamily="18" charset="0"/>
              </a:rPr>
              <a:t>ряд </a:t>
            </a:r>
            <a:r>
              <a:rPr lang="ru-RU" sz="2800" dirty="0" smtClean="0">
                <a:solidFill>
                  <a:srgbClr val="FF66CC"/>
                </a:solidFill>
                <a:effectLst/>
                <a:latin typeface="Book Antiqua" pitchFamily="18" charset="0"/>
              </a:rPr>
              <a:t>стадий</a:t>
            </a: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Динамика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itchFamily="18" charset="0"/>
              </a:rPr>
              <a:t>конфликта развивается линейно - каждая фаза сменяется последующей. </a:t>
            </a:r>
            <a:br>
              <a:rPr lang="ru-RU" sz="2800" dirty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endParaRPr lang="ru-RU" sz="28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53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17621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31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Основные стадии конфликта - Выиграть может кажд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88913"/>
            <a:ext cx="6475413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3595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8846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Google Shape;284;p26"/>
          <p:cNvSpPr txBox="1">
            <a:spLocks noGrp="1"/>
          </p:cNvSpPr>
          <p:nvPr>
            <p:ph type="title"/>
          </p:nvPr>
        </p:nvSpPr>
        <p:spPr>
          <a:xfrm>
            <a:off x="357188" y="190500"/>
            <a:ext cx="8228012" cy="1144588"/>
          </a:xfrm>
        </p:spPr>
        <p:txBody>
          <a:bodyPr tIns="3525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b="1" smtClean="0">
                <a:latin typeface="Trebuchet MS" pitchFamily="34" charset="0"/>
                <a:cs typeface="Arial" pitchFamily="34" charset="0"/>
                <a:sym typeface="Trebuchet MS" pitchFamily="34" charset="0"/>
              </a:rPr>
              <a:t>1. Предконфликтная ситуация </a:t>
            </a:r>
            <a:endParaRPr lang="ru-RU" smtClean="0">
              <a:latin typeface="Trebuchet MS" pitchFamily="34" charset="0"/>
              <a:cs typeface="Arial" pitchFamily="34" charset="0"/>
              <a:sym typeface="Trebuchet MS" pitchFamily="34" charset="0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57200" y="1604963"/>
            <a:ext cx="4014788" cy="21574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16000" rIns="0" bIns="0"/>
          <a:lstStyle/>
          <a:p>
            <a:pPr marL="390246" indent="-242329">
              <a:buClr>
                <a:srgbClr val="996633"/>
              </a:buClr>
              <a:buSzPts val="810"/>
              <a:buFont typeface="Noto Sans Symbols"/>
              <a:buNone/>
              <a:defRPr/>
            </a:pPr>
            <a:endParaRPr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652" name="Google Shape;286;p26"/>
          <p:cNvSpPr txBox="1">
            <a:spLocks noChangeArrowheads="1"/>
          </p:cNvSpPr>
          <p:nvPr/>
        </p:nvSpPr>
        <p:spPr bwMode="auto">
          <a:xfrm>
            <a:off x="4876800" y="1524000"/>
            <a:ext cx="4014788" cy="2159000"/>
          </a:xfrm>
          <a:prstGeom prst="rect">
            <a:avLst/>
          </a:prstGeom>
          <a:solidFill>
            <a:srgbClr val="BFE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88938" indent="-293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pitchFamily="34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это накопившиеся противоречия, связанные с деятельностью субъектов социального взаимодействия и создающие почву для реального противоборства между ними. </a:t>
            </a:r>
            <a:b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</a:b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4876800" y="4267200"/>
            <a:ext cx="4014788" cy="228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654" name="Google Shape;288;p26"/>
          <p:cNvSpPr txBox="1">
            <a:spLocks noChangeArrowheads="1"/>
          </p:cNvSpPr>
          <p:nvPr/>
        </p:nvSpPr>
        <p:spPr bwMode="auto">
          <a:xfrm>
            <a:off x="457200" y="3968750"/>
            <a:ext cx="4267200" cy="2159000"/>
          </a:xfrm>
          <a:prstGeom prst="rect">
            <a:avLst/>
          </a:prstGeom>
          <a:solidFill>
            <a:srgbClr val="F0D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88938" indent="-293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>К конфликтным ситуациям можно отнести: недобросовестное исполнение обязанностей; индивидуально-психологические особенности личности (нарушение принятых в обществе норм, правил, этики общения) и т.п. </a:t>
            </a:r>
            <a:r>
              <a:rPr 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55655" name="Google Shape;289;p26"/>
          <p:cNvSpPr>
            <a:spLocks noChangeArrowheads="1"/>
          </p:cNvSpPr>
          <p:nvPr/>
        </p:nvSpPr>
        <p:spPr bwMode="auto">
          <a:xfrm>
            <a:off x="228600" y="1066800"/>
            <a:ext cx="4572000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388938" indent="-293688" algn="ctr" fontAlgn="base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период, в котором конфликтующие стороны оценивают свои ресурсы, прежде чем решиться на агрессивные действия или отступить</a:t>
            </a:r>
            <a:endParaRPr lang="ru-RU" sz="1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55656" name="Google Shape;291;p26" descr="C:\Documents and Settings\vosvit\Мои документы\Загрузки\1398601255_kak-zastavit-muzhchinu-vas-brosit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81338"/>
            <a:ext cx="933450" cy="601662"/>
          </a:xfrm>
          <a:prstGeom prst="rect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7" name="Google Shape;292;p26" descr="C:\Documents and Settings\vosvit\Мои документы\Загрузки\a5e90685ac1bd5ce068621f54c5a4196_L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652963"/>
            <a:ext cx="2576512" cy="1655762"/>
          </a:xfrm>
          <a:prstGeom prst="rect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69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Google Shape;284;p26"/>
          <p:cNvSpPr txBox="1">
            <a:spLocks noGrp="1"/>
          </p:cNvSpPr>
          <p:nvPr>
            <p:ph type="title"/>
          </p:nvPr>
        </p:nvSpPr>
        <p:spPr>
          <a:xfrm>
            <a:off x="357188" y="190500"/>
            <a:ext cx="8228012" cy="1144588"/>
          </a:xfrm>
        </p:spPr>
        <p:txBody>
          <a:bodyPr tIns="3525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b="1" smtClean="0">
                <a:latin typeface="Trebuchet MS" pitchFamily="34" charset="0"/>
                <a:cs typeface="Arial" pitchFamily="34" charset="0"/>
                <a:sym typeface="Trebuchet MS" pitchFamily="34" charset="0"/>
              </a:rPr>
              <a:t>2. Инцидент</a:t>
            </a:r>
            <a:endParaRPr lang="ru-RU" smtClean="0">
              <a:latin typeface="Trebuchet MS" pitchFamily="34" charset="0"/>
              <a:cs typeface="Arial" pitchFamily="34" charset="0"/>
              <a:sym typeface="Trebuchet MS" pitchFamily="34" charset="0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57200" y="1604963"/>
            <a:ext cx="4014788" cy="21574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16000" rIns="0" bIns="0"/>
          <a:lstStyle/>
          <a:p>
            <a:pPr marL="390246" indent="-242329">
              <a:buClr>
                <a:srgbClr val="996633"/>
              </a:buClr>
              <a:buSzPts val="810"/>
              <a:buFont typeface="Noto Sans Symbols"/>
              <a:buNone/>
              <a:defRPr/>
            </a:pPr>
            <a:endParaRPr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676" name="Google Shape;286;p26"/>
          <p:cNvSpPr txBox="1">
            <a:spLocks noChangeArrowheads="1"/>
          </p:cNvSpPr>
          <p:nvPr/>
        </p:nvSpPr>
        <p:spPr bwMode="auto">
          <a:xfrm>
            <a:off x="4876800" y="2027238"/>
            <a:ext cx="4014788" cy="1655762"/>
          </a:xfrm>
          <a:prstGeom prst="rect">
            <a:avLst/>
          </a:prstGeom>
          <a:solidFill>
            <a:srgbClr val="BFE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952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SzPts val="800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Практические (конфликтные) действия участников (сторон) </a:t>
            </a:r>
            <a:endParaRPr lang="ru-RU" sz="14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56677" name="Google Shape;287;p26"/>
          <p:cNvSpPr txBox="1">
            <a:spLocks noChangeArrowheads="1"/>
          </p:cNvSpPr>
          <p:nvPr/>
        </p:nvSpPr>
        <p:spPr bwMode="auto">
          <a:xfrm>
            <a:off x="4876800" y="4267200"/>
            <a:ext cx="4014788" cy="228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88938" indent="-293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>Переход конфликта в новое качество, являясь сигналом к началу открытого противостояния</a:t>
            </a:r>
            <a:b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</a:br>
            <a:endParaRPr lang="ru-RU" smtClean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Arial" pitchFamily="34" charset="0"/>
            </a:endParaRPr>
          </a:p>
        </p:txBody>
      </p:sp>
      <p:sp>
        <p:nvSpPr>
          <p:cNvPr id="156678" name="Google Shape;288;p26"/>
          <p:cNvSpPr txBox="1">
            <a:spLocks noChangeArrowheads="1"/>
          </p:cNvSpPr>
          <p:nvPr/>
        </p:nvSpPr>
        <p:spPr bwMode="auto">
          <a:xfrm>
            <a:off x="457200" y="3968750"/>
            <a:ext cx="4267200" cy="2159000"/>
          </a:xfrm>
          <a:prstGeom prst="rect">
            <a:avLst/>
          </a:prstGeom>
          <a:solidFill>
            <a:srgbClr val="F0D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88938" indent="-293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>Формальный повод, случай для начала непосредственного столкновения сторон</a:t>
            </a:r>
            <a:b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</a:br>
            <a:endParaRPr lang="ru-RU" smtClean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Arial" pitchFamily="34" charset="0"/>
            </a:endParaRPr>
          </a:p>
        </p:txBody>
      </p:sp>
      <p:sp>
        <p:nvSpPr>
          <p:cNvPr id="156679" name="Google Shape;289;p26"/>
          <p:cNvSpPr>
            <a:spLocks noChangeArrowheads="1"/>
          </p:cNvSpPr>
          <p:nvPr/>
        </p:nvSpPr>
        <p:spPr bwMode="auto">
          <a:xfrm>
            <a:off x="152400" y="1066800"/>
            <a:ext cx="4572000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388938" indent="-293688" algn="ctr" fontAlgn="base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>Первое открытое столкновение противоборствующих сторон, цель которого - получение позитивного результата только для одной стороны</a:t>
            </a:r>
          </a:p>
        </p:txBody>
      </p:sp>
      <p:pic>
        <p:nvPicPr>
          <p:cNvPr id="1566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0"/>
            <a:ext cx="11715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635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Google Shape;284;p26"/>
          <p:cNvSpPr txBox="1">
            <a:spLocks noGrp="1"/>
          </p:cNvSpPr>
          <p:nvPr>
            <p:ph type="title"/>
          </p:nvPr>
        </p:nvSpPr>
        <p:spPr>
          <a:xfrm>
            <a:off x="357188" y="190500"/>
            <a:ext cx="8228012" cy="1144588"/>
          </a:xfrm>
        </p:spPr>
        <p:txBody>
          <a:bodyPr tIns="3525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b="1" smtClean="0">
                <a:latin typeface="Trebuchet MS" pitchFamily="34" charset="0"/>
                <a:cs typeface="Arial" pitchFamily="34" charset="0"/>
                <a:sym typeface="Trebuchet MS" pitchFamily="34" charset="0"/>
              </a:rPr>
              <a:t>3. Эскалация</a:t>
            </a:r>
            <a:endParaRPr lang="ru-RU" smtClean="0">
              <a:latin typeface="Trebuchet MS" pitchFamily="34" charset="0"/>
              <a:cs typeface="Arial" pitchFamily="34" charset="0"/>
              <a:sym typeface="Trebuchet MS" pitchFamily="34" charset="0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57200" y="1604963"/>
            <a:ext cx="4014788" cy="21574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16000" rIns="0" bIns="0"/>
          <a:lstStyle/>
          <a:p>
            <a:pPr marL="390246" indent="-242329">
              <a:buClr>
                <a:srgbClr val="996633"/>
              </a:buClr>
              <a:buSzPts val="810"/>
              <a:buFont typeface="Noto Sans Symbols"/>
              <a:buNone/>
              <a:defRPr/>
            </a:pPr>
            <a:endParaRPr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700" name="Google Shape;286;p26"/>
          <p:cNvSpPr txBox="1">
            <a:spLocks noChangeArrowheads="1"/>
          </p:cNvSpPr>
          <p:nvPr/>
        </p:nvSpPr>
        <p:spPr bwMode="auto">
          <a:xfrm>
            <a:off x="4876800" y="1916113"/>
            <a:ext cx="4014788" cy="1766887"/>
          </a:xfrm>
          <a:prstGeom prst="rect">
            <a:avLst/>
          </a:prstGeom>
          <a:solidFill>
            <a:srgbClr val="BFE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952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SzPts val="800"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это разрастание конфликта, которое, как правило, сопровождается увеличением количества участников конфликта</a:t>
            </a:r>
          </a:p>
        </p:txBody>
      </p:sp>
      <p:sp>
        <p:nvSpPr>
          <p:cNvPr id="157701" name="Google Shape;287;p26"/>
          <p:cNvSpPr txBox="1">
            <a:spLocks noChangeArrowheads="1"/>
          </p:cNvSpPr>
          <p:nvPr/>
        </p:nvSpPr>
        <p:spPr bwMode="auto">
          <a:xfrm>
            <a:off x="4876800" y="4267200"/>
            <a:ext cx="4014788" cy="228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000" rIns="0" bIns="0"/>
          <a:lstStyle>
            <a:lvl1pPr marL="388938" indent="-293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>Переход к активным действиям, направленным на нанесение ущерба, противнику (заявление, предупреждение и т.д.)</a:t>
            </a:r>
          </a:p>
          <a:p>
            <a:pPr algn="ctr" eaLnBrk="1" fontAlgn="base" hangingPunct="1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</a:br>
            <a:endParaRPr lang="ru-RU" smtClean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Arial" pitchFamily="34" charset="0"/>
            </a:endParaRPr>
          </a:p>
        </p:txBody>
      </p:sp>
      <p:sp>
        <p:nvSpPr>
          <p:cNvPr id="157703" name="Google Shape;289;p26"/>
          <p:cNvSpPr>
            <a:spLocks noChangeArrowheads="1"/>
          </p:cNvSpPr>
          <p:nvPr/>
        </p:nvSpPr>
        <p:spPr bwMode="auto">
          <a:xfrm>
            <a:off x="152400" y="1066800"/>
            <a:ext cx="4572000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388938" indent="-293688" algn="ctr" fontAlgn="base">
              <a:spcBef>
                <a:spcPts val="128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>(от лат. </a:t>
            </a:r>
            <a:r>
              <a:rPr lang="ru-RU" dirty="0" err="1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>sсаlа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Arial" pitchFamily="34" charset="0"/>
              </a:rPr>
              <a:t> - «лестница») обострение противоборства, при котором последующие разрушительные воздействия оппонентов друг на друга интенсивнее, чем предыдущие </a:t>
            </a:r>
          </a:p>
        </p:txBody>
      </p:sp>
      <p:pic>
        <p:nvPicPr>
          <p:cNvPr id="1577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62375"/>
            <a:ext cx="2124075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52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Google Shape;284;p26"/>
          <p:cNvSpPr txBox="1">
            <a:spLocks noGrp="1"/>
          </p:cNvSpPr>
          <p:nvPr>
            <p:ph type="title"/>
          </p:nvPr>
        </p:nvSpPr>
        <p:spPr>
          <a:xfrm>
            <a:off x="357188" y="190500"/>
            <a:ext cx="8228012" cy="1144588"/>
          </a:xfrm>
        </p:spPr>
        <p:txBody>
          <a:bodyPr tIns="3525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b="1" smtClean="0">
                <a:latin typeface="Trebuchet MS" pitchFamily="34" charset="0"/>
                <a:cs typeface="Arial" pitchFamily="34" charset="0"/>
                <a:sym typeface="Trebuchet MS" pitchFamily="34" charset="0"/>
              </a:rPr>
              <a:t>4. КУЛЬМИНАЦИЯ</a:t>
            </a:r>
            <a:endParaRPr lang="ru-RU" smtClean="0">
              <a:latin typeface="Trebuchet MS" pitchFamily="34" charset="0"/>
              <a:cs typeface="Arial" pitchFamily="34" charset="0"/>
              <a:sym typeface="Trebuchet MS" pitchFamily="34" charset="0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57200" y="1604963"/>
            <a:ext cx="4014788" cy="21574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16000" rIns="0" bIns="0"/>
          <a:lstStyle/>
          <a:p>
            <a:pPr marL="390246" indent="-242329">
              <a:buClr>
                <a:srgbClr val="996633"/>
              </a:buClr>
              <a:buSzPts val="810"/>
              <a:buFont typeface="Noto Sans Symbols"/>
              <a:buNone/>
              <a:defRPr/>
            </a:pPr>
            <a:endParaRPr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179388" y="1268413"/>
            <a:ext cx="4968875" cy="2087562"/>
          </a:xfrm>
          <a:prstGeom prst="rect">
            <a:avLst/>
          </a:prstGeom>
          <a:solidFill>
            <a:srgbClr val="BFE471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это верхняя точка эскалации. Она обычно выражается в каком-то «взрывном» эпизоде (отдельном конфликтном акте) или нескольких следующих подряд эпизодах конфликтной борьбы </a:t>
            </a:r>
            <a:endParaRPr sz="1600" b="1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5364163" y="3573463"/>
            <a:ext cx="3312293" cy="228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конфликт достигает такого накала, что обеим или, по крайней мере, одной из сторон становится ясно, что продолжать его больше не следует</a:t>
            </a:r>
            <a:endParaRPr sz="1600" b="1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330200" y="3984625"/>
            <a:ext cx="4267200" cy="1531938"/>
          </a:xfrm>
          <a:prstGeom prst="rect">
            <a:avLst/>
          </a:prstGeom>
          <a:solidFill>
            <a:srgbClr val="F0D576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с данного момента участники конфликта принимают меры к его разрешению</a:t>
            </a:r>
            <a:endParaRPr sz="1600" b="1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587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862013"/>
            <a:ext cx="263329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333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Google Shape;284;p26"/>
          <p:cNvSpPr txBox="1">
            <a:spLocks noGrp="1"/>
          </p:cNvSpPr>
          <p:nvPr>
            <p:ph type="title"/>
          </p:nvPr>
        </p:nvSpPr>
        <p:spPr>
          <a:xfrm>
            <a:off x="357188" y="190500"/>
            <a:ext cx="8607425" cy="862013"/>
          </a:xfrm>
        </p:spPr>
        <p:txBody>
          <a:bodyPr tIns="3525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b="1" smtClean="0">
                <a:latin typeface="Trebuchet MS" pitchFamily="34" charset="0"/>
                <a:cs typeface="Arial" pitchFamily="34" charset="0"/>
                <a:sym typeface="Trebuchet MS" pitchFamily="34" charset="0"/>
              </a:rPr>
              <a:t>5. Завершение (разрешение) конфликта</a:t>
            </a:r>
            <a:endParaRPr lang="ru-RU" smtClean="0">
              <a:latin typeface="Trebuchet MS" pitchFamily="34" charset="0"/>
              <a:cs typeface="Arial" pitchFamily="34" charset="0"/>
              <a:sym typeface="Trebuchet MS" pitchFamily="34" charset="0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57200" y="1604963"/>
            <a:ext cx="4014788" cy="21574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16000" rIns="0" bIns="0"/>
          <a:lstStyle/>
          <a:p>
            <a:pPr marL="390246" indent="-242329">
              <a:buClr>
                <a:srgbClr val="996633"/>
              </a:buClr>
              <a:buSzPts val="810"/>
              <a:buFont typeface="Noto Sans Symbols"/>
              <a:buNone/>
              <a:defRPr/>
            </a:pPr>
            <a:endParaRPr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1979613" y="1844675"/>
            <a:ext cx="4752975" cy="1917700"/>
          </a:xfrm>
          <a:prstGeom prst="rect">
            <a:avLst/>
          </a:prstGeom>
          <a:solidFill>
            <a:srgbClr val="BFE471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это решение его участников о прекращении единоборства</a:t>
            </a:r>
          </a:p>
          <a:p>
            <a:pPr marL="390246" indent="-293764" algn="ctr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устранение причин конфликта</a:t>
            </a:r>
          </a:p>
          <a:p>
            <a:pPr marL="390246" indent="-293764" algn="ctr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разрешение может быть частичным или полным</a:t>
            </a:r>
          </a:p>
        </p:txBody>
      </p:sp>
      <p:sp>
        <p:nvSpPr>
          <p:cNvPr id="287" name="Google Shape;287;p26"/>
          <p:cNvSpPr txBox="1"/>
          <p:nvPr/>
        </p:nvSpPr>
        <p:spPr>
          <a:xfrm>
            <a:off x="5364163" y="3984625"/>
            <a:ext cx="3456309" cy="26847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Завершение конфликта иногда достигается просто потому, что </a:t>
            </a:r>
            <a:r>
              <a:rPr lang="ru-RU" sz="1600" b="1" i="1" kern="0" dirty="0" err="1">
                <a:solidFill>
                  <a:srgbClr val="000000"/>
                </a:solidFill>
                <a:cs typeface="Arial"/>
                <a:sym typeface="Arial"/>
              </a:rPr>
              <a:t>конфликтанты</a:t>
            </a: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 устают враждовать, привыкают друг к другу и приспосабливаются к сосуществованию</a:t>
            </a:r>
            <a:endParaRPr sz="1600" b="1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330200" y="3984625"/>
            <a:ext cx="4267200" cy="1965325"/>
          </a:xfrm>
          <a:prstGeom prst="rect">
            <a:avLst/>
          </a:prstGeom>
          <a:solidFill>
            <a:srgbClr val="F0D576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ru-RU" sz="1600" b="1" i="1" kern="0" dirty="0">
                <a:solidFill>
                  <a:srgbClr val="000000"/>
                </a:solidFill>
                <a:cs typeface="Arial"/>
                <a:sym typeface="Arial"/>
              </a:rPr>
              <a:t> определение цены конфликта и цены выхода из нее. Цена конфликта, как правило, это сумма усилий и энергии, затраченных на сам конфликт</a:t>
            </a:r>
            <a:endParaRPr sz="1600" b="1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597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63600"/>
            <a:ext cx="1945009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87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4652963"/>
            <a:ext cx="8642350" cy="1871662"/>
          </a:xfrm>
          <a:extLst>
            <a:ext uri="{91240B29-F687-4F45-9708-019B960494DF}">
              <a14:hiddenLine xmlns:a14="http://schemas.microsoft.com/office/drawing/2010/main" w="349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Содержание, причины, условия, механизмы, закономерности возникновения, протекания, разрешения, регулирования конфликтов              исследует наука </a:t>
            </a:r>
            <a:r>
              <a:rPr lang="ru-RU" sz="2400" b="1" i="1" smtClean="0">
                <a:solidFill>
                  <a:srgbClr val="006600"/>
                </a:solidFill>
              </a:rPr>
              <a:t>конфликтология</a:t>
            </a:r>
            <a:r>
              <a:rPr lang="ru-RU" sz="2400" b="1" smtClean="0">
                <a:solidFill>
                  <a:srgbClr val="000099"/>
                </a:solidFill>
              </a:rPr>
              <a:t>. </a:t>
            </a:r>
          </a:p>
        </p:txBody>
      </p:sp>
      <p:pic>
        <p:nvPicPr>
          <p:cNvPr id="11264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6913562" cy="3455987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63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Google Shape;284;p26"/>
          <p:cNvSpPr txBox="1">
            <a:spLocks noGrp="1"/>
          </p:cNvSpPr>
          <p:nvPr>
            <p:ph type="title"/>
          </p:nvPr>
        </p:nvSpPr>
        <p:spPr>
          <a:xfrm>
            <a:off x="357188" y="190500"/>
            <a:ext cx="8228012" cy="876300"/>
          </a:xfrm>
        </p:spPr>
        <p:txBody>
          <a:bodyPr tIns="3525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b="1" smtClean="0">
                <a:latin typeface="Trebuchet MS" pitchFamily="34" charset="0"/>
                <a:cs typeface="Arial" pitchFamily="34" charset="0"/>
                <a:sym typeface="Trebuchet MS" pitchFamily="34" charset="0"/>
              </a:rPr>
              <a:t>6. Постконфликтная ситуация</a:t>
            </a:r>
            <a:endParaRPr lang="ru-RU" smtClean="0">
              <a:latin typeface="Trebuchet MS" pitchFamily="34" charset="0"/>
              <a:cs typeface="Arial" pitchFamily="34" charset="0"/>
              <a:sym typeface="Trebuchet MS" pitchFamily="34" charset="0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57200" y="1604963"/>
            <a:ext cx="4014788" cy="21574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16000" rIns="0" bIns="0"/>
          <a:lstStyle/>
          <a:p>
            <a:pPr marL="390246" indent="-242329">
              <a:buClr>
                <a:srgbClr val="996633"/>
              </a:buClr>
              <a:buSzPts val="810"/>
              <a:buFont typeface="Noto Sans Symbols"/>
              <a:buNone/>
              <a:defRPr/>
            </a:pPr>
            <a:endParaRPr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684213" y="3717925"/>
            <a:ext cx="4014787" cy="2157413"/>
          </a:xfrm>
          <a:prstGeom prst="rect">
            <a:avLst/>
          </a:prstGeom>
          <a:solidFill>
            <a:srgbClr val="BFE471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00000"/>
                </a:solidFill>
                <a:cs typeface="Arial"/>
                <a:sym typeface="Arial"/>
              </a:rPr>
              <a:t>Конфликт редко проходит совершенно бесследно. Он всегда оставляет после себя, прежде всего, какие-то следы в душах </a:t>
            </a:r>
            <a:r>
              <a:rPr lang="ru-RU" sz="1600" b="1" kern="0" dirty="0" err="1">
                <a:solidFill>
                  <a:srgbClr val="000000"/>
                </a:solidFill>
                <a:cs typeface="Arial"/>
                <a:sym typeface="Arial"/>
              </a:rPr>
              <a:t>конфликтантов</a:t>
            </a:r>
            <a:endParaRPr sz="16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5651500" y="4149725"/>
            <a:ext cx="3111500" cy="228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lIns="0" tIns="16000" rIns="0" bIns="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ru-RU" sz="1600" b="1" kern="0" dirty="0">
                <a:solidFill>
                  <a:srgbClr val="000000"/>
                </a:solidFill>
                <a:cs typeface="Arial"/>
                <a:sym typeface="Arial"/>
              </a:rPr>
              <a:t>стадия последствий конфликта, которые могут иметь положительное или отрицательное значение</a:t>
            </a:r>
            <a:endParaRPr sz="16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228600" y="1066800"/>
            <a:ext cx="4572000" cy="192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lIns="91425" tIns="45700" rIns="91425" bIns="45700"/>
          <a:lstStyle/>
          <a:p>
            <a:pPr marL="390246" indent="-293764" algn="ctr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ru-RU" sz="1600" b="1" kern="0" dirty="0">
                <a:solidFill>
                  <a:srgbClr val="000000"/>
                </a:solidFill>
                <a:cs typeface="Arial"/>
                <a:sym typeface="Arial"/>
              </a:rPr>
              <a:t>Именно на этом этапе наступает пора подведения итогов, оценки результатов достигнутых или утраченных в конфликте ценностей и ресурсов</a:t>
            </a:r>
            <a:endParaRPr sz="16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07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222375"/>
            <a:ext cx="36512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8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10538" cy="8080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smtClean="0">
                <a:solidFill>
                  <a:srgbClr val="0D0D0D"/>
                </a:solidFill>
                <a:latin typeface="Trebuchet MS" pitchFamily="34" charset="0"/>
                <a:cs typeface="Arial" pitchFamily="34" charset="0"/>
                <a:sym typeface="Trebuchet MS" pitchFamily="34" charset="0"/>
              </a:rPr>
              <a:t>Отрицательные стороны конфликта</a:t>
            </a:r>
          </a:p>
        </p:txBody>
      </p:sp>
      <p:sp>
        <p:nvSpPr>
          <p:cNvPr id="113667" name="Текст 2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от конфликтов страдает достоинство человека</a:t>
            </a:r>
          </a:p>
        </p:txBody>
      </p:sp>
      <p:sp>
        <p:nvSpPr>
          <p:cNvPr id="113668" name="Текст 3"/>
          <p:cNvSpPr txBox="1">
            <a:spLocks noGrp="1"/>
          </p:cNvSpPr>
          <p:nvPr>
            <p:ph type="body" idx="2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на каждую минуту конфликта приходится 20 минут последующих переживаний, когда и работа не ладится, всё валится из рук.</a:t>
            </a:r>
          </a:p>
          <a:p>
            <a:pPr eaLnBrk="1" hangingPunct="1">
              <a:spcAft>
                <a:spcPct val="0"/>
              </a:spcAft>
              <a:buSzPts val="1400"/>
            </a:pPr>
            <a:endParaRPr lang="ru-RU" sz="1800" smtClean="0">
              <a:solidFill>
                <a:srgbClr val="3F3F3F"/>
              </a:solidFill>
              <a:latin typeface="Trebuchet MS" pitchFamily="34" charset="0"/>
              <a:sym typeface="Trebuchet MS" pitchFamily="34" charset="0"/>
            </a:endParaRPr>
          </a:p>
          <a:p>
            <a:pPr eaLnBrk="1" hangingPunct="1">
              <a:spcAft>
                <a:spcPct val="0"/>
              </a:spcAft>
              <a:buSzPts val="1400"/>
            </a:pPr>
            <a:endParaRPr lang="ru-RU" sz="1800" smtClean="0">
              <a:solidFill>
                <a:srgbClr val="3F3F3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113669" name="Текст 4"/>
          <p:cNvSpPr txBox="1">
            <a:spLocks noGrp="1"/>
          </p:cNvSpPr>
          <p:nvPr>
            <p:ph type="body" idx="3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страдает физическое здоровье участников конфликта - поражаются нервы, сердце, сосуды</a:t>
            </a:r>
          </a:p>
          <a:p>
            <a:pPr eaLnBrk="1" hangingPunct="1">
              <a:spcAft>
                <a:spcPct val="0"/>
              </a:spcAft>
              <a:buSzPts val="1400"/>
            </a:pPr>
            <a:endParaRPr lang="ru-RU" sz="1800" smtClean="0">
              <a:solidFill>
                <a:srgbClr val="3F3F3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113670" name="Текст 5"/>
          <p:cNvSpPr txBox="1">
            <a:spLocks noGrp="1"/>
          </p:cNvSpPr>
          <p:nvPr>
            <p:ph type="body" idx="4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конфликт вызывает разобщенность среди тех, кто нуждается в единстве или даже стремится к нему;</a:t>
            </a:r>
          </a:p>
        </p:txBody>
      </p:sp>
      <p:pic>
        <p:nvPicPr>
          <p:cNvPr id="1136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200025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10538" cy="8080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</a:pPr>
            <a:r>
              <a:rPr lang="ru-RU" smtClean="0">
                <a:solidFill>
                  <a:srgbClr val="0D0D0D"/>
                </a:solidFill>
                <a:latin typeface="Trebuchet MS" pitchFamily="34" charset="0"/>
                <a:cs typeface="Arial" pitchFamily="34" charset="0"/>
                <a:sym typeface="Trebuchet MS" pitchFamily="34" charset="0"/>
              </a:rPr>
              <a:t>Позитивные стороны конфликта</a:t>
            </a:r>
          </a:p>
        </p:txBody>
      </p:sp>
      <p:sp>
        <p:nvSpPr>
          <p:cNvPr id="114691" name="Текст 2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Формирование умений извлекать пользу и опыт из некомфортной ситуации</a:t>
            </a:r>
          </a:p>
        </p:txBody>
      </p:sp>
      <p:sp>
        <p:nvSpPr>
          <p:cNvPr id="114692" name="Текст 3"/>
          <p:cNvSpPr txBox="1">
            <a:spLocks noGrp="1"/>
          </p:cNvSpPr>
          <p:nvPr>
            <p:ph type="body" idx="2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Только через борьбу старого и нового, где победит новое, можно достичь чего-то лучшего</a:t>
            </a:r>
          </a:p>
        </p:txBody>
      </p:sp>
      <p:sp>
        <p:nvSpPr>
          <p:cNvPr id="114693" name="Текст 4"/>
          <p:cNvSpPr txBox="1">
            <a:spLocks noGrp="1"/>
          </p:cNvSpPr>
          <p:nvPr>
            <p:ph type="body" idx="3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Только через конфликт интересов, где одни хотят сохранить, а другие изменить, возможен прогресс, когда создается нечто новое. </a:t>
            </a:r>
          </a:p>
          <a:p>
            <a:pPr eaLnBrk="1" hangingPunct="1">
              <a:spcAft>
                <a:spcPct val="0"/>
              </a:spcAft>
              <a:buSzPts val="1400"/>
            </a:pPr>
            <a:endParaRPr lang="ru-RU" sz="1800" smtClean="0">
              <a:solidFill>
                <a:srgbClr val="3F3F3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114694" name="Текст 5"/>
          <p:cNvSpPr txBox="1">
            <a:spLocks noGrp="1"/>
          </p:cNvSpPr>
          <p:nvPr>
            <p:ph type="body" idx="4"/>
          </p:nvPr>
        </p:nvSpPr>
        <p:spPr/>
        <p:txBody>
          <a:bodyPr/>
          <a:lstStyle>
            <a:lvl1pPr marL="457200" indent="-3190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Pts val="1400"/>
            </a:pPr>
            <a:r>
              <a:rPr lang="ru-RU" sz="1800" smtClean="0">
                <a:solidFill>
                  <a:srgbClr val="3F3F3F"/>
                </a:solidFill>
                <a:latin typeface="Trebuchet MS" pitchFamily="34" charset="0"/>
                <a:sym typeface="Trebuchet MS" pitchFamily="34" charset="0"/>
              </a:rPr>
              <a:t>Конфликт способствует расстановке приоритетов</a:t>
            </a:r>
          </a:p>
        </p:txBody>
      </p:sp>
      <p:pic>
        <p:nvPicPr>
          <p:cNvPr id="1146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24400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2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586105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  <a:t>Часто для того, чтобы точнее уяснить природу конфликта, необходимо определить его границы, т.е. внешние пределы в пространстве и времени. </a:t>
            </a:r>
            <a:b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  <a:t>Можно выделить </a:t>
            </a:r>
            <a:r>
              <a:rPr lang="ru-RU" sz="2800" smtClean="0">
                <a:solidFill>
                  <a:srgbClr val="FF0000"/>
                </a:solidFill>
                <a:effectLst/>
                <a:latin typeface="Book Antiqua" pitchFamily="18" charset="0"/>
              </a:rPr>
              <a:t>три аспекта определения границ конфликта</a:t>
            </a:r>
            <a: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  <a:t>:</a:t>
            </a:r>
            <a:b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ru-RU" sz="2800" smtClean="0">
                <a:solidFill>
                  <a:srgbClr val="7030A0"/>
                </a:solidFill>
                <a:effectLst/>
                <a:latin typeface="Book Antiqua" pitchFamily="18" charset="0"/>
              </a:rPr>
              <a:t>пространственный</a:t>
            </a:r>
            <a:br>
              <a:rPr lang="ru-RU" sz="2800" smtClean="0">
                <a:solidFill>
                  <a:srgbClr val="7030A0"/>
                </a:solidFill>
                <a:effectLst/>
                <a:latin typeface="Book Antiqua" pitchFamily="18" charset="0"/>
              </a:rPr>
            </a:br>
            <a:r>
              <a:rPr lang="ru-RU" sz="2800" smtClean="0">
                <a:solidFill>
                  <a:srgbClr val="7030A0"/>
                </a:solidFill>
                <a:effectLst/>
                <a:latin typeface="Book Antiqua" pitchFamily="18" charset="0"/>
              </a:rPr>
              <a:t>временной</a:t>
            </a:r>
            <a:br>
              <a:rPr lang="ru-RU" sz="2800" smtClean="0">
                <a:solidFill>
                  <a:srgbClr val="7030A0"/>
                </a:solidFill>
                <a:effectLst/>
                <a:latin typeface="Book Antiqua" pitchFamily="18" charset="0"/>
              </a:rPr>
            </a:br>
            <a:r>
              <a:rPr lang="ru-RU" sz="2800" smtClean="0">
                <a:solidFill>
                  <a:srgbClr val="7030A0"/>
                </a:solidFill>
                <a:effectLst/>
                <a:latin typeface="Book Antiqua" pitchFamily="18" charset="0"/>
              </a:rPr>
              <a:t>внутрисистемный</a:t>
            </a:r>
            <a:r>
              <a:rPr lang="ru-RU" smtClean="0">
                <a:solidFill>
                  <a:schemeClr val="tx1"/>
                </a:solidFill>
                <a:effectLst/>
              </a:rPr>
              <a:t/>
            </a:r>
            <a:br>
              <a:rPr lang="ru-RU" smtClean="0">
                <a:solidFill>
                  <a:schemeClr val="tx1"/>
                </a:solidFill>
                <a:effectLst/>
              </a:rPr>
            </a:br>
            <a:endParaRPr lang="ru-RU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157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30257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78687" cy="5861050"/>
          </a:xfrm>
        </p:spPr>
        <p:txBody>
          <a:bodyPr/>
          <a:lstStyle/>
          <a:p>
            <a:pPr algn="ctr"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Пространственные границы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конфликта обычно определяются территорией, на которой происходит конфликт.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Временные границы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– это продолжительность конфликта, его начало и конец.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Внутрисистемные границы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– всякий конфликт происходит в определенной системе.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sz="2800" dirty="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1167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095875"/>
            <a:ext cx="367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88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2075</Words>
  <Application>Microsoft Office PowerPoint</Application>
  <PresentationFormat>Экран (4:3)</PresentationFormat>
  <Paragraphs>261</Paragraphs>
  <Slides>50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1_ind_0412_slide</vt:lpstr>
      <vt:lpstr>1_Аспект</vt:lpstr>
      <vt:lpstr>Тема 5.  КОНФЛИКТЫ И КОНФЛИКТНЫЕ СИТУАЦИИ В ПЕ-ДАГОГИЧЕСКОЙ КОММУНИКАЦИИ </vt:lpstr>
      <vt:lpstr>Презентация PowerPoint</vt:lpstr>
      <vt:lpstr>Конфликт – это такое отношение между сторонами социального взаимодействия, которое характеризуется их противоборством на основе противоположно направленных мотивов (потребностей, интересов, целей, идеалов, убеждений) или суждений (мнений, взглядов, оценок и т.д.)</vt:lpstr>
      <vt:lpstr>Конфликт изучается с позиции разных наук</vt:lpstr>
      <vt:lpstr>Презентация PowerPoint</vt:lpstr>
      <vt:lpstr>Отрицательные стороны конфликта</vt:lpstr>
      <vt:lpstr>Позитивные стороны конфликта</vt:lpstr>
      <vt:lpstr>Часто для того, чтобы точнее уяснить природу конфликта, необходимо определить его границы, т.е. внешние пределы в пространстве и времени.   Можно выделить три аспекта определения границ конфликта:   пространственный временной внутрисистемный </vt:lpstr>
      <vt:lpstr>Пространственные границы конфликта обычно определяются территорией, на которой происходит конфликт. Временные границы – это продолжительность конфликта, его начало и конец. Внутрисистемные границы – всякий конфликт происходит в определенной системе. </vt:lpstr>
      <vt:lpstr>Особенности конфликтов</vt:lpstr>
      <vt:lpstr>ЧТО ТАКОЕ КОНФЛИКТ? (итоги)</vt:lpstr>
      <vt:lpstr>Презентация PowerPoint</vt:lpstr>
      <vt:lpstr>Виды конфликтов </vt:lpstr>
      <vt:lpstr>Педагогические конфликты, представляющие собой сложное социально-психологическое явление, весьма многообразны.  Это не только позволяет классифицировать конфликты по различным основаниям, признакам, но и помогает ориентироваться в их специфических проявлениях, оценить возможные пути их разрешения </vt:lpstr>
      <vt:lpstr>Презентация PowerPoint</vt:lpstr>
      <vt:lpstr>Презентация PowerPoint</vt:lpstr>
      <vt:lpstr>Презентация PowerPoint</vt:lpstr>
      <vt:lpstr>Виды конфликтов по количеству участников</vt:lpstr>
      <vt:lpstr>Презентация PowerPoint</vt:lpstr>
      <vt:lpstr>Презентация PowerPoint</vt:lpstr>
      <vt:lpstr>Конфликт между личностью и группой возникает, когда член группы отступает от сложившихся в группе норм поведения и труда.  Причины такого конфликта всегда связаны:  а) с нарушениями ролевых ожиданий;  б) с неадекватностью внутренней установки статуса личности (особенно конфликтность личности с группой наблюдается при завышении у нее внутренней установки);  в) с нарушением групповых норм.  </vt:lpstr>
      <vt:lpstr>Презентация PowerPoint</vt:lpstr>
      <vt:lpstr>ВИДЫ КОНФЛИКТА по количеству участников</vt:lpstr>
      <vt:lpstr>Конфликты имеют как негативные, так и позитивные последствия.  Если они способствуют принятию обоснованных решений, и развитию взаимоотношений, то их называют конструктивными (функциональными).  </vt:lpstr>
      <vt:lpstr>Для конструктивных конфликтов характерны разногласия, которые затрагивают принципиальные стороны, проблемы жизнедеятельности организации и ее членов, разрешение которых выводит организацию и личность на новый, более высокий и эффективный уровень развития, появляются условия для сотрудничества, взаимопонимания.  </vt:lpstr>
      <vt:lpstr>Конструктивным конфликт бывает только тогда, когда оппо­ненты не выходят за рамки этических норм, деловых отно­шений и разумных аргументов. </vt:lpstr>
      <vt:lpstr>    Конфликты, препятствующие принятию решений, эффективному взаимодействию в группе и организации, называют деструктивными (дисфункциональными). </vt:lpstr>
      <vt:lpstr>    Деструктивный конфликт возникает в двух случаях:  когда одна из сторон упорно и жестко настаивает на своей позиции и не желает  учитывать  интересы  другой  стороны;   когда один из оппонентов  прибегает к нравственно осуждаемым методам борьбы, стремится психологически подавить партнера, дискредитируя и унижая его. </vt:lpstr>
      <vt:lpstr>Чтобы направить конфликты в конструктивное русло, необходимо уметь их анализировать, понимать их причины и возможные последствия. </vt:lpstr>
      <vt:lpstr>Реалистические (предметные) конфликты вызваны неудовлетворением определенных требований участников или несправедливым, по мнению, одной или обеих сторон, распределением между ними каких-либо преимуществ и направлены на достижение конкретного результата. </vt:lpstr>
      <vt:lpstr>Нереалистические (беспредметные) конфликты имеют своей целью открытое выражение накопившихся отрицательных эмоций, обид, враждебности, т.е. острое конфликтное взаимодействие становится здесь не средством достижения какого-либо результата, а самоцелью. </vt:lpstr>
      <vt:lpstr>Нереалистический конфликт повышает эмоциональную напряженность и требует освобождения от накопившихся отрицательных эмоций.   Нереалистические конфликты всегда деструктивны. Их гораздо сложнее урегулировать, придать им конструктивный характер. </vt:lpstr>
      <vt:lpstr>Начавшись как реалистический, конфликт может превратиться в нереалистический, если предмет конфликта чрезвычайно значим для участников, а они не могут найти приемлемое решение, справиться с ситуацией.</vt:lpstr>
      <vt:lpstr>      Причины конфликта – явления, события, факты, ситуации, которые предшествуют конфликту и при определенных условиях деятельности субъектов социального взаимодействия вызывают его. </vt:lpstr>
      <vt:lpstr>Презентация PowerPoint</vt:lpstr>
      <vt:lpstr>Основные причины конфликта</vt:lpstr>
      <vt:lpstr>Основные причины конфликта</vt:lpstr>
      <vt:lpstr>Основные причины конфликта</vt:lpstr>
      <vt:lpstr>Причины конфликтов обнаруживают себя в конфликтных ситуациях, устранение которых и является необходимым условием разрешения конфликтов. Разногласие, возникшее между субъектами, приводит к образованию конфликтных отношений. </vt:lpstr>
      <vt:lpstr>Структура конфликта  </vt:lpstr>
      <vt:lpstr>Презентация PowerPoint</vt:lpstr>
      <vt:lpstr>Стороны (участники) конфликта </vt:lpstr>
      <vt:lpstr>Процесс развития конфликта проходит несколько стадий, каждая из которых может отличаться напряженностью между конфликтующими и степенью изменения их отношений друг к другу. Некоторые авторы предлагают рассматривать целостно конфликт и процесс его разрешения, выделяя при этом ряд стадий.   Динамика конфликта развивается линейно - каждая фаза сменяется последующей.  </vt:lpstr>
      <vt:lpstr>Презентация PowerPoint</vt:lpstr>
      <vt:lpstr>1. Предконфликтная ситуация </vt:lpstr>
      <vt:lpstr>2. Инцидент</vt:lpstr>
      <vt:lpstr>3. Эскалация</vt:lpstr>
      <vt:lpstr>4. КУЛЬМИНАЦИЯ</vt:lpstr>
      <vt:lpstr>5. Завершение (разрешение) конфликта</vt:lpstr>
      <vt:lpstr>6. Постконфликтная ситуация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Содержание педагогики как отражение науки </dc:title>
  <dc:creator>Admin</dc:creator>
  <cp:lastModifiedBy>Наталья</cp:lastModifiedBy>
  <cp:revision>38</cp:revision>
  <dcterms:created xsi:type="dcterms:W3CDTF">2016-06-06T13:26:29Z</dcterms:created>
  <dcterms:modified xsi:type="dcterms:W3CDTF">2022-08-12T06:31:30Z</dcterms:modified>
</cp:coreProperties>
</file>