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1" r:id="rId4"/>
    <p:sldId id="264" r:id="rId5"/>
    <p:sldId id="265" r:id="rId6"/>
    <p:sldId id="262" r:id="rId7"/>
    <p:sldId id="263" r:id="rId8"/>
    <p:sldId id="267" r:id="rId9"/>
    <p:sldId id="268" r:id="rId10"/>
    <p:sldId id="269" r:id="rId11"/>
    <p:sldId id="276" r:id="rId12"/>
    <p:sldId id="270" r:id="rId13"/>
    <p:sldId id="271" r:id="rId14"/>
    <p:sldId id="275" r:id="rId15"/>
    <p:sldId id="272" r:id="rId16"/>
    <p:sldId id="273" r:id="rId17"/>
    <p:sldId id="274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.02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Бакалав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Психология 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Внутренние факторы психического развития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особенности строения нервной системы, головного мозга, органов чувств;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физиологические признаки, общие для всех </a:t>
            </a: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людей;</a:t>
            </a:r>
            <a:endParaRPr lang="ru-RU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биологические, инстинктивные </a:t>
            </a: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потребности;</a:t>
            </a:r>
            <a:endParaRPr lang="ru-RU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особенности типа высшей нервной </a:t>
            </a: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деятельности.</a:t>
            </a:r>
            <a:endParaRPr lang="ru-RU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261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Критерии периодизации развития (Д.Б. </a:t>
            </a:r>
            <a:r>
              <a:rPr lang="ru-RU" sz="4000" dirty="0" err="1" smtClean="0"/>
              <a:t>Эльконин</a:t>
            </a:r>
            <a:r>
              <a:rPr lang="ru-RU" sz="4000" dirty="0" smtClean="0"/>
              <a:t>)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2564904"/>
            <a:ext cx="8280920" cy="3672408"/>
          </a:xfrm>
        </p:spPr>
        <p:txBody>
          <a:bodyPr>
            <a:normAutofit/>
          </a:bodyPr>
          <a:lstStyle/>
          <a:p>
            <a:pPr marR="238125">
              <a:spcAft>
                <a:spcPts val="0"/>
              </a:spcAft>
              <a:buFont typeface="Wingdings" pitchFamily="2" charset="2"/>
              <a:buChar char="v"/>
            </a:pPr>
            <a:r>
              <a:rPr lang="ru-RU" sz="3600" b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Социальная </a:t>
            </a:r>
            <a:r>
              <a:rPr lang="ru-RU" sz="36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ситуация развития; </a:t>
            </a:r>
            <a:endParaRPr lang="ru-RU" sz="3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R="238125" algn="just">
              <a:spcAft>
                <a:spcPts val="0"/>
              </a:spcAft>
              <a:buFont typeface="Wingdings" pitchFamily="2" charset="2"/>
              <a:buChar char="v"/>
            </a:pP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Ведущий </a:t>
            </a:r>
            <a:r>
              <a:rPr lang="ru-RU" sz="36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вид деятельности</a:t>
            </a: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;</a:t>
            </a:r>
            <a:endParaRPr lang="ru-RU" sz="3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 Центральное </a:t>
            </a:r>
            <a:r>
              <a:rPr lang="ru-RU" sz="360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новообразование </a:t>
            </a: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возраста</a:t>
            </a:r>
            <a:r>
              <a:rPr lang="ru-RU" sz="3600" b="1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36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220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Социальная ситуация развития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  </a:t>
            </a: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Неповторимое </a:t>
            </a:r>
            <a:r>
              <a:rPr lang="ru-RU" sz="36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отношение ребенка с окружающей действительностью, базовые отношения со взрослыми и сверстниками в данный период </a:t>
            </a: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времени.</a:t>
            </a:r>
            <a:endParaRPr lang="ru-RU" sz="36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589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Возрастные новообразования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  </a:t>
            </a: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Психические </a:t>
            </a:r>
            <a:r>
              <a:rPr lang="ru-RU" sz="36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и социальные изменения, которые впервые возникают на данном возрастном этапе под воздействием ведущей деятельности и которые определяют ход дальнейшего психического развития</a:t>
            </a: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.</a:t>
            </a:r>
            <a:endParaRPr lang="ru-RU" sz="36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35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Ведущая деятельность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 fontScale="92500"/>
          </a:bodyPr>
          <a:lstStyle/>
          <a:p>
            <a:pPr marL="0" marR="1206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</a:t>
            </a:r>
            <a:r>
              <a:rPr lang="ru-RU" sz="40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В</a:t>
            </a:r>
            <a:r>
              <a:rPr lang="ru-RU" sz="40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ид </a:t>
            </a:r>
            <a:r>
              <a:rPr lang="ru-RU" sz="400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деятельности, который оказывает влияние на психическое развитие человека в данном возрасте и с которой связано возникновение важнейших психических новообразований</a:t>
            </a:r>
            <a:r>
              <a:rPr lang="ru-RU" sz="4000" dirty="0"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39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52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Критические периоды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 fontScale="85000" lnSpcReduction="1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 </a:t>
            </a:r>
            <a:r>
              <a:rPr lang="ru-RU" sz="31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Во время критических периодов ребенок (да и взрослый) меняется весь в целом, в основных чертах личности. Во время кризиса происходит качественное изменение. Границы кризиса </a:t>
            </a:r>
            <a:r>
              <a:rPr lang="ru-RU" sz="3100" dirty="0" err="1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неотчетливы</a:t>
            </a:r>
            <a:r>
              <a:rPr lang="ru-RU" sz="31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, в среднем кризис длится шесть месяцев, с резкой кульминацией в середине кризиса. Кризисные периоды носят негативный характер развития, т.е. происходит потеря, «отмирание» приобретенного ранее, а вслед за этим созидание нового.</a:t>
            </a:r>
            <a:endParaRPr lang="ru-RU" sz="31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31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44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Стабильные периоды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 </a:t>
            </a:r>
            <a:r>
              <a:rPr lang="ru-RU" sz="3600" spc="-5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Во время стабильных периодов  накап</a:t>
            </a:r>
            <a:r>
              <a:rPr lang="ru-RU" sz="36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ливаются количественные изменения, а не качественные, как во время критических. Эти изменения накапливаются медленно и незаметно.</a:t>
            </a:r>
            <a:endParaRPr lang="ru-RU" sz="36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716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Динамика развития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992888" cy="4464496"/>
          </a:xfrm>
        </p:spPr>
        <p:txBody>
          <a:bodyPr>
            <a:normAutofit fontScale="70000" lnSpcReduction="20000"/>
          </a:bodyPr>
          <a:lstStyle/>
          <a:p>
            <a:pPr marL="0" marR="1206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Arial Unicode MS"/>
              </a:rPr>
              <a:t>      </a:t>
            </a:r>
            <a:r>
              <a:rPr lang="ru-RU" sz="3900" spc="-5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К началу каждого периода складывается непо</a:t>
            </a:r>
            <a:r>
              <a:rPr lang="ru-RU" sz="39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вторимое отношение ребенка с окружающей действительностью - социальная ситуация развития. Она закономерно определяет его образ жизни, что ведет к возникновению новообразований. Новообразования влекут за </a:t>
            </a:r>
            <a:r>
              <a:rPr lang="ru-RU" sz="3900" spc="-5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собой новую структуру сознания ребенка, изменение отношений. Следовательно, изменяется социальная ситуация развития. Наступает связанный с этим критический период.</a:t>
            </a:r>
            <a:endParaRPr lang="ru-RU" sz="39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3617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Периодизация жизненного пути человека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132856"/>
            <a:ext cx="8856984" cy="39604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0        1       3         7        13      17     23      30    40-45     60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r>
              <a:rPr lang="ru-RU" dirty="0" smtClean="0"/>
              <a:t>0-1 Младенчество                           20-40  Ранняя зрелость</a:t>
            </a:r>
          </a:p>
          <a:p>
            <a:pPr marL="45720" indent="0">
              <a:buNone/>
            </a:pPr>
            <a:r>
              <a:rPr lang="ru-RU" dirty="0" smtClean="0"/>
              <a:t>1-3 Раннее детство                         40-60  Нормальная зрелость</a:t>
            </a:r>
          </a:p>
          <a:p>
            <a:pPr marL="45720" indent="0">
              <a:buNone/>
            </a:pPr>
            <a:r>
              <a:rPr lang="ru-RU" dirty="0" smtClean="0"/>
              <a:t>3-7 Дошкольное детство                 больше 60  Поздняя зрелость</a:t>
            </a:r>
          </a:p>
          <a:p>
            <a:pPr marL="45720" indent="0">
              <a:buNone/>
            </a:pPr>
            <a:r>
              <a:rPr lang="ru-RU" dirty="0" smtClean="0"/>
              <a:t>7-13 Младший школьный возраст</a:t>
            </a:r>
          </a:p>
          <a:p>
            <a:pPr marL="45720" indent="0">
              <a:buNone/>
            </a:pPr>
            <a:r>
              <a:rPr lang="ru-RU" dirty="0" smtClean="0"/>
              <a:t>13-17 Подростковый возраст</a:t>
            </a:r>
          </a:p>
          <a:p>
            <a:pPr marL="45720" indent="0">
              <a:buNone/>
            </a:pPr>
            <a:r>
              <a:rPr lang="ru-RU" dirty="0" smtClean="0"/>
              <a:t>18-23 Юность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979712" y="3313050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843808" y="3313050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707904" y="3313050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560703" y="3314864"/>
            <a:ext cx="659369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084168" y="3301009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948264" y="3293368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838465" y="3293368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115616" y="3293368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51520" y="3293368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220072" y="3327262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956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344816" cy="5328592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/>
              <a:t>Тема 1</a:t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Феноменология развития и </a:t>
            </a:r>
            <a:r>
              <a:rPr lang="ru-RU" sz="4400" smtClean="0"/>
              <a:t>бытия личности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683422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Развитие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628800"/>
            <a:ext cx="7776864" cy="4608512"/>
          </a:xfrm>
        </p:spPr>
        <p:txBody>
          <a:bodyPr>
            <a:normAutofit fontScale="92500"/>
          </a:bodyPr>
          <a:lstStyle/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1800" i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Изменения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происходящие со временем в строении тела, психике и поведении человека в результате биологических процессов в организме и воздействий окружающей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среды.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800" b="1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Психическое развитие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- это закономерное изменение психических  процессов во времени, выраженное в их количественных, качественных и структурных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преобразующих.</a:t>
            </a:r>
            <a:endParaRPr lang="ru-RU" sz="2800" dirty="0">
              <a:solidFill>
                <a:prstClr val="black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Области развития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776864" cy="4464496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00" b="1" dirty="0" smtClean="0">
                <a:latin typeface="Arial" pitchFamily="34" charset="0"/>
                <a:ea typeface="Calibri"/>
                <a:cs typeface="Arial" pitchFamily="34" charset="0"/>
              </a:rPr>
              <a:t>Физическая</a:t>
            </a:r>
            <a:r>
              <a:rPr lang="ru-RU" sz="2300" dirty="0" smtClean="0">
                <a:latin typeface="Arial" pitchFamily="34" charset="0"/>
                <a:ea typeface="Calibri"/>
                <a:cs typeface="Arial" pitchFamily="34" charset="0"/>
              </a:rPr>
              <a:t> – включает физические характеристики (изменение размера и формы тела, органов, структуры мозга, физическое здоровье, сенсорные возможности и двигательные навыки);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00" b="1" dirty="0" smtClean="0">
                <a:latin typeface="Arial" pitchFamily="34" charset="0"/>
                <a:ea typeface="Calibri"/>
                <a:cs typeface="Arial" pitchFamily="34" charset="0"/>
              </a:rPr>
              <a:t>Когнитивная</a:t>
            </a:r>
            <a:r>
              <a:rPr lang="ru-RU" sz="2300" dirty="0" smtClean="0">
                <a:latin typeface="Arial" pitchFamily="34" charset="0"/>
                <a:ea typeface="Calibri"/>
                <a:cs typeface="Arial" pitchFamily="34" charset="0"/>
              </a:rPr>
              <a:t> – включает развитие умственных способностей и психических процессов (восприятие, рассуждение, память, мышление, речь, воображение);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300" dirty="0" smtClean="0">
                <a:latin typeface="Arial" pitchFamily="34" charset="0"/>
                <a:ea typeface="Calibri"/>
                <a:cs typeface="Arial" pitchFamily="34" charset="0"/>
              </a:rPr>
              <a:t>  </a:t>
            </a:r>
            <a:r>
              <a:rPr lang="ru-RU" sz="2300" b="1" dirty="0" smtClean="0">
                <a:latin typeface="Arial" pitchFamily="34" charset="0"/>
                <a:ea typeface="Calibri"/>
                <a:cs typeface="Arial" pitchFamily="34" charset="0"/>
              </a:rPr>
              <a:t>Психосоциальная</a:t>
            </a:r>
            <a:r>
              <a:rPr lang="ru-RU" sz="2300" dirty="0" smtClean="0">
                <a:latin typeface="Arial" pitchFamily="34" charset="0"/>
                <a:ea typeface="Calibri"/>
                <a:cs typeface="Arial" pitchFamily="34" charset="0"/>
              </a:rPr>
              <a:t> – развитие свойств личности, эмоционально-волевой сферы  и социальных навыков.</a:t>
            </a:r>
            <a:endParaRPr lang="ru-RU" sz="23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980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Объект и предмет психологии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776864" cy="4464496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i="1" dirty="0" smtClean="0">
                <a:latin typeface="Arial" pitchFamily="34" charset="0"/>
                <a:ea typeface="Calibri"/>
                <a:cs typeface="Arial" pitchFamily="34" charset="0"/>
              </a:rPr>
              <a:t>     Объект</a:t>
            </a:r>
            <a:r>
              <a:rPr lang="ru-RU" sz="2400" dirty="0" smtClean="0">
                <a:latin typeface="Arial" pitchFamily="34" charset="0"/>
                <a:ea typeface="Calibri"/>
                <a:cs typeface="Arial" pitchFamily="34" charset="0"/>
              </a:rPr>
              <a:t> психологии развития </a:t>
            </a:r>
            <a:r>
              <a:rPr lang="ru-RU" sz="2400" dirty="0">
                <a:latin typeface="Arial" pitchFamily="34" charset="0"/>
                <a:ea typeface="Calibri"/>
                <a:cs typeface="Arial" pitchFamily="34" charset="0"/>
              </a:rPr>
              <a:t>— развивающийся, изменяющийся в онтогенезе нормальный, здоровый человек. </a:t>
            </a: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i="1" dirty="0" smtClean="0">
                <a:latin typeface="Arial" pitchFamily="34" charset="0"/>
                <a:ea typeface="Calibri"/>
                <a:cs typeface="Arial" pitchFamily="34" charset="0"/>
              </a:rPr>
              <a:t>     Предмет </a:t>
            </a:r>
            <a:r>
              <a:rPr lang="ru-RU" sz="2400" dirty="0" smtClean="0">
                <a:latin typeface="Arial" pitchFamily="34" charset="0"/>
                <a:ea typeface="Calibri"/>
                <a:cs typeface="Arial" pitchFamily="34" charset="0"/>
              </a:rPr>
              <a:t>психологии развития </a:t>
            </a:r>
            <a:r>
              <a:rPr lang="ru-RU" sz="2400" dirty="0">
                <a:latin typeface="Arial" pitchFamily="34" charset="0"/>
                <a:ea typeface="Calibri"/>
                <a:cs typeface="Arial" pitchFamily="34" charset="0"/>
              </a:rPr>
              <a:t>— возрастные периоды развития, причины и механизмы перехода от одного возрастного периода к другому, общие закономерности и тенденции, темп и направленность психического развития в онтогенезе. </a:t>
            </a:r>
            <a:endParaRPr lang="ru-RU" sz="24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806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Ключевые категории</a:t>
            </a:r>
            <a:endParaRPr lang="ru-RU" sz="44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1403648" y="1916832"/>
            <a:ext cx="6400800" cy="4536504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возраст (паспортный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, биологический, психологический),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 smtClean="0">
                <a:latin typeface="Arial" pitchFamily="34" charset="0"/>
                <a:ea typeface="Calibri"/>
                <a:cs typeface="Arial" pitchFamily="34" charset="0"/>
              </a:rPr>
              <a:t>развитие 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психики,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движущие силы развития,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периодизация развития,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возрастной период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.</a:t>
            </a:r>
            <a:endParaRPr lang="ru-RU" sz="28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/>
              <a:t>Возраст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556792"/>
            <a:ext cx="7992888" cy="4680520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Паспортный возраст -  характеризует время жизни индивида в годах, месяцах, днях, прошедших с момента его рождения.</a:t>
            </a:r>
            <a:endParaRPr lang="ru-RU" sz="23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Биологический возраст - </a:t>
            </a:r>
            <a:r>
              <a:rPr lang="ru-RU" sz="2300" dirty="0">
                <a:solidFill>
                  <a:srgbClr val="222222"/>
                </a:solidFill>
                <a:latin typeface="Arial" pitchFamily="34" charset="0"/>
                <a:ea typeface="Calibri"/>
                <a:cs typeface="Arial" pitchFamily="34" charset="0"/>
              </a:rPr>
              <a:t>отражает степень морфологического и физиологического развития </a:t>
            </a:r>
            <a:r>
              <a:rPr lang="ru-RU" sz="2300" dirty="0">
                <a:latin typeface="Arial" pitchFamily="34" charset="0"/>
                <a:ea typeface="Calibri"/>
                <a:cs typeface="Arial" pitchFamily="34" charset="0"/>
              </a:rPr>
              <a:t>организма.</a:t>
            </a:r>
          </a:p>
          <a:p>
            <a:pPr algn="just">
              <a:spcAft>
                <a:spcPts val="0"/>
              </a:spcAft>
            </a:pPr>
            <a:r>
              <a:rPr lang="ru-RU" sz="2300" dirty="0">
                <a:latin typeface="Arial" pitchFamily="34" charset="0"/>
                <a:ea typeface="Calibri"/>
                <a:cs typeface="Arial" pitchFamily="34" charset="0"/>
              </a:rPr>
              <a:t>Понятие «возраст» в психологии связано с особенностями психики и поведения.</a:t>
            </a:r>
          </a:p>
          <a:p>
            <a:pPr algn="just"/>
            <a:r>
              <a:rPr lang="ru-RU" sz="23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Психологический возраст – это возраст, которому соответствует человек по уровню своего психического развития (психическую норму определяет развитие интеллектуальной и личностной сферы).</a:t>
            </a:r>
            <a:endParaRPr lang="ru-RU" sz="23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Факторы психического развития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556792"/>
            <a:ext cx="7992888" cy="468052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    </a:t>
            </a:r>
            <a:r>
              <a:rPr lang="ru-RU" sz="4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Внешние         Внутренние    </a:t>
            </a:r>
            <a:endParaRPr lang="ru-RU" sz="24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1187624" y="1700808"/>
            <a:ext cx="1440160" cy="18722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6300192" y="1700808"/>
            <a:ext cx="1152128" cy="172819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596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Внешние факторы психического развития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844824"/>
            <a:ext cx="7992888" cy="4392488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32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Реальность предметного мира;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32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Реальность образно-знаковых систем;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3200" dirty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Реальность социального </a:t>
            </a:r>
            <a:r>
              <a:rPr lang="ru-RU" sz="32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пространства;</a:t>
            </a:r>
            <a:endParaRPr lang="ru-RU" sz="3200" dirty="0" smtClean="0">
              <a:latin typeface="Arial" pitchFamily="34" charset="0"/>
              <a:ea typeface="Arial Unicode MS"/>
              <a:cs typeface="Arial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3200" dirty="0" smtClean="0">
                <a:solidFill>
                  <a:srgbClr val="000000"/>
                </a:solidFill>
                <a:latin typeface="Arial" pitchFamily="34" charset="0"/>
                <a:ea typeface="Arial Unicode MS"/>
                <a:cs typeface="Arial" pitchFamily="34" charset="0"/>
              </a:rPr>
              <a:t>Природная реальность.</a:t>
            </a:r>
            <a:endParaRPr lang="ru-RU" sz="32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50311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636</TotalTime>
  <Words>582</Words>
  <Application>Microsoft Office PowerPoint</Application>
  <PresentationFormat>Экран (4:3)</PresentationFormat>
  <Paragraphs>69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Воздушный поток</vt:lpstr>
      <vt:lpstr>Психология развития</vt:lpstr>
      <vt:lpstr>Тема 1  Феноменология развития и бытия личности</vt:lpstr>
      <vt:lpstr>Развитие</vt:lpstr>
      <vt:lpstr>Области развития</vt:lpstr>
      <vt:lpstr>Объект и предмет психологии развития</vt:lpstr>
      <vt:lpstr>Ключевые категории</vt:lpstr>
      <vt:lpstr>Возраст</vt:lpstr>
      <vt:lpstr>Факторы психического развития</vt:lpstr>
      <vt:lpstr>Внешние факторы психического развития</vt:lpstr>
      <vt:lpstr>Внутренние факторы психического развития</vt:lpstr>
      <vt:lpstr>Критерии периодизации развития (Д.Б. Эльконин)</vt:lpstr>
      <vt:lpstr>Социальная ситуация развития</vt:lpstr>
      <vt:lpstr>Возрастные новообразования</vt:lpstr>
      <vt:lpstr>Ведущая деятельность</vt:lpstr>
      <vt:lpstr>Критические периоды</vt:lpstr>
      <vt:lpstr>Стабильные периоды</vt:lpstr>
      <vt:lpstr>Динамика развития</vt:lpstr>
      <vt:lpstr>Периодизация жизненного пути человека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53</cp:revision>
  <dcterms:created xsi:type="dcterms:W3CDTF">2017-12-07T11:34:40Z</dcterms:created>
  <dcterms:modified xsi:type="dcterms:W3CDTF">2018-01-18T15:40:40Z</dcterms:modified>
</cp:coreProperties>
</file>