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61" r:id="rId4"/>
    <p:sldId id="264" r:id="rId5"/>
    <p:sldId id="265" r:id="rId6"/>
    <p:sldId id="262" r:id="rId7"/>
    <p:sldId id="263" r:id="rId8"/>
    <p:sldId id="267" r:id="rId9"/>
    <p:sldId id="268" r:id="rId10"/>
    <p:sldId id="269" r:id="rId11"/>
    <p:sldId id="276" r:id="rId12"/>
    <p:sldId id="270" r:id="rId13"/>
    <p:sldId id="271" r:id="rId14"/>
    <p:sldId id="275" r:id="rId15"/>
    <p:sldId id="272" r:id="rId16"/>
    <p:sldId id="273" r:id="rId17"/>
    <p:sldId id="274" r:id="rId18"/>
    <p:sldId id="277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71B887-4198-4BB4-B028-36B039BAC003}" type="datetimeFigureOut">
              <a:rPr lang="ru-RU" smtClean="0"/>
              <a:t>18.01.2018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6934C3DB-E6E7-45A9-9685-1D21CEED867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03648" y="3861048"/>
            <a:ext cx="7058645" cy="149755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44.0</a:t>
            </a:r>
            <a:r>
              <a:rPr lang="ru-RU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</a:t>
            </a:r>
            <a:r>
              <a:rPr lang="en-US" sz="2400" b="1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.02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Психолого-педагогическое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2400" dirty="0" err="1" smtClean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образование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Times New Roman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«Психология и педагогика бизнеса»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2400" dirty="0" err="1">
                <a:solidFill>
                  <a:srgbClr val="000000"/>
                </a:solidFill>
                <a:latin typeface="Times New Roman"/>
                <a:ea typeface="Times New Roman"/>
              </a:rPr>
              <a:t>Квалификация</a:t>
            </a:r>
            <a:r>
              <a:rPr lang="en-US" sz="2400" dirty="0">
                <a:solidFill>
                  <a:srgbClr val="000000"/>
                </a:solidFill>
                <a:latin typeface="Times New Roman"/>
                <a:ea typeface="Times New Roman"/>
              </a:rPr>
              <a:t>: </a:t>
            </a:r>
            <a:r>
              <a:rPr lang="ru-RU" sz="2400" dirty="0" err="1" smtClean="0">
                <a:solidFill>
                  <a:srgbClr val="000000"/>
                </a:solidFill>
                <a:latin typeface="Times New Roman"/>
                <a:ea typeface="Times New Roman"/>
              </a:rPr>
              <a:t>Бакалав</a:t>
            </a: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р</a:t>
            </a:r>
            <a:endParaRPr lang="ru-RU" sz="2400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endParaRPr lang="ru-RU" sz="1600" dirty="0">
              <a:latin typeface="Calibri"/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1340768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sz="4800" dirty="0" smtClean="0"/>
              <a:t>Психология развития</a:t>
            </a:r>
            <a:endParaRPr lang="ru-RU" sz="4800" dirty="0"/>
          </a:p>
        </p:txBody>
      </p:sp>
    </p:spTree>
    <p:extLst>
      <p:ext uri="{BB962C8B-B14F-4D97-AF65-F5344CB8AC3E}">
        <p14:creationId xmlns:p14="http://schemas.microsoft.com/office/powerpoint/2010/main" val="19004323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/>
              <a:t>Внутренние факторы психического развития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772816"/>
            <a:ext cx="7992888" cy="4464496"/>
          </a:xfrm>
        </p:spPr>
        <p:txBody>
          <a:bodyPr>
            <a:norm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особенности строения нервной системы, головного мозга, органов чувств;</a:t>
            </a:r>
          </a:p>
          <a:p>
            <a:pPr algn="just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физиологические признаки, общие для всех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людей;</a:t>
            </a:r>
            <a:endParaRPr lang="ru-RU" sz="28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биологические, инстинктивные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потребности;</a:t>
            </a:r>
            <a:endParaRPr lang="ru-RU" sz="28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  <a:buFont typeface="Arial" pitchFamily="34" charset="0"/>
              <a:buChar char="•"/>
            </a:pP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особенности типа высшей нервной </a:t>
            </a: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деятельности.</a:t>
            </a:r>
            <a:endParaRPr lang="ru-RU" sz="28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2400" dirty="0" smtClean="0"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3261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/>
              <a:t>Критерии периодизации развития (Д.Б. </a:t>
            </a:r>
            <a:r>
              <a:rPr lang="ru-RU" sz="4000" dirty="0" err="1" smtClean="0"/>
              <a:t>Эльконин</a:t>
            </a:r>
            <a:r>
              <a:rPr lang="ru-RU" sz="4000" dirty="0" smtClean="0"/>
              <a:t>)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467544" y="2564904"/>
            <a:ext cx="8280920" cy="3672408"/>
          </a:xfrm>
        </p:spPr>
        <p:txBody>
          <a:bodyPr>
            <a:normAutofit/>
          </a:bodyPr>
          <a:lstStyle/>
          <a:p>
            <a:pPr marR="238125">
              <a:spcAft>
                <a:spcPts val="0"/>
              </a:spcAft>
              <a:buFont typeface="Wingdings" pitchFamily="2" charset="2"/>
              <a:buChar char="v"/>
            </a:pPr>
            <a:r>
              <a:rPr lang="ru-RU" sz="3600" b="1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 </a:t>
            </a:r>
            <a:r>
              <a:rPr lang="ru-RU" sz="3600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Социальная </a:t>
            </a:r>
            <a:r>
              <a:rPr lang="ru-RU" sz="360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ситуация развития; </a:t>
            </a:r>
            <a:endParaRPr lang="ru-RU" sz="3600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 marR="238125" algn="just">
              <a:spcAft>
                <a:spcPts val="0"/>
              </a:spcAft>
              <a:buFont typeface="Wingdings" pitchFamily="2" charset="2"/>
              <a:buChar char="v"/>
            </a:pPr>
            <a:r>
              <a:rPr lang="ru-RU" sz="3600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 Ведущий </a:t>
            </a:r>
            <a:r>
              <a:rPr lang="ru-RU" sz="360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вид деятельности</a:t>
            </a:r>
            <a:r>
              <a:rPr lang="ru-RU" sz="3600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;</a:t>
            </a:r>
            <a:endParaRPr lang="ru-RU" sz="3600" dirty="0">
              <a:latin typeface="Arial" pitchFamily="34" charset="0"/>
              <a:ea typeface="Times New Roman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3600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 Центральное </a:t>
            </a:r>
            <a:r>
              <a:rPr lang="ru-RU" sz="3600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новообразование </a:t>
            </a:r>
            <a:r>
              <a:rPr lang="ru-RU" sz="3600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возраста</a:t>
            </a:r>
            <a:r>
              <a:rPr lang="ru-RU" sz="3600" b="1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.</a:t>
            </a:r>
            <a:endParaRPr lang="ru-RU" sz="3600" dirty="0" smtClean="0"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9220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92088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/>
              <a:t>Социальная ситуация развития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772816"/>
            <a:ext cx="7992888" cy="4464496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Arial Unicode MS"/>
              </a:rPr>
              <a:t>        </a:t>
            </a:r>
            <a:r>
              <a:rPr lang="ru-RU" sz="3600" dirty="0" smtClean="0">
                <a:solidFill>
                  <a:srgbClr val="000000"/>
                </a:solidFill>
                <a:latin typeface="Arial" pitchFamily="34" charset="0"/>
                <a:ea typeface="Arial Unicode MS"/>
                <a:cs typeface="Arial" pitchFamily="34" charset="0"/>
              </a:rPr>
              <a:t>Неповторимое </a:t>
            </a:r>
            <a:r>
              <a:rPr lang="ru-RU" sz="3600" dirty="0">
                <a:solidFill>
                  <a:srgbClr val="000000"/>
                </a:solidFill>
                <a:latin typeface="Arial" pitchFamily="34" charset="0"/>
                <a:ea typeface="Arial Unicode MS"/>
                <a:cs typeface="Arial" pitchFamily="34" charset="0"/>
              </a:rPr>
              <a:t>отношение ребенка с окружающей действительностью, базовые отношения со взрослыми и сверстниками в данный период </a:t>
            </a:r>
            <a:r>
              <a:rPr lang="ru-RU" sz="3600" dirty="0" smtClean="0">
                <a:solidFill>
                  <a:srgbClr val="000000"/>
                </a:solidFill>
                <a:latin typeface="Arial" pitchFamily="34" charset="0"/>
                <a:ea typeface="Arial Unicode MS"/>
                <a:cs typeface="Arial" pitchFamily="34" charset="0"/>
              </a:rPr>
              <a:t>времени.</a:t>
            </a:r>
            <a:endParaRPr lang="ru-RU" sz="3600" dirty="0" smtClean="0"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5892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92088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/>
              <a:t>Возрастные новообразования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772816"/>
            <a:ext cx="7992888" cy="4464496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Arial Unicode MS"/>
              </a:rPr>
              <a:t>        </a:t>
            </a:r>
            <a:r>
              <a:rPr lang="ru-RU" sz="3600" dirty="0" smtClean="0">
                <a:solidFill>
                  <a:srgbClr val="000000"/>
                </a:solidFill>
                <a:latin typeface="Arial" pitchFamily="34" charset="0"/>
                <a:ea typeface="Arial Unicode MS"/>
                <a:cs typeface="Arial" pitchFamily="34" charset="0"/>
              </a:rPr>
              <a:t>Психические </a:t>
            </a:r>
            <a:r>
              <a:rPr lang="ru-RU" sz="3600" dirty="0">
                <a:solidFill>
                  <a:srgbClr val="000000"/>
                </a:solidFill>
                <a:latin typeface="Arial" pitchFamily="34" charset="0"/>
                <a:ea typeface="Arial Unicode MS"/>
                <a:cs typeface="Arial" pitchFamily="34" charset="0"/>
              </a:rPr>
              <a:t>и социальные изменения, которые впервые возникают на данном возрастном этапе под воздействием ведущей деятельности и которые определяют ход дальнейшего психического развития</a:t>
            </a:r>
            <a:r>
              <a:rPr lang="ru-RU" sz="3600" dirty="0" smtClean="0">
                <a:solidFill>
                  <a:srgbClr val="000000"/>
                </a:solidFill>
                <a:latin typeface="Arial" pitchFamily="34" charset="0"/>
                <a:ea typeface="Arial Unicode MS"/>
                <a:cs typeface="Arial" pitchFamily="34" charset="0"/>
              </a:rPr>
              <a:t>.</a:t>
            </a:r>
            <a:endParaRPr lang="ru-RU" sz="3600" dirty="0" smtClean="0"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4354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92088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/>
              <a:t>Ведущая деятельность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772816"/>
            <a:ext cx="7992888" cy="4464496"/>
          </a:xfrm>
        </p:spPr>
        <p:txBody>
          <a:bodyPr>
            <a:normAutofit fontScale="92500"/>
          </a:bodyPr>
          <a:lstStyle/>
          <a:p>
            <a:pPr marL="0" marR="1206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Arial Unicode MS"/>
              </a:rPr>
              <a:t>      </a:t>
            </a:r>
            <a:r>
              <a:rPr lang="ru-RU" sz="4000" dirty="0" smtClean="0">
                <a:solidFill>
                  <a:srgbClr val="000000"/>
                </a:solidFill>
                <a:latin typeface="Arial" pitchFamily="34" charset="0"/>
                <a:ea typeface="Arial Unicode MS"/>
                <a:cs typeface="Arial" pitchFamily="34" charset="0"/>
              </a:rPr>
              <a:t>В</a:t>
            </a:r>
            <a:r>
              <a:rPr lang="ru-RU" sz="4000" dirty="0" smtClean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ид </a:t>
            </a:r>
            <a:r>
              <a:rPr lang="ru-RU" sz="4000" dirty="0">
                <a:solidFill>
                  <a:srgbClr val="000000"/>
                </a:solidFill>
                <a:latin typeface="Arial" pitchFamily="34" charset="0"/>
                <a:ea typeface="Calibri"/>
                <a:cs typeface="Arial" pitchFamily="34" charset="0"/>
              </a:rPr>
              <a:t>деятельности, который оказывает влияние на психическое развитие человека в данном возрасте и с которой связано возникновение важнейших психических новообразований</a:t>
            </a:r>
            <a:r>
              <a:rPr lang="ru-RU" sz="4000" dirty="0">
                <a:latin typeface="Arial" pitchFamily="34" charset="0"/>
                <a:ea typeface="Calibri"/>
                <a:cs typeface="Arial" pitchFamily="34" charset="0"/>
              </a:rPr>
              <a:t>.</a:t>
            </a:r>
            <a:endParaRPr lang="ru-RU" sz="3900" dirty="0"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852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92088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/>
              <a:t>Критические периоды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772816"/>
            <a:ext cx="7992888" cy="4464496"/>
          </a:xfrm>
        </p:spPr>
        <p:txBody>
          <a:bodyPr>
            <a:normAutofit fontScale="85000" lnSpcReduction="10000"/>
          </a:bodyPr>
          <a:lstStyle/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Arial Unicode MS"/>
              </a:rPr>
              <a:t>       </a:t>
            </a:r>
            <a:r>
              <a:rPr lang="ru-RU" sz="3100" dirty="0">
                <a:solidFill>
                  <a:srgbClr val="000000"/>
                </a:solidFill>
                <a:latin typeface="Arial" pitchFamily="34" charset="0"/>
                <a:ea typeface="Arial Unicode MS"/>
                <a:cs typeface="Arial" pitchFamily="34" charset="0"/>
              </a:rPr>
              <a:t>Во время критических периодов ребенок (да и взрослый) меняется весь в целом, в основных чертах личности. Во время кризиса происходит качественное изменение. Границы кризиса </a:t>
            </a:r>
            <a:r>
              <a:rPr lang="ru-RU" sz="3100" dirty="0" err="1">
                <a:solidFill>
                  <a:srgbClr val="000000"/>
                </a:solidFill>
                <a:latin typeface="Arial" pitchFamily="34" charset="0"/>
                <a:ea typeface="Arial Unicode MS"/>
                <a:cs typeface="Arial" pitchFamily="34" charset="0"/>
              </a:rPr>
              <a:t>неотчетливы</a:t>
            </a:r>
            <a:r>
              <a:rPr lang="ru-RU" sz="3100" dirty="0">
                <a:solidFill>
                  <a:srgbClr val="000000"/>
                </a:solidFill>
                <a:latin typeface="Arial" pitchFamily="34" charset="0"/>
                <a:ea typeface="Arial Unicode MS"/>
                <a:cs typeface="Arial" pitchFamily="34" charset="0"/>
              </a:rPr>
              <a:t>, в среднем кризис длится шесть месяцев, с резкой кульминацией в середине кризиса. Кризисные периоды носят негативный характер развития, т.е. происходит потеря, «отмирание» приобретенного ранее, а вслед за этим созидание нового.</a:t>
            </a:r>
            <a:endParaRPr lang="ru-RU" sz="31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3100" dirty="0" smtClean="0"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574409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92088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/>
              <a:t>Стабильные периоды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772816"/>
            <a:ext cx="7992888" cy="4464496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Arial Unicode MS"/>
              </a:rPr>
              <a:t>       </a:t>
            </a:r>
            <a:r>
              <a:rPr lang="ru-RU" sz="3600" spc="-5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Во время стабильных периодов  накап</a:t>
            </a:r>
            <a:r>
              <a:rPr lang="ru-RU" sz="3600" dirty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ливаются количественные изменения, а не качественные, как во время критических. Эти изменения накапливаются медленно и незаметно.</a:t>
            </a:r>
            <a:endParaRPr lang="ru-RU" sz="3600" dirty="0" smtClean="0"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6716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920880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/>
              <a:t>Динамика развития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772816"/>
            <a:ext cx="7992888" cy="4464496"/>
          </a:xfrm>
        </p:spPr>
        <p:txBody>
          <a:bodyPr>
            <a:normAutofit fontScale="70000" lnSpcReduction="20000"/>
          </a:bodyPr>
          <a:lstStyle/>
          <a:p>
            <a:pPr marL="0" marR="12065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Arial Unicode MS"/>
              </a:rPr>
              <a:t>      </a:t>
            </a:r>
            <a:r>
              <a:rPr lang="ru-RU" sz="3900" spc="-5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К началу каждого периода складывается непо</a:t>
            </a:r>
            <a:r>
              <a:rPr lang="ru-RU" sz="3900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вторимое отношение ребенка с окружающей действительностью - социальная ситуация развития. Она закономерно определяет его образ жизни, что ведет к возникновению новообразований. Новообразования влекут за </a:t>
            </a:r>
            <a:r>
              <a:rPr lang="ru-RU" sz="3900" spc="-5" dirty="0" smtClean="0">
                <a:solidFill>
                  <a:srgbClr val="000000"/>
                </a:solidFill>
                <a:latin typeface="Arial" pitchFamily="34" charset="0"/>
                <a:ea typeface="Times New Roman"/>
                <a:cs typeface="Arial" pitchFamily="34" charset="0"/>
              </a:rPr>
              <a:t>собой новую структуру сознания ребенка, изменение отношений. Следовательно, изменяется социальная ситуация развития. Наступает связанный с этим критический период.</a:t>
            </a:r>
            <a:endParaRPr lang="ru-RU" sz="3900" dirty="0"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536174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Периодизация жизненного пути человека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2132856"/>
            <a:ext cx="8856984" cy="3960440"/>
          </a:xfrm>
        </p:spPr>
        <p:txBody>
          <a:bodyPr>
            <a:normAutofit/>
          </a:bodyPr>
          <a:lstStyle/>
          <a:p>
            <a:pPr marL="45720" indent="0">
              <a:buNone/>
            </a:pPr>
            <a:endParaRPr lang="ru-RU" dirty="0" smtClean="0"/>
          </a:p>
          <a:p>
            <a:pPr marL="45720" indent="0">
              <a:buNone/>
            </a:pPr>
            <a:r>
              <a:rPr lang="ru-RU" dirty="0" smtClean="0"/>
              <a:t>0        1       3         7        13      17     23      30    40-45     60</a:t>
            </a:r>
          </a:p>
          <a:p>
            <a:pPr marL="45720" indent="0">
              <a:buNone/>
            </a:pPr>
            <a:endParaRPr lang="ru-RU" dirty="0"/>
          </a:p>
          <a:p>
            <a:pPr marL="45720" indent="0">
              <a:buNone/>
            </a:pPr>
            <a:r>
              <a:rPr lang="ru-RU" dirty="0" smtClean="0"/>
              <a:t>0-1 Младенчество                           20-40  Ранняя зрелость</a:t>
            </a:r>
          </a:p>
          <a:p>
            <a:pPr marL="45720" indent="0">
              <a:buNone/>
            </a:pPr>
            <a:r>
              <a:rPr lang="ru-RU" dirty="0" smtClean="0"/>
              <a:t>1-3 Раннее детство                         40-60  Нормальная зрелость</a:t>
            </a:r>
          </a:p>
          <a:p>
            <a:pPr marL="45720" indent="0">
              <a:buNone/>
            </a:pPr>
            <a:r>
              <a:rPr lang="ru-RU" dirty="0" smtClean="0"/>
              <a:t>3-7 Дошкольное детство                 больше 60  Поздняя зрелость</a:t>
            </a:r>
          </a:p>
          <a:p>
            <a:pPr marL="45720" indent="0">
              <a:buNone/>
            </a:pPr>
            <a:r>
              <a:rPr lang="ru-RU" dirty="0" smtClean="0"/>
              <a:t>7-13 Младший школьный возраст</a:t>
            </a:r>
          </a:p>
          <a:p>
            <a:pPr marL="45720" indent="0">
              <a:buNone/>
            </a:pPr>
            <a:r>
              <a:rPr lang="ru-RU" dirty="0" smtClean="0"/>
              <a:t>13-17 Подростковый возраст</a:t>
            </a:r>
          </a:p>
          <a:p>
            <a:pPr marL="45720" indent="0">
              <a:buNone/>
            </a:pPr>
            <a:r>
              <a:rPr lang="ru-RU" dirty="0" smtClean="0"/>
              <a:t>18-23 Юность</a:t>
            </a:r>
            <a:endParaRPr lang="ru-RU" dirty="0"/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1979712" y="3313050"/>
            <a:ext cx="864096" cy="0"/>
          </a:xfrm>
          <a:prstGeom prst="straightConnector1">
            <a:avLst/>
          </a:prstGeom>
          <a:ln w="88900">
            <a:solidFill>
              <a:schemeClr val="tx1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2843808" y="3313050"/>
            <a:ext cx="864096" cy="0"/>
          </a:xfrm>
          <a:prstGeom prst="straightConnector1">
            <a:avLst/>
          </a:prstGeom>
          <a:ln w="88900">
            <a:solidFill>
              <a:schemeClr val="tx1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>
            <a:off x="3707904" y="3313050"/>
            <a:ext cx="864096" cy="0"/>
          </a:xfrm>
          <a:prstGeom prst="straightConnector1">
            <a:avLst/>
          </a:prstGeom>
          <a:ln w="88900">
            <a:solidFill>
              <a:schemeClr val="tx1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4560703" y="3314864"/>
            <a:ext cx="659369" cy="0"/>
          </a:xfrm>
          <a:prstGeom prst="straightConnector1">
            <a:avLst/>
          </a:prstGeom>
          <a:ln w="88900">
            <a:solidFill>
              <a:schemeClr val="tx1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084168" y="3301009"/>
            <a:ext cx="864096" cy="0"/>
          </a:xfrm>
          <a:prstGeom prst="straightConnector1">
            <a:avLst/>
          </a:prstGeom>
          <a:ln w="88900">
            <a:solidFill>
              <a:schemeClr val="tx1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948264" y="3293368"/>
            <a:ext cx="864096" cy="0"/>
          </a:xfrm>
          <a:prstGeom prst="straightConnector1">
            <a:avLst/>
          </a:prstGeom>
          <a:ln w="88900">
            <a:solidFill>
              <a:schemeClr val="tx1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/>
          <p:nvPr/>
        </p:nvCxnSpPr>
        <p:spPr>
          <a:xfrm>
            <a:off x="7838465" y="3293368"/>
            <a:ext cx="864096" cy="0"/>
          </a:xfrm>
          <a:prstGeom prst="straightConnector1">
            <a:avLst/>
          </a:prstGeom>
          <a:ln w="88900">
            <a:solidFill>
              <a:schemeClr val="tx1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1115616" y="3293368"/>
            <a:ext cx="864096" cy="0"/>
          </a:xfrm>
          <a:prstGeom prst="straightConnector1">
            <a:avLst/>
          </a:prstGeom>
          <a:ln w="88900">
            <a:solidFill>
              <a:schemeClr val="tx1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>
            <a:off x="251520" y="3293368"/>
            <a:ext cx="864096" cy="0"/>
          </a:xfrm>
          <a:prstGeom prst="straightConnector1">
            <a:avLst/>
          </a:prstGeom>
          <a:ln w="88900">
            <a:solidFill>
              <a:schemeClr val="tx1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>
            <a:off x="5220072" y="3327262"/>
            <a:ext cx="864096" cy="0"/>
          </a:xfrm>
          <a:prstGeom prst="straightConnector1">
            <a:avLst/>
          </a:prstGeom>
          <a:ln w="88900">
            <a:solidFill>
              <a:schemeClr val="tx1"/>
            </a:solidFill>
            <a:headEnd type="diamon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49567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692696"/>
            <a:ext cx="7344816" cy="5328592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/>
              <a:t>Тема 1</a:t>
            </a:r>
            <a:br>
              <a:rPr lang="ru-RU" sz="4400" dirty="0" smtClean="0"/>
            </a:b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Феноменология развития и </a:t>
            </a:r>
            <a:r>
              <a:rPr lang="ru-RU" sz="4400" smtClean="0"/>
              <a:t>бытия личности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6834224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936104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Развитие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628800"/>
            <a:ext cx="7776864" cy="4608512"/>
          </a:xfrm>
        </p:spPr>
        <p:txBody>
          <a:bodyPr>
            <a:normAutofit fontScale="92500"/>
          </a:bodyPr>
          <a:lstStyle/>
          <a:p>
            <a:pPr marL="0" lvl="0" indent="45021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endParaRPr lang="ru-RU" sz="1800" i="1" dirty="0" smtClean="0">
              <a:solidFill>
                <a:prstClr val="black"/>
              </a:solidFill>
              <a:ea typeface="Calibri"/>
              <a:cs typeface="Times New Roman"/>
            </a:endParaRPr>
          </a:p>
          <a:p>
            <a:pPr marL="0" lvl="0" indent="45021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Изменения</a:t>
            </a:r>
            <a:r>
              <a:rPr lang="ru-RU" sz="2800" dirty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, происходящие со временем в строении тела, психике и поведении человека в результате биологических процессов в организме и воздействий окружающей </a:t>
            </a:r>
            <a:r>
              <a:rPr lang="ru-RU" sz="2800" dirty="0" smtClean="0">
                <a:solidFill>
                  <a:schemeClr val="tx1"/>
                </a:solidFill>
                <a:latin typeface="Arial" pitchFamily="34" charset="0"/>
                <a:ea typeface="Calibri"/>
                <a:cs typeface="Arial" pitchFamily="34" charset="0"/>
              </a:rPr>
              <a:t>среды.</a:t>
            </a:r>
          </a:p>
          <a:p>
            <a:pPr marL="0" lvl="0" indent="450215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ru-RU" sz="2800" b="1" dirty="0">
                <a:solidFill>
                  <a:srgbClr val="000000"/>
                </a:solidFill>
                <a:latin typeface="Arial" pitchFamily="34" charset="0"/>
                <a:ea typeface="Arial Unicode MS"/>
                <a:cs typeface="Arial" pitchFamily="34" charset="0"/>
              </a:rPr>
              <a:t>Психическое развитие </a:t>
            </a:r>
            <a:r>
              <a:rPr lang="ru-RU" sz="2800" dirty="0">
                <a:solidFill>
                  <a:srgbClr val="000000"/>
                </a:solidFill>
                <a:latin typeface="Arial" pitchFamily="34" charset="0"/>
                <a:ea typeface="Arial Unicode MS"/>
                <a:cs typeface="Arial" pitchFamily="34" charset="0"/>
              </a:rPr>
              <a:t>- это закономерное изменение психических  процессов во времени, выраженное в их количественных, качественных и структурных </a:t>
            </a:r>
            <a:r>
              <a:rPr lang="ru-RU" sz="2800" dirty="0" smtClean="0">
                <a:solidFill>
                  <a:srgbClr val="000000"/>
                </a:solidFill>
                <a:latin typeface="Arial" pitchFamily="34" charset="0"/>
                <a:ea typeface="Arial Unicode MS"/>
                <a:cs typeface="Arial" pitchFamily="34" charset="0"/>
              </a:rPr>
              <a:t>преобразующих.</a:t>
            </a:r>
            <a:endParaRPr lang="ru-RU" sz="2800" dirty="0">
              <a:solidFill>
                <a:prstClr val="black"/>
              </a:solidFill>
              <a:latin typeface="Arial" pitchFamily="34" charset="0"/>
              <a:ea typeface="Calibri"/>
              <a:cs typeface="Arial" pitchFamily="34" charset="0"/>
            </a:endParaRP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143761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936104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Области развития</a:t>
            </a:r>
            <a:endParaRPr lang="ru-RU" sz="44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772816"/>
            <a:ext cx="7776864" cy="4464496"/>
          </a:xfrm>
        </p:spPr>
        <p:txBody>
          <a:bodyPr>
            <a:no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300" b="1" dirty="0" smtClean="0">
                <a:latin typeface="Arial" pitchFamily="34" charset="0"/>
                <a:ea typeface="Calibri"/>
                <a:cs typeface="Arial" pitchFamily="34" charset="0"/>
              </a:rPr>
              <a:t>Физическая</a:t>
            </a:r>
            <a:r>
              <a:rPr lang="ru-RU" sz="2300" dirty="0" smtClean="0">
                <a:latin typeface="Arial" pitchFamily="34" charset="0"/>
                <a:ea typeface="Calibri"/>
                <a:cs typeface="Arial" pitchFamily="34" charset="0"/>
              </a:rPr>
              <a:t> – включает физические характеристики (изменение размера и формы тела, органов, структуры мозга, физическое здоровье, сенсорные возможности и двигательные навыки);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Wingdings" pitchFamily="2" charset="2"/>
              <a:buChar char="Ø"/>
            </a:pPr>
            <a:r>
              <a:rPr lang="ru-RU" sz="2300" b="1" dirty="0" smtClean="0">
                <a:latin typeface="Arial" pitchFamily="34" charset="0"/>
                <a:ea typeface="Calibri"/>
                <a:cs typeface="Arial" pitchFamily="34" charset="0"/>
              </a:rPr>
              <a:t>Когнитивная</a:t>
            </a:r>
            <a:r>
              <a:rPr lang="ru-RU" sz="2300" dirty="0" smtClean="0">
                <a:latin typeface="Arial" pitchFamily="34" charset="0"/>
                <a:ea typeface="Calibri"/>
                <a:cs typeface="Arial" pitchFamily="34" charset="0"/>
              </a:rPr>
              <a:t> – включает развитие умственных способностей и психических процессов (восприятие, рассуждение, память, мышление, речь, воображение);</a:t>
            </a:r>
          </a:p>
          <a:p>
            <a:pPr algn="just">
              <a:buFont typeface="Wingdings" pitchFamily="2" charset="2"/>
              <a:buChar char="Ø"/>
            </a:pPr>
            <a:r>
              <a:rPr lang="ru-RU" sz="2300" dirty="0" smtClean="0">
                <a:latin typeface="Arial" pitchFamily="34" charset="0"/>
                <a:ea typeface="Calibri"/>
                <a:cs typeface="Arial" pitchFamily="34" charset="0"/>
              </a:rPr>
              <a:t>  </a:t>
            </a:r>
            <a:r>
              <a:rPr lang="ru-RU" sz="2300" b="1" dirty="0" smtClean="0">
                <a:latin typeface="Arial" pitchFamily="34" charset="0"/>
                <a:ea typeface="Calibri"/>
                <a:cs typeface="Arial" pitchFamily="34" charset="0"/>
              </a:rPr>
              <a:t>Психосоциальная</a:t>
            </a:r>
            <a:r>
              <a:rPr lang="ru-RU" sz="2300" dirty="0" smtClean="0">
                <a:latin typeface="Arial" pitchFamily="34" charset="0"/>
                <a:ea typeface="Calibri"/>
                <a:cs typeface="Arial" pitchFamily="34" charset="0"/>
              </a:rPr>
              <a:t> – развитие свойств личности, эмоционально-волевой сферы  и социальных навыков.</a:t>
            </a:r>
            <a:endParaRPr lang="ru-RU" sz="23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8980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548680"/>
            <a:ext cx="7776864" cy="936104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Объект и предмет психологии развития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772816"/>
            <a:ext cx="7776864" cy="4464496"/>
          </a:xfrm>
        </p:spPr>
        <p:txBody>
          <a:bodyPr>
            <a:noAutofit/>
          </a:bodyPr>
          <a:lstStyle/>
          <a:p>
            <a:pPr marL="2743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i="1" dirty="0" smtClean="0">
                <a:latin typeface="Arial" pitchFamily="34" charset="0"/>
                <a:ea typeface="Calibri"/>
                <a:cs typeface="Arial" pitchFamily="34" charset="0"/>
              </a:rPr>
              <a:t>     Объект</a:t>
            </a:r>
            <a:r>
              <a:rPr lang="ru-RU" sz="2400" dirty="0" smtClean="0">
                <a:latin typeface="Arial" pitchFamily="34" charset="0"/>
                <a:ea typeface="Calibri"/>
                <a:cs typeface="Arial" pitchFamily="34" charset="0"/>
              </a:rPr>
              <a:t> психологии развития </a:t>
            </a:r>
            <a:r>
              <a:rPr lang="ru-RU" sz="2400" dirty="0">
                <a:latin typeface="Arial" pitchFamily="34" charset="0"/>
                <a:ea typeface="Calibri"/>
                <a:cs typeface="Arial" pitchFamily="34" charset="0"/>
              </a:rPr>
              <a:t>— развивающийся, изменяющийся в онтогенезе нормальный, здоровый человек. </a:t>
            </a:r>
          </a:p>
          <a:p>
            <a:pPr marL="2743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i="1" dirty="0" smtClean="0">
                <a:latin typeface="Arial" pitchFamily="34" charset="0"/>
                <a:ea typeface="Calibri"/>
                <a:cs typeface="Arial" pitchFamily="34" charset="0"/>
              </a:rPr>
              <a:t>     Предмет </a:t>
            </a:r>
            <a:r>
              <a:rPr lang="ru-RU" sz="2400" dirty="0" smtClean="0">
                <a:latin typeface="Arial" pitchFamily="34" charset="0"/>
                <a:ea typeface="Calibri"/>
                <a:cs typeface="Arial" pitchFamily="34" charset="0"/>
              </a:rPr>
              <a:t>психологии развития </a:t>
            </a:r>
            <a:r>
              <a:rPr lang="ru-RU" sz="2400" dirty="0">
                <a:latin typeface="Arial" pitchFamily="34" charset="0"/>
                <a:ea typeface="Calibri"/>
                <a:cs typeface="Arial" pitchFamily="34" charset="0"/>
              </a:rPr>
              <a:t>— возрастные периоды развития, причины и механизмы перехода от одного возрастного периода к другому, общие закономерности и тенденции, темп и направленность психического развития в онтогенезе. </a:t>
            </a:r>
            <a:endParaRPr lang="ru-RU" sz="2400" dirty="0"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38066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9632" y="54868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400" dirty="0" smtClean="0">
                <a:gradFill>
                  <a:gsLst>
                    <a:gs pos="0">
                      <a:prstClr val="black"/>
                    </a:gs>
                    <a:gs pos="40000">
                      <a:prstClr val="black">
                        <a:lumMod val="75000"/>
                        <a:lumOff val="25000"/>
                      </a:prstClr>
                    </a:gs>
                    <a:gs pos="100000">
                      <a:srgbClr val="212745">
                        <a:alpha val="65000"/>
                      </a:srgbClr>
                    </a:gs>
                  </a:gsLst>
                  <a:lin ang="5400000" scaled="0"/>
                </a:gradFill>
              </a:rPr>
              <a:t>Ключевые категории</a:t>
            </a:r>
            <a:endParaRPr lang="ru-RU" sz="4400" dirty="0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403648" y="1916832"/>
            <a:ext cx="6400800" cy="4536504"/>
          </a:xfrm>
        </p:spPr>
        <p:txBody>
          <a:bodyPr>
            <a:normAutofit/>
          </a:bodyPr>
          <a:lstStyle/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возраст (паспортный</a:t>
            </a: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, биологический, психологический),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800" dirty="0" smtClean="0">
                <a:latin typeface="Arial" pitchFamily="34" charset="0"/>
                <a:ea typeface="Calibri"/>
                <a:cs typeface="Arial" pitchFamily="34" charset="0"/>
              </a:rPr>
              <a:t>развитие </a:t>
            </a: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психики,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движущие силы развития,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периодизация развития, </a:t>
            </a: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2800" dirty="0">
                <a:latin typeface="Arial" pitchFamily="34" charset="0"/>
                <a:ea typeface="Calibri"/>
                <a:cs typeface="Arial" pitchFamily="34" charset="0"/>
              </a:rPr>
              <a:t>возрастной период</a:t>
            </a:r>
            <a:r>
              <a:rPr lang="ru-RU" sz="2800" dirty="0" smtClean="0">
                <a:latin typeface="Times New Roman"/>
                <a:ea typeface="Calibri"/>
                <a:cs typeface="Times New Roman"/>
              </a:rPr>
              <a:t>.</a:t>
            </a:r>
            <a:endParaRPr lang="ru-RU" sz="2800" dirty="0"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724363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800" dirty="0" smtClean="0"/>
              <a:t>Возраст</a:t>
            </a:r>
            <a:endParaRPr lang="ru-RU" sz="48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556792"/>
            <a:ext cx="7992888" cy="4680520"/>
          </a:xfrm>
        </p:spPr>
        <p:txBody>
          <a:bodyPr>
            <a:noAutofit/>
          </a:bodyPr>
          <a:lstStyle/>
          <a:p>
            <a:pPr algn="just"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Arial" pitchFamily="34" charset="0"/>
                <a:ea typeface="Arial Unicode MS"/>
                <a:cs typeface="Arial" pitchFamily="34" charset="0"/>
              </a:rPr>
              <a:t>Паспортный возраст -  характеризует время жизни индивида в годах, месяцах, днях, прошедших с момента его рождения.</a:t>
            </a:r>
            <a:endParaRPr lang="ru-RU" sz="2300" dirty="0">
              <a:latin typeface="Arial" pitchFamily="34" charset="0"/>
              <a:ea typeface="Calibri"/>
              <a:cs typeface="Arial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300" dirty="0">
                <a:solidFill>
                  <a:srgbClr val="000000"/>
                </a:solidFill>
                <a:latin typeface="Arial" pitchFamily="34" charset="0"/>
                <a:ea typeface="Arial Unicode MS"/>
                <a:cs typeface="Arial" pitchFamily="34" charset="0"/>
              </a:rPr>
              <a:t>Биологический возраст - </a:t>
            </a:r>
            <a:r>
              <a:rPr lang="ru-RU" sz="2300" dirty="0">
                <a:solidFill>
                  <a:srgbClr val="222222"/>
                </a:solidFill>
                <a:latin typeface="Arial" pitchFamily="34" charset="0"/>
                <a:ea typeface="Calibri"/>
                <a:cs typeface="Arial" pitchFamily="34" charset="0"/>
              </a:rPr>
              <a:t>отражает степень морфологического и физиологического развития </a:t>
            </a:r>
            <a:r>
              <a:rPr lang="ru-RU" sz="2300" dirty="0">
                <a:latin typeface="Arial" pitchFamily="34" charset="0"/>
                <a:ea typeface="Calibri"/>
                <a:cs typeface="Arial" pitchFamily="34" charset="0"/>
              </a:rPr>
              <a:t>организма.</a:t>
            </a:r>
          </a:p>
          <a:p>
            <a:pPr algn="just">
              <a:spcAft>
                <a:spcPts val="0"/>
              </a:spcAft>
            </a:pPr>
            <a:r>
              <a:rPr lang="ru-RU" sz="2300" dirty="0">
                <a:latin typeface="Arial" pitchFamily="34" charset="0"/>
                <a:ea typeface="Calibri"/>
                <a:cs typeface="Arial" pitchFamily="34" charset="0"/>
              </a:rPr>
              <a:t>Понятие «возраст» в психологии связано с особенностями психики и поведения.</a:t>
            </a:r>
          </a:p>
          <a:p>
            <a:pPr algn="just"/>
            <a:r>
              <a:rPr lang="ru-RU" sz="2300" dirty="0">
                <a:solidFill>
                  <a:srgbClr val="000000"/>
                </a:solidFill>
                <a:latin typeface="Arial" pitchFamily="34" charset="0"/>
                <a:ea typeface="Arial Unicode MS"/>
                <a:cs typeface="Arial" pitchFamily="34" charset="0"/>
              </a:rPr>
              <a:t>Психологический возраст – это возраст, которому соответствует человек по уровню своего психического развития (психическую норму определяет развитие интеллектуальной и личностной сферы).</a:t>
            </a:r>
            <a:endParaRPr lang="ru-RU" sz="2300" dirty="0"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3858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/>
              <a:t>Факторы психического развития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556792"/>
            <a:ext cx="7992888" cy="4680520"/>
          </a:xfrm>
        </p:spPr>
        <p:txBody>
          <a:bodyPr>
            <a:normAutofit/>
          </a:bodyPr>
          <a:lstStyle/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2400" dirty="0" smtClean="0">
              <a:effectLst/>
              <a:latin typeface="Arial" pitchFamily="34" charset="0"/>
              <a:ea typeface="Calibri"/>
              <a:cs typeface="Arial" pitchFamily="34" charset="0"/>
            </a:endParaRP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24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2400" dirty="0" smtClean="0">
              <a:effectLst/>
              <a:latin typeface="Arial" pitchFamily="34" charset="0"/>
              <a:ea typeface="Calibri"/>
              <a:cs typeface="Arial" pitchFamily="34" charset="0"/>
            </a:endParaRP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endParaRPr lang="ru-RU" sz="24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45720" indent="0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400" dirty="0" smtClean="0">
                <a:effectLst/>
                <a:latin typeface="Arial" pitchFamily="34" charset="0"/>
                <a:ea typeface="Calibri"/>
                <a:cs typeface="Arial" pitchFamily="34" charset="0"/>
              </a:rPr>
              <a:t>     </a:t>
            </a:r>
            <a:r>
              <a:rPr lang="ru-RU" sz="4400" dirty="0" smtClean="0">
                <a:effectLst/>
                <a:latin typeface="Arial" pitchFamily="34" charset="0"/>
                <a:ea typeface="Calibri"/>
                <a:cs typeface="Arial" pitchFamily="34" charset="0"/>
              </a:rPr>
              <a:t>Внешние         Внутренние    </a:t>
            </a:r>
            <a:endParaRPr lang="ru-RU" sz="2400" dirty="0"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1187624" y="1700808"/>
            <a:ext cx="1440160" cy="1872208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5" name="Выгнутая вправо стрелка 4"/>
          <p:cNvSpPr/>
          <p:nvPr/>
        </p:nvSpPr>
        <p:spPr>
          <a:xfrm>
            <a:off x="6300192" y="1700808"/>
            <a:ext cx="1152128" cy="1728192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5965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776864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4000" dirty="0" smtClean="0"/>
              <a:t>Внешние факторы психического развития</a:t>
            </a:r>
            <a:endParaRPr lang="ru-RU" sz="40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755576" y="1844824"/>
            <a:ext cx="7992888" cy="4392488"/>
          </a:xfrm>
        </p:spPr>
        <p:txBody>
          <a:bodyPr>
            <a:norm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3200" dirty="0">
                <a:solidFill>
                  <a:srgbClr val="000000"/>
                </a:solidFill>
                <a:latin typeface="Arial" pitchFamily="34" charset="0"/>
                <a:ea typeface="Arial Unicode MS"/>
                <a:cs typeface="Arial" pitchFamily="34" charset="0"/>
              </a:rPr>
              <a:t>Реальность предметного мира;</a:t>
            </a:r>
            <a:endParaRPr lang="ru-RU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3200" dirty="0">
                <a:solidFill>
                  <a:srgbClr val="000000"/>
                </a:solidFill>
                <a:latin typeface="Arial" pitchFamily="34" charset="0"/>
                <a:ea typeface="Arial Unicode MS"/>
                <a:cs typeface="Arial" pitchFamily="34" charset="0"/>
              </a:rPr>
              <a:t>Реальность образно-знаковых систем;</a:t>
            </a:r>
            <a:endParaRPr lang="ru-RU" sz="3200" dirty="0">
              <a:latin typeface="Arial" pitchFamily="34" charset="0"/>
              <a:ea typeface="Calibri"/>
              <a:cs typeface="Arial" pitchFamily="34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3200" dirty="0">
                <a:solidFill>
                  <a:srgbClr val="000000"/>
                </a:solidFill>
                <a:latin typeface="Arial" pitchFamily="34" charset="0"/>
                <a:ea typeface="Arial Unicode MS"/>
                <a:cs typeface="Arial" pitchFamily="34" charset="0"/>
              </a:rPr>
              <a:t>Реальность социального </a:t>
            </a:r>
            <a:r>
              <a:rPr lang="ru-RU" sz="3200" dirty="0" smtClean="0">
                <a:solidFill>
                  <a:srgbClr val="000000"/>
                </a:solidFill>
                <a:latin typeface="Arial" pitchFamily="34" charset="0"/>
                <a:ea typeface="Arial Unicode MS"/>
                <a:cs typeface="Arial" pitchFamily="34" charset="0"/>
              </a:rPr>
              <a:t>пространства;</a:t>
            </a:r>
            <a:endParaRPr lang="ru-RU" sz="3200" dirty="0" smtClean="0">
              <a:latin typeface="Arial" pitchFamily="34" charset="0"/>
              <a:ea typeface="Arial Unicode MS"/>
              <a:cs typeface="Arial" pitchFamily="34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Symbol"/>
              <a:buChar char=""/>
            </a:pPr>
            <a:r>
              <a:rPr lang="ru-RU" sz="3200" dirty="0" smtClean="0">
                <a:solidFill>
                  <a:srgbClr val="000000"/>
                </a:solidFill>
                <a:latin typeface="Arial" pitchFamily="34" charset="0"/>
                <a:ea typeface="Arial Unicode MS"/>
                <a:cs typeface="Arial" pitchFamily="34" charset="0"/>
              </a:rPr>
              <a:t>Природная реальность.</a:t>
            </a:r>
            <a:endParaRPr lang="ru-RU" sz="3200" dirty="0" smtClean="0">
              <a:effectLst/>
              <a:latin typeface="Arial" pitchFamily="34" charset="0"/>
              <a:ea typeface="Calibri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950311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636</TotalTime>
  <Words>582</Words>
  <Application>Microsoft Office PowerPoint</Application>
  <PresentationFormat>Экран (4:3)</PresentationFormat>
  <Paragraphs>69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Воздушный поток</vt:lpstr>
      <vt:lpstr>Психология развития</vt:lpstr>
      <vt:lpstr>Тема 1  Феноменология развития и бытия личности</vt:lpstr>
      <vt:lpstr>Развитие</vt:lpstr>
      <vt:lpstr>Области развития</vt:lpstr>
      <vt:lpstr>Объект и предмет психологии развития</vt:lpstr>
      <vt:lpstr>Ключевые категории</vt:lpstr>
      <vt:lpstr>Возраст</vt:lpstr>
      <vt:lpstr>Факторы психического развития</vt:lpstr>
      <vt:lpstr>Внешние факторы психического развития</vt:lpstr>
      <vt:lpstr>Внутренние факторы психического развития</vt:lpstr>
      <vt:lpstr>Критерии периодизации развития (Д.Б. Эльконин)</vt:lpstr>
      <vt:lpstr>Социальная ситуация развития</vt:lpstr>
      <vt:lpstr>Возрастные новообразования</vt:lpstr>
      <vt:lpstr>Ведущая деятельность</vt:lpstr>
      <vt:lpstr>Критические периоды</vt:lpstr>
      <vt:lpstr>Стабильные периоды</vt:lpstr>
      <vt:lpstr>Динамика развития</vt:lpstr>
      <vt:lpstr>Периодизация жизненного пути человека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Социальная психология развития</dc:title>
  <dc:creator>User</dc:creator>
  <cp:lastModifiedBy>User</cp:lastModifiedBy>
  <cp:revision>53</cp:revision>
  <dcterms:created xsi:type="dcterms:W3CDTF">2017-12-07T11:34:40Z</dcterms:created>
  <dcterms:modified xsi:type="dcterms:W3CDTF">2018-01-18T15:40:40Z</dcterms:modified>
</cp:coreProperties>
</file>