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ppt/theme/themeOverride39.xml" ContentType="application/vnd.openxmlformats-officedocument.themeOverride+xml"/>
  <Override PartName="/ppt/theme/themeOverride40.xml" ContentType="application/vnd.openxmlformats-officedocument.themeOverride+xml"/>
  <Override PartName="/ppt/theme/themeOverride41.xml" ContentType="application/vnd.openxmlformats-officedocument.themeOverride+xml"/>
  <Override PartName="/ppt/theme/themeOverride42.xml" ContentType="application/vnd.openxmlformats-officedocument.themeOverride+xml"/>
  <Override PartName="/ppt/theme/themeOverride4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6"/>
  </p:notesMasterIdLst>
  <p:sldIdLst>
    <p:sldId id="257" r:id="rId2"/>
    <p:sldId id="258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1" r:id="rId11"/>
    <p:sldId id="313" r:id="rId12"/>
    <p:sldId id="315" r:id="rId13"/>
    <p:sldId id="316" r:id="rId14"/>
    <p:sldId id="318" r:id="rId15"/>
    <p:sldId id="319" r:id="rId16"/>
    <p:sldId id="320" r:id="rId17"/>
    <p:sldId id="321" r:id="rId18"/>
    <p:sldId id="328" r:id="rId19"/>
    <p:sldId id="329" r:id="rId20"/>
    <p:sldId id="330" r:id="rId21"/>
    <p:sldId id="331" r:id="rId22"/>
    <p:sldId id="332" r:id="rId23"/>
    <p:sldId id="334" r:id="rId24"/>
    <p:sldId id="335" r:id="rId25"/>
    <p:sldId id="336" r:id="rId26"/>
    <p:sldId id="337" r:id="rId27"/>
    <p:sldId id="338" r:id="rId28"/>
    <p:sldId id="340" r:id="rId29"/>
    <p:sldId id="341" r:id="rId30"/>
    <p:sldId id="342" r:id="rId31"/>
    <p:sldId id="343" r:id="rId32"/>
    <p:sldId id="344" r:id="rId33"/>
    <p:sldId id="345" r:id="rId34"/>
    <p:sldId id="348" r:id="rId35"/>
    <p:sldId id="347" r:id="rId36"/>
    <p:sldId id="355" r:id="rId37"/>
    <p:sldId id="350" r:id="rId38"/>
    <p:sldId id="351" r:id="rId39"/>
    <p:sldId id="352" r:id="rId40"/>
    <p:sldId id="353" r:id="rId41"/>
    <p:sldId id="354" r:id="rId42"/>
    <p:sldId id="356" r:id="rId43"/>
    <p:sldId id="358" r:id="rId44"/>
    <p:sldId id="302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64AB3C-EBFA-4499-B376-B2D0695C7B6B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788B9E-7F0B-47B8-97A0-A93DE49E26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710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D6CB14-7BCF-73C2-B068-417F27346A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CA020CB-8590-5E27-1A7B-3EF25EE70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5B09ECE-0B6D-82DD-F0FE-2C28BBE49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05CA4E-55D9-B192-35B7-75A3BC2F5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FC1A4F1-B330-4300-FABE-6C721CE5B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CEEC2-28F6-4999-BCC8-1D5BB4DB5264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594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1B299DB-1655-69D6-7461-A807E2921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D504B16-D53A-1035-DF97-8D3D536988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B795ABF-CCE8-776E-3C60-835D10B73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B700210-470D-E29D-FF42-E6721640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2141189-D81F-3398-31E6-EC81534DB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BB1D0E-965E-4E24-A3B1-AA8573949E75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90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ACC166E1-100D-007D-B7C8-80850CBF40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504CE45-B84C-A4E4-B6B1-B28045E9CA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AFEEF15-D8DF-09E4-3DCE-618ADDDC7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9529B9E-5427-598B-3DDB-ABE2C5C6B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41A1535-B0E4-E8D3-EE70-D1A304763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FB77F-97CF-4449-8A94-F4067F41BE0A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40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B270427-7AE3-D8A9-265A-3A4C97874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1FA5E5D-C72C-15EE-34AE-E90609850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BB52870-B39F-DD21-93B7-EEAD59FDD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9F57613-9FEF-DB7C-EE60-3FCD745F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2C12AC1-C096-3379-026B-2922EAC54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02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0CB670-0497-F278-85CD-2298E99D6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67BEB46-3D39-40E9-8150-508618A32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FFCE6E4-F512-A1F1-2191-543B1DDAC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A9C0271-E361-0A4D-B4DF-810AEC238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69E4F5D-1142-36A9-147B-2CD0E839D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8F8C52-F2B3-4862-970B-FEB7B4898C8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434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9421EF-074C-BD5E-C91D-7F5FA5D10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943F71C-B0CB-5206-C6DE-E3F3414DB2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57D7278-B696-A666-C724-8BEF908998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FFD175A-C51B-15D3-49EC-4A4D0299B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C4F645F-B61A-2FF3-622E-23DC5232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92A0C3A-CFC3-DE40-1148-E528AFBC3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780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AFF5B08-AA2D-EABA-EC9D-E341745A2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F9F1A8B-E686-18E9-65E9-32C385D1C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3102E99-E224-9026-7FEE-78AA85466D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38EBD37E-F53D-AB0E-33D0-0F70B1780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21E45795-BBCE-F7AB-9965-B972DE0675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BA6B1E4-BAAB-99F8-89DC-E4E55A41E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E19E0CD6-CD1F-55D6-F7B1-46B0930FC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773F7C74-163C-0B12-7C84-08B133D52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1FAA4B-7FAC-4C29-BBBA-38DA0F6EBF44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784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7F892BC-6F4C-E8D1-C76E-06137F535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649CBAD2-0C5B-6295-C6EB-F9CB36579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71B0453-A53D-414D-E2DF-D562D2ECC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AA98668D-F7CC-32CF-9009-641E3824F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D2A877-4973-4A59-8DB5-1005C7F3D8CD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527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0F105074-1A3A-A889-6BC1-5CDE76623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F78BF9AE-94F8-FAF9-5611-7F61BC8DE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99C98AB-6775-1928-EF7F-D1DADDFBE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812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5C3BAF-78B5-FC7C-6E10-8DE3866CB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31BE9E7-B4D9-D792-59EB-7F294319F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9A375A1-E037-3CC5-3450-30833F2646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9898782-A079-36E0-E9B2-B59992E57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8082AD1-76B4-E719-4E38-222E8F759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011A184-F345-752B-C9E1-419393FC3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4D9315-6691-4001-AB10-E0B49B12D351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041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AA223D-7328-3E73-15E8-33CD6884E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C22D657E-5EAA-0756-9FE3-004A005C3D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09C4BA8-DBEA-6257-3905-04B66B7E8E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1BB38C8-DF26-3473-A723-714A2A95E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8ED2B52-A5A9-77D1-236C-41B9B2764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1C4390E-9E8A-7063-7114-806F9B301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488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1F69615-2209-AC6D-1BEE-1A62ADB7E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2ED134B-7F79-AEBB-B236-87BA13A24E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98F2577-AC16-FF8A-8083-01CC337328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CEA4DC3-84BD-51F2-46D9-F171F26A57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1C6BF72-8767-2A05-89BC-176D727EA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458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718117" y="1632030"/>
            <a:ext cx="5829300" cy="3000128"/>
          </a:xfrm>
        </p:spPr>
        <p:txBody>
          <a:bodyPr>
            <a:normAutofit/>
          </a:bodyPr>
          <a:lstStyle/>
          <a:p>
            <a:r>
              <a:rPr lang="ru-RU" b="1" dirty="0" err="1"/>
              <a:t>Бихевиорально</a:t>
            </a:r>
            <a:r>
              <a:rPr lang="ru-RU" b="1"/>
              <a:t>-когнитивное направление в психологии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46100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756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err="1"/>
              <a:t>Когнитивно</a:t>
            </a:r>
            <a:r>
              <a:rPr lang="ru-RU" sz="3600" b="1" dirty="0"/>
              <a:t>-поведенческая психотерапия</a:t>
            </a: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28650" y="1412776"/>
            <a:ext cx="7886700" cy="4764187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800" dirty="0" err="1"/>
              <a:t>Когнитивно</a:t>
            </a:r>
            <a:r>
              <a:rPr lang="ru-RU" sz="2800" dirty="0"/>
              <a:t>-поведенческая </a:t>
            </a:r>
            <a:r>
              <a:rPr lang="ru-RU" sz="2800" dirty="0" smtClean="0"/>
              <a:t>психотерапия – это </a:t>
            </a:r>
            <a:r>
              <a:rPr lang="ru-RU" sz="2800" dirty="0"/>
              <a:t>психотерапия, ориентированная на изменение убеждений, установок, образа мыслей и поведения. В данном направлении используются принципы </a:t>
            </a:r>
            <a:r>
              <a:rPr lang="ru-RU" sz="2800" dirty="0" smtClean="0"/>
              <a:t>научения.</a:t>
            </a:r>
          </a:p>
          <a:p>
            <a:pPr marL="0" indent="0" algn="just">
              <a:buNone/>
            </a:pPr>
            <a:r>
              <a:rPr lang="ru-RU" sz="2800" b="1" dirty="0"/>
              <a:t>Теоретическая основа – </a:t>
            </a:r>
            <a:r>
              <a:rPr lang="ru-RU" sz="2800" b="1" dirty="0" err="1" smtClean="0"/>
              <a:t>бихевиоризмя</a:t>
            </a:r>
            <a:r>
              <a:rPr lang="ru-RU" sz="2800" b="1" dirty="0" smtClean="0"/>
              <a:t>:</a:t>
            </a:r>
          </a:p>
          <a:p>
            <a:pPr algn="just"/>
            <a:r>
              <a:rPr lang="ru-RU" sz="2800" dirty="0"/>
              <a:t> Наука должна описывать только феномены, доступные непосредственному наблюдению, то есть </a:t>
            </a:r>
            <a:r>
              <a:rPr lang="ru-RU" sz="2800" b="1" i="1" dirty="0">
                <a:solidFill>
                  <a:srgbClr val="FF0000"/>
                </a:solidFill>
              </a:rPr>
              <a:t>поведение</a:t>
            </a:r>
            <a:r>
              <a:rPr lang="ru-RU" sz="2800" dirty="0"/>
              <a:t>.</a:t>
            </a:r>
          </a:p>
          <a:p>
            <a:pPr algn="just"/>
            <a:r>
              <a:rPr lang="ru-RU" sz="2800" b="1" dirty="0"/>
              <a:t> </a:t>
            </a:r>
            <a:r>
              <a:rPr lang="ru-RU" sz="2800" b="1" dirty="0">
                <a:solidFill>
                  <a:srgbClr val="FF0000"/>
                </a:solidFill>
              </a:rPr>
              <a:t>Поведение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/>
              <a:t>– совокупность реакций организма на воздействия внешней среды, на определенные стимулы.</a:t>
            </a:r>
          </a:p>
          <a:p>
            <a:pPr algn="just"/>
            <a:r>
              <a:rPr lang="ru-RU" sz="2800" dirty="0"/>
              <a:t> Человек рассматривается как носитель определенных форм поведения.</a:t>
            </a:r>
          </a:p>
          <a:p>
            <a:pPr algn="just"/>
            <a:r>
              <a:rPr lang="ru-RU" sz="2800" dirty="0"/>
              <a:t> Центральной проблемой бихевиоризма является проблема </a:t>
            </a:r>
            <a:r>
              <a:rPr lang="ru-RU" sz="2800" b="1" dirty="0">
                <a:solidFill>
                  <a:srgbClr val="FF0000"/>
                </a:solidFill>
              </a:rPr>
              <a:t>научения</a:t>
            </a:r>
            <a:r>
              <a:rPr lang="ru-RU" sz="2800" dirty="0"/>
              <a:t>, т.е. приобретения индивидуального опыта.</a:t>
            </a:r>
          </a:p>
          <a:p>
            <a:pPr marL="0" indent="0" algn="just">
              <a:buNone/>
            </a:pP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10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9248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/>
              <a:t>Методы </a:t>
            </a:r>
            <a:r>
              <a:rPr lang="ru-RU" sz="4000" b="1" dirty="0" err="1" smtClean="0"/>
              <a:t>когнитивно</a:t>
            </a:r>
            <a:r>
              <a:rPr lang="ru-RU" sz="4000" b="1" dirty="0" smtClean="0"/>
              <a:t>-поведенческого </a:t>
            </a:r>
            <a:r>
              <a:rPr lang="ru-RU" sz="4000" b="1" dirty="0" smtClean="0"/>
              <a:t>направления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200" dirty="0" smtClean="0"/>
              <a:t>Поведенческая </a:t>
            </a:r>
            <a:r>
              <a:rPr lang="ru-RU" sz="3200" dirty="0" smtClean="0"/>
              <a:t>психотерапия.</a:t>
            </a:r>
            <a:endParaRPr lang="ru-RU" sz="3200" dirty="0"/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/>
              <a:t>Когнитивная </a:t>
            </a:r>
            <a:r>
              <a:rPr lang="ru-RU" sz="3200" dirty="0" smtClean="0"/>
              <a:t>психотерапия.</a:t>
            </a:r>
            <a:endParaRPr lang="ru-RU" sz="3200" dirty="0"/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/>
              <a:t>Рационально-эмотивная </a:t>
            </a:r>
            <a:r>
              <a:rPr lang="ru-RU" sz="3200" dirty="0" smtClean="0"/>
              <a:t>психотерапия.</a:t>
            </a:r>
            <a:endParaRPr lang="ru-RU" sz="3200" dirty="0"/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/>
              <a:t>Рациональная </a:t>
            </a:r>
            <a:r>
              <a:rPr lang="ru-RU" sz="3200" dirty="0" smtClean="0"/>
              <a:t>психотерапия.</a:t>
            </a:r>
            <a:endParaRPr lang="ru-RU" sz="3200" dirty="0"/>
          </a:p>
          <a:p>
            <a:pPr marL="514350" indent="-514350">
              <a:buFont typeface="+mj-lt"/>
              <a:buAutoNum type="arabicPeriod"/>
            </a:pPr>
            <a:r>
              <a:rPr lang="ru-RU" sz="3200" dirty="0" smtClean="0"/>
              <a:t>Нейролингвистическое </a:t>
            </a:r>
            <a:r>
              <a:rPr lang="ru-RU" sz="3200" dirty="0" smtClean="0"/>
              <a:t>программирование.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372200" y="6381328"/>
            <a:ext cx="2057400" cy="365125"/>
          </a:xfrm>
        </p:spPr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11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1110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03632"/>
          </a:xfrm>
        </p:spPr>
        <p:txBody>
          <a:bodyPr/>
          <a:lstStyle/>
          <a:p>
            <a:pPr algn="ctr"/>
            <a:r>
              <a:rPr lang="ru-RU" b="1" dirty="0"/>
              <a:t>Поведенческая психотерапия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12776"/>
            <a:ext cx="7886700" cy="47641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Научение</a:t>
            </a:r>
            <a:r>
              <a:rPr lang="ru-RU" sz="2400" dirty="0"/>
              <a:t> – процесс и результат приобретения индивидуального опыта, знаний, умений, навыков. В настоящее время выделяют 3 модели научения</a:t>
            </a:r>
            <a:r>
              <a:rPr lang="ru-RU" sz="2400" dirty="0" smtClean="0"/>
              <a:t>:</a:t>
            </a:r>
          </a:p>
          <a:p>
            <a:pPr algn="just"/>
            <a:r>
              <a:rPr lang="ru-RU" sz="2400" dirty="0" smtClean="0"/>
              <a:t>Классическое </a:t>
            </a:r>
            <a:r>
              <a:rPr lang="ru-RU" sz="2400" dirty="0" err="1"/>
              <a:t>обусловливание</a:t>
            </a:r>
            <a:r>
              <a:rPr lang="ru-RU" sz="2400" dirty="0"/>
              <a:t> (научение типа S</a:t>
            </a:r>
            <a:r>
              <a:rPr lang="ru-RU" sz="2400" dirty="0" smtClean="0"/>
              <a:t>);</a:t>
            </a:r>
            <a:endParaRPr lang="ru-RU" sz="2400" dirty="0"/>
          </a:p>
          <a:p>
            <a:pPr algn="just"/>
            <a:r>
              <a:rPr lang="ru-RU" sz="2400" dirty="0" err="1" smtClean="0"/>
              <a:t>Оперрантное</a:t>
            </a:r>
            <a:r>
              <a:rPr lang="ru-RU" sz="2400" dirty="0" smtClean="0"/>
              <a:t> </a:t>
            </a:r>
            <a:r>
              <a:rPr lang="ru-RU" sz="2400" dirty="0" err="1"/>
              <a:t>обусловливание</a:t>
            </a:r>
            <a:r>
              <a:rPr lang="ru-RU" sz="2400" dirty="0"/>
              <a:t> (научение типа R</a:t>
            </a:r>
            <a:r>
              <a:rPr lang="ru-RU" sz="2400" dirty="0" smtClean="0"/>
              <a:t>);</a:t>
            </a:r>
            <a:endParaRPr lang="ru-RU" sz="2400" dirty="0"/>
          </a:p>
          <a:p>
            <a:pPr algn="just"/>
            <a:r>
              <a:rPr lang="ru-RU" sz="2400" dirty="0" smtClean="0"/>
              <a:t>Социальное </a:t>
            </a:r>
            <a:r>
              <a:rPr lang="ru-RU" sz="2400" dirty="0" smtClean="0"/>
              <a:t>научение.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12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04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11965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Классическое </a:t>
            </a:r>
            <a:r>
              <a:rPr lang="ru-RU" sz="3600" b="1" dirty="0" err="1"/>
              <a:t>обусловливание</a:t>
            </a:r>
            <a:r>
              <a:rPr lang="ru-RU" sz="3600" b="1" dirty="0"/>
              <a:t> (научение </a:t>
            </a:r>
            <a:r>
              <a:rPr lang="ru-RU" sz="3600" b="1" dirty="0" smtClean="0"/>
              <a:t>типа S</a:t>
            </a:r>
            <a:r>
              <a:rPr lang="ru-RU" sz="3600" b="1" dirty="0" smtClean="0"/>
              <a:t>)</a:t>
            </a:r>
            <a:endParaRPr lang="ru-RU" sz="3600" b="1" dirty="0"/>
          </a:p>
        </p:txBody>
      </p:sp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5179101" y="1723627"/>
            <a:ext cx="3569363" cy="429766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/>
              <a:t>	</a:t>
            </a:r>
            <a:r>
              <a:rPr lang="ru-RU" sz="2400" dirty="0" smtClean="0"/>
              <a:t>Павлов развил</a:t>
            </a:r>
            <a:r>
              <a:rPr lang="ru-RU" sz="2400" b="1" i="1" dirty="0"/>
              <a:t> </a:t>
            </a:r>
            <a:r>
              <a:rPr lang="ru-RU" sz="2400" b="1" dirty="0"/>
              <a:t>теорию условных рефлексов</a:t>
            </a:r>
            <a:r>
              <a:rPr lang="ru-RU" sz="2400" dirty="0"/>
              <a:t>, ставшей базой для формирования поведенческой </a:t>
            </a:r>
            <a:r>
              <a:rPr lang="ru-RU" sz="2400" dirty="0" smtClean="0"/>
              <a:t>психотерапии.</a:t>
            </a:r>
            <a:r>
              <a:rPr lang="ru-RU" sz="2400" dirty="0"/>
              <a:t> 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 smtClean="0"/>
              <a:t>	Уотсон </a:t>
            </a:r>
            <a:r>
              <a:rPr lang="ru-RU" sz="2400" dirty="0"/>
              <a:t>основал </a:t>
            </a:r>
            <a:r>
              <a:rPr lang="ru-RU" sz="2400" b="1" dirty="0" err="1"/>
              <a:t>бихевиоральное</a:t>
            </a:r>
            <a:r>
              <a:rPr lang="ru-RU" sz="2400" b="1" dirty="0"/>
              <a:t> направление в психологии </a:t>
            </a:r>
            <a:r>
              <a:rPr lang="ru-RU" sz="2400" dirty="0"/>
              <a:t>(от англ. </a:t>
            </a:r>
            <a:r>
              <a:rPr lang="ru-RU" sz="2400" dirty="0" err="1"/>
              <a:t>behavior</a:t>
            </a:r>
            <a:r>
              <a:rPr lang="ru-RU" sz="2400" dirty="0"/>
              <a:t> – поведение</a:t>
            </a:r>
            <a:r>
              <a:rPr lang="ru-RU" sz="2400" dirty="0" smtClean="0"/>
              <a:t>).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13</a:t>
            </a:fld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1026" name="Picture 2" descr="https://upload.wikimedia.org/wikipedia/commons/thumb/7/7d/Ivan_Pavlov_NLM3.jpg/267px-Ivan_Pavlov_NLM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11" y="1988840"/>
            <a:ext cx="1907381" cy="2347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adindustry.ru/files/personnels/John-Wats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618" y="2031833"/>
            <a:ext cx="2014538" cy="2563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7710" y="4801389"/>
            <a:ext cx="2433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Иван Петрович Павлов</a:t>
            </a:r>
          </a:p>
          <a:p>
            <a:pPr algn="ctr"/>
            <a:r>
              <a:rPr lang="ru-RU" sz="2000" dirty="0" smtClean="0"/>
              <a:t>(1849-1936</a:t>
            </a:r>
            <a:r>
              <a:rPr lang="ru-RU" sz="2000" dirty="0"/>
              <a:t>, Россия)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31358" y="5088285"/>
            <a:ext cx="2419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/>
              <a:t>Джон </a:t>
            </a:r>
            <a:r>
              <a:rPr lang="ru-RU" sz="2000" dirty="0" err="1" smtClean="0"/>
              <a:t>Бродес</a:t>
            </a:r>
            <a:r>
              <a:rPr lang="ru-RU" sz="2000" dirty="0" smtClean="0"/>
              <a:t> Уотсон</a:t>
            </a:r>
          </a:p>
          <a:p>
            <a:pPr algn="ctr"/>
            <a:r>
              <a:rPr lang="ru-RU" sz="2000" dirty="0" smtClean="0"/>
              <a:t>(1878-1958</a:t>
            </a:r>
            <a:r>
              <a:rPr lang="ru-RU" sz="2000" dirty="0"/>
              <a:t>, </a:t>
            </a:r>
            <a:r>
              <a:rPr lang="ru-RU" sz="2000" dirty="0" smtClean="0"/>
              <a:t>США)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42430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err="1"/>
              <a:t>Оперантное</a:t>
            </a:r>
            <a:r>
              <a:rPr lang="ru-RU" sz="4000" b="1" dirty="0"/>
              <a:t> </a:t>
            </a:r>
            <a:r>
              <a:rPr lang="ru-RU" sz="4000" b="1" dirty="0" err="1"/>
              <a:t>обусловливание</a:t>
            </a:r>
            <a:r>
              <a:rPr lang="ru-RU" sz="4000" b="1" dirty="0"/>
              <a:t> </a:t>
            </a:r>
            <a:r>
              <a:rPr lang="ru-RU" sz="4000" b="1" dirty="0" smtClean="0"/>
              <a:t>(научение </a:t>
            </a:r>
            <a:r>
              <a:rPr lang="ru-RU" sz="4000" b="1" dirty="0"/>
              <a:t>типа R</a:t>
            </a:r>
            <a:r>
              <a:rPr lang="ru-RU" sz="4000" b="1" dirty="0" smtClean="0"/>
              <a:t>)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05708" y="1690689"/>
            <a:ext cx="4709642" cy="42585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	</a:t>
            </a:r>
            <a:r>
              <a:rPr lang="ru-RU" b="1" dirty="0" err="1" smtClean="0"/>
              <a:t>Оперантное</a:t>
            </a:r>
            <a:r>
              <a:rPr lang="ru-RU" b="1" dirty="0" smtClean="0"/>
              <a:t> </a:t>
            </a:r>
            <a:r>
              <a:rPr lang="ru-RU" b="1" dirty="0"/>
              <a:t>поведение</a:t>
            </a:r>
            <a:r>
              <a:rPr lang="ru-RU" dirty="0"/>
              <a:t> – это поведение, вызванное подкреплением, следующим за поведением.</a:t>
            </a:r>
          </a:p>
          <a:p>
            <a:pPr marL="0" indent="0" algn="just">
              <a:buNone/>
            </a:pPr>
            <a:r>
              <a:rPr lang="ru-RU" dirty="0" smtClean="0"/>
              <a:t>	С </a:t>
            </a:r>
            <a:r>
              <a:rPr lang="ru-RU" dirty="0"/>
              <a:t>помощью </a:t>
            </a:r>
            <a:r>
              <a:rPr lang="ru-RU" b="1" dirty="0"/>
              <a:t>положительного</a:t>
            </a:r>
            <a:r>
              <a:rPr lang="ru-RU" dirty="0"/>
              <a:t> или </a:t>
            </a:r>
            <a:r>
              <a:rPr lang="ru-RU" b="1" dirty="0"/>
              <a:t>отрицательного</a:t>
            </a:r>
            <a:r>
              <a:rPr lang="ru-RU" dirty="0"/>
              <a:t> подкрепления возможно модифицировать поведение человека в </a:t>
            </a:r>
            <a:r>
              <a:rPr lang="ru-RU" dirty="0" smtClean="0"/>
              <a:t>нужном направлении.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14</a:t>
            </a:fld>
            <a:endParaRPr lang="ru-RU" sz="2400" b="1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5229200"/>
            <a:ext cx="368812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err="1"/>
              <a:t>Беррес</a:t>
            </a:r>
            <a:r>
              <a:rPr lang="ru-RU" sz="2400" dirty="0"/>
              <a:t> Фредерик </a:t>
            </a:r>
            <a:r>
              <a:rPr lang="ru-RU" sz="2400" dirty="0" smtClean="0"/>
              <a:t>Скиннер</a:t>
            </a:r>
          </a:p>
          <a:p>
            <a:pPr algn="ctr"/>
            <a:r>
              <a:rPr lang="ru-RU" sz="2400" dirty="0" smtClean="0"/>
              <a:t>(1904-1990, США)</a:t>
            </a:r>
            <a:endParaRPr lang="ru-RU" sz="2400" dirty="0"/>
          </a:p>
        </p:txBody>
      </p:sp>
      <p:pic>
        <p:nvPicPr>
          <p:cNvPr id="4100" name="Picture 4" descr="http://psychojournal.ru/uploads/posts/2015-07/1437492321_gallery_skinner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550" y="1916832"/>
            <a:ext cx="2222851" cy="278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2337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ww.simplypsychology.org/skinner%20bo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23" y="1011730"/>
            <a:ext cx="4744464" cy="365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87322" y="5382229"/>
            <a:ext cx="29129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Ящик Скиннера</a:t>
            </a:r>
            <a:endParaRPr lang="ru-RU" sz="3200" dirty="0"/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4851487" y="592428"/>
            <a:ext cx="4021253" cy="53745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	</a:t>
            </a:r>
            <a:r>
              <a:rPr lang="ru-RU" b="1" dirty="0" smtClean="0"/>
              <a:t>Позитивное </a:t>
            </a:r>
            <a:r>
              <a:rPr lang="ru-RU" b="1" dirty="0"/>
              <a:t>подкрепление </a:t>
            </a:r>
            <a:r>
              <a:rPr lang="ru-RU" dirty="0"/>
              <a:t>основано на предъявлении наград, которые усиливают поведенческую реакцию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b="1" dirty="0" smtClean="0"/>
              <a:t>	Негативное </a:t>
            </a:r>
            <a:r>
              <a:rPr lang="ru-RU" b="1" dirty="0"/>
              <a:t>подкрепление </a:t>
            </a:r>
            <a:r>
              <a:rPr lang="ru-RU" dirty="0"/>
              <a:t>заключается в усилении поведения за счет уменьшения негативных стимулов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b="1" dirty="0" smtClean="0"/>
              <a:t>	Наказание</a:t>
            </a:r>
            <a:r>
              <a:rPr lang="ru-RU" dirty="0" smtClean="0"/>
              <a:t> направлено на уменьшение поведенческой активности в ответ на негативный стимул.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15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5591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s-media-cache-ak0.pinimg.com/originals/f5/2c/ae/f52cae9a136f32f2d45e66450fb478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461" y="1412776"/>
            <a:ext cx="2880320" cy="4696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753988"/>
          </a:xfrm>
        </p:spPr>
        <p:txBody>
          <a:bodyPr/>
          <a:lstStyle/>
          <a:p>
            <a:pPr algn="ctr"/>
            <a:r>
              <a:rPr lang="ru-RU" b="1" dirty="0" smtClean="0"/>
              <a:t>Пример </a:t>
            </a:r>
            <a:r>
              <a:rPr lang="ru-RU" b="1" dirty="0"/>
              <a:t>позитивного </a:t>
            </a:r>
            <a:r>
              <a:rPr lang="ru-RU" b="1" dirty="0" smtClean="0"/>
              <a:t>подкрепления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12776"/>
            <a:ext cx="5311502" cy="476418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600" dirty="0" smtClean="0"/>
              <a:t>	Если </a:t>
            </a:r>
            <a:r>
              <a:rPr lang="ru-RU" sz="2600" dirty="0"/>
              <a:t>маленький ребенок испытывает боль, он начинает плакать. При этом родители оказывают ему внимание или другое </a:t>
            </a:r>
            <a:r>
              <a:rPr lang="ru-RU" sz="2600" b="1" dirty="0"/>
              <a:t>позитивное подкрепление</a:t>
            </a:r>
            <a:r>
              <a:rPr lang="ru-RU" sz="2600" dirty="0"/>
              <a:t>, ребенок успокаивается. Но в дальнейшем реакция плача становится </a:t>
            </a:r>
            <a:r>
              <a:rPr lang="ru-RU" sz="2600" b="1" dirty="0"/>
              <a:t>естественно обусловленной </a:t>
            </a:r>
            <a:r>
              <a:rPr lang="ru-RU" sz="2600" dirty="0"/>
              <a:t>и </a:t>
            </a:r>
            <a:r>
              <a:rPr lang="ru-RU" sz="2600" dirty="0" err="1"/>
              <a:t>генерализуется</a:t>
            </a:r>
            <a:r>
              <a:rPr lang="ru-RU" sz="2600" dirty="0"/>
              <a:t> на другие ситуации. В результате ребенок начинает плакать, как только нуждается во внимании. Однако если сколько-то раз (7-10) уклониться от оказания внимания, не подкреплять позитивно реакции ребенка, плач прекращается самопроизвольно (</a:t>
            </a:r>
            <a:r>
              <a:rPr lang="ru-RU" sz="2600" b="1" dirty="0"/>
              <a:t>процесс угасания реакции</a:t>
            </a:r>
            <a:r>
              <a:rPr lang="ru-RU" sz="2600" dirty="0"/>
              <a:t>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16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284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Пример негативного </a:t>
            </a:r>
            <a:r>
              <a:rPr lang="ru-RU" b="1" dirty="0" smtClean="0"/>
              <a:t>подкрепления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5"/>
            <a:ext cx="4581383" cy="3907631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3200" dirty="0" smtClean="0"/>
              <a:t>Взрослый </a:t>
            </a:r>
            <a:r>
              <a:rPr lang="ru-RU" sz="3200" dirty="0"/>
              <a:t>мужчина вынужден был выступать публично, однако выступление было неудачным, его подвергли сильной критике (негативное подкрепление). В дальнейшем этот мужчина боялся выступать публично и избегал посещения подобных мероприятий. Сформировалась реакция избегания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17</a:t>
            </a:fld>
            <a:endParaRPr lang="ru-RU" sz="2400" b="1">
              <a:solidFill>
                <a:schemeClr val="tx1"/>
              </a:solidFill>
            </a:endParaRPr>
          </a:p>
        </p:txBody>
      </p:sp>
      <p:pic>
        <p:nvPicPr>
          <p:cNvPr id="13314" name="Picture 2" descr="http://m.c.lnkd.licdn.com/mpr/mpr/p/1/005/076/27b/233b4b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987" y="1604963"/>
            <a:ext cx="2900363" cy="3840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4659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Техника парадоксальной </a:t>
            </a:r>
            <a:r>
              <a:rPr lang="ru-RU" b="1" dirty="0" smtClean="0"/>
              <a:t>интенции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smtClean="0"/>
              <a:t>В </a:t>
            </a:r>
            <a:r>
              <a:rPr lang="ru-RU" dirty="0"/>
              <a:t>основе нарушений поведения лежит страх опасения повторения симптома, в связи с чем возникает </a:t>
            </a:r>
            <a:r>
              <a:rPr lang="ru-RU" b="1" dirty="0"/>
              <a:t>страх ожидания</a:t>
            </a:r>
            <a:r>
              <a:rPr lang="ru-RU" dirty="0"/>
              <a:t>. Задачей этой техники является требование от пациента осуществления именно тех действий, последствий которых он </a:t>
            </a:r>
            <a:r>
              <a:rPr lang="ru-RU" dirty="0" smtClean="0"/>
              <a:t>боится.</a:t>
            </a:r>
          </a:p>
          <a:p>
            <a:pPr marL="0" indent="0" algn="just">
              <a:buNone/>
            </a:pPr>
            <a:r>
              <a:rPr lang="ru-RU" dirty="0" smtClean="0"/>
              <a:t>	Например</a:t>
            </a:r>
            <a:r>
              <a:rPr lang="ru-RU" dirty="0"/>
              <a:t>, при невротических нарушениях сна и страхе бессонницы требуют от пациента стараться не заснуть в течение всей ночи. Вследствие этого пациент прекращает бояться нарушений сна и, в конце концов, засыпает.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18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2446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047648"/>
          </a:xfrm>
        </p:spPr>
        <p:txBody>
          <a:bodyPr/>
          <a:lstStyle/>
          <a:p>
            <a:pPr algn="ctr"/>
            <a:r>
              <a:rPr lang="ru-RU" b="1" dirty="0"/>
              <a:t>Тренинг социальных умений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4663" y="1562166"/>
            <a:ext cx="4675031" cy="43369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При </a:t>
            </a:r>
            <a:r>
              <a:rPr lang="ru-RU" dirty="0"/>
              <a:t>этой технике используются реакции, противоположные тревоге и страху – активное </a:t>
            </a:r>
            <a:r>
              <a:rPr lang="ru-RU" b="1" dirty="0" err="1"/>
              <a:t>самоутверждающее</a:t>
            </a:r>
            <a:r>
              <a:rPr lang="ru-RU" b="1" dirty="0"/>
              <a:t> </a:t>
            </a:r>
            <a:r>
              <a:rPr lang="ru-RU" b="1" dirty="0" smtClean="0"/>
              <a:t>поведение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	Ситуации</a:t>
            </a:r>
            <a:r>
              <a:rPr lang="ru-RU" dirty="0"/>
              <a:t>, психотравмирующие для пациента, воспроизводятся в группе. Получая одобрение со стороны членов группы и психотерапевта, пациент побуждается к проявлению этой формы поведения в реальной жизни.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444208" y="6381328"/>
            <a:ext cx="2057400" cy="365125"/>
          </a:xfrm>
        </p:spPr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19</a:t>
            </a:fld>
            <a:endParaRPr lang="ru-RU" sz="2400" b="1">
              <a:solidFill>
                <a:schemeClr val="tx1"/>
              </a:solidFill>
            </a:endParaRPr>
          </a:p>
        </p:txBody>
      </p:sp>
      <p:pic>
        <p:nvPicPr>
          <p:cNvPr id="9218" name="Picture 2" descr="https://communicatehealth.com/wp-content/uploads/2015/08/081315_doodl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00808"/>
            <a:ext cx="3638770" cy="3545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2754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4400" b="1" dirty="0"/>
              <a:t>План лекции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400" dirty="0" err="1"/>
              <a:t>Когнитивно</a:t>
            </a:r>
            <a:r>
              <a:rPr lang="ru-RU" sz="2400" dirty="0"/>
              <a:t>- аналитическое направление (Ж. Пиаже, Д. Келли, А. </a:t>
            </a:r>
            <a:r>
              <a:rPr lang="ru-RU" sz="2400" dirty="0" err="1"/>
              <a:t>Риле</a:t>
            </a:r>
            <a:r>
              <a:rPr lang="ru-RU" sz="2400" dirty="0"/>
              <a:t>).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/>
              <a:t>Поведенческое направление.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/>
              <a:t>Рационально-эмотивное направление А Эллиса.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/>
              <a:t>Когнитивный подход А. Бека.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err="1"/>
              <a:t>Реальностная</a:t>
            </a:r>
            <a:r>
              <a:rPr lang="ru-RU" sz="2400" dirty="0"/>
              <a:t> терапия У. </a:t>
            </a:r>
            <a:r>
              <a:rPr lang="ru-RU" sz="2400" dirty="0" err="1"/>
              <a:t>Глассера</a:t>
            </a:r>
            <a:r>
              <a:rPr lang="ru-RU" sz="2400" dirty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ru-RU" sz="24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ru-RU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4522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Методы позитивного подкрепления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93683"/>
            <a:ext cx="4490702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Используется </a:t>
            </a:r>
            <a:r>
              <a:rPr lang="ru-RU" dirty="0"/>
              <a:t>принцип </a:t>
            </a:r>
            <a:r>
              <a:rPr lang="ru-RU" dirty="0" err="1"/>
              <a:t>оперантного</a:t>
            </a:r>
            <a:r>
              <a:rPr lang="ru-RU" dirty="0"/>
              <a:t> </a:t>
            </a:r>
            <a:r>
              <a:rPr lang="ru-RU" dirty="0" err="1" smtClean="0"/>
              <a:t>обусловливания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	Например</a:t>
            </a:r>
            <a:r>
              <a:rPr lang="ru-RU" dirty="0"/>
              <a:t>, жетонная система. Желаемое поведение награждается своеобразными жетонами (пуговицы, листки бумаги и др.), которые затем обмениваются на похвалу, сладости, прогулки, просмотр телевизора и т.п. 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	Эта </a:t>
            </a:r>
            <a:r>
              <a:rPr lang="ru-RU" dirty="0"/>
              <a:t>техника эффективна для детей, для больных с расстройствами личности, с нарушениями поведения при умственной отсталости,  для больных шизофренией и др.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20</a:t>
            </a:fld>
            <a:endParaRPr lang="ru-RU" sz="2400" b="1">
              <a:solidFill>
                <a:schemeClr val="tx1"/>
              </a:solidFill>
            </a:endParaRPr>
          </a:p>
        </p:txBody>
      </p:sp>
      <p:pic>
        <p:nvPicPr>
          <p:cNvPr id="6146" name="Picture 2" descr="http://pad3.whstatic.com/images/thumb/6/65/Understand-Positive-Reinforcement-Step-8Bullet2.jpg/670px-Understand-Positive-Reinforcement-Step-8Bullet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307" y="1844824"/>
            <a:ext cx="3488201" cy="349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824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Методы негативного подкрепления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5"/>
            <a:ext cx="4423088" cy="435133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3200" dirty="0" smtClean="0"/>
              <a:t>	Опять же используется </a:t>
            </a:r>
            <a:r>
              <a:rPr lang="ru-RU" sz="3200" dirty="0"/>
              <a:t>принцип </a:t>
            </a:r>
            <a:r>
              <a:rPr lang="ru-RU" sz="3200" dirty="0" err="1"/>
              <a:t>оперантного</a:t>
            </a:r>
            <a:r>
              <a:rPr lang="ru-RU" sz="3200" dirty="0"/>
              <a:t> </a:t>
            </a:r>
            <a:r>
              <a:rPr lang="ru-RU" sz="3200" dirty="0" err="1" smtClean="0"/>
              <a:t>обусловливания</a:t>
            </a:r>
            <a:r>
              <a:rPr lang="ru-RU" sz="3200" dirty="0" smtClean="0"/>
              <a:t>, но используются негативные стимулы, направленные на снижение поведенческой активности.</a:t>
            </a:r>
          </a:p>
          <a:p>
            <a:pPr marL="0" indent="0" algn="just">
              <a:buNone/>
            </a:pPr>
            <a:r>
              <a:rPr lang="ru-RU" sz="3200" dirty="0" smtClean="0"/>
              <a:t>	Например, путем </a:t>
            </a:r>
            <a:r>
              <a:rPr lang="ru-RU" sz="3200" dirty="0"/>
              <a:t>формирования устойчивого рвотного рефлекса на вкус, запах и вид спиртных </a:t>
            </a:r>
            <a:r>
              <a:rPr lang="ru-RU" sz="3200" dirty="0" smtClean="0"/>
              <a:t>напитков продлевается ремиссия у алкоголиков.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21</a:t>
            </a:fld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242" name="Picture 2" descr="https://www.theforexguy.com/wp-content/uploads/2013/11/negative-reinforcemen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669" y="1825626"/>
            <a:ext cx="3389506" cy="4080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3895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/>
              <a:t>Области применения поведенческой </a:t>
            </a:r>
            <a:r>
              <a:rPr lang="ru-RU" sz="3600" b="1" dirty="0" smtClean="0"/>
              <a:t>психотерапии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Тревожно-</a:t>
            </a:r>
            <a:r>
              <a:rPr lang="ru-RU" sz="3200" dirty="0" err="1" smtClean="0"/>
              <a:t>фобические</a:t>
            </a:r>
            <a:r>
              <a:rPr lang="ru-RU" sz="3200" dirty="0" smtClean="0"/>
              <a:t> </a:t>
            </a:r>
            <a:r>
              <a:rPr lang="ru-RU" sz="3200" dirty="0"/>
              <a:t>расстройства</a:t>
            </a:r>
          </a:p>
          <a:p>
            <a:r>
              <a:rPr lang="ru-RU" sz="3200" dirty="0"/>
              <a:t>Психогенные сексуальные расстройства</a:t>
            </a:r>
          </a:p>
          <a:p>
            <a:r>
              <a:rPr lang="ru-RU" sz="3200" dirty="0"/>
              <a:t>Межличностные проблемы</a:t>
            </a:r>
          </a:p>
          <a:p>
            <a:r>
              <a:rPr lang="ru-RU" sz="3200" dirty="0"/>
              <a:t>Детская психопатология: нарушения поведения, </a:t>
            </a:r>
            <a:r>
              <a:rPr lang="ru-RU" sz="3200" dirty="0" err="1"/>
              <a:t>делинквентные</a:t>
            </a:r>
            <a:r>
              <a:rPr lang="ru-RU" sz="3200" dirty="0"/>
              <a:t> расстройства, </a:t>
            </a:r>
            <a:r>
              <a:rPr lang="ru-RU" sz="3200" dirty="0" err="1"/>
              <a:t>энурез</a:t>
            </a:r>
            <a:r>
              <a:rPr lang="ru-RU" sz="3200" dirty="0"/>
              <a:t>, детский </a:t>
            </a:r>
            <a:r>
              <a:rPr lang="ru-RU" sz="3200" dirty="0" smtClean="0"/>
              <a:t>аутизм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22</a:t>
            </a:fld>
            <a:endParaRPr lang="ru-RU" sz="6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0996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332656"/>
            <a:ext cx="7886700" cy="1325563"/>
          </a:xfrm>
        </p:spPr>
        <p:txBody>
          <a:bodyPr/>
          <a:lstStyle/>
          <a:p>
            <a:pPr algn="ctr"/>
            <a:r>
              <a:rPr lang="ru-RU" b="1" dirty="0"/>
              <a:t>Когнитивная психотерапия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	В </a:t>
            </a:r>
            <a:r>
              <a:rPr lang="ru-RU" dirty="0"/>
              <a:t>основе формирования нарушений поведения лежат </a:t>
            </a:r>
            <a:r>
              <a:rPr lang="ru-RU" b="1" dirty="0"/>
              <a:t>неправильные (иррациональные) убеждения, установки, образ </a:t>
            </a:r>
            <a:r>
              <a:rPr lang="ru-RU" b="1" dirty="0" smtClean="0"/>
              <a:t>мыслей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	Между </a:t>
            </a:r>
            <a:r>
              <a:rPr lang="ru-RU" dirty="0"/>
              <a:t>стимулом и реакцией существует промежуточное звено – </a:t>
            </a:r>
            <a:r>
              <a:rPr lang="ru-RU" b="1" dirty="0"/>
              <a:t>мысль (</a:t>
            </a:r>
            <a:r>
              <a:rPr lang="ru-RU" b="1" dirty="0" err="1"/>
              <a:t>когниция</a:t>
            </a:r>
            <a:r>
              <a:rPr lang="ru-RU" b="1" dirty="0"/>
              <a:t>)</a:t>
            </a:r>
            <a:r>
              <a:rPr lang="ru-RU" dirty="0"/>
              <a:t>, направленная на восприятие и оценку стимула.  </a:t>
            </a:r>
          </a:p>
          <a:p>
            <a:pPr marL="0" indent="0" algn="just">
              <a:buNone/>
            </a:pPr>
            <a:r>
              <a:rPr lang="ru-RU" dirty="0" smtClean="0"/>
              <a:t>	При </a:t>
            </a:r>
            <a:r>
              <a:rPr lang="ru-RU" dirty="0"/>
              <a:t>эмоциональных расстройствах причиной являются </a:t>
            </a:r>
            <a:r>
              <a:rPr lang="ru-RU" b="1" dirty="0"/>
              <a:t>автоматические мысли</a:t>
            </a:r>
            <a:r>
              <a:rPr lang="ru-RU" dirty="0"/>
              <a:t> в виде когнитивного (мыслительного) потока, основанного на субъективной </a:t>
            </a:r>
            <a:r>
              <a:rPr lang="ru-RU" dirty="0" smtClean="0"/>
              <a:t>оценке.</a:t>
            </a:r>
          </a:p>
          <a:p>
            <a:pPr marL="0" indent="0" algn="just">
              <a:buNone/>
            </a:pPr>
            <a:r>
              <a:rPr lang="ru-RU" dirty="0" smtClean="0"/>
              <a:t>	У </a:t>
            </a:r>
            <a:r>
              <a:rPr lang="ru-RU" dirty="0"/>
              <a:t>многих формируются неправильные представления о </a:t>
            </a:r>
            <a:r>
              <a:rPr lang="ru-RU" dirty="0" smtClean="0"/>
              <a:t>действительности – </a:t>
            </a:r>
            <a:r>
              <a:rPr lang="ru-RU" b="1" dirty="0" smtClean="0"/>
              <a:t>иррациональные </a:t>
            </a:r>
            <a:r>
              <a:rPr lang="ru-RU" b="1" dirty="0" err="1"/>
              <a:t>когниции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	С </a:t>
            </a:r>
            <a:r>
              <a:rPr lang="ru-RU" dirty="0"/>
              <a:t>позиций когнитивной психотерапии у больных неврозом искаженные представления ведут к искаженному мышлению в различных сферах жизни.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23</a:t>
            </a:fld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4701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75640"/>
          </a:xfrm>
        </p:spPr>
        <p:txBody>
          <a:bodyPr/>
          <a:lstStyle/>
          <a:p>
            <a:pPr algn="ctr"/>
            <a:r>
              <a:rPr lang="ru-RU" b="1" dirty="0" smtClean="0"/>
              <a:t>Иррациональные </a:t>
            </a:r>
            <a:r>
              <a:rPr lang="ru-RU" b="1" dirty="0" err="1" smtClean="0"/>
              <a:t>когниции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12777"/>
            <a:ext cx="7886700" cy="4608512"/>
          </a:xfrm>
        </p:spPr>
        <p:txBody>
          <a:bodyPr>
            <a:normAutofit/>
          </a:bodyPr>
          <a:lstStyle/>
          <a:p>
            <a:pPr algn="just"/>
            <a:r>
              <a:rPr lang="ru-RU" b="1" i="1" dirty="0" smtClean="0"/>
              <a:t>Отвечающие </a:t>
            </a:r>
            <a:r>
              <a:rPr lang="ru-RU" b="1" i="1" dirty="0"/>
              <a:t>нереалистичному принципу долженствования</a:t>
            </a:r>
            <a:r>
              <a:rPr lang="ru-RU" dirty="0"/>
              <a:t> («я должен все знать, понимать, предвидеть», «я никогда не должен уставать и болеть», «я должен быть всегда великодушным, внимательным, достойным</a:t>
            </a:r>
            <a:r>
              <a:rPr lang="ru-RU" dirty="0" smtClean="0"/>
              <a:t>»)</a:t>
            </a:r>
          </a:p>
          <a:p>
            <a:pPr algn="just"/>
            <a:r>
              <a:rPr lang="ru-RU" b="1" i="1" dirty="0" smtClean="0"/>
              <a:t>Мысли </a:t>
            </a:r>
            <a:r>
              <a:rPr lang="ru-RU" b="1" i="1" dirty="0"/>
              <a:t>катастрофичного содержания</a:t>
            </a:r>
            <a:r>
              <a:rPr lang="ru-RU" dirty="0"/>
              <a:t> («это ужасно», «я, наверно, умру</a:t>
            </a:r>
            <a:r>
              <a:rPr lang="ru-RU" dirty="0" smtClean="0"/>
              <a:t>»)</a:t>
            </a:r>
          </a:p>
          <a:p>
            <a:pPr algn="just"/>
            <a:r>
              <a:rPr lang="ru-RU" b="1" i="1" dirty="0" smtClean="0"/>
              <a:t>Оценочного </a:t>
            </a:r>
            <a:r>
              <a:rPr lang="ru-RU" b="1" i="1" dirty="0"/>
              <a:t>характера, исходящего из социальных норм</a:t>
            </a:r>
            <a:r>
              <a:rPr lang="ru-RU" dirty="0"/>
              <a:t> («врач должен внимательно и хорошо меня лечить</a:t>
            </a:r>
            <a:r>
              <a:rPr lang="ru-RU" dirty="0" smtClean="0"/>
              <a:t>»)</a:t>
            </a:r>
          </a:p>
          <a:p>
            <a:pPr algn="just"/>
            <a:r>
              <a:rPr lang="ru-RU" b="1" i="1" dirty="0" smtClean="0"/>
              <a:t>Выражающие </a:t>
            </a:r>
            <a:r>
              <a:rPr lang="ru-RU" b="1" i="1" dirty="0"/>
              <a:t>внутренние потребности</a:t>
            </a:r>
            <a:r>
              <a:rPr lang="ru-RU" dirty="0"/>
              <a:t> («если у меня не будет ученой степени, моя жизнь не удалась», «для того, чтобы быть счастливым, я во всех делах должен добиваться успеха», «замечательно быть популярным, богатым, ужасно быть посредственностью</a:t>
            </a:r>
            <a:r>
              <a:rPr lang="ru-RU" dirty="0" smtClean="0"/>
              <a:t>»)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24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2784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83162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/>
              <a:t>Техника </a:t>
            </a:r>
            <a:r>
              <a:rPr lang="ru-RU" sz="4000" b="1" dirty="0" err="1"/>
              <a:t>декатастрофизации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55831"/>
            <a:ext cx="7886700" cy="30372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smtClean="0"/>
              <a:t>	</a:t>
            </a:r>
            <a:r>
              <a:rPr lang="ru-RU" sz="2800" dirty="0" smtClean="0"/>
              <a:t>Используется </a:t>
            </a:r>
            <a:r>
              <a:rPr lang="ru-RU" sz="2800" dirty="0"/>
              <a:t>прием «А что, если…?» Исследуются возможность событий и их последствий для больного в плане психологического и физического ущерба. Таким образом, пациент понимает, что все не настолько катастрофично, как он представляет и его отношение к событиям изменяется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25</a:t>
            </a:fld>
            <a:endParaRPr lang="ru-RU" sz="2400" b="1">
              <a:solidFill>
                <a:schemeClr val="tx1"/>
              </a:solidFill>
            </a:endParaRPr>
          </a:p>
        </p:txBody>
      </p:sp>
      <p:pic>
        <p:nvPicPr>
          <p:cNvPr id="11268" name="Picture 4" descr="https://what-if.xkcd.com/imgs/whatif-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149080"/>
            <a:ext cx="5050755" cy="171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52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7564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Техника </a:t>
            </a:r>
            <a:r>
              <a:rPr lang="ru-RU" sz="3600" b="1" dirty="0" err="1"/>
              <a:t>переформулирования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5322627" cy="43158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/>
              <a:t>	Если </a:t>
            </a:r>
            <a:r>
              <a:rPr lang="ru-RU" sz="2400" dirty="0"/>
              <a:t>пациент считает, что не может контролировать проблему, ему предлагают переформулировать ее для возможности контроля над ситуацией. Например, убеждение: «Я никогда не сдам экзамен» можно постепенно, шаг за шагом, переформулировать в новое убеждение: «Я сделаю все, чтобы сдать этот экзамен</a:t>
            </a:r>
            <a:r>
              <a:rPr lang="ru-RU" sz="2400" dirty="0" smtClean="0"/>
              <a:t>».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26</a:t>
            </a:fld>
            <a:endParaRPr lang="ru-RU" sz="2400" b="1">
              <a:solidFill>
                <a:schemeClr val="tx1"/>
              </a:solidFill>
            </a:endParaRPr>
          </a:p>
        </p:txBody>
      </p:sp>
      <p:pic>
        <p:nvPicPr>
          <p:cNvPr id="15362" name="Picture 2" descr="https://getfitwithnikki.files.wordpress.com/2010/11/i-can-do-i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84" y="1268760"/>
            <a:ext cx="2750344" cy="472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875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/>
              <a:t>Техника децентрализации и отстраненности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703953"/>
            <a:ext cx="8208912" cy="435133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800" dirty="0" smtClean="0"/>
              <a:t>	</a:t>
            </a:r>
            <a:r>
              <a:rPr lang="ru-RU" sz="2000" dirty="0" smtClean="0"/>
              <a:t>Применяется</a:t>
            </a:r>
            <a:r>
              <a:rPr lang="ru-RU" sz="2000" dirty="0"/>
              <a:t>, если человек чрезмерно включен в проблему, придает излишнее </a:t>
            </a:r>
            <a:r>
              <a:rPr lang="ru-RU" sz="2000" b="1" dirty="0">
                <a:solidFill>
                  <a:srgbClr val="FF0000"/>
                </a:solidFill>
              </a:rPr>
              <a:t>личное</a:t>
            </a:r>
            <a:r>
              <a:rPr lang="ru-RU" sz="2000" i="1" dirty="0"/>
              <a:t> </a:t>
            </a:r>
            <a:r>
              <a:rPr lang="ru-RU" sz="2000" dirty="0"/>
              <a:t>значение событиям, происходящим вокруг и не имеющим к нему никакого отношения. Нужно показывать необоснованность таких убеждений</a:t>
            </a:r>
            <a:r>
              <a:rPr lang="ru-RU" sz="20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/>
              <a:t>	Выявление</a:t>
            </a:r>
            <a:r>
              <a:rPr lang="ru-RU" sz="2000" dirty="0"/>
              <a:t> и структурирование блоков иррациональных </a:t>
            </a:r>
            <a:r>
              <a:rPr lang="ru-RU" sz="2000" dirty="0" err="1"/>
              <a:t>когниций</a:t>
            </a:r>
            <a:r>
              <a:rPr lang="ru-RU" sz="2000" dirty="0"/>
              <a:t>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000" dirty="0"/>
              <a:t>распознавания связей между эмоцией и </a:t>
            </a:r>
            <a:r>
              <a:rPr lang="ru-RU" sz="2000" dirty="0" smtClean="0"/>
              <a:t>поведением;</a:t>
            </a:r>
            <a:endParaRPr lang="ru-RU" sz="20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000" dirty="0"/>
              <a:t>концентрация на ключевых убеждениях </a:t>
            </a:r>
            <a:r>
              <a:rPr lang="ru-RU" sz="2000" dirty="0" smtClean="0"/>
              <a:t>пациентов;</a:t>
            </a:r>
            <a:endParaRPr lang="ru-RU" sz="20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000" dirty="0"/>
              <a:t>изменение когнитивной схемы путем логического </a:t>
            </a:r>
            <a:r>
              <a:rPr lang="ru-RU" sz="2000" dirty="0" smtClean="0"/>
              <a:t>анализа.</a:t>
            </a:r>
            <a:endParaRPr lang="ru-RU" sz="20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/>
              <a:t>	Успех </a:t>
            </a:r>
            <a:r>
              <a:rPr lang="ru-RU" sz="2000" dirty="0"/>
              <a:t>лечения определяется и оценивается при помощи самонаблюдения, контроля над эмоциями и постепенного изменения поведения в отношении к миру и к самому себе.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27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6306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/>
              <a:t>Показания к когнитивной </a:t>
            </a:r>
            <a:r>
              <a:rPr lang="ru-RU" sz="3600" b="1" dirty="0" smtClean="0"/>
              <a:t>психотерапии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97963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Депрессивные </a:t>
            </a:r>
            <a:r>
              <a:rPr lang="ru-RU" sz="2800" dirty="0"/>
              <a:t>состояния легкой </a:t>
            </a:r>
            <a:r>
              <a:rPr lang="ru-RU" sz="2800" dirty="0" smtClean="0"/>
              <a:t>степени</a:t>
            </a:r>
          </a:p>
          <a:p>
            <a:r>
              <a:rPr lang="ru-RU" sz="2800" dirty="0" smtClean="0"/>
              <a:t>Тревожные расстройства</a:t>
            </a:r>
          </a:p>
          <a:p>
            <a:r>
              <a:rPr lang="ru-RU" sz="2800" dirty="0" smtClean="0"/>
              <a:t>Межличностные конфликты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28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7774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13459"/>
            <a:ext cx="7886700" cy="98329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Рационально-эмотивная психотерапия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0" y="1169168"/>
            <a:ext cx="5731703" cy="489407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600" dirty="0" smtClean="0"/>
              <a:t>	</a:t>
            </a:r>
            <a:r>
              <a:rPr lang="ru-RU" sz="2400" dirty="0" smtClean="0"/>
              <a:t>Выделяются </a:t>
            </a:r>
            <a:r>
              <a:rPr lang="ru-RU" sz="2400" dirty="0"/>
              <a:t>два типа </a:t>
            </a:r>
            <a:r>
              <a:rPr lang="ru-RU" sz="2400" dirty="0" err="1" smtClean="0"/>
              <a:t>когниций</a:t>
            </a:r>
            <a:r>
              <a:rPr lang="ru-RU" sz="2400" dirty="0"/>
              <a:t>: </a:t>
            </a:r>
            <a:r>
              <a:rPr lang="ru-RU" sz="2400" b="1" dirty="0">
                <a:solidFill>
                  <a:srgbClr val="FF0000"/>
                </a:solidFill>
              </a:rPr>
              <a:t>дескриптивные</a:t>
            </a:r>
            <a:r>
              <a:rPr lang="ru-RU" sz="2400" dirty="0"/>
              <a:t> </a:t>
            </a:r>
            <a:r>
              <a:rPr lang="ru-RU" sz="2400" dirty="0" smtClean="0"/>
              <a:t>(</a:t>
            </a:r>
            <a:r>
              <a:rPr lang="en-US" sz="2400" dirty="0" smtClean="0"/>
              <a:t>description – </a:t>
            </a:r>
            <a:r>
              <a:rPr lang="ru-RU" sz="2400" dirty="0" smtClean="0"/>
              <a:t>описание) и</a:t>
            </a:r>
            <a:r>
              <a:rPr lang="ru-RU" sz="2400" dirty="0"/>
              <a:t> </a:t>
            </a:r>
            <a:r>
              <a:rPr lang="ru-RU" sz="2400" b="1" dirty="0" smtClean="0">
                <a:solidFill>
                  <a:srgbClr val="FF0000"/>
                </a:solidFill>
              </a:rPr>
              <a:t>оценочные</a:t>
            </a:r>
            <a:r>
              <a:rPr lang="ru-RU" sz="24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/>
              <a:t>	Дескриптивные </a:t>
            </a:r>
            <a:r>
              <a:rPr lang="ru-RU" sz="2400" dirty="0" err="1"/>
              <a:t>когниции</a:t>
            </a:r>
            <a:r>
              <a:rPr lang="ru-RU" sz="2400" dirty="0"/>
              <a:t> несут информацию, которую получают из </a:t>
            </a:r>
            <a:r>
              <a:rPr lang="ru-RU" sz="2400" b="1" dirty="0"/>
              <a:t>реального </a:t>
            </a:r>
            <a:r>
              <a:rPr lang="ru-RU" sz="2400" b="1" dirty="0" smtClean="0"/>
              <a:t>мира.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/>
              <a:t>	Оценочные </a:t>
            </a:r>
            <a:r>
              <a:rPr lang="ru-RU" sz="2400" dirty="0" err="1"/>
              <a:t>когниции</a:t>
            </a:r>
            <a:r>
              <a:rPr lang="ru-RU" sz="2400" dirty="0"/>
              <a:t> несут </a:t>
            </a:r>
            <a:r>
              <a:rPr lang="ru-RU" sz="2400" b="1" dirty="0"/>
              <a:t>отношение человека к этой </a:t>
            </a:r>
            <a:r>
              <a:rPr lang="ru-RU" sz="2400" b="1" dirty="0" smtClean="0"/>
              <a:t>информации.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/>
              <a:t>	Более </a:t>
            </a:r>
            <a:r>
              <a:rPr lang="ru-RU" sz="2400" dirty="0"/>
              <a:t>важными являются </a:t>
            </a:r>
            <a:r>
              <a:rPr lang="ru-RU" sz="2400" i="1" dirty="0"/>
              <a:t>оценочные </a:t>
            </a:r>
            <a:r>
              <a:rPr lang="ru-RU" sz="2400" i="1" dirty="0" err="1" smtClean="0"/>
              <a:t>когниции</a:t>
            </a:r>
            <a:r>
              <a:rPr lang="ru-RU" sz="2400" i="1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/>
              <a:t>	Не </a:t>
            </a:r>
            <a:r>
              <a:rPr lang="ru-RU" sz="2400" dirty="0"/>
              <a:t>сама объективная реальность вызывает у человека различные эмоции, а их внутреннее восприятие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29</a:t>
            </a:fld>
            <a:endParaRPr lang="ru-RU" sz="2400" b="1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3370" y="4869160"/>
            <a:ext cx="21913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Альберт </a:t>
            </a:r>
            <a:r>
              <a:rPr lang="ru-RU" sz="2400" dirty="0" smtClean="0"/>
              <a:t>Эллис</a:t>
            </a:r>
          </a:p>
          <a:p>
            <a:pPr algn="ctr"/>
            <a:r>
              <a:rPr lang="ru-RU" sz="2400" dirty="0" smtClean="0"/>
              <a:t>(1913-2007</a:t>
            </a:r>
            <a:r>
              <a:rPr lang="ru-RU" sz="2400" dirty="0"/>
              <a:t>, США)</a:t>
            </a:r>
          </a:p>
        </p:txBody>
      </p:sp>
      <p:pic>
        <p:nvPicPr>
          <p:cNvPr id="12290" name="Picture 2" descr="http://www.psychologos.ru/images/1_14356553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2015710" cy="298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3766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77294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effectLst/>
                <a:latin typeface="+mn-lt"/>
                <a:cs typeface="Times New Roman" panose="02020603050405020304" pitchFamily="18" charset="0"/>
              </a:rPr>
              <a:t>Особенности когнитивной </a:t>
            </a:r>
            <a:r>
              <a:rPr lang="ru-RU" b="1" dirty="0" err="1" smtClean="0">
                <a:effectLst/>
                <a:latin typeface="+mn-lt"/>
                <a:cs typeface="Times New Roman" panose="02020603050405020304" pitchFamily="18" charset="0"/>
              </a:rPr>
              <a:t>психокоррекции</a:t>
            </a:r>
            <a:endParaRPr lang="ru-RU" b="1" dirty="0"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899592" y="1484784"/>
            <a:ext cx="3487337" cy="39396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cs typeface="Times New Roman" panose="02020603050405020304" pitchFamily="18" charset="0"/>
              </a:rPr>
              <a:t>1) Основное внимание уделяется не прошлому клиента, а его настоящему- мыслях о себе и о мире.</a:t>
            </a:r>
          </a:p>
          <a:p>
            <a:pPr marL="0" indent="0" algn="just">
              <a:buNone/>
            </a:pPr>
            <a:r>
              <a:rPr lang="ru-RU" dirty="0" smtClean="0">
                <a:cs typeface="Times New Roman" panose="02020603050405020304" pitchFamily="18" charset="0"/>
              </a:rPr>
              <a:t>2) В основе коррекции лежит научение новым способам мышления.</a:t>
            </a:r>
          </a:p>
          <a:p>
            <a:pPr marL="0" indent="0">
              <a:buNone/>
            </a:pP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572000" y="1484784"/>
            <a:ext cx="4086989" cy="36075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 smtClean="0">
                <a:cs typeface="Times New Roman" panose="02020603050405020304" pitchFamily="18" charset="0"/>
              </a:rPr>
              <a:t>3) Широкое применение системы домашних заданий, направленных на перенос полученных новых навыков в среду реального взаимодействия.</a:t>
            </a:r>
          </a:p>
          <a:p>
            <a:pPr marL="0" indent="0" algn="just">
              <a:buNone/>
            </a:pPr>
            <a:r>
              <a:rPr lang="ru-RU" dirty="0" smtClean="0">
                <a:cs typeface="Times New Roman" panose="02020603050405020304" pitchFamily="18" charset="0"/>
              </a:rPr>
              <a:t> 4) Основная задача коррекции – изменения в восприятии себя и окружающей действительности.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1FAA4B-7FAC-4C29-BBBA-38DA0F6EBF44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1278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573207"/>
            <a:ext cx="7886700" cy="560375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000" dirty="0" smtClean="0"/>
              <a:t>	</a:t>
            </a:r>
            <a:r>
              <a:rPr lang="ru-RU" sz="2800" dirty="0" smtClean="0"/>
              <a:t>Основной </a:t>
            </a:r>
            <a:r>
              <a:rPr lang="ru-RU" sz="2800" dirty="0"/>
              <a:t>задачей является показать пациенту, что его </a:t>
            </a:r>
            <a:r>
              <a:rPr lang="ru-RU" sz="2800" b="1" dirty="0"/>
              <a:t>эмоциональные проблемы связаны с иррациональными установками</a:t>
            </a:r>
            <a:r>
              <a:rPr lang="ru-RU" sz="2800" dirty="0"/>
              <a:t>, а не с прошлыми или настоящими событиями, и сейчас он все время их негативно </a:t>
            </a:r>
            <a:r>
              <a:rPr lang="ru-RU" sz="2800" dirty="0" smtClean="0"/>
              <a:t>подкрепляет.</a:t>
            </a:r>
          </a:p>
          <a:p>
            <a:pPr marL="0" indent="0" algn="just">
              <a:buNone/>
            </a:pPr>
            <a:r>
              <a:rPr lang="ru-RU" sz="2800" dirty="0" smtClean="0"/>
              <a:t>	Иррациональные </a:t>
            </a:r>
            <a:r>
              <a:rPr lang="ru-RU" sz="2800" dirty="0"/>
              <a:t>идеи являются следствием </a:t>
            </a:r>
            <a:r>
              <a:rPr lang="ru-RU" sz="2800" b="1" dirty="0"/>
              <a:t>социального научения</a:t>
            </a:r>
            <a:r>
              <a:rPr lang="ru-RU" sz="2800" i="1" dirty="0"/>
              <a:t>, </a:t>
            </a:r>
            <a:r>
              <a:rPr lang="ru-RU" sz="2800" dirty="0"/>
              <a:t>например,</a:t>
            </a:r>
            <a:r>
              <a:rPr lang="ru-RU" sz="2800" i="1" dirty="0"/>
              <a:t> </a:t>
            </a:r>
            <a:r>
              <a:rPr lang="ru-RU" sz="2800" dirty="0"/>
              <a:t>в связи с особенностями воспитания в </a:t>
            </a:r>
            <a:r>
              <a:rPr lang="ru-RU" sz="2800" dirty="0" smtClean="0"/>
              <a:t>семье.</a:t>
            </a:r>
          </a:p>
          <a:p>
            <a:pPr marL="0" indent="0" algn="just">
              <a:buNone/>
            </a:pPr>
            <a:r>
              <a:rPr lang="ru-RU" sz="2800" dirty="0"/>
              <a:t>	</a:t>
            </a:r>
            <a:r>
              <a:rPr lang="ru-RU" sz="2800" dirty="0" smtClean="0"/>
              <a:t>Рационально-эмотивная </a:t>
            </a:r>
            <a:r>
              <a:rPr lang="ru-RU" sz="2800" dirty="0"/>
              <a:t>психотерапии направлена на </a:t>
            </a:r>
            <a:r>
              <a:rPr lang="ru-RU" sz="2800" b="1" dirty="0"/>
              <a:t>обсуждение и критику </a:t>
            </a:r>
            <a:r>
              <a:rPr lang="ru-RU" sz="2800" dirty="0"/>
              <a:t>системы неправильных, не соответствующих реальности установок пациента,  на введение в его жизнь принципов терпимости и принятия происходящих событий.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30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7986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/>
              <a:t>Тактика рационально-эмотивной психотерапии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1956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Необходимо </a:t>
            </a:r>
            <a:r>
              <a:rPr lang="ru-RU" dirty="0"/>
              <a:t>выяснить иррациональные установки больного. Объектом будущей коррекции являются </a:t>
            </a:r>
            <a:r>
              <a:rPr lang="ru-RU" b="1" dirty="0"/>
              <a:t>слова</a:t>
            </a:r>
            <a:r>
              <a:rPr lang="ru-RU" dirty="0"/>
              <a:t>, выражающие эти установки, такие как </a:t>
            </a:r>
            <a:r>
              <a:rPr lang="ru-RU" i="1" dirty="0"/>
              <a:t>«должен», «надо», «обязан», «ужасно» </a:t>
            </a:r>
            <a:r>
              <a:rPr lang="ru-RU" dirty="0"/>
              <a:t>и </a:t>
            </a:r>
            <a:r>
              <a:rPr lang="ru-RU" dirty="0" smtClean="0"/>
              <a:t>т.п.</a:t>
            </a:r>
          </a:p>
          <a:p>
            <a:pPr marL="0" indent="0" algn="just">
              <a:buNone/>
            </a:pPr>
            <a:r>
              <a:rPr lang="ru-RU" dirty="0" smtClean="0"/>
              <a:t>	В </a:t>
            </a:r>
            <a:r>
              <a:rPr lang="ru-RU" dirty="0"/>
              <a:t>дальнейшем больного </a:t>
            </a:r>
            <a:r>
              <a:rPr lang="ru-RU" b="1" dirty="0"/>
              <a:t>путем дискуссии </a:t>
            </a:r>
            <a:r>
              <a:rPr lang="ru-RU" dirty="0"/>
              <a:t>(«сократовский диалог») постепенно подводят к признанию абсурдности этих </a:t>
            </a:r>
            <a:r>
              <a:rPr lang="ru-RU" dirty="0" smtClean="0"/>
              <a:t>убеждений.</a:t>
            </a:r>
          </a:p>
          <a:p>
            <a:pPr marL="0" indent="0" algn="just">
              <a:buNone/>
            </a:pPr>
            <a:r>
              <a:rPr lang="ru-RU" dirty="0" smtClean="0"/>
              <a:t>	Психотерапевт </a:t>
            </a:r>
            <a:r>
              <a:rPr lang="ru-RU" dirty="0"/>
              <a:t>довольно директивен, эмоционально насыщен, заставляет пациента думать и переоценивать свои позиции. При этом важно, чтобы пациент чувствовал к себе положительное отношение, ощущал себя принятым.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31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3665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/>
              <a:t>Показания для применения рационально-эмотивной </a:t>
            </a:r>
            <a:r>
              <a:rPr lang="ru-RU" sz="3600" b="1" dirty="0" smtClean="0"/>
              <a:t>психотерапии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051647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Межличностные </a:t>
            </a:r>
            <a:r>
              <a:rPr lang="ru-RU" sz="2800" dirty="0" smtClean="0"/>
              <a:t>конфликты;</a:t>
            </a:r>
            <a:endParaRPr lang="ru-RU" sz="2800" dirty="0"/>
          </a:p>
          <a:p>
            <a:r>
              <a:rPr lang="ru-RU" sz="2800" dirty="0"/>
              <a:t>Психогенные сексуальные </a:t>
            </a:r>
            <a:r>
              <a:rPr lang="ru-RU" sz="2800" dirty="0" smtClean="0"/>
              <a:t>расстройства;</a:t>
            </a:r>
            <a:endParaRPr lang="ru-RU" sz="2800" dirty="0"/>
          </a:p>
          <a:p>
            <a:r>
              <a:rPr lang="ru-RU" sz="2800" dirty="0" smtClean="0"/>
              <a:t>Неврозы;</a:t>
            </a:r>
            <a:endParaRPr lang="ru-RU" sz="2800" dirty="0"/>
          </a:p>
          <a:p>
            <a:r>
              <a:rPr lang="ru-RU" sz="2800" dirty="0"/>
              <a:t>Расстройства </a:t>
            </a:r>
            <a:r>
              <a:rPr lang="ru-RU" sz="2800" dirty="0" smtClean="0"/>
              <a:t>личности;</a:t>
            </a:r>
            <a:endParaRPr lang="ru-RU" sz="2800" dirty="0"/>
          </a:p>
          <a:p>
            <a:r>
              <a:rPr lang="ru-RU" sz="2800" dirty="0"/>
              <a:t>Психосоматические </a:t>
            </a:r>
            <a:r>
              <a:rPr lang="ru-RU" sz="2800" dirty="0" smtClean="0"/>
              <a:t>расстройства;</a:t>
            </a:r>
            <a:endParaRPr lang="ru-RU" sz="2800" dirty="0"/>
          </a:p>
          <a:p>
            <a:r>
              <a:rPr lang="ru-RU" sz="2800" dirty="0"/>
              <a:t>Расстройства поведения у </a:t>
            </a:r>
            <a:r>
              <a:rPr lang="ru-RU" sz="2800" dirty="0" smtClean="0"/>
              <a:t>подростков.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32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5850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Модель рационально-эмотивной терапии А. Эллиса (РЭТ</a:t>
            </a:r>
            <a:r>
              <a:rPr lang="ru-RU" b="1" dirty="0" smtClean="0"/>
              <a:t>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Для </a:t>
            </a:r>
            <a:r>
              <a:rPr lang="ru-RU" dirty="0"/>
              <a:t>пояснения основного принципа РЭТ Эллис предложил </a:t>
            </a:r>
            <a:r>
              <a:rPr lang="ru-RU" b="1" dirty="0"/>
              <a:t>модель АВС: </a:t>
            </a:r>
          </a:p>
          <a:p>
            <a:pPr>
              <a:buNone/>
            </a:pPr>
            <a:r>
              <a:rPr lang="ru-RU" b="1" dirty="0"/>
              <a:t>А – </a:t>
            </a:r>
            <a:r>
              <a:rPr lang="ru-RU" dirty="0"/>
              <a:t>это активирующее </a:t>
            </a:r>
            <a:r>
              <a:rPr lang="ru-RU" dirty="0" smtClean="0"/>
              <a:t>событие;</a:t>
            </a:r>
            <a:endParaRPr lang="ru-RU" dirty="0"/>
          </a:p>
          <a:p>
            <a:pPr>
              <a:buNone/>
            </a:pPr>
            <a:r>
              <a:rPr lang="ru-RU" b="1" dirty="0"/>
              <a:t>В – </a:t>
            </a:r>
            <a:r>
              <a:rPr lang="ru-RU" dirty="0"/>
              <a:t>это система убеждений по поводу этих событий;</a:t>
            </a:r>
          </a:p>
          <a:p>
            <a:pPr>
              <a:buNone/>
            </a:pPr>
            <a:r>
              <a:rPr lang="ru-RU" b="1" dirty="0"/>
              <a:t>С – </a:t>
            </a:r>
            <a:r>
              <a:rPr lang="ru-RU" dirty="0"/>
              <a:t>это эмоции, чувства, поведение </a:t>
            </a:r>
            <a:r>
              <a:rPr lang="ru-RU" dirty="0" smtClean="0"/>
              <a:t>человека.</a:t>
            </a:r>
          </a:p>
          <a:p>
            <a:pPr>
              <a:buNone/>
            </a:pPr>
            <a:r>
              <a:rPr lang="ru-RU" b="1" dirty="0"/>
              <a:t>Процедура </a:t>
            </a:r>
            <a:r>
              <a:rPr lang="ru-RU" b="1" dirty="0" smtClean="0"/>
              <a:t>РЭТ.</a:t>
            </a:r>
            <a:endParaRPr lang="ru-RU" i="1" dirty="0" smtClean="0"/>
          </a:p>
          <a:p>
            <a:pPr>
              <a:buNone/>
            </a:pPr>
            <a:r>
              <a:rPr lang="ru-RU" i="1" dirty="0"/>
              <a:t>Схема </a:t>
            </a:r>
            <a:r>
              <a:rPr lang="ru-RU" dirty="0"/>
              <a:t>коррекции нерациональных убеждений:</a:t>
            </a:r>
          </a:p>
          <a:p>
            <a:pPr marL="514350" indent="-514350">
              <a:buAutoNum type="arabicPeriod"/>
            </a:pPr>
            <a:r>
              <a:rPr lang="ru-RU" dirty="0"/>
              <a:t>Анализ активирующих событий (А);</a:t>
            </a:r>
          </a:p>
          <a:p>
            <a:pPr marL="514350" indent="-514350">
              <a:buAutoNum type="arabicPeriod"/>
            </a:pPr>
            <a:r>
              <a:rPr lang="ru-RU" dirty="0"/>
              <a:t>Анализ чувств (С);</a:t>
            </a:r>
          </a:p>
          <a:p>
            <a:pPr marL="514350" indent="-514350">
              <a:buAutoNum type="arabicPeriod"/>
            </a:pPr>
            <a:r>
              <a:rPr lang="ru-RU" dirty="0"/>
              <a:t>Анализ нерациональных убеждений (В);</a:t>
            </a:r>
          </a:p>
          <a:p>
            <a:pPr marL="514350" indent="-514350">
              <a:buAutoNum type="arabicPeriod"/>
            </a:pPr>
            <a:r>
              <a:rPr lang="ru-RU" dirty="0"/>
              <a:t>Проверка рациональности;</a:t>
            </a:r>
          </a:p>
          <a:p>
            <a:pPr marL="514350" indent="-514350">
              <a:buAutoNum type="arabicPeriod"/>
            </a:pPr>
            <a:r>
              <a:rPr lang="ru-RU" dirty="0" err="1"/>
              <a:t>Переформулирование</a:t>
            </a:r>
            <a:r>
              <a:rPr lang="ru-RU" dirty="0"/>
              <a:t>;</a:t>
            </a:r>
          </a:p>
          <a:p>
            <a:pPr marL="514350" indent="-514350">
              <a:buAutoNum type="arabicPeriod"/>
            </a:pPr>
            <a:r>
              <a:rPr lang="ru-RU" dirty="0"/>
              <a:t>Составление плана действий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33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614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3239" y="1772816"/>
            <a:ext cx="407989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ea typeface="Times New Roman" panose="02020603050405020304" pitchFamily="18" charset="0"/>
              </a:rPr>
              <a:t>Главная идея когнитивной </a:t>
            </a:r>
            <a:r>
              <a:rPr lang="ru-RU" sz="2400" dirty="0" err="1">
                <a:ea typeface="Times New Roman" panose="02020603050405020304" pitchFamily="18" charset="0"/>
              </a:rPr>
              <a:t>психокоррекции</a:t>
            </a:r>
            <a:r>
              <a:rPr lang="ru-RU" sz="2400" dirty="0">
                <a:ea typeface="Times New Roman" panose="02020603050405020304" pitchFamily="18" charset="0"/>
              </a:rPr>
              <a:t> А. Бека </a:t>
            </a:r>
          </a:p>
          <a:p>
            <a:pPr algn="just"/>
            <a:r>
              <a:rPr lang="ru-RU" sz="2400" dirty="0">
                <a:ea typeface="Times New Roman" panose="02020603050405020304" pitchFamily="18" charset="0"/>
              </a:rPr>
              <a:t>состоит в том, что решающим фактором для выживания организма является переработка информации. </a:t>
            </a:r>
            <a:endParaRPr lang="ru-RU" sz="4000" dirty="0"/>
          </a:p>
          <a:p>
            <a:pPr algn="just"/>
            <a:r>
              <a:rPr lang="ru-RU" sz="2400" i="1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В </a:t>
            </a:r>
            <a:r>
              <a:rPr lang="ru-RU" sz="2400" i="1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результате рождаются программы поведения</a:t>
            </a:r>
            <a:r>
              <a:rPr lang="ru-RU" sz="2400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. 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88024" y="1957482"/>
            <a:ext cx="38884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Программа может быть: </a:t>
            </a:r>
          </a:p>
          <a:p>
            <a:pPr marL="342900" indent="-342900">
              <a:buFontTx/>
              <a:buChar char="-"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нормальной</a:t>
            </a:r>
            <a:r>
              <a:rPr lang="ru-RU" sz="2400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(адекватной) или </a:t>
            </a:r>
          </a:p>
          <a:p>
            <a:pPr marL="342900" indent="-342900">
              <a:buFontTx/>
              <a:buChar char="-"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неадекватной</a:t>
            </a:r>
            <a:r>
              <a:rPr lang="ru-RU" sz="2400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. </a:t>
            </a:r>
          </a:p>
          <a:p>
            <a:r>
              <a:rPr lang="ru-RU" sz="2400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В случае когнитивного сдвига в переработке информации начинает формироваться:  </a:t>
            </a:r>
          </a:p>
          <a:p>
            <a:r>
              <a:rPr lang="ru-RU" sz="2400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-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аномальная программа</a:t>
            </a:r>
            <a:r>
              <a:rPr lang="ru-RU" sz="2400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. </a:t>
            </a:r>
            <a:endParaRPr lang="ru-RU" sz="40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34</a:t>
            </a:fld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2912" y="620688"/>
            <a:ext cx="78094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/>
              <a:t>Когнитивная </a:t>
            </a:r>
            <a:r>
              <a:rPr lang="ru-RU" sz="3600" b="1" dirty="0" err="1" smtClean="0"/>
              <a:t>психокоррекция</a:t>
            </a:r>
            <a:r>
              <a:rPr lang="ru-RU" sz="3600" b="1" dirty="0" smtClean="0"/>
              <a:t> </a:t>
            </a:r>
            <a:r>
              <a:rPr lang="ru-RU" sz="3600" b="1" dirty="0"/>
              <a:t>А. Бека </a:t>
            </a:r>
          </a:p>
        </p:txBody>
      </p:sp>
    </p:spTree>
    <p:extLst>
      <p:ext uri="{BB962C8B-B14F-4D97-AF65-F5344CB8AC3E}">
        <p14:creationId xmlns:p14="http://schemas.microsoft.com/office/powerpoint/2010/main" val="13851715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2596" y="5229200"/>
            <a:ext cx="19351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0" dirty="0" smtClean="0">
                <a:solidFill>
                  <a:srgbClr val="000000"/>
                </a:solidFill>
                <a:effectLst/>
              </a:rPr>
              <a:t> </a:t>
            </a:r>
            <a:r>
              <a:rPr lang="ru-RU" sz="2400" i="0" dirty="0" smtClean="0">
                <a:solidFill>
                  <a:srgbClr val="000000"/>
                </a:solidFill>
                <a:effectLst/>
              </a:rPr>
              <a:t>(1903 - 1972)</a:t>
            </a:r>
            <a:endParaRPr lang="ru-RU" sz="2400" dirty="0"/>
          </a:p>
        </p:txBody>
      </p:sp>
      <p:pic>
        <p:nvPicPr>
          <p:cNvPr id="1026" name="Picture 2" descr="http://www.hrono.ru/img/pisateli/bek_alexand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2641235" cy="302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80036" y="351279"/>
            <a:ext cx="56541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+mj-lt"/>
              </a:rPr>
              <a:t>Бек Александр Альфредович</a:t>
            </a:r>
            <a:endParaRPr lang="ru-RU" sz="3600" b="1" dirty="0"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75856" y="1125842"/>
            <a:ext cx="5352203" cy="470898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lvl="0" indent="270510" algn="just"/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 своей монографии «Когнитивная терапия и эмоциональное расстройство» (1976) А. Бек высказывает принципиально новый подход к коррекции эмоциональных нарушений</a:t>
            </a:r>
          </a:p>
          <a:p>
            <a:pPr lvl="0" indent="270510" algn="just"/>
            <a:r>
              <a:rPr lang="ru-RU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Когнитивный 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подход к эмоциональным расстройствам изменяет взгляд человека на самого себя и свои проблемы. </a:t>
            </a:r>
            <a:endParaRPr lang="ru-RU" sz="2000" dirty="0" smtClean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indent="270510" algn="just"/>
            <a:r>
              <a:rPr lang="ru-RU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Клиента 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учат возможности увидеть в себе индивида, склонного рождать ошибочные идеи, но и способного отказаться от ошибочных идей или их исправить. </a:t>
            </a:r>
            <a:endParaRPr lang="ru-RU" sz="2000" dirty="0" smtClean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indent="270510" algn="just"/>
            <a:r>
              <a:rPr lang="ru-RU" sz="2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Только </a:t>
            </a:r>
            <a: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определив или исправив ошибки мышления, клиент может создать для себя жизнь с более высоким уровнем самоосуществления</a:t>
            </a:r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i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35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8239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36</a:t>
            </a:fld>
            <a:endParaRPr lang="ru-RU" sz="2400" b="1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1739" y="511301"/>
            <a:ext cx="7992888" cy="4690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А. Бек считает, что у каждого человека в когнитивном функционировании имеется свое слабое место — «когнитивная уязвимость». Именно она располагает человека к психологическому стрессу</a:t>
            </a:r>
            <a:r>
              <a:rPr lang="ru-RU" sz="2000" dirty="0" smtClean="0"/>
              <a:t>.</a:t>
            </a:r>
          </a:p>
          <a:p>
            <a:pPr lvl="0" indent="270510" algn="just">
              <a:lnSpc>
                <a:spcPct val="107000"/>
              </a:lnSpc>
            </a:pPr>
            <a:r>
              <a:rPr lang="ru-RU" sz="200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Личность</a:t>
            </a:r>
            <a:r>
              <a:rPr lang="ru-RU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по А. Беку) формируется схемами или когнитивными структурами, которые представляют собой базальные убеждения. </a:t>
            </a:r>
          </a:p>
          <a:p>
            <a:pPr algn="just"/>
            <a:endParaRPr lang="ru-RU" sz="2000" dirty="0" smtClean="0"/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Эти </a:t>
            </a:r>
            <a:r>
              <a:rPr lang="ru-RU" sz="2000" dirty="0"/>
              <a:t>схемы начинают формироваться в детстве на основе личного опыта и идентификации со значимыми другими. Каждый человек формирует собственную концепцию себя, других, мира и концепцию своего существования в мире. Эти концепции подкрепляются дальнейшим опытом человека и, в свою очередь, влияют на формирование других убеждений, ценностей, позиций.</a:t>
            </a:r>
          </a:p>
          <a:p>
            <a:endParaRPr lang="ru-RU" sz="1600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405729" y="2527088"/>
            <a:ext cx="222662" cy="380718"/>
          </a:xfrm>
          <a:prstGeom prst="downArrow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6479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634" y="475015"/>
            <a:ext cx="5557652" cy="4470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2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200" b="1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«когнитивную триаду депрессии» </a:t>
            </a:r>
            <a:r>
              <a:rPr lang="ru-RU" sz="3200" b="1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входят</a:t>
            </a:r>
            <a:endParaRPr lang="ru-RU" sz="3200" b="1" dirty="0" smtClean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i="1" dirty="0" smtClean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i="1" dirty="0" smtClean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негативное представление о себе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(«Я неприспособленный, никчемный, всеми отверженный неудачник»);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i="1" dirty="0" smtClean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— негативный взгляд на мир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(клиент убежден, что мир предъявляет чрезмерные требования к нему и воздвигает непреодолимые барьеры на пути к достижению целей и что в мире нет ни удовольствия, ни удовлетворения);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i="1" dirty="0" smtClean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— нигилистический взгляд на будущее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(клиент убежден, что переживаемые им трудности непреодолимы. Из ощущения полной безнадежности рождаются суицидные мысли).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616" y="4941168"/>
            <a:ext cx="511968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just">
              <a:spcAft>
                <a:spcPts val="0"/>
              </a:spcAft>
            </a:pPr>
            <a:r>
              <a:rPr lang="ru-RU" sz="2000" i="1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Искаженные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когниции</a:t>
            </a:r>
            <a:r>
              <a:rPr lang="ru-RU" sz="2000" i="1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т.е. когнитивные искажения, являются причиной ложных представлений и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самосигналов</a:t>
            </a:r>
            <a:r>
              <a:rPr lang="ru-RU" sz="2000" i="1" dirty="0" smtClean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и, как следствие, неадекватных эмоциональных реакций.</a:t>
            </a:r>
            <a:endParaRPr lang="ru-RU" sz="2000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63291" y="475015"/>
            <a:ext cx="2787733" cy="56761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lvl="0" indent="270510" algn="just">
              <a:lnSpc>
                <a:spcPct val="107000"/>
              </a:lnSpc>
            </a:pPr>
            <a:r>
              <a:rPr lang="ru-RU" sz="2000" i="1" dirty="0">
                <a:solidFill>
                  <a:srgbClr val="E34B7A">
                    <a:lumMod val="50000"/>
                  </a:srgb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Таким образом, эмоциональные нарушения и поведенческие расстройства рассматриваются как опосредованные когнитивными структурами и актуальными когнитивными процессами (в которых в качестве промежуточных переменных выступает мысль — </a:t>
            </a:r>
            <a:r>
              <a:rPr lang="ru-RU" sz="2000" i="1" dirty="0" err="1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когниция</a:t>
            </a:r>
            <a:r>
              <a:rPr lang="ru-RU" sz="2000" i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i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37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2132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7195" y="1323882"/>
            <a:ext cx="87016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AutoNum type="arabicPeriod"/>
            </a:pP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Персонализация</a:t>
            </a:r>
            <a:r>
              <a:rPr lang="ru-RU" sz="20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— склонность интерпретировать событие в аспекте личных значений. </a:t>
            </a:r>
          </a:p>
          <a:p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2. Дихотомическое мышление. </a:t>
            </a:r>
            <a:r>
              <a:rPr lang="ru-RU" sz="2000" dirty="0" err="1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Невротизированный</a:t>
            </a:r>
            <a:r>
              <a:rPr lang="ru-RU" sz="20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клиент склонен мыслить крайностями в ситуациях, задевающих его чувствительные места, например самооценку, при вероятности подвергнуться опасности. </a:t>
            </a:r>
          </a:p>
          <a:p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3. Выборочное абстрагирование (извлечение). </a:t>
            </a:r>
            <a:r>
              <a:rPr lang="ru-RU" sz="20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Это концептуализация ситуаций на основе детали, извлеченной из контекста, при игнорировании другой информации. </a:t>
            </a:r>
          </a:p>
          <a:p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4.Произвольные умозаключения </a:t>
            </a:r>
            <a:r>
              <a:rPr lang="ru-RU" sz="20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— бездоказательные или даже противоречащие очевидным фактам умозаключения. </a:t>
            </a:r>
          </a:p>
          <a:p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Сверхгенерализация</a:t>
            </a: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— неоправданное обобщение на основе единичного случая. </a:t>
            </a:r>
          </a:p>
          <a:p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6. Преувеличение (</a:t>
            </a:r>
            <a:r>
              <a:rPr lang="ru-RU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катастрофизация</a:t>
            </a: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— преувеличение последствий каких-либо событий. </a:t>
            </a:r>
            <a:endParaRPr lang="ru-RU" sz="2000" dirty="0"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260" y="228139"/>
            <a:ext cx="863039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Когнитивные искажения </a:t>
            </a:r>
            <a:endParaRPr lang="ru-RU" sz="2800" b="1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- это </a:t>
            </a:r>
            <a:r>
              <a:rPr lang="ru-RU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систематические ошибки в суждениях под влиянием </a:t>
            </a:r>
            <a:r>
              <a:rPr lang="ru-RU" sz="24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эмоций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38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914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1125" y="67264"/>
            <a:ext cx="6768935" cy="1122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ctr">
              <a:lnSpc>
                <a:spcPct val="107000"/>
              </a:lnSpc>
              <a:spcAft>
                <a:spcPts val="0"/>
              </a:spcAft>
            </a:pPr>
            <a:r>
              <a:rPr lang="ru-RU" sz="3200" b="1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Этапы когнитивной коррекционной </a:t>
            </a:r>
            <a:r>
              <a:rPr lang="ru-RU" sz="3200" b="1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35034" y="1272185"/>
            <a:ext cx="7056911" cy="120032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marL="228600" lvl="0" indent="-228600" algn="just">
              <a:buFontTx/>
              <a:buAutoNum type="arabicPeriod"/>
            </a:pP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Сведение проблем </a:t>
            </a:r>
            <a:r>
              <a:rPr lang="ru-RU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40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идентификация проблем, имеющих </a:t>
            </a:r>
            <a:r>
              <a:rPr lang="ru-RU" sz="2400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в основе </a:t>
            </a:r>
            <a:r>
              <a:rPr lang="ru-RU" sz="240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одни и те же </a:t>
            </a:r>
            <a:r>
              <a:rPr lang="ru-RU" sz="2400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причины </a:t>
            </a:r>
            <a:r>
              <a:rPr lang="ru-RU" sz="240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и их группировка.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35034" y="2381554"/>
            <a:ext cx="7056911" cy="83099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lvl="0"/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Осознание</a:t>
            </a:r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и вербализация неадаптивных </a:t>
            </a:r>
            <a:r>
              <a:rPr lang="ru-RU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когниции</a:t>
            </a:r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, искажающих восприятие реальности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35033" y="3757782"/>
            <a:ext cx="7056912" cy="193899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lvl="0"/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3. Отдаление 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40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процесс объективного рассмотрения мыслей, при котором клиент рассматривает свои неадаптивные </a:t>
            </a:r>
            <a:r>
              <a:rPr lang="ru-RU" sz="2400" i="1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когниции</a:t>
            </a:r>
            <a:r>
              <a:rPr lang="ru-RU" sz="240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 как обособленные от реальности психологические явления</a:t>
            </a:r>
            <a:r>
              <a:rPr lang="ru-RU" sz="2400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i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35033" y="5268214"/>
            <a:ext cx="7056912" cy="46166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lvl="0"/>
            <a:r>
              <a:rPr lang="ru-RU" sz="24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4. Изменение правил регуляции правил поведения.</a:t>
            </a:r>
            <a:endParaRPr lang="ru-RU" sz="2400" b="1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952995" y="427512"/>
            <a:ext cx="35626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952995" y="427513"/>
            <a:ext cx="0" cy="507582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952996" y="1674422"/>
            <a:ext cx="282038" cy="118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952996" y="2814452"/>
            <a:ext cx="28203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952996" y="4346370"/>
            <a:ext cx="282038" cy="118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952996" y="5503341"/>
            <a:ext cx="28203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39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9269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effectLst/>
                <a:cs typeface="Times New Roman" panose="02020603050405020304" pitchFamily="18" charset="0"/>
              </a:rPr>
              <a:t>В когнитивном подходе </a:t>
            </a:r>
            <a:r>
              <a:rPr lang="ru-RU" sz="3600" b="1" dirty="0" err="1" smtClean="0">
                <a:effectLst/>
                <a:cs typeface="Times New Roman" panose="02020603050405020304" pitchFamily="18" charset="0"/>
              </a:rPr>
              <a:t>психокоррекции</a:t>
            </a:r>
            <a:r>
              <a:rPr lang="ru-RU" sz="3600" b="1" dirty="0" smtClean="0">
                <a:effectLst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effectLst/>
                <a:cs typeface="Times New Roman" panose="02020603050405020304" pitchFamily="18" charset="0"/>
              </a:rPr>
              <a:t>выделяют</a:t>
            </a:r>
            <a:endParaRPr lang="ru-RU" sz="3600" b="1" dirty="0">
              <a:effectLst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56058" y="3073400"/>
            <a:ext cx="3853103" cy="320548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3300" dirty="0" err="1" smtClean="0">
                <a:cs typeface="Times New Roman" panose="02020603050405020304" pitchFamily="18" charset="0"/>
              </a:rPr>
              <a:t>Когнитивно</a:t>
            </a:r>
            <a:r>
              <a:rPr lang="ru-RU" sz="3300" dirty="0" smtClean="0">
                <a:cs typeface="Times New Roman" panose="02020603050405020304" pitchFamily="18" charset="0"/>
              </a:rPr>
              <a:t>- аналитическое.</a:t>
            </a:r>
          </a:p>
          <a:p>
            <a:pPr marL="0" indent="0" algn="just">
              <a:buNone/>
            </a:pPr>
            <a:endParaRPr lang="ru-RU" sz="28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cs typeface="Times New Roman" panose="02020603050405020304" pitchFamily="18" charset="0"/>
              </a:rPr>
              <a:t>Основная задача – создание модели психологической проблемы, которая была бы понятна клиенту и с которой он мог бы работать самостоятельно.</a:t>
            </a:r>
            <a:endParaRPr lang="ru-RU" sz="2800" dirty="0"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46261" y="2481645"/>
            <a:ext cx="3989070" cy="375314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300" dirty="0" err="1" smtClean="0">
                <a:cs typeface="Times New Roman" panose="02020603050405020304" pitchFamily="18" charset="0"/>
              </a:rPr>
              <a:t>Когнитивно</a:t>
            </a:r>
            <a:r>
              <a:rPr lang="ru-RU" sz="3300" dirty="0" smtClean="0">
                <a:cs typeface="Times New Roman" panose="02020603050405020304" pitchFamily="18" charset="0"/>
              </a:rPr>
              <a:t> – поведенческое.</a:t>
            </a:r>
          </a:p>
          <a:p>
            <a:endParaRPr lang="ru-RU" sz="28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600" dirty="0">
                <a:cs typeface="Times New Roman" panose="02020603050405020304" pitchFamily="18" charset="0"/>
              </a:rPr>
              <a:t> </a:t>
            </a:r>
            <a:r>
              <a:rPr lang="ru-RU" sz="2600" dirty="0" smtClean="0">
                <a:cs typeface="Times New Roman" panose="02020603050405020304" pitchFamily="18" charset="0"/>
              </a:rPr>
              <a:t>Показана </a:t>
            </a:r>
            <a:r>
              <a:rPr lang="ru-RU" sz="2600" dirty="0">
                <a:cs typeface="Times New Roman" panose="02020603050405020304" pitchFamily="18" charset="0"/>
              </a:rPr>
              <a:t>для клиентов: с личностными нарушениями, депрессивными реакциями, страхами, нарушениями влечений, страдающих зависимостями разного вида (алкоголь, наркотики и др.), психосоматическими заболеваниями.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4AADA-5CC2-4594-98A3-0F33CE72E45D}" type="slidenum">
              <a:rPr lang="ru-RU" sz="2400" b="1" smtClean="0">
                <a:solidFill>
                  <a:schemeClr val="tx1"/>
                </a:solidFill>
              </a:rPr>
              <a:pPr/>
              <a:t>4</a:t>
            </a:fld>
            <a:endParaRPr lang="ru-RU" sz="2400" b="1">
              <a:solidFill>
                <a:schemeClr val="tx1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080261" y="1955497"/>
            <a:ext cx="821425" cy="936000"/>
          </a:xfrm>
          <a:prstGeom prst="straightConnector1">
            <a:avLst/>
          </a:prstGeom>
          <a:ln w="9525" cap="rnd" cmpd="sng">
            <a:solidFill>
              <a:srgbClr val="7030A0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846320" y="1554483"/>
            <a:ext cx="1097280" cy="869017"/>
          </a:xfrm>
          <a:prstGeom prst="straightConnector1">
            <a:avLst/>
          </a:prstGeom>
          <a:ln>
            <a:solidFill>
              <a:srgbClr val="7030A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2457450" y="3672840"/>
            <a:ext cx="22860" cy="548640"/>
          </a:xfrm>
          <a:prstGeom prst="straightConnector1">
            <a:avLst/>
          </a:prstGeom>
          <a:ln>
            <a:solidFill>
              <a:srgbClr val="7030A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3695133" y="3466531"/>
            <a:ext cx="2702257" cy="518615"/>
          </a:xfrm>
          <a:prstGeom prst="straightConnector1">
            <a:avLst/>
          </a:prstGeom>
          <a:ln>
            <a:solidFill>
              <a:srgbClr val="7030A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25004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0792" y="458267"/>
            <a:ext cx="83275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ru-RU" sz="24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Основная цель </a:t>
            </a:r>
            <a:r>
              <a:rPr lang="ru-RU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коррекции. </a:t>
            </a:r>
            <a:r>
              <a:rPr lang="ru-RU" sz="2400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Исправление </a:t>
            </a:r>
            <a:r>
              <a:rPr lang="ru-RU" sz="240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неадекватных </a:t>
            </a:r>
            <a:r>
              <a:rPr lang="ru-RU" sz="2400" i="1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когниций</a:t>
            </a:r>
            <a:r>
              <a:rPr lang="ru-RU" sz="240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, осознание правил </a:t>
            </a:r>
            <a:r>
              <a:rPr lang="ru-RU" sz="2400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неадекватной </a:t>
            </a:r>
            <a:r>
              <a:rPr lang="ru-RU" sz="240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обработки информации и замена их правильными.</a:t>
            </a:r>
            <a:endParaRPr lang="ru-RU" i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ru-RU" sz="24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психолога.</a:t>
            </a:r>
            <a:endParaRPr lang="ru-RU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ru-RU" sz="240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Научить клиента осознавать связи между когнитивными схемами, аффектами и поведением. </a:t>
            </a:r>
            <a:endParaRPr lang="ru-RU" sz="2400" i="1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ru-RU" sz="2400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Научить </a:t>
            </a:r>
            <a:r>
              <a:rPr lang="ru-RU" sz="240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заменять </a:t>
            </a:r>
            <a:r>
              <a:rPr lang="ru-RU" sz="2400" i="1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дисфункциональные</a:t>
            </a:r>
            <a:r>
              <a:rPr lang="ru-RU" sz="240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 мысли более реалистическими интерпретациями.</a:t>
            </a:r>
            <a:endParaRPr lang="ru-RU" i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ru-RU" sz="240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Идентифицировать и изменять убеждения, которые предрасполагают к искажению опыта.</a:t>
            </a:r>
            <a:endParaRPr lang="ru-RU" i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ru-RU" sz="24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Позиция </a:t>
            </a:r>
            <a:r>
              <a:rPr lang="ru-RU" sz="24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психолога. </a:t>
            </a:r>
            <a:r>
              <a:rPr lang="ru-RU" sz="2400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Между </a:t>
            </a:r>
            <a:r>
              <a:rPr lang="ru-RU" sz="240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клиентом и психологом должны складываться партнерские отношения. Интерпретации или предположения клиента рассматриваются психологом как гипотезы, нуждающиеся в проверке и подтверждении.</a:t>
            </a:r>
            <a:endParaRPr lang="ru-RU" i="1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40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2748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3" y="1556792"/>
            <a:ext cx="8461169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just"/>
            <a:r>
              <a:rPr lang="ru-RU" sz="2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«Сократовский диалог». </a:t>
            </a:r>
            <a:endParaRPr lang="ru-RU" sz="24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70510" algn="just"/>
            <a:r>
              <a:rPr lang="ru-RU" sz="2400" dirty="0" smtClean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2. «Заполнение пустоты». </a:t>
            </a:r>
          </a:p>
          <a:p>
            <a:pPr lvl="0" indent="270510" algn="just"/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Декатастрофизация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(техника «что... если»). 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270510" algn="just"/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4. Когнитивная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реатрибуция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270510" algn="just"/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Переформулирование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 indent="270510" algn="just"/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6. Децентрализация. 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270510" algn="just"/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7. Проверка гипотезы. </a:t>
            </a:r>
            <a:endParaRPr lang="ru-RU" sz="24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270510" algn="just"/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8. Планирование деятельности. </a:t>
            </a:r>
          </a:p>
          <a:p>
            <a:pPr lvl="0" indent="270510" algn="just"/>
            <a:endParaRPr lang="ru-RU" sz="160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27584" y="476673"/>
            <a:ext cx="7886700" cy="1080120"/>
          </a:xfrm>
        </p:spPr>
        <p:txBody>
          <a:bodyPr>
            <a:normAutofit/>
          </a:bodyPr>
          <a:lstStyle/>
          <a:p>
            <a:pPr indent="270510" algn="ctr">
              <a:lnSpc>
                <a:spcPct val="107000"/>
              </a:lnSpc>
              <a:spcAft>
                <a:spcPts val="0"/>
              </a:spcAft>
            </a:pPr>
            <a:r>
              <a:rPr lang="ru-RU" sz="36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Техники</a:t>
            </a:r>
            <a:endParaRPr lang="ru-RU" sz="36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41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6841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047648"/>
          </a:xfrm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</a:rPr>
              <a:t>Реальностная</a:t>
            </a: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</a:rPr>
              <a:t> </a:t>
            </a: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</a:rPr>
              <a:t>терапия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b="1" dirty="0"/>
              <a:t> </a:t>
            </a:r>
            <a:r>
              <a:rPr lang="ru-RU" sz="2400" b="1" dirty="0">
                <a:solidFill>
                  <a:schemeClr val="tx2"/>
                </a:solidFill>
              </a:rPr>
              <a:t>Основные положения концепции</a:t>
            </a:r>
            <a:r>
              <a:rPr lang="ru-RU" sz="2400" b="1" dirty="0" smtClean="0">
                <a:solidFill>
                  <a:schemeClr val="tx2"/>
                </a:solidFill>
              </a:rPr>
              <a:t>:</a:t>
            </a:r>
          </a:p>
          <a:p>
            <a:r>
              <a:rPr lang="ru-RU" sz="2000" dirty="0" smtClean="0"/>
              <a:t> личность </a:t>
            </a:r>
            <a:r>
              <a:rPr lang="ru-RU" sz="2000" dirty="0"/>
              <a:t>сама выбирает свою позицию — жертвы или </a:t>
            </a:r>
            <a:r>
              <a:rPr lang="ru-RU" sz="2000" dirty="0" smtClean="0"/>
              <a:t>деятеля;</a:t>
            </a:r>
          </a:p>
          <a:p>
            <a:r>
              <a:rPr lang="ru-RU" sz="2000" dirty="0" smtClean="0"/>
              <a:t>личность </a:t>
            </a:r>
            <a:r>
              <a:rPr lang="ru-RU" sz="2000" dirty="0"/>
              <a:t>сама выбирает желаемый мир и желаемое </a:t>
            </a:r>
            <a:r>
              <a:rPr lang="ru-RU" sz="2000" dirty="0" smtClean="0"/>
              <a:t>поведение;</a:t>
            </a:r>
          </a:p>
          <a:p>
            <a:r>
              <a:rPr lang="ru-RU" sz="2000" dirty="0" smtClean="0"/>
              <a:t>отрицание </a:t>
            </a:r>
            <a:r>
              <a:rPr lang="ru-RU" sz="2000" dirty="0"/>
              <a:t>медицинской модели психотерапии </a:t>
            </a:r>
            <a:r>
              <a:rPr lang="ru-RU" sz="2000" dirty="0" smtClean="0"/>
              <a:t>;</a:t>
            </a:r>
          </a:p>
          <a:p>
            <a:r>
              <a:rPr lang="ru-RU" sz="2000" dirty="0" smtClean="0"/>
              <a:t>позитивная </a:t>
            </a:r>
            <a:r>
              <a:rPr lang="ru-RU" sz="2000" dirty="0"/>
              <a:t>личностная </a:t>
            </a:r>
            <a:r>
              <a:rPr lang="ru-RU" sz="2000" dirty="0" smtClean="0"/>
              <a:t>направленность — условие </a:t>
            </a:r>
            <a:r>
              <a:rPr lang="ru-RU" sz="2000" dirty="0"/>
              <a:t>личностного здоровья </a:t>
            </a:r>
            <a:r>
              <a:rPr lang="ru-RU" sz="2000" dirty="0" smtClean="0"/>
              <a:t>; </a:t>
            </a:r>
          </a:p>
          <a:p>
            <a:r>
              <a:rPr lang="ru-RU" sz="2000" dirty="0" smtClean="0"/>
              <a:t>акцент </a:t>
            </a:r>
            <a:r>
              <a:rPr lang="ru-RU" sz="2000" dirty="0"/>
              <a:t>на личной </a:t>
            </a:r>
            <a:r>
              <a:rPr lang="ru-RU" sz="2000" dirty="0" smtClean="0"/>
              <a:t>ответственности.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8F8C52-F2B3-4862-970B-FEB7B4898C8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42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9825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Содержимое 3"/>
          <p:cNvSpPr>
            <a:spLocks noGrp="1"/>
          </p:cNvSpPr>
          <p:nvPr>
            <p:ph idx="1"/>
          </p:nvPr>
        </p:nvSpPr>
        <p:spPr>
          <a:xfrm>
            <a:off x="457200" y="428625"/>
            <a:ext cx="8229600" cy="5697538"/>
          </a:xfrm>
        </p:spPr>
        <p:txBody>
          <a:bodyPr/>
          <a:lstStyle/>
          <a:p>
            <a:pPr algn="just"/>
            <a:r>
              <a:rPr lang="ru-RU" altLang="ru-RU" sz="2400" b="1" i="1" dirty="0" smtClean="0">
                <a:cs typeface="Times New Roman" pitchFamily="18" charset="0"/>
              </a:rPr>
              <a:t>Цели психологической помощи.</a:t>
            </a:r>
            <a:r>
              <a:rPr lang="ru-RU" altLang="ru-RU" sz="2400" b="1" dirty="0" smtClean="0">
                <a:cs typeface="Times New Roman" pitchFamily="18" charset="0"/>
              </a:rPr>
              <a:t> </a:t>
            </a:r>
            <a:r>
              <a:rPr lang="ru-RU" altLang="ru-RU" sz="2400" dirty="0" smtClean="0">
                <a:cs typeface="Times New Roman" pitchFamily="18" charset="0"/>
              </a:rPr>
              <a:t>Главное — помочь клиенту стать рассудительным и эмоционально устойчивым. Частные цели — достижение личностной независимости, повышение уровня </a:t>
            </a:r>
            <a:r>
              <a:rPr lang="ru-RU" altLang="ru-RU" sz="2400" dirty="0" err="1" smtClean="0">
                <a:cs typeface="Times New Roman" pitchFamily="18" charset="0"/>
              </a:rPr>
              <a:t>самосозонавания</a:t>
            </a:r>
            <a:r>
              <a:rPr lang="ru-RU" altLang="ru-RU" sz="2400" dirty="0" smtClean="0">
                <a:cs typeface="Times New Roman" pitchFamily="18" charset="0"/>
              </a:rPr>
              <a:t> и разработка плана личностного совершенствования. </a:t>
            </a:r>
            <a:br>
              <a:rPr lang="ru-RU" altLang="ru-RU" sz="2400" dirty="0" smtClean="0">
                <a:cs typeface="Times New Roman" pitchFamily="18" charset="0"/>
              </a:rPr>
            </a:br>
            <a:r>
              <a:rPr lang="ru-RU" altLang="ru-RU" sz="2400" b="1" i="1" dirty="0" smtClean="0">
                <a:cs typeface="Times New Roman" pitchFamily="18" charset="0"/>
              </a:rPr>
              <a:t>Позиция психолога.</a:t>
            </a:r>
            <a:r>
              <a:rPr lang="ru-RU" altLang="ru-RU" sz="2400" b="1" dirty="0" smtClean="0">
                <a:cs typeface="Times New Roman" pitchFamily="18" charset="0"/>
              </a:rPr>
              <a:t> </a:t>
            </a:r>
            <a:r>
              <a:rPr lang="ru-RU" altLang="ru-RU" sz="2400" dirty="0" smtClean="0">
                <a:cs typeface="Times New Roman" pitchFamily="18" charset="0"/>
              </a:rPr>
              <a:t>Определяется как близкая к учителю; требуются также вполне определенные профессиональные качества: </a:t>
            </a:r>
            <a:r>
              <a:rPr lang="ru-RU" altLang="ru-RU" sz="2400" dirty="0" err="1" smtClean="0">
                <a:cs typeface="Times New Roman" pitchFamily="18" charset="0"/>
              </a:rPr>
              <a:t>сензитивность</a:t>
            </a:r>
            <a:r>
              <a:rPr lang="ru-RU" altLang="ru-RU" sz="2400" dirty="0" smtClean="0">
                <a:cs typeface="Times New Roman" pitchFamily="18" charset="0"/>
              </a:rPr>
              <a:t>, </a:t>
            </a:r>
            <a:r>
              <a:rPr lang="ru-RU" altLang="ru-RU" sz="2400" dirty="0" err="1" smtClean="0">
                <a:cs typeface="Times New Roman" pitchFamily="18" charset="0"/>
              </a:rPr>
              <a:t>эмпатичность</a:t>
            </a:r>
            <a:r>
              <a:rPr lang="ru-RU" altLang="ru-RU" sz="2400" dirty="0" smtClean="0">
                <a:cs typeface="Times New Roman" pitchFamily="18" charset="0"/>
              </a:rPr>
              <a:t>, способность быть требовательным и служить моделью поведения. </a:t>
            </a:r>
            <a:br>
              <a:rPr lang="ru-RU" altLang="ru-RU" sz="2400" dirty="0" smtClean="0">
                <a:cs typeface="Times New Roman" pitchFamily="18" charset="0"/>
              </a:rPr>
            </a:br>
            <a:r>
              <a:rPr lang="ru-RU" altLang="ru-RU" sz="2400" b="1" i="1" dirty="0" smtClean="0">
                <a:cs typeface="Times New Roman" pitchFamily="18" charset="0"/>
              </a:rPr>
              <a:t>Позиция клиента.</a:t>
            </a:r>
            <a:r>
              <a:rPr lang="ru-RU" altLang="ru-RU" sz="2400" b="1" dirty="0" smtClean="0">
                <a:cs typeface="Times New Roman" pitchFamily="18" charset="0"/>
              </a:rPr>
              <a:t> </a:t>
            </a:r>
            <a:r>
              <a:rPr lang="ru-RU" altLang="ru-RU" sz="2400" dirty="0" smtClean="0">
                <a:cs typeface="Times New Roman" pitchFamily="18" charset="0"/>
              </a:rPr>
              <a:t>Важным моментом поэтому выступает обеспечение принятия клиентом ответственности за свое поведение.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43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2449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5815977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56059" y="618518"/>
            <a:ext cx="7987690" cy="147857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cs typeface="Times New Roman" panose="02020603050405020304" pitchFamily="18" charset="0"/>
              </a:rPr>
              <a:t>Основные понятия, используемые в </a:t>
            </a:r>
            <a:r>
              <a:rPr lang="ru-RU" sz="4000" b="1" dirty="0" err="1" smtClean="0">
                <a:cs typeface="Times New Roman" panose="02020603050405020304" pitchFamily="18" charset="0"/>
              </a:rPr>
              <a:t>когнитивно</a:t>
            </a:r>
            <a:r>
              <a:rPr lang="ru-RU" sz="4000" b="1" dirty="0">
                <a:cs typeface="Times New Roman" panose="02020603050405020304" pitchFamily="18" charset="0"/>
              </a:rPr>
              <a:t>-</a:t>
            </a:r>
            <a:r>
              <a:rPr lang="ru-RU" sz="4000" b="1" dirty="0" smtClean="0">
                <a:cs typeface="Times New Roman" panose="02020603050405020304" pitchFamily="18" charset="0"/>
              </a:rPr>
              <a:t>аналитическом направлении</a:t>
            </a:r>
            <a:endParaRPr lang="ru-RU" sz="4000" b="1" dirty="0"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755576" y="2276872"/>
            <a:ext cx="7987690" cy="3915817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cs typeface="Times New Roman" panose="02020603050405020304" pitchFamily="18" charset="0"/>
              </a:rPr>
              <a:t>Ловушки</a:t>
            </a:r>
            <a:r>
              <a:rPr lang="ru-RU" dirty="0" smtClean="0">
                <a:cs typeface="Times New Roman" panose="02020603050405020304" pitchFamily="18" charset="0"/>
              </a:rPr>
              <a:t> – сложные, повторяемые поведенческие шаблоны. (Например, имеющееся у клиента чувство неуверенности порождает стремление демонстрировать уверенное поведение.)</a:t>
            </a:r>
          </a:p>
          <a:p>
            <a:pPr algn="just"/>
            <a:r>
              <a:rPr lang="ru-RU" b="1" dirty="0" smtClean="0">
                <a:cs typeface="Times New Roman" panose="02020603050405020304" pitchFamily="18" charset="0"/>
              </a:rPr>
              <a:t>Дилеммы</a:t>
            </a:r>
            <a:r>
              <a:rPr lang="ru-RU" dirty="0" smtClean="0">
                <a:cs typeface="Times New Roman" panose="02020603050405020304" pitchFamily="18" charset="0"/>
              </a:rPr>
              <a:t> – стратегии поведения, построенные на альтернативном мышлении предполагающие две взаимоисключающие формы поведения.</a:t>
            </a:r>
          </a:p>
          <a:p>
            <a:pPr algn="just"/>
            <a:r>
              <a:rPr lang="ru-RU" b="1" dirty="0" smtClean="0">
                <a:cs typeface="Times New Roman" panose="02020603050405020304" pitchFamily="18" charset="0"/>
              </a:rPr>
              <a:t>Препятствия</a:t>
            </a:r>
            <a:r>
              <a:rPr lang="ru-RU" dirty="0" smtClean="0">
                <a:cs typeface="Times New Roman" panose="02020603050405020304" pitchFamily="18" charset="0"/>
              </a:rPr>
              <a:t> -</a:t>
            </a:r>
            <a:r>
              <a:rPr lang="ru-RU" dirty="0">
                <a:cs typeface="Times New Roman" panose="02020603050405020304" pitchFamily="18" charset="0"/>
              </a:rPr>
              <a:t>вариант поведения, при котором, ставя цель, клиент не осознает и не учитывает ее серьезности. Примером может служить попытка </a:t>
            </a:r>
            <a:r>
              <a:rPr lang="ru-RU" dirty="0" err="1">
                <a:cs typeface="Times New Roman" panose="02020603050405020304" pitchFamily="18" charset="0"/>
              </a:rPr>
              <a:t>фрустрированного</a:t>
            </a:r>
            <a:r>
              <a:rPr lang="ru-RU" dirty="0">
                <a:cs typeface="Times New Roman" panose="02020603050405020304" pitchFamily="18" charset="0"/>
              </a:rPr>
              <a:t> клиента бросить курить.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4AADA-5CC2-4594-98A3-0F33CE72E45D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5</a:t>
            </a:fld>
            <a:endParaRPr lang="ru-RU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0354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061" y="618521"/>
            <a:ext cx="7429499" cy="1128395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/>
              <a:t>Основные этапы работы с </a:t>
            </a:r>
            <a:r>
              <a:rPr lang="ru-RU" sz="4000" b="1" dirty="0" smtClean="0"/>
              <a:t>клиентом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dirty="0">
                <a:cs typeface="Times New Roman" panose="02020603050405020304" pitchFamily="18" charset="0"/>
              </a:rPr>
              <a:t>1.      Диагностический.</a:t>
            </a:r>
          </a:p>
          <a:p>
            <a:pPr marL="0" indent="0">
              <a:buNone/>
            </a:pPr>
            <a:r>
              <a:rPr lang="ru-RU" sz="3200" dirty="0">
                <a:cs typeface="Times New Roman" panose="02020603050405020304" pitchFamily="18" charset="0"/>
              </a:rPr>
              <a:t>2.      Активного взаимодействия.</a:t>
            </a:r>
          </a:p>
          <a:p>
            <a:pPr marL="0" indent="0">
              <a:buNone/>
            </a:pPr>
            <a:r>
              <a:rPr lang="ru-RU" sz="3200" dirty="0">
                <a:cs typeface="Times New Roman" panose="02020603050405020304" pitchFamily="18" charset="0"/>
              </a:rPr>
              <a:t>3.      Перерыв.</a:t>
            </a:r>
          </a:p>
          <a:p>
            <a:pPr marL="0" indent="0">
              <a:buNone/>
            </a:pPr>
            <a:r>
              <a:rPr lang="ru-RU" sz="3200" dirty="0">
                <a:cs typeface="Times New Roman" panose="02020603050405020304" pitchFamily="18" charset="0"/>
              </a:rPr>
              <a:t>4.      Заключительный.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4AADA-5CC2-4594-98A3-0F33CE72E45D}" type="slidenum">
              <a:rPr lang="ru-RU" sz="2400" b="1" smtClean="0">
                <a:solidFill>
                  <a:schemeClr val="tx1"/>
                </a:solidFill>
              </a:rPr>
              <a:pPr/>
              <a:t>6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485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8093630" cy="1478570"/>
          </a:xfrm>
        </p:spPr>
        <p:txBody>
          <a:bodyPr/>
          <a:lstStyle/>
          <a:p>
            <a:pPr algn="ctr"/>
            <a:r>
              <a:rPr lang="ru-RU" sz="4000" b="1" dirty="0" smtClean="0">
                <a:cs typeface="Times New Roman" panose="02020603050405020304" pitchFamily="18" charset="0"/>
              </a:rPr>
              <a:t>Цели</a:t>
            </a:r>
            <a:r>
              <a:rPr lang="ru-RU" sz="4000" b="1" dirty="0">
                <a:cs typeface="Times New Roman" panose="02020603050405020304" pitchFamily="18" charset="0"/>
              </a:rPr>
              <a:t> когнитивной </a:t>
            </a:r>
            <a:r>
              <a:rPr lang="ru-RU" sz="4000" b="1" dirty="0" err="1">
                <a:cs typeface="Times New Roman" panose="02020603050405020304" pitchFamily="18" charset="0"/>
              </a:rPr>
              <a:t>психокоррекции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6060" y="2249487"/>
            <a:ext cx="8093630" cy="3541714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smtClean="0">
                <a:cs typeface="Times New Roman" panose="02020603050405020304" pitchFamily="18" charset="0"/>
              </a:rPr>
              <a:t>исправления </a:t>
            </a:r>
            <a:r>
              <a:rPr lang="ru-RU" sz="2800" dirty="0">
                <a:cs typeface="Times New Roman" panose="02020603050405020304" pitchFamily="18" charset="0"/>
              </a:rPr>
              <a:t>ошибочной переработки информации;</a:t>
            </a:r>
          </a:p>
          <a:p>
            <a:r>
              <a:rPr lang="ru-RU" sz="2800" dirty="0">
                <a:cs typeface="Times New Roman" panose="02020603050405020304" pitchFamily="18" charset="0"/>
              </a:rPr>
              <a:t> </a:t>
            </a:r>
            <a:r>
              <a:rPr lang="ru-RU" sz="2800" dirty="0" smtClean="0">
                <a:cs typeface="Times New Roman" panose="02020603050405020304" pitchFamily="18" charset="0"/>
              </a:rPr>
              <a:t>помощь </a:t>
            </a:r>
            <a:r>
              <a:rPr lang="ru-RU" sz="2800" dirty="0">
                <a:cs typeface="Times New Roman" panose="02020603050405020304" pitchFamily="18" charset="0"/>
              </a:rPr>
              <a:t>клиентам в изменении убеждений, которые поддерживают неадаптивное поведение и неадаптивные эмоции</a:t>
            </a:r>
            <a:r>
              <a:rPr lang="ru-RU" sz="2800" dirty="0" smtClean="0"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800" b="1" dirty="0" smtClean="0">
                <a:cs typeface="Times New Roman" panose="02020603050405020304" pitchFamily="18" charset="0"/>
              </a:rPr>
              <a:t>      </a:t>
            </a:r>
            <a:r>
              <a:rPr lang="ru-RU" sz="2800" b="1" dirty="0" smtClean="0">
                <a:cs typeface="Times New Roman" panose="02020603050405020304" pitchFamily="18" charset="0"/>
              </a:rPr>
              <a:t>Позиция психолога - </a:t>
            </a:r>
            <a:r>
              <a:rPr lang="ru-RU" sz="2800" dirty="0" smtClean="0">
                <a:cs typeface="Times New Roman" panose="02020603050405020304" pitchFamily="18" charset="0"/>
              </a:rPr>
              <a:t>достаточно </a:t>
            </a:r>
            <a:r>
              <a:rPr lang="ru-RU" sz="2800" dirty="0">
                <a:cs typeface="Times New Roman" panose="02020603050405020304" pitchFamily="18" charset="0"/>
              </a:rPr>
              <a:t>директивная, он - учитель, наставник.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4AADA-5CC2-4594-98A3-0F33CE72E45D}" type="slidenum">
              <a:rPr lang="ru-RU" sz="2400" b="1" smtClean="0">
                <a:solidFill>
                  <a:schemeClr val="tx1"/>
                </a:solidFill>
              </a:rPr>
              <a:pPr/>
              <a:t>7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2514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83162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cs typeface="Times New Roman" panose="02020603050405020304" pitchFamily="18" charset="0"/>
              </a:rPr>
              <a:t>Техники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208912" cy="4536504"/>
          </a:xfrm>
        </p:spPr>
        <p:txBody>
          <a:bodyPr>
            <a:noAutofit/>
          </a:bodyPr>
          <a:lstStyle/>
          <a:p>
            <a:pPr algn="just"/>
            <a:r>
              <a:rPr lang="ru-RU" sz="2400" b="1" i="1" dirty="0">
                <a:cs typeface="Times New Roman" panose="02020603050405020304" pitchFamily="18" charset="0"/>
              </a:rPr>
              <a:t>Поведенческий</a:t>
            </a:r>
            <a:r>
              <a:rPr lang="ru-RU" sz="2400" b="1" dirty="0">
                <a:cs typeface="Times New Roman" panose="02020603050405020304" pitchFamily="18" charset="0"/>
              </a:rPr>
              <a:t> </a:t>
            </a:r>
            <a:r>
              <a:rPr lang="ru-RU" sz="2400" b="1" i="1" dirty="0">
                <a:cs typeface="Times New Roman" panose="02020603050405020304" pitchFamily="18" charset="0"/>
              </a:rPr>
              <a:t>эксперимент</a:t>
            </a:r>
            <a:r>
              <a:rPr lang="ru-RU" sz="2400" b="1" dirty="0">
                <a:cs typeface="Times New Roman" panose="02020603050405020304" pitchFamily="18" charset="0"/>
              </a:rPr>
              <a:t> </a:t>
            </a:r>
            <a:r>
              <a:rPr lang="ru-RU" sz="2400" dirty="0">
                <a:cs typeface="Times New Roman" panose="02020603050405020304" pitchFamily="18" charset="0"/>
              </a:rPr>
              <a:t>- проверка искаженных убеждений или страхов в ситуации реальной жизни. Когнитивный психолог не говорит клиенту, что его убеждения иррациональны или неправильны, или что ему необходимо принять убеждения психолога. Вместо этого психолог задает вопросы для извлечения информации о значении функций и последствиях убеждений клиента. В конце концов клиент сам решает, отвергать, модифицировать или сохранять ли ему свои убеждения, предварительно осознав их эмоциональные или поведенческие последствия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4AADA-5CC2-4594-98A3-0F33CE72E45D}" type="slidenum">
              <a:rPr lang="ru-RU" sz="2400" b="1" smtClean="0">
                <a:solidFill>
                  <a:schemeClr val="tx1"/>
                </a:solidFill>
              </a:rPr>
              <a:pPr/>
              <a:t>8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3419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047648"/>
          </a:xfrm>
        </p:spPr>
        <p:txBody>
          <a:bodyPr/>
          <a:lstStyle/>
          <a:p>
            <a:pPr algn="ctr"/>
            <a:r>
              <a:rPr lang="ru-RU" sz="4800" b="1" dirty="0" smtClean="0">
                <a:cs typeface="Times New Roman" panose="02020603050405020304" pitchFamily="18" charset="0"/>
              </a:rPr>
              <a:t>Техники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1236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cs typeface="Times New Roman" panose="02020603050405020304" pitchFamily="18" charset="0"/>
              </a:rPr>
              <a:t>1</a:t>
            </a:r>
            <a:r>
              <a:rPr lang="ru-RU" sz="3200" dirty="0">
                <a:cs typeface="Times New Roman" panose="02020603050405020304" pitchFamily="18" charset="0"/>
              </a:rPr>
              <a:t>.      Метод</a:t>
            </a:r>
            <a:r>
              <a:rPr lang="ru-RU" sz="3200" b="1" dirty="0">
                <a:cs typeface="Times New Roman" panose="02020603050405020304" pitchFamily="18" charset="0"/>
              </a:rPr>
              <a:t> </a:t>
            </a:r>
            <a:r>
              <a:rPr lang="ru-RU" sz="3200" dirty="0">
                <a:cs typeface="Times New Roman" panose="02020603050405020304" pitchFamily="18" charset="0"/>
              </a:rPr>
              <a:t>«Фиксированной</a:t>
            </a:r>
            <a:r>
              <a:rPr lang="ru-RU" sz="3200" b="1" dirty="0">
                <a:cs typeface="Times New Roman" panose="02020603050405020304" pitchFamily="18" charset="0"/>
              </a:rPr>
              <a:t> </a:t>
            </a:r>
            <a:r>
              <a:rPr lang="ru-RU" sz="3200" dirty="0">
                <a:cs typeface="Times New Roman" panose="02020603050405020304" pitchFamily="18" charset="0"/>
              </a:rPr>
              <a:t>роли</a:t>
            </a:r>
            <a:r>
              <a:rPr lang="ru-RU" sz="3200" dirty="0" smtClean="0">
                <a:cs typeface="Times New Roman" panose="02020603050405020304" pitchFamily="18" charset="0"/>
              </a:rPr>
              <a:t>»</a:t>
            </a:r>
            <a:endParaRPr lang="ru-RU" sz="32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>
                <a:cs typeface="Times New Roman" panose="02020603050405020304" pitchFamily="18" charset="0"/>
              </a:rPr>
              <a:t>2.      «Подъем</a:t>
            </a:r>
            <a:r>
              <a:rPr lang="ru-RU" sz="3200" b="1" dirty="0">
                <a:cs typeface="Times New Roman" panose="02020603050405020304" pitchFamily="18" charset="0"/>
              </a:rPr>
              <a:t> </a:t>
            </a:r>
            <a:r>
              <a:rPr lang="ru-RU" sz="3200" dirty="0">
                <a:cs typeface="Times New Roman" panose="02020603050405020304" pitchFamily="18" charset="0"/>
              </a:rPr>
              <a:t>по</a:t>
            </a:r>
            <a:r>
              <a:rPr lang="ru-RU" sz="3200" b="1" dirty="0">
                <a:cs typeface="Times New Roman" panose="02020603050405020304" pitchFamily="18" charset="0"/>
              </a:rPr>
              <a:t> </a:t>
            </a:r>
            <a:r>
              <a:rPr lang="ru-RU" sz="3200" dirty="0">
                <a:cs typeface="Times New Roman" panose="02020603050405020304" pitchFamily="18" charset="0"/>
              </a:rPr>
              <a:t>лестнице</a:t>
            </a:r>
            <a:r>
              <a:rPr lang="ru-RU" sz="3200" dirty="0" smtClean="0">
                <a:cs typeface="Times New Roman" panose="02020603050405020304" pitchFamily="18" charset="0"/>
              </a:rPr>
              <a:t>»</a:t>
            </a:r>
            <a:endParaRPr lang="en-US" sz="32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>
                <a:cs typeface="Times New Roman" panose="02020603050405020304" pitchFamily="18" charset="0"/>
              </a:rPr>
              <a:t>3.      «Складывание</a:t>
            </a:r>
            <a:r>
              <a:rPr lang="ru-RU" sz="3200" b="1" dirty="0">
                <a:cs typeface="Times New Roman" panose="02020603050405020304" pitchFamily="18" charset="0"/>
              </a:rPr>
              <a:t> </a:t>
            </a:r>
            <a:r>
              <a:rPr lang="ru-RU" sz="3200" dirty="0">
                <a:cs typeface="Times New Roman" panose="02020603050405020304" pitchFamily="18" charset="0"/>
              </a:rPr>
              <a:t>пирамиды</a:t>
            </a:r>
            <a:r>
              <a:rPr lang="ru-RU" sz="3200" dirty="0" smtClean="0">
                <a:cs typeface="Times New Roman" panose="02020603050405020304" pitchFamily="18" charset="0"/>
              </a:rPr>
              <a:t>»</a:t>
            </a:r>
            <a:endParaRPr lang="en-US" sz="32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>
                <a:cs typeface="Times New Roman" panose="02020603050405020304" pitchFamily="18" charset="0"/>
              </a:rPr>
              <a:t>4.      «ABC-</a:t>
            </a:r>
            <a:r>
              <a:rPr lang="ru-RU" sz="3200" dirty="0">
                <a:cs typeface="Times New Roman" panose="02020603050405020304" pitchFamily="18" charset="0"/>
              </a:rPr>
              <a:t>модель».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4AADA-5CC2-4594-98A3-0F33CE72E45D}" type="slidenum">
              <a:rPr lang="ru-RU" sz="2400" b="1" smtClean="0">
                <a:solidFill>
                  <a:schemeClr val="tx1"/>
                </a:solidFill>
              </a:rPr>
              <a:pPr/>
              <a:t>9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7763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636</TotalTime>
  <Words>1393</Words>
  <Application>Microsoft Office PowerPoint</Application>
  <PresentationFormat>Экран (4:3)</PresentationFormat>
  <Paragraphs>261</Paragraphs>
  <Slides>44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1_Тема Office</vt:lpstr>
      <vt:lpstr>Бихевиорально-когнитивное направление в психологии </vt:lpstr>
      <vt:lpstr>План лекции</vt:lpstr>
      <vt:lpstr>Особенности когнитивной психокоррекции</vt:lpstr>
      <vt:lpstr>В когнитивном подходе психокоррекции выделяют</vt:lpstr>
      <vt:lpstr>Основные понятия, используемые в когнитивно-аналитическом направлении</vt:lpstr>
      <vt:lpstr>Основные этапы работы с клиентом</vt:lpstr>
      <vt:lpstr>Цели когнитивной психокоррекции </vt:lpstr>
      <vt:lpstr>Техники</vt:lpstr>
      <vt:lpstr>Техники</vt:lpstr>
      <vt:lpstr>Когнитивно-поведенческая психотерапия</vt:lpstr>
      <vt:lpstr>Методы когнитивно-поведенческого направления</vt:lpstr>
      <vt:lpstr>Поведенческая психотерапия</vt:lpstr>
      <vt:lpstr>Классическое обусловливание (научение типа S)</vt:lpstr>
      <vt:lpstr>Оперантное обусловливание (научение типа R)</vt:lpstr>
      <vt:lpstr>Презентация PowerPoint</vt:lpstr>
      <vt:lpstr>Пример позитивного подкрепления</vt:lpstr>
      <vt:lpstr>Пример негативного подкрепления</vt:lpstr>
      <vt:lpstr>Техника парадоксальной интенции</vt:lpstr>
      <vt:lpstr>Тренинг социальных умений</vt:lpstr>
      <vt:lpstr>Методы позитивного подкрепления</vt:lpstr>
      <vt:lpstr>Методы негативного подкрепления</vt:lpstr>
      <vt:lpstr>Области применения поведенческой психотерапии</vt:lpstr>
      <vt:lpstr>Когнитивная психотерапия</vt:lpstr>
      <vt:lpstr>Иррациональные когниции</vt:lpstr>
      <vt:lpstr>Техника декатастрофизации</vt:lpstr>
      <vt:lpstr>Техника переформулирования</vt:lpstr>
      <vt:lpstr>Техника децентрализации и отстраненности</vt:lpstr>
      <vt:lpstr>Показания к когнитивной психотерапии</vt:lpstr>
      <vt:lpstr>Рационально-эмотивная психотерапия</vt:lpstr>
      <vt:lpstr>Презентация PowerPoint</vt:lpstr>
      <vt:lpstr>Тактика рационально-эмотивной психотерапии</vt:lpstr>
      <vt:lpstr>Показания для применения рационально-эмотивной психотерапии</vt:lpstr>
      <vt:lpstr>Модель рационально-эмотивной терапии А. Эллиса (РЭТ)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Техники</vt:lpstr>
      <vt:lpstr>Реальностная терапия </vt:lpstr>
      <vt:lpstr>Презентация PowerPoint</vt:lpstr>
      <vt:lpstr>Спасибо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Гештальт-терапия как метод психологической помощи </dc:title>
  <dc:creator>1</dc:creator>
  <cp:lastModifiedBy>1</cp:lastModifiedBy>
  <cp:revision>24</cp:revision>
  <dcterms:created xsi:type="dcterms:W3CDTF">2023-06-28T16:41:11Z</dcterms:created>
  <dcterms:modified xsi:type="dcterms:W3CDTF">2023-06-29T03:26:58Z</dcterms:modified>
</cp:coreProperties>
</file>