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432A3-1D16-49EF-B22A-7CE6217C468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9F478A-D9F6-4507-B2BF-43C81DB18D36}">
      <dgm:prSet phldrT="[Текст]" custT="1"/>
      <dgm:spPr>
        <a:xfrm>
          <a:off x="2087931" y="3188"/>
          <a:ext cx="4097988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b="1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добро и зло</a:t>
          </a:r>
        </a:p>
      </dgm:t>
    </dgm:pt>
    <dgm:pt modelId="{4036D88E-CB28-4344-9CFE-F6B860257EAA}" type="parTrans" cxnId="{3D398FE3-965C-464B-9D6E-F681D6686B3C}">
      <dgm:prSet/>
      <dgm:spPr/>
      <dgm:t>
        <a:bodyPr/>
        <a:lstStyle/>
        <a:p>
          <a:endParaRPr lang="ru-RU"/>
        </a:p>
      </dgm:t>
    </dgm:pt>
    <dgm:pt modelId="{46901303-E0E8-498C-AEE2-34A81C1A868E}" type="sibTrans" cxnId="{3D398FE3-965C-464B-9D6E-F681D6686B3C}">
      <dgm:prSet/>
      <dgm:spPr>
        <a:xfrm>
          <a:off x="1525528" y="934810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2055733" y="187375"/>
              </a:moveTo>
              <a:arcTo wR="1365391" hR="1365391" stAng="18022271" swAng="67545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gm:spPr>
      <dgm:t>
        <a:bodyPr/>
        <a:lstStyle/>
        <a:p>
          <a:endParaRPr lang="ru-RU"/>
        </a:p>
      </dgm:t>
    </dgm:pt>
    <dgm:pt modelId="{5A313A73-A554-4FAD-B4E6-3231F6574BF9}">
      <dgm:prSet phldrT="[Текст]" custT="1"/>
      <dgm:spPr>
        <a:xfrm>
          <a:off x="4887462" y="1636920"/>
          <a:ext cx="2996205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b="1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справедливость</a:t>
          </a:r>
        </a:p>
      </dgm:t>
    </dgm:pt>
    <dgm:pt modelId="{DF4AB366-CDDD-4F0D-A636-FBC78D45EC0C}" type="parTrans" cxnId="{61ADA30D-2A14-4F72-A4A5-A39097DA9CF3}">
      <dgm:prSet/>
      <dgm:spPr/>
      <dgm:t>
        <a:bodyPr/>
        <a:lstStyle/>
        <a:p>
          <a:endParaRPr lang="ru-RU"/>
        </a:p>
      </dgm:t>
    </dgm:pt>
    <dgm:pt modelId="{AA114424-EEF6-4F93-9560-843FFFAA2C31}" type="sibTrans" cxnId="{61ADA30D-2A14-4F72-A4A5-A39097DA9CF3}">
      <dgm:prSet/>
      <dgm:spPr>
        <a:xfrm>
          <a:off x="2009549" y="1495889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2652732" y="910365"/>
              </a:moveTo>
              <a:arcTo wR="1365391" hR="1365391" stAng="20432005" swAng="1221884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gm:spPr>
      <dgm:t>
        <a:bodyPr/>
        <a:lstStyle/>
        <a:p>
          <a:endParaRPr lang="ru-RU"/>
        </a:p>
      </dgm:t>
    </dgm:pt>
    <dgm:pt modelId="{3FDC95DA-FD91-40FD-A7E7-CA01124E2F31}">
      <dgm:prSet phldrT="[Текст]" custT="1"/>
      <dgm:spPr>
        <a:xfrm>
          <a:off x="4906525" y="4168574"/>
          <a:ext cx="2879559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b="1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совесть</a:t>
          </a:r>
        </a:p>
      </dgm:t>
    </dgm:pt>
    <dgm:pt modelId="{69FE8FD4-4FF0-4044-9E4F-DF93B0274D12}" type="parTrans" cxnId="{44DA7CDE-C547-4793-8437-F15A497A30A4}">
      <dgm:prSet/>
      <dgm:spPr/>
      <dgm:t>
        <a:bodyPr/>
        <a:lstStyle/>
        <a:p>
          <a:endParaRPr lang="ru-RU"/>
        </a:p>
      </dgm:t>
    </dgm:pt>
    <dgm:pt modelId="{BBC5AA6F-3DF3-4304-BD5E-6C8EE4D86375}" type="sibTrans" cxnId="{44DA7CDE-C547-4793-8437-F15A497A30A4}">
      <dgm:prSet/>
      <dgm:spPr>
        <a:xfrm>
          <a:off x="1877576" y="1115476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1906200" y="2619114"/>
              </a:moveTo>
              <a:arcTo wR="1365391" hR="1365391" stAng="3999988" swAng="2929760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gm:spPr>
      <dgm:t>
        <a:bodyPr/>
        <a:lstStyle/>
        <a:p>
          <a:endParaRPr lang="ru-RU"/>
        </a:p>
      </dgm:t>
    </dgm:pt>
    <dgm:pt modelId="{97D79AD1-DF32-4C89-8130-C43E7AE75D81}">
      <dgm:prSet phldrT="[Текст]" custT="1"/>
      <dgm:spPr>
        <a:xfrm>
          <a:off x="125902" y="4112710"/>
          <a:ext cx="3826815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b="1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долг</a:t>
          </a:r>
        </a:p>
      </dgm:t>
    </dgm:pt>
    <dgm:pt modelId="{0E6470B9-C6A1-40D1-83A4-8EF100C70950}" type="parTrans" cxnId="{34018EA0-6067-44EE-8D22-B7A4972EC715}">
      <dgm:prSet/>
      <dgm:spPr/>
      <dgm:t>
        <a:bodyPr/>
        <a:lstStyle/>
        <a:p>
          <a:endParaRPr lang="ru-RU"/>
        </a:p>
      </dgm:t>
    </dgm:pt>
    <dgm:pt modelId="{969CE5C5-E062-46D7-AE48-DFE300126AA2}" type="sibTrans" cxnId="{34018EA0-6067-44EE-8D22-B7A4972EC715}">
      <dgm:prSet/>
      <dgm:spPr>
        <a:xfrm>
          <a:off x="1621062" y="1299303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4561" y="1476908"/>
              </a:moveTo>
              <a:arcTo wR="1365391" hR="1365391" stAng="10518914" swAng="115752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gm:spPr>
      <dgm:t>
        <a:bodyPr/>
        <a:lstStyle/>
        <a:p>
          <a:endParaRPr lang="ru-RU"/>
        </a:p>
      </dgm:t>
    </dgm:pt>
    <dgm:pt modelId="{E70B84F2-B994-4BC4-AB73-12FB4766E027}">
      <dgm:prSet phldrT="[Текст]" custT="1"/>
      <dgm:spPr>
        <a:xfrm>
          <a:off x="345932" y="1636920"/>
          <a:ext cx="3084708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800" b="1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благо</a:t>
          </a:r>
        </a:p>
      </dgm:t>
    </dgm:pt>
    <dgm:pt modelId="{958042F5-47FA-47D8-81B9-FA7707A5EA4D}" type="parTrans" cxnId="{A428EF7F-8CA4-414C-86B5-1B1332B211DD}">
      <dgm:prSet/>
      <dgm:spPr/>
      <dgm:t>
        <a:bodyPr/>
        <a:lstStyle/>
        <a:p>
          <a:endParaRPr lang="ru-RU"/>
        </a:p>
      </dgm:t>
    </dgm:pt>
    <dgm:pt modelId="{B5A67419-84AC-4C26-81DC-6C438B5678AA}" type="sibTrans" cxnId="{A428EF7F-8CA4-414C-86B5-1B1332B211DD}">
      <dgm:prSet/>
      <dgm:spPr>
        <a:xfrm>
          <a:off x="2019604" y="934810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458358" y="344810"/>
              </a:moveTo>
              <a:arcTo wR="1365391" hR="1365391" stAng="13702271" swAng="67545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gm:spPr>
      <dgm:t>
        <a:bodyPr/>
        <a:lstStyle/>
        <a:p>
          <a:endParaRPr lang="ru-RU"/>
        </a:p>
      </dgm:t>
    </dgm:pt>
    <dgm:pt modelId="{125F0969-47E3-4B9B-9824-92F6C65B3ECD}" type="pres">
      <dgm:prSet presAssocID="{7FB432A3-1D16-49EF-B22A-7CE6217C468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B84232-0D05-44BE-BEBA-D5F4972CE5DF}" type="pres">
      <dgm:prSet presAssocID="{D29F478A-D9F6-4507-B2BF-43C81DB18D36}" presName="node" presStyleLbl="node1" presStyleIdx="0" presStyleCnt="5" custScaleX="22512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0056E27-E70F-4444-A7DB-DEC35947A2EC}" type="pres">
      <dgm:prSet presAssocID="{D29F478A-D9F6-4507-B2BF-43C81DB18D36}" presName="spNode" presStyleCnt="0"/>
      <dgm:spPr/>
    </dgm:pt>
    <dgm:pt modelId="{0F1F6351-08F4-4FB2-A8AB-19A50781850D}" type="pres">
      <dgm:prSet presAssocID="{46901303-E0E8-498C-AEE2-34A81C1A868E}" presName="sibTrans" presStyleLbl="sibTrans1D1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2055733" y="187375"/>
              </a:moveTo>
              <a:arcTo wR="1365391" hR="1365391" stAng="18022271" swAng="675458"/>
            </a:path>
          </a:pathLst>
        </a:custGeom>
      </dgm:spPr>
      <dgm:t>
        <a:bodyPr/>
        <a:lstStyle/>
        <a:p>
          <a:endParaRPr lang="ru-RU"/>
        </a:p>
      </dgm:t>
    </dgm:pt>
    <dgm:pt modelId="{5BF326D3-9C5E-498A-AD59-1C818BB6BABE}" type="pres">
      <dgm:prSet presAssocID="{5A313A73-A554-4FAD-B4E6-3231F6574BF9}" presName="node" presStyleLbl="node1" presStyleIdx="1" presStyleCnt="5" custScaleX="16459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2AD2C530-23B8-47CA-89A5-8F647951C3AD}" type="pres">
      <dgm:prSet presAssocID="{5A313A73-A554-4FAD-B4E6-3231F6574BF9}" presName="spNode" presStyleCnt="0"/>
      <dgm:spPr/>
    </dgm:pt>
    <dgm:pt modelId="{97A5A718-5165-47E5-825F-CE7EB9299DD9}" type="pres">
      <dgm:prSet presAssocID="{AA114424-EEF6-4F93-9560-843FFFAA2C31}" presName="sibTrans" presStyleLbl="sibTrans1D1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2652732" y="910365"/>
              </a:moveTo>
              <a:arcTo wR="1365391" hR="1365391" stAng="20432005" swAng="1221884"/>
            </a:path>
          </a:pathLst>
        </a:custGeom>
      </dgm:spPr>
      <dgm:t>
        <a:bodyPr/>
        <a:lstStyle/>
        <a:p>
          <a:endParaRPr lang="ru-RU"/>
        </a:p>
      </dgm:t>
    </dgm:pt>
    <dgm:pt modelId="{D4EEA2A1-6D92-42AB-8F80-28C3DB81E4DF}" type="pres">
      <dgm:prSet presAssocID="{3FDC95DA-FD91-40FD-A7E7-CA01124E2F31}" presName="node" presStyleLbl="node1" presStyleIdx="2" presStyleCnt="5" custScaleX="158190" custRadScaleRad="120559" custRadScaleInc="-6172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BCDC92B-2441-40B5-91EC-72F06F7ABEE9}" type="pres">
      <dgm:prSet presAssocID="{3FDC95DA-FD91-40FD-A7E7-CA01124E2F31}" presName="spNode" presStyleCnt="0"/>
      <dgm:spPr/>
    </dgm:pt>
    <dgm:pt modelId="{958FB2C1-1AB9-41DB-8F81-F36F065B1BC9}" type="pres">
      <dgm:prSet presAssocID="{BBC5AA6F-3DF3-4304-BD5E-6C8EE4D86375}" presName="sibTrans" presStyleLbl="sibTrans1D1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906200" y="2619114"/>
              </a:moveTo>
              <a:arcTo wR="1365391" hR="1365391" stAng="3999988" swAng="2929760"/>
            </a:path>
          </a:pathLst>
        </a:custGeom>
      </dgm:spPr>
      <dgm:t>
        <a:bodyPr/>
        <a:lstStyle/>
        <a:p>
          <a:endParaRPr lang="ru-RU"/>
        </a:p>
      </dgm:t>
    </dgm:pt>
    <dgm:pt modelId="{B5C86474-7513-4339-99AD-C97F32D42EF1}" type="pres">
      <dgm:prSet presAssocID="{97D79AD1-DF32-4C89-8130-C43E7AE75D81}" presName="node" presStyleLbl="node1" presStyleIdx="3" presStyleCnt="5" custScaleX="210228" custRadScaleRad="115408" custRadScaleInc="5933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285778ED-55AC-4D83-A378-8A28C6AC658F}" type="pres">
      <dgm:prSet presAssocID="{97D79AD1-DF32-4C89-8130-C43E7AE75D81}" presName="spNode" presStyleCnt="0"/>
      <dgm:spPr/>
    </dgm:pt>
    <dgm:pt modelId="{5BA5141E-7B2A-4D11-BE5A-21D69070533F}" type="pres">
      <dgm:prSet presAssocID="{969CE5C5-E062-46D7-AE48-DFE300126AA2}" presName="sibTrans" presStyleLbl="sibTrans1D1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4561" y="1476908"/>
              </a:moveTo>
              <a:arcTo wR="1365391" hR="1365391" stAng="10518914" swAng="1157528"/>
            </a:path>
          </a:pathLst>
        </a:custGeom>
      </dgm:spPr>
      <dgm:t>
        <a:bodyPr/>
        <a:lstStyle/>
        <a:p>
          <a:endParaRPr lang="ru-RU"/>
        </a:p>
      </dgm:t>
    </dgm:pt>
    <dgm:pt modelId="{51625FAF-5F85-435D-8769-2BD51546FCF9}" type="pres">
      <dgm:prSet presAssocID="{E70B84F2-B994-4BC4-AB73-12FB4766E027}" presName="node" presStyleLbl="node1" presStyleIdx="4" presStyleCnt="5" custScaleX="16946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28368335-BB85-40D6-8EAD-4745499E6F7C}" type="pres">
      <dgm:prSet presAssocID="{E70B84F2-B994-4BC4-AB73-12FB4766E027}" presName="spNode" presStyleCnt="0"/>
      <dgm:spPr/>
    </dgm:pt>
    <dgm:pt modelId="{9F54CF4E-0519-4F7F-A483-F4AB9BB60D23}" type="pres">
      <dgm:prSet presAssocID="{B5A67419-84AC-4C26-81DC-6C438B5678AA}" presName="sibTrans" presStyleLbl="sibTrans1D1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458358" y="344810"/>
              </a:moveTo>
              <a:arcTo wR="1365391" hR="1365391" stAng="13702271" swAng="675458"/>
            </a:path>
          </a:pathLst>
        </a:custGeom>
      </dgm:spPr>
      <dgm:t>
        <a:bodyPr/>
        <a:lstStyle/>
        <a:p>
          <a:endParaRPr lang="ru-RU"/>
        </a:p>
      </dgm:t>
    </dgm:pt>
  </dgm:ptLst>
  <dgm:cxnLst>
    <dgm:cxn modelId="{44DA7CDE-C547-4793-8437-F15A497A30A4}" srcId="{7FB432A3-1D16-49EF-B22A-7CE6217C4682}" destId="{3FDC95DA-FD91-40FD-A7E7-CA01124E2F31}" srcOrd="2" destOrd="0" parTransId="{69FE8FD4-4FF0-4044-9E4F-DF93B0274D12}" sibTransId="{BBC5AA6F-3DF3-4304-BD5E-6C8EE4D86375}"/>
    <dgm:cxn modelId="{A428EF7F-8CA4-414C-86B5-1B1332B211DD}" srcId="{7FB432A3-1D16-49EF-B22A-7CE6217C4682}" destId="{E70B84F2-B994-4BC4-AB73-12FB4766E027}" srcOrd="4" destOrd="0" parTransId="{958042F5-47FA-47D8-81B9-FA7707A5EA4D}" sibTransId="{B5A67419-84AC-4C26-81DC-6C438B5678AA}"/>
    <dgm:cxn modelId="{C16E141D-028F-4B52-9AD6-5C6C5530C5DE}" type="presOf" srcId="{E70B84F2-B994-4BC4-AB73-12FB4766E027}" destId="{51625FAF-5F85-435D-8769-2BD51546FCF9}" srcOrd="0" destOrd="0" presId="urn:microsoft.com/office/officeart/2005/8/layout/cycle5"/>
    <dgm:cxn modelId="{EA165342-9F57-4DBF-A8B8-4762C1467382}" type="presOf" srcId="{D29F478A-D9F6-4507-B2BF-43C81DB18D36}" destId="{F9B84232-0D05-44BE-BEBA-D5F4972CE5DF}" srcOrd="0" destOrd="0" presId="urn:microsoft.com/office/officeart/2005/8/layout/cycle5"/>
    <dgm:cxn modelId="{A0DEAE70-CBCD-4604-B24B-C19360C007EA}" type="presOf" srcId="{5A313A73-A554-4FAD-B4E6-3231F6574BF9}" destId="{5BF326D3-9C5E-498A-AD59-1C818BB6BABE}" srcOrd="0" destOrd="0" presId="urn:microsoft.com/office/officeart/2005/8/layout/cycle5"/>
    <dgm:cxn modelId="{33109AF0-CB82-44CC-BD9F-9D615E305ECA}" type="presOf" srcId="{B5A67419-84AC-4C26-81DC-6C438B5678AA}" destId="{9F54CF4E-0519-4F7F-A483-F4AB9BB60D23}" srcOrd="0" destOrd="0" presId="urn:microsoft.com/office/officeart/2005/8/layout/cycle5"/>
    <dgm:cxn modelId="{C64767EE-9489-4C46-8BB0-5ACE83144E1B}" type="presOf" srcId="{AA114424-EEF6-4F93-9560-843FFFAA2C31}" destId="{97A5A718-5165-47E5-825F-CE7EB9299DD9}" srcOrd="0" destOrd="0" presId="urn:microsoft.com/office/officeart/2005/8/layout/cycle5"/>
    <dgm:cxn modelId="{34018EA0-6067-44EE-8D22-B7A4972EC715}" srcId="{7FB432A3-1D16-49EF-B22A-7CE6217C4682}" destId="{97D79AD1-DF32-4C89-8130-C43E7AE75D81}" srcOrd="3" destOrd="0" parTransId="{0E6470B9-C6A1-40D1-83A4-8EF100C70950}" sibTransId="{969CE5C5-E062-46D7-AE48-DFE300126AA2}"/>
    <dgm:cxn modelId="{3D398FE3-965C-464B-9D6E-F681D6686B3C}" srcId="{7FB432A3-1D16-49EF-B22A-7CE6217C4682}" destId="{D29F478A-D9F6-4507-B2BF-43C81DB18D36}" srcOrd="0" destOrd="0" parTransId="{4036D88E-CB28-4344-9CFE-F6B860257EAA}" sibTransId="{46901303-E0E8-498C-AEE2-34A81C1A868E}"/>
    <dgm:cxn modelId="{E70DCA79-E706-4C8D-B3A7-155FE31C1801}" type="presOf" srcId="{7FB432A3-1D16-49EF-B22A-7CE6217C4682}" destId="{125F0969-47E3-4B9B-9824-92F6C65B3ECD}" srcOrd="0" destOrd="0" presId="urn:microsoft.com/office/officeart/2005/8/layout/cycle5"/>
    <dgm:cxn modelId="{61ADA30D-2A14-4F72-A4A5-A39097DA9CF3}" srcId="{7FB432A3-1D16-49EF-B22A-7CE6217C4682}" destId="{5A313A73-A554-4FAD-B4E6-3231F6574BF9}" srcOrd="1" destOrd="0" parTransId="{DF4AB366-CDDD-4F0D-A636-FBC78D45EC0C}" sibTransId="{AA114424-EEF6-4F93-9560-843FFFAA2C31}"/>
    <dgm:cxn modelId="{FDF8DD2D-82F2-4AB1-81FA-6C4DD7ADB5D2}" type="presOf" srcId="{3FDC95DA-FD91-40FD-A7E7-CA01124E2F31}" destId="{D4EEA2A1-6D92-42AB-8F80-28C3DB81E4DF}" srcOrd="0" destOrd="0" presId="urn:microsoft.com/office/officeart/2005/8/layout/cycle5"/>
    <dgm:cxn modelId="{5E5C1676-38E2-4F00-B5E2-08C07E07BD07}" type="presOf" srcId="{46901303-E0E8-498C-AEE2-34A81C1A868E}" destId="{0F1F6351-08F4-4FB2-A8AB-19A50781850D}" srcOrd="0" destOrd="0" presId="urn:microsoft.com/office/officeart/2005/8/layout/cycle5"/>
    <dgm:cxn modelId="{DEA6E6BC-7513-40BC-A16B-DB524918D1E5}" type="presOf" srcId="{BBC5AA6F-3DF3-4304-BD5E-6C8EE4D86375}" destId="{958FB2C1-1AB9-41DB-8F81-F36F065B1BC9}" srcOrd="0" destOrd="0" presId="urn:microsoft.com/office/officeart/2005/8/layout/cycle5"/>
    <dgm:cxn modelId="{D67AB5F6-E11A-4EA9-A4C8-8DCB62F64E53}" type="presOf" srcId="{97D79AD1-DF32-4C89-8130-C43E7AE75D81}" destId="{B5C86474-7513-4339-99AD-C97F32D42EF1}" srcOrd="0" destOrd="0" presId="urn:microsoft.com/office/officeart/2005/8/layout/cycle5"/>
    <dgm:cxn modelId="{18AFE6A4-935D-4693-9D99-5C30D6DDF286}" type="presOf" srcId="{969CE5C5-E062-46D7-AE48-DFE300126AA2}" destId="{5BA5141E-7B2A-4D11-BE5A-21D69070533F}" srcOrd="0" destOrd="0" presId="urn:microsoft.com/office/officeart/2005/8/layout/cycle5"/>
    <dgm:cxn modelId="{1469056B-FE3F-41EA-8ACC-E6CA8128D75A}" type="presParOf" srcId="{125F0969-47E3-4B9B-9824-92F6C65B3ECD}" destId="{F9B84232-0D05-44BE-BEBA-D5F4972CE5DF}" srcOrd="0" destOrd="0" presId="urn:microsoft.com/office/officeart/2005/8/layout/cycle5"/>
    <dgm:cxn modelId="{784BD259-E4FF-4D85-B37E-C5B2D7168613}" type="presParOf" srcId="{125F0969-47E3-4B9B-9824-92F6C65B3ECD}" destId="{30056E27-E70F-4444-A7DB-DEC35947A2EC}" srcOrd="1" destOrd="0" presId="urn:microsoft.com/office/officeart/2005/8/layout/cycle5"/>
    <dgm:cxn modelId="{93E4513D-B326-42A6-A523-A52CEF2AA8F3}" type="presParOf" srcId="{125F0969-47E3-4B9B-9824-92F6C65B3ECD}" destId="{0F1F6351-08F4-4FB2-A8AB-19A50781850D}" srcOrd="2" destOrd="0" presId="urn:microsoft.com/office/officeart/2005/8/layout/cycle5"/>
    <dgm:cxn modelId="{25B7250C-8ADE-43AF-86DB-ACBC08EE5696}" type="presParOf" srcId="{125F0969-47E3-4B9B-9824-92F6C65B3ECD}" destId="{5BF326D3-9C5E-498A-AD59-1C818BB6BABE}" srcOrd="3" destOrd="0" presId="urn:microsoft.com/office/officeart/2005/8/layout/cycle5"/>
    <dgm:cxn modelId="{9E6DC876-765C-4A52-BC1B-BED51E0ABF07}" type="presParOf" srcId="{125F0969-47E3-4B9B-9824-92F6C65B3ECD}" destId="{2AD2C530-23B8-47CA-89A5-8F647951C3AD}" srcOrd="4" destOrd="0" presId="urn:microsoft.com/office/officeart/2005/8/layout/cycle5"/>
    <dgm:cxn modelId="{E31524D2-C3A5-4785-9B2F-D6F920BD2BC5}" type="presParOf" srcId="{125F0969-47E3-4B9B-9824-92F6C65B3ECD}" destId="{97A5A718-5165-47E5-825F-CE7EB9299DD9}" srcOrd="5" destOrd="0" presId="urn:microsoft.com/office/officeart/2005/8/layout/cycle5"/>
    <dgm:cxn modelId="{366B3E34-CB00-4A8F-AF73-00F0B261B7D3}" type="presParOf" srcId="{125F0969-47E3-4B9B-9824-92F6C65B3ECD}" destId="{D4EEA2A1-6D92-42AB-8F80-28C3DB81E4DF}" srcOrd="6" destOrd="0" presId="urn:microsoft.com/office/officeart/2005/8/layout/cycle5"/>
    <dgm:cxn modelId="{B2669DB5-DE69-45C7-893F-8A448EBB74B7}" type="presParOf" srcId="{125F0969-47E3-4B9B-9824-92F6C65B3ECD}" destId="{4BCDC92B-2441-40B5-91EC-72F06F7ABEE9}" srcOrd="7" destOrd="0" presId="urn:microsoft.com/office/officeart/2005/8/layout/cycle5"/>
    <dgm:cxn modelId="{B30986AB-473E-4D1B-9318-C702C5A62356}" type="presParOf" srcId="{125F0969-47E3-4B9B-9824-92F6C65B3ECD}" destId="{958FB2C1-1AB9-41DB-8F81-F36F065B1BC9}" srcOrd="8" destOrd="0" presId="urn:microsoft.com/office/officeart/2005/8/layout/cycle5"/>
    <dgm:cxn modelId="{C7B976D6-1868-4408-846C-E29D3BC90245}" type="presParOf" srcId="{125F0969-47E3-4B9B-9824-92F6C65B3ECD}" destId="{B5C86474-7513-4339-99AD-C97F32D42EF1}" srcOrd="9" destOrd="0" presId="urn:microsoft.com/office/officeart/2005/8/layout/cycle5"/>
    <dgm:cxn modelId="{E91C6EA9-3539-4451-8D17-05FD33BB6125}" type="presParOf" srcId="{125F0969-47E3-4B9B-9824-92F6C65B3ECD}" destId="{285778ED-55AC-4D83-A378-8A28C6AC658F}" srcOrd="10" destOrd="0" presId="urn:microsoft.com/office/officeart/2005/8/layout/cycle5"/>
    <dgm:cxn modelId="{1A7F9840-D571-440D-AA97-6817D424C7D5}" type="presParOf" srcId="{125F0969-47E3-4B9B-9824-92F6C65B3ECD}" destId="{5BA5141E-7B2A-4D11-BE5A-21D69070533F}" srcOrd="11" destOrd="0" presId="urn:microsoft.com/office/officeart/2005/8/layout/cycle5"/>
    <dgm:cxn modelId="{9936207B-254F-4C4B-9963-A6D9EAB636A7}" type="presParOf" srcId="{125F0969-47E3-4B9B-9824-92F6C65B3ECD}" destId="{51625FAF-5F85-435D-8769-2BD51546FCF9}" srcOrd="12" destOrd="0" presId="urn:microsoft.com/office/officeart/2005/8/layout/cycle5"/>
    <dgm:cxn modelId="{530A2C74-3B12-4A2F-9E28-39A54CF76EC8}" type="presParOf" srcId="{125F0969-47E3-4B9B-9824-92F6C65B3ECD}" destId="{28368335-BB85-40D6-8EAD-4745499E6F7C}" srcOrd="13" destOrd="0" presId="urn:microsoft.com/office/officeart/2005/8/layout/cycle5"/>
    <dgm:cxn modelId="{9DAFD9BF-C1A5-4CCB-8A5E-A04BFC0226AB}" type="presParOf" srcId="{125F0969-47E3-4B9B-9824-92F6C65B3ECD}" destId="{9F54CF4E-0519-4F7F-A483-F4AB9BB60D2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B84232-0D05-44BE-BEBA-D5F4972CE5DF}">
      <dsp:nvSpPr>
        <dsp:cNvPr id="0" name=""/>
        <dsp:cNvSpPr/>
      </dsp:nvSpPr>
      <dsp:spPr>
        <a:xfrm>
          <a:off x="2087931" y="3188"/>
          <a:ext cx="4097988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добро и зло</a:t>
          </a:r>
        </a:p>
      </dsp:txBody>
      <dsp:txXfrm>
        <a:off x="2145690" y="60947"/>
        <a:ext cx="3982470" cy="1067687"/>
      </dsp:txXfrm>
    </dsp:sp>
    <dsp:sp modelId="{0F1F6351-08F4-4FB2-A8AB-19A50781850D}">
      <dsp:nvSpPr>
        <dsp:cNvPr id="0" name=""/>
        <dsp:cNvSpPr/>
      </dsp:nvSpPr>
      <dsp:spPr>
        <a:xfrm>
          <a:off x="1525528" y="934810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2055733" y="187375"/>
              </a:moveTo>
              <a:arcTo wR="1365391" hR="1365391" stAng="18022271" swAng="67545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326D3-9C5E-498A-AD59-1C818BB6BABE}">
      <dsp:nvSpPr>
        <dsp:cNvPr id="0" name=""/>
        <dsp:cNvSpPr/>
      </dsp:nvSpPr>
      <dsp:spPr>
        <a:xfrm>
          <a:off x="4887462" y="1636920"/>
          <a:ext cx="2996205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справедливость</a:t>
          </a:r>
        </a:p>
      </dsp:txBody>
      <dsp:txXfrm>
        <a:off x="4945221" y="1694679"/>
        <a:ext cx="2880687" cy="1067687"/>
      </dsp:txXfrm>
    </dsp:sp>
    <dsp:sp modelId="{97A5A718-5165-47E5-825F-CE7EB9299DD9}">
      <dsp:nvSpPr>
        <dsp:cNvPr id="0" name=""/>
        <dsp:cNvSpPr/>
      </dsp:nvSpPr>
      <dsp:spPr>
        <a:xfrm>
          <a:off x="2009549" y="1495889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2652732" y="910365"/>
              </a:moveTo>
              <a:arcTo wR="1365391" hR="1365391" stAng="20432005" swAng="1221884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EA2A1-6D92-42AB-8F80-28C3DB81E4DF}">
      <dsp:nvSpPr>
        <dsp:cNvPr id="0" name=""/>
        <dsp:cNvSpPr/>
      </dsp:nvSpPr>
      <dsp:spPr>
        <a:xfrm>
          <a:off x="4906525" y="4168574"/>
          <a:ext cx="2879559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совесть</a:t>
          </a:r>
        </a:p>
      </dsp:txBody>
      <dsp:txXfrm>
        <a:off x="4964284" y="4226333"/>
        <a:ext cx="2764041" cy="1067687"/>
      </dsp:txXfrm>
    </dsp:sp>
    <dsp:sp modelId="{958FB2C1-1AB9-41DB-8F81-F36F065B1BC9}">
      <dsp:nvSpPr>
        <dsp:cNvPr id="0" name=""/>
        <dsp:cNvSpPr/>
      </dsp:nvSpPr>
      <dsp:spPr>
        <a:xfrm>
          <a:off x="1877576" y="1115476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1906200" y="2619114"/>
              </a:moveTo>
              <a:arcTo wR="1365391" hR="1365391" stAng="3999988" swAng="2929760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86474-7513-4339-99AD-C97F32D42EF1}">
      <dsp:nvSpPr>
        <dsp:cNvPr id="0" name=""/>
        <dsp:cNvSpPr/>
      </dsp:nvSpPr>
      <dsp:spPr>
        <a:xfrm>
          <a:off x="125902" y="4112710"/>
          <a:ext cx="3826815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долг</a:t>
          </a:r>
        </a:p>
      </dsp:txBody>
      <dsp:txXfrm>
        <a:off x="183661" y="4170469"/>
        <a:ext cx="3711297" cy="1067687"/>
      </dsp:txXfrm>
    </dsp:sp>
    <dsp:sp modelId="{5BA5141E-7B2A-4D11-BE5A-21D69070533F}">
      <dsp:nvSpPr>
        <dsp:cNvPr id="0" name=""/>
        <dsp:cNvSpPr/>
      </dsp:nvSpPr>
      <dsp:spPr>
        <a:xfrm>
          <a:off x="1621062" y="1299303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4561" y="1476908"/>
              </a:moveTo>
              <a:arcTo wR="1365391" hR="1365391" stAng="10518914" swAng="115752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625FAF-5F85-435D-8769-2BD51546FCF9}">
      <dsp:nvSpPr>
        <dsp:cNvPr id="0" name=""/>
        <dsp:cNvSpPr/>
      </dsp:nvSpPr>
      <dsp:spPr>
        <a:xfrm>
          <a:off x="345932" y="1636920"/>
          <a:ext cx="3084708" cy="1183205"/>
        </a:xfrm>
        <a:prstGeom prst="roundRect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благо</a:t>
          </a:r>
        </a:p>
      </dsp:txBody>
      <dsp:txXfrm>
        <a:off x="403691" y="1694679"/>
        <a:ext cx="2969190" cy="1067687"/>
      </dsp:txXfrm>
    </dsp:sp>
    <dsp:sp modelId="{9F54CF4E-0519-4F7F-A483-F4AB9BB60D23}">
      <dsp:nvSpPr>
        <dsp:cNvPr id="0" name=""/>
        <dsp:cNvSpPr/>
      </dsp:nvSpPr>
      <dsp:spPr>
        <a:xfrm>
          <a:off x="2019604" y="934810"/>
          <a:ext cx="4728718" cy="4728718"/>
        </a:xfrm>
        <a:custGeom>
          <a:avLst/>
          <a:gdLst/>
          <a:ahLst/>
          <a:cxnLst/>
          <a:rect l="0" t="0" r="0" b="0"/>
          <a:pathLst>
            <a:path>
              <a:moveTo>
                <a:pt x="458358" y="344810"/>
              </a:moveTo>
              <a:arcTo wR="1365391" hR="1365391" stAng="13702271" swAng="675458"/>
            </a:path>
          </a:pathLst>
        </a:custGeom>
        <a:noFill/>
        <a:ln w="9525" cap="flat" cmpd="sng" algn="ctr">
          <a:solidFill>
            <a:sysClr val="windowText" lastClr="00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82726-B95C-4051-9E50-54B3FECA2C89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71E-2CF3-40C5-A158-DFC3B67CE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8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5193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148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0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65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38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324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8199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169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256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2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497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92696"/>
            <a:ext cx="7962678" cy="56166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КУЛЬТУРА ПЕДАГОГИЧЕСКОГО ОБЩЕНИЯ В ДЕЛОВОЙ КОММУНИКАЦИИ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Негативные  </a:t>
            </a:r>
            <a:r>
              <a:rPr lang="ru-RU" sz="3200" b="1" dirty="0">
                <a:solidFill>
                  <a:srgbClr val="FF0000"/>
                </a:solidFill>
              </a:rPr>
              <a:t>и позитивные установки педагога в общении с </a:t>
            </a:r>
            <a:r>
              <a:rPr lang="ru-RU" sz="3200" b="1" dirty="0" smtClean="0">
                <a:solidFill>
                  <a:srgbClr val="FF0000"/>
                </a:solidFill>
              </a:rPr>
              <a:t>обучающимся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/>
          <a:lstStyle/>
          <a:p>
            <a:pPr algn="just"/>
            <a:r>
              <a:rPr lang="ru-RU" sz="2000" dirty="0"/>
              <a:t>- </a:t>
            </a:r>
            <a:r>
              <a:rPr lang="ru-RU" sz="2000" dirty="0">
                <a:solidFill>
                  <a:srgbClr val="00B0F0"/>
                </a:solidFill>
              </a:rPr>
              <a:t>наличие негативной установки педагога </a:t>
            </a:r>
            <a:r>
              <a:rPr lang="ru-RU" sz="2000" dirty="0"/>
              <a:t>на того или иного обучающегося определяется по следующим признакам: педагог не создает благоприятную психологическую атмосферу для «плохого» обучающегося (мало времени для подготовки ответа, нетактичное перебивание ответа обучающегося, отсутствие наводящих вопросов), частое использование порицания в соотношении с поощрением</a:t>
            </a:r>
            <a:r>
              <a:rPr lang="ru-RU" sz="2000" dirty="0" smtClean="0"/>
              <a:t>;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- </a:t>
            </a:r>
            <a:r>
              <a:rPr lang="ru-RU" sz="2000" dirty="0">
                <a:solidFill>
                  <a:srgbClr val="00B0F0"/>
                </a:solidFill>
              </a:rPr>
              <a:t>наличие позитивной установки педагога </a:t>
            </a:r>
            <a:r>
              <a:rPr lang="ru-RU" sz="2000" dirty="0"/>
              <a:t>выражается в </a:t>
            </a:r>
            <a:r>
              <a:rPr lang="ru-RU" sz="2000" dirty="0" smtClean="0"/>
              <a:t>стремлении </a:t>
            </a:r>
            <a:r>
              <a:rPr lang="ru-RU" sz="2000" dirty="0"/>
              <a:t>педагога дать возможность обучающемуся высказать свои мысли, при этом педагог задает наводящие вопросы обучающемуся, поощряет его взглядом, улыбкой, проявляет </a:t>
            </a:r>
            <a:r>
              <a:rPr lang="ru-RU" sz="2000" dirty="0" err="1"/>
              <a:t>эмпатию</a:t>
            </a:r>
            <a:r>
              <a:rPr lang="ru-RU" sz="2000" dirty="0"/>
              <a:t> и терпение.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687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10081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Характеристика культуры педагогического 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12568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Уровень развития коммуникативных профессиональных компетенций педагога </a:t>
            </a:r>
            <a:r>
              <a:rPr lang="ru-RU" sz="2400" dirty="0">
                <a:latin typeface="Times New Roman"/>
                <a:ea typeface="Calibri"/>
              </a:rPr>
              <a:t>напрямую зависит от его уровня общей культуры. Следовательно, чем выше уровень общей культура педагога, тем выше уровень развития его педагогической </a:t>
            </a:r>
            <a:r>
              <a:rPr lang="ru-RU" sz="2400" dirty="0" smtClean="0">
                <a:latin typeface="Times New Roman"/>
                <a:ea typeface="Calibri"/>
              </a:rPr>
              <a:t>культуры.</a:t>
            </a:r>
            <a:endParaRPr lang="ru-RU" sz="24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Педагог, являясь носителем культурных ценностей </a:t>
            </a:r>
            <a:r>
              <a:rPr lang="ru-RU" sz="2400" dirty="0">
                <a:latin typeface="Times New Roman"/>
                <a:ea typeface="Calibri"/>
              </a:rPr>
              <a:t>и примером для обучающихся (воспитанников) обязан сам воплощать тот образ человека культуры, который, будет мотивировать их к самосовершенствованию и саморазвитию. 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400" dirty="0">
                <a:solidFill>
                  <a:srgbClr val="0070C0"/>
                </a:solidFill>
                <a:latin typeface="Times New Roman"/>
                <a:ea typeface="Calibri"/>
              </a:rPr>
              <a:t>Культура педагогического общения </a:t>
            </a:r>
            <a:r>
              <a:rPr lang="ru-RU" sz="2400" dirty="0">
                <a:latin typeface="Times New Roman"/>
                <a:ea typeface="Calibri"/>
              </a:rPr>
              <a:t>является одним из значимых компонентов эффективной организации не только педагогической коммуникации, но и всего целостного педагогического </a:t>
            </a:r>
            <a:r>
              <a:rPr lang="ru-RU" sz="2400" dirty="0" smtClean="0">
                <a:latin typeface="Times New Roman"/>
                <a:ea typeface="Calibri"/>
              </a:rPr>
              <a:t>процесса.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026199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435280" cy="64807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Культура </a:t>
            </a:r>
            <a:r>
              <a:rPr lang="ru-RU" sz="3600" b="1" dirty="0">
                <a:solidFill>
                  <a:srgbClr val="FF0000"/>
                </a:solidFill>
              </a:rPr>
              <a:t>педагогического общения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	Культуру </a:t>
            </a:r>
            <a:r>
              <a:rPr lang="ru-RU" sz="2000" dirty="0"/>
              <a:t>педагогического общения можно рассматривать как </a:t>
            </a:r>
            <a:r>
              <a:rPr lang="ru-RU" sz="2000" dirty="0">
                <a:solidFill>
                  <a:srgbClr val="0070C0"/>
                </a:solidFill>
              </a:rPr>
              <a:t>часть педагогической культуры</a:t>
            </a:r>
            <a:r>
              <a:rPr lang="ru-RU" sz="2000" dirty="0"/>
              <a:t>, которая выражается в речи, манерах поведения, невербальной коммуникации, в духовно-нравственных ценностях педагога. </a:t>
            </a:r>
          </a:p>
          <a:p>
            <a:pPr marL="0" indent="0" algn="just">
              <a:buNone/>
            </a:pPr>
            <a:r>
              <a:rPr lang="ru-RU" sz="2000" dirty="0" smtClean="0"/>
              <a:t>	Культура </a:t>
            </a:r>
            <a:r>
              <a:rPr lang="ru-RU" sz="2000" dirty="0"/>
              <a:t>педагогического общения предполагает наличие у </a:t>
            </a:r>
            <a:r>
              <a:rPr lang="ru-RU" sz="2000" dirty="0" smtClean="0"/>
              <a:t>педагога </a:t>
            </a:r>
            <a:r>
              <a:rPr lang="ru-RU" sz="2000" dirty="0"/>
              <a:t>таких </a:t>
            </a:r>
            <a:r>
              <a:rPr lang="ru-RU" sz="2000" dirty="0">
                <a:solidFill>
                  <a:srgbClr val="0070C0"/>
                </a:solidFill>
              </a:rPr>
              <a:t>качеств личности </a:t>
            </a:r>
            <a:r>
              <a:rPr lang="ru-RU" sz="2000" dirty="0"/>
              <a:t>как: </a:t>
            </a:r>
          </a:p>
          <a:p>
            <a:pPr algn="just"/>
            <a:r>
              <a:rPr lang="ru-RU" sz="2000" dirty="0"/>
              <a:t>- вежливость;</a:t>
            </a:r>
          </a:p>
          <a:p>
            <a:pPr algn="just"/>
            <a:r>
              <a:rPr lang="ru-RU" sz="2000" dirty="0"/>
              <a:t>- скромность;</a:t>
            </a:r>
          </a:p>
          <a:p>
            <a:pPr algn="just"/>
            <a:r>
              <a:rPr lang="ru-RU" sz="2000" dirty="0"/>
              <a:t>- тактичность;</a:t>
            </a:r>
          </a:p>
          <a:p>
            <a:pPr algn="just"/>
            <a:r>
              <a:rPr lang="ru-RU" sz="2000" dirty="0"/>
              <a:t>- любезность;</a:t>
            </a:r>
          </a:p>
          <a:p>
            <a:pPr algn="just"/>
            <a:r>
              <a:rPr lang="ru-RU" sz="2000" dirty="0"/>
              <a:t>- предупредительность;</a:t>
            </a:r>
          </a:p>
          <a:p>
            <a:pPr algn="just"/>
            <a:r>
              <a:rPr lang="ru-RU" sz="2000" dirty="0"/>
              <a:t>- доброжелательность;</a:t>
            </a:r>
          </a:p>
          <a:p>
            <a:pPr algn="just"/>
            <a:r>
              <a:rPr lang="ru-RU" sz="2000" dirty="0"/>
              <a:t>- корректность;</a:t>
            </a:r>
          </a:p>
          <a:p>
            <a:pPr algn="just"/>
            <a:r>
              <a:rPr lang="ru-RU" sz="2000" dirty="0"/>
              <a:t>- деликатность;</a:t>
            </a:r>
          </a:p>
          <a:p>
            <a:pPr algn="just"/>
            <a:r>
              <a:rPr lang="ru-RU" sz="2000" dirty="0"/>
              <a:t>- толерантность;</a:t>
            </a:r>
          </a:p>
          <a:p>
            <a:pPr algn="just"/>
            <a:r>
              <a:rPr lang="ru-RU" sz="2000" dirty="0"/>
              <a:t>- учтивость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64465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Этика педагогического 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904656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2400" dirty="0"/>
              <a:t>Этика (дословно с греч. «</a:t>
            </a:r>
            <a:r>
              <a:rPr lang="ru-RU" sz="2400" dirty="0" err="1"/>
              <a:t>ethos</a:t>
            </a:r>
            <a:r>
              <a:rPr lang="ru-RU" sz="2400" dirty="0"/>
              <a:t>» означает обычай, нрав) -учение о морали, нравственности.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/>
              <a:t>Сам термин «этика» впервые был употреблен древнегреческим философом Аристотелем в работе «</a:t>
            </a:r>
            <a:r>
              <a:rPr lang="ru-RU" sz="2400" dirty="0" err="1"/>
              <a:t>Никомахова</a:t>
            </a:r>
            <a:r>
              <a:rPr lang="ru-RU" sz="2400" dirty="0"/>
              <a:t> этика», в которой </a:t>
            </a:r>
            <a:r>
              <a:rPr lang="ru-RU" sz="2400" dirty="0" smtClean="0"/>
              <a:t>автор </a:t>
            </a:r>
            <a:r>
              <a:rPr lang="ru-RU" sz="2400" dirty="0"/>
              <a:t>дает наставления о добре и зле своему сыну </a:t>
            </a:r>
            <a:r>
              <a:rPr lang="ru-RU" sz="2400" dirty="0" err="1"/>
              <a:t>Никомаху</a:t>
            </a:r>
            <a:r>
              <a:rPr lang="ru-RU" sz="2400" dirty="0"/>
              <a:t>, </a:t>
            </a:r>
            <a:r>
              <a:rPr lang="ru-RU" sz="2400" dirty="0" smtClean="0"/>
              <a:t>рассказывает </a:t>
            </a:r>
            <a:r>
              <a:rPr lang="ru-RU" sz="2400" dirty="0"/>
              <a:t>как он должен поступать, чтобы совершать правильные и </a:t>
            </a:r>
            <a:r>
              <a:rPr lang="ru-RU" sz="2400" dirty="0" smtClean="0"/>
              <a:t>нравственные </a:t>
            </a:r>
            <a:r>
              <a:rPr lang="ru-RU" sz="2400" dirty="0"/>
              <a:t>деяния.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/>
              <a:t>Мораль, как предмет изучения этики представляет собой </a:t>
            </a:r>
            <a:r>
              <a:rPr lang="ru-RU" sz="2400" dirty="0" smtClean="0"/>
              <a:t>определенную </a:t>
            </a:r>
            <a:r>
              <a:rPr lang="ru-RU" sz="2400" dirty="0"/>
              <a:t>систему человеческих ценностей и выступает как способ нормативной регуляции социальных отношений, общения и поведения людей в самых различных сферах общественной жизни: семье, быту, политике, науке, в  том числе и в образовательной сфере.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64095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Категориальный аппарат этики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1183232"/>
              </p:ext>
            </p:extLst>
          </p:nvPr>
        </p:nvGraphicFramePr>
        <p:xfrm>
          <a:off x="457200" y="1052513"/>
          <a:ext cx="8229600" cy="5545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652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80920" cy="5433467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dirty="0"/>
              <a:t>Способность и умения педагога соблюдать этические нормы в общении с другими субъектами образовательного процесса </a:t>
            </a:r>
            <a:r>
              <a:rPr lang="ru-RU" dirty="0" smtClean="0"/>
              <a:t>формирует </a:t>
            </a:r>
            <a:r>
              <a:rPr lang="ru-RU" dirty="0"/>
              <a:t>педагогическую этику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/>
              <a:t>Соблюдение педагогической этики про-является посредствам использования педагогом вербальных (речевых) и невербальных (</a:t>
            </a:r>
            <a:r>
              <a:rPr lang="ru-RU" dirty="0" err="1"/>
              <a:t>безречевых</a:t>
            </a:r>
            <a:r>
              <a:rPr lang="ru-RU" dirty="0"/>
              <a:t>) средств общения. </a:t>
            </a:r>
          </a:p>
        </p:txBody>
      </p:sp>
    </p:spTree>
    <p:extLst>
      <p:ext uri="{BB962C8B-B14F-4D97-AF65-F5344CB8AC3E}">
        <p14:creationId xmlns:p14="http://schemas.microsoft.com/office/powerpoint/2010/main" val="255034617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Принципы  </a:t>
            </a:r>
            <a:r>
              <a:rPr lang="ru-RU" sz="3200" b="1" dirty="0">
                <a:solidFill>
                  <a:srgbClr val="FF0000"/>
                </a:solidFill>
              </a:rPr>
              <a:t>педагогической этики в </a:t>
            </a:r>
            <a:r>
              <a:rPr lang="ru-RU" sz="3200" b="1" dirty="0" smtClean="0">
                <a:solidFill>
                  <a:srgbClr val="FF0000"/>
                </a:solidFill>
              </a:rPr>
              <a:t>общении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- общение должно быть своевременным, чему способствует пунктуальность педагога;</a:t>
            </a:r>
          </a:p>
          <a:p>
            <a:pPr marL="0" indent="0" algn="just">
              <a:buNone/>
            </a:pPr>
            <a:r>
              <a:rPr lang="ru-RU" sz="2000" dirty="0"/>
              <a:t>- стиль одежды педагога должен быть достаточно строгим и </a:t>
            </a:r>
            <a:r>
              <a:rPr lang="ru-RU" sz="2000" dirty="0" smtClean="0"/>
              <a:t>деловым</a:t>
            </a:r>
            <a:r>
              <a:rPr lang="ru-RU" sz="2000" dirty="0"/>
              <a:t>, а сама одежда аккуратной и  чистой;</a:t>
            </a:r>
          </a:p>
          <a:p>
            <a:pPr marL="0" indent="0" algn="just">
              <a:buNone/>
            </a:pPr>
            <a:r>
              <a:rPr lang="ru-RU" sz="2000" dirty="0"/>
              <a:t>- для создания положительной эмоциональной обстановки в общении педагог должен быть максимально приветливым и добро-желательным;</a:t>
            </a:r>
          </a:p>
          <a:p>
            <a:pPr marL="0" indent="0" algn="just">
              <a:buNone/>
            </a:pPr>
            <a:r>
              <a:rPr lang="ru-RU" sz="2000" dirty="0"/>
              <a:t>- при общении педагогу следует учитывать возрастные и </a:t>
            </a:r>
            <a:r>
              <a:rPr lang="ru-RU" sz="2000" dirty="0" smtClean="0"/>
              <a:t>индивидуальные </a:t>
            </a:r>
            <a:r>
              <a:rPr lang="ru-RU" sz="2000" dirty="0"/>
              <a:t>особенности собеседника;</a:t>
            </a:r>
          </a:p>
          <a:p>
            <a:pPr marL="0" indent="0" algn="just">
              <a:buNone/>
            </a:pPr>
            <a:r>
              <a:rPr lang="ru-RU" sz="2000" dirty="0"/>
              <a:t>- педагогическое общение должно основываться на </a:t>
            </a:r>
            <a:r>
              <a:rPr lang="ru-RU" sz="2000" dirty="0" smtClean="0"/>
              <a:t>использовании </a:t>
            </a:r>
            <a:r>
              <a:rPr lang="ru-RU" sz="2000" dirty="0"/>
              <a:t>грамотной и правильной речи, а так же на использовании </a:t>
            </a:r>
            <a:r>
              <a:rPr lang="ru-RU" sz="2000" dirty="0" smtClean="0"/>
              <a:t>этикетных </a:t>
            </a:r>
            <a:r>
              <a:rPr lang="ru-RU" sz="2000" dirty="0"/>
              <a:t>речевых клише (приветствие, прощание, благодарность и т.д.);</a:t>
            </a:r>
          </a:p>
          <a:p>
            <a:pPr marL="0" indent="0" algn="just">
              <a:buNone/>
            </a:pPr>
            <a:r>
              <a:rPr lang="ru-RU" sz="2000" dirty="0"/>
              <a:t>- при общении педагогу следует тщательно контролировать </a:t>
            </a:r>
            <a:r>
              <a:rPr lang="ru-RU" sz="2000" dirty="0" err="1"/>
              <a:t>ис</a:t>
            </a:r>
            <a:r>
              <a:rPr lang="ru-RU" sz="2000" dirty="0"/>
              <a:t>-пользование невербальных средств общения (жесты, мимика, позы, интонация, пространственная дистанция и т.д.).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87377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0081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Педагогический такт как основа педагогической этики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84576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Педагогический такт определяется в деловой коммуникации как </a:t>
            </a:r>
            <a:r>
              <a:rPr lang="ru-RU" sz="2000" dirty="0">
                <a:solidFill>
                  <a:srgbClr val="0070C0"/>
                </a:solidFill>
                <a:latin typeface="Times New Roman"/>
                <a:ea typeface="Calibri"/>
              </a:rPr>
              <a:t>профессиональное качество педагога </a:t>
            </a:r>
            <a:r>
              <a:rPr lang="ru-RU" sz="2000" dirty="0">
                <a:latin typeface="Times New Roman"/>
                <a:ea typeface="Calibri"/>
              </a:rPr>
              <a:t>и часть его педагогического мастерства, т.е., как умение педагога выбирать педагогически целесообразный тон и стиль в педагогическом общении.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Педагогический такт  предполагает наличие у педагога </a:t>
            </a:r>
            <a:r>
              <a:rPr lang="ru-RU" sz="2000" dirty="0">
                <a:solidFill>
                  <a:srgbClr val="0070C0"/>
                </a:solidFill>
                <a:latin typeface="Times New Roman"/>
                <a:ea typeface="Calibri"/>
              </a:rPr>
              <a:t>чувства меры в общении</a:t>
            </a:r>
            <a:r>
              <a:rPr lang="ru-RU" sz="2000" dirty="0">
                <a:latin typeface="Times New Roman"/>
                <a:ea typeface="Calibri"/>
              </a:rPr>
              <a:t>, а значит, умения педагога дозировать свои средства воздействия на участников деловой коммуникации и не допускать крайностей в общении с ними. 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Слишком сильная строгость, требовательность и суровость педагога может быть источником ответной грубости и агрессии. </a:t>
            </a:r>
            <a:endParaRPr lang="ru-RU" sz="2000" dirty="0"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/>
                <a:ea typeface="Calibri"/>
              </a:rPr>
              <a:t>Проявление педагогического такта </a:t>
            </a:r>
            <a:r>
              <a:rPr lang="ru-RU" sz="2000" dirty="0">
                <a:latin typeface="Times New Roman"/>
                <a:ea typeface="Calibri"/>
              </a:rPr>
              <a:t>определяется личностными и возрастными особенностями того человека по отношению к которому он реализуется в педагогической практике. </a:t>
            </a:r>
            <a:endParaRPr lang="ru-RU" sz="2000" dirty="0" smtClean="0">
              <a:latin typeface="Times New Roman"/>
              <a:ea typeface="Calibri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Кроме </a:t>
            </a:r>
            <a:r>
              <a:rPr lang="ru-RU" sz="2000" dirty="0">
                <a:latin typeface="Times New Roman"/>
                <a:ea typeface="Calibri"/>
              </a:rPr>
              <a:t>того, </a:t>
            </a:r>
            <a:r>
              <a:rPr lang="ru-RU" sz="2000" dirty="0">
                <a:solidFill>
                  <a:srgbClr val="0070C0"/>
                </a:solidFill>
                <a:latin typeface="Times New Roman"/>
                <a:ea typeface="Calibri"/>
              </a:rPr>
              <a:t>педагогический такт является мощным стимулом к учебной работе обучающихся.</a:t>
            </a:r>
            <a:endParaRPr lang="ru-RU" sz="2000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92133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1368152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Соблюдение  </a:t>
            </a:r>
            <a:r>
              <a:rPr lang="ru-RU" sz="3200" b="1" dirty="0">
                <a:solidFill>
                  <a:srgbClr val="FF0000"/>
                </a:solidFill>
              </a:rPr>
              <a:t>педагогического такта по отношению к обучающемуся со стороны педагога </a:t>
            </a:r>
            <a:r>
              <a:rPr lang="ru-RU" sz="3200" b="1" dirty="0" smtClean="0">
                <a:solidFill>
                  <a:srgbClr val="FF0000"/>
                </a:solidFill>
              </a:rPr>
              <a:t>предполагает: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435280" cy="4536504"/>
          </a:xfrm>
        </p:spPr>
        <p:txBody>
          <a:bodyPr/>
          <a:lstStyle/>
          <a:p>
            <a:pPr lvl="0" algn="just">
              <a:lnSpc>
                <a:spcPct val="115000"/>
              </a:lnSpc>
              <a:buFont typeface="Times New Roman"/>
              <a:buChar char="-"/>
            </a:pPr>
            <a:r>
              <a:rPr lang="ru-RU" sz="2400" dirty="0">
                <a:ea typeface="Calibri"/>
              </a:rPr>
              <a:t>сочетание уважения к обучающемуся с требовательностью к нему;</a:t>
            </a:r>
            <a:endParaRPr lang="ru-RU" sz="2400" dirty="0"/>
          </a:p>
          <a:p>
            <a:pPr lvl="0" algn="just">
              <a:lnSpc>
                <a:spcPct val="115000"/>
              </a:lnSpc>
              <a:buFont typeface="Times New Roman"/>
              <a:buChar char="-"/>
            </a:pPr>
            <a:r>
              <a:rPr lang="ru-RU" sz="2400" dirty="0">
                <a:ea typeface="Calibri"/>
              </a:rPr>
              <a:t>развитие самостоятельности обучающихся во всех видах учебной деятельности и твердое педагогическое руководство их работой;</a:t>
            </a:r>
            <a:endParaRPr lang="ru-RU" sz="2400" dirty="0"/>
          </a:p>
          <a:p>
            <a:pPr lvl="0" algn="just">
              <a:lnSpc>
                <a:spcPct val="115000"/>
              </a:lnSpc>
              <a:buFont typeface="Times New Roman"/>
              <a:buChar char="-"/>
            </a:pPr>
            <a:r>
              <a:rPr lang="ru-RU" sz="2400" dirty="0">
                <a:ea typeface="Calibri"/>
              </a:rPr>
              <a:t>внимательность к эмоциональному состоянию обучающегося и разумность требований к нему;</a:t>
            </a:r>
            <a:endParaRPr lang="ru-RU" sz="2400" dirty="0"/>
          </a:p>
          <a:p>
            <a:pPr lvl="0" algn="just">
              <a:lnSpc>
                <a:spcPct val="115000"/>
              </a:lnSpc>
              <a:buFont typeface="Times New Roman"/>
              <a:buChar char="-"/>
            </a:pPr>
            <a:r>
              <a:rPr lang="ru-RU" sz="2400" dirty="0">
                <a:ea typeface="Calibri"/>
              </a:rPr>
              <a:t>доверие к обучающемся и систематическую проверку качества их учебной работы и др.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836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ind_0412_slide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652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1_ind_0412_slide</vt:lpstr>
      <vt:lpstr>Тема 7. КУЛЬТУРА ПЕДАГОГИЧЕСКОГО ОБЩЕНИЯ В ДЕЛОВОЙ КОММУНИКАЦИИ </vt:lpstr>
      <vt:lpstr>Характеристика культуры педагогического общения</vt:lpstr>
      <vt:lpstr>Культура педагогического общения </vt:lpstr>
      <vt:lpstr>Этика педагогического общения</vt:lpstr>
      <vt:lpstr>Категориальный аппарат этики</vt:lpstr>
      <vt:lpstr>Презентация PowerPoint</vt:lpstr>
      <vt:lpstr>Принципы  педагогической этики в общении</vt:lpstr>
      <vt:lpstr>Педагогический такт как основа педагогической этики</vt:lpstr>
      <vt:lpstr>Соблюдение  педагогического такта по отношению к обучающемуся со стороны педагога предполагает:</vt:lpstr>
      <vt:lpstr>Негативные  и позитивные установки педагога в общении с обучающимся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Содержание педагогики как отражение науки </dc:title>
  <dc:creator>Admin</dc:creator>
  <cp:lastModifiedBy>Наталья</cp:lastModifiedBy>
  <cp:revision>45</cp:revision>
  <dcterms:created xsi:type="dcterms:W3CDTF">2016-06-06T13:26:29Z</dcterms:created>
  <dcterms:modified xsi:type="dcterms:W3CDTF">2022-08-12T07:24:01Z</dcterms:modified>
</cp:coreProperties>
</file>