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80" r:id="rId3"/>
    <p:sldId id="281" r:id="rId4"/>
    <p:sldId id="282" r:id="rId5"/>
    <p:sldId id="283" r:id="rId6"/>
    <p:sldId id="284" r:id="rId7"/>
    <p:sldId id="285" r:id="rId8"/>
    <p:sldId id="286" r:id="rId9"/>
    <p:sldId id="257" r:id="rId10"/>
    <p:sldId id="258" r:id="rId11"/>
    <p:sldId id="259" r:id="rId12"/>
    <p:sldId id="287" r:id="rId13"/>
    <p:sldId id="260" r:id="rId14"/>
    <p:sldId id="261" r:id="rId15"/>
    <p:sldId id="262" r:id="rId16"/>
    <p:sldId id="263" r:id="rId17"/>
    <p:sldId id="265" r:id="rId18"/>
    <p:sldId id="264" r:id="rId19"/>
    <p:sldId id="266" r:id="rId20"/>
    <p:sldId id="267" r:id="rId21"/>
    <p:sldId id="268" r:id="rId22"/>
    <p:sldId id="269" r:id="rId23"/>
    <p:sldId id="270" r:id="rId24"/>
    <p:sldId id="271" r:id="rId25"/>
    <p:sldId id="273" r:id="rId26"/>
    <p:sldId id="274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94" y="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FD25C9-0A11-4B14-8959-119DD89BD53B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74C52-07D4-41DD-B4B5-A46DC10AEFA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9188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BD1FFA-33B4-4AEE-B4AC-7369090D7D92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E3484D-EE1D-40DB-8D45-F12EFA4379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74078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5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86BC2-8187-49B2-AD4F-A58B4666E8DA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994ECC-8DE9-4144-94B3-9194579317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75043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2DCC8B-B5B3-4C2D-B098-F1683C6A885C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215528-5622-4F89-B899-929F2D5312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21859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6F2AF-F68F-4F11-8B63-FA5D47C99BC3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1D158C-D15F-4F2D-ADBA-8145CBAB87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7924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F7E5D-805A-43C4-BF61-AAAE19B3EF3A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6F2AD-7F30-4673-8BB9-85C088C045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38741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4A8FCA-83FB-40CF-9916-DD624E593076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AAA1B5-F2D1-4092-BC17-493E84F8A0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35188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Right Triangle 17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5290A-5D1C-4060-9742-B392EA050173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ru-RU">
              <a:solidFill>
                <a:srgbClr val="434342"/>
              </a:solidFill>
            </a:endParaRP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543E94C6-11EA-48B4-8A2F-88B73C045391}" type="slidenum">
              <a:rPr lang="ru-RU">
                <a:solidFill>
                  <a:srgbClr val="434342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4343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77939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6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A8A45-38D0-4C47-8A64-FE1E38E343B0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42217B-4468-4337-80F4-6EFEB6E10E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50611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2AFE1-632E-4A10-907A-087556EFA5D5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95FD6-1EE0-4500-B765-C9C919AC4D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701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A51DC6-CEF1-4E97-AD0F-116614562C74}" type="datetimeFigureOut">
              <a:rPr lang="ru-RU"/>
              <a:pPr>
                <a:defRPr/>
              </a:pPr>
              <a:t>20.04.2020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ECE1FE-FE0F-4A38-B7F2-58702F907A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942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DEC8B4D-FD0A-4B05-A976-728D1258525B}" type="datetimeFigureOut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20.04.2020</a:t>
            </a:fld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latin typeface="Arial" charset="0"/>
              <a:cs typeface="Arial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 smtClean="0">
                <a:solidFill>
                  <a:srgbClr val="FFFFFF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6853844-1B12-425E-BD87-F09241208F3D}" type="slidenum">
              <a:rPr lang="ru-RU">
                <a:latin typeface="Arial" charset="0"/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540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 rot="19140000">
            <a:off x="801836" y="1688311"/>
            <a:ext cx="5776557" cy="12049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800" b="1" dirty="0">
                <a:latin typeface="Times New Roman" pitchFamily="18" charset="0"/>
                <a:cs typeface="Times New Roman" pitchFamily="18" charset="0"/>
              </a:rPr>
              <a:t>Социально-психологические особенности взаимодействия  участников образовательного процесса</a:t>
            </a:r>
            <a:endParaRPr lang="ru-RU" altLang="ru-RU" sz="2800" dirty="0" smtClean="0"/>
          </a:p>
        </p:txBody>
      </p:sp>
      <p:pic>
        <p:nvPicPr>
          <p:cNvPr id="2051" name="Picture 5" descr="http://im3-tub-ru.yandex.net/i?id=251627452-52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996953"/>
            <a:ext cx="3592336" cy="356894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3196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Психолого-педагогическое взаимодействие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– </a:t>
            </a:r>
            <a:r>
              <a:rPr lang="ru-RU" dirty="0" smtClean="0"/>
              <a:t>это многоплановый процесс развития контактов между людьми, порождаемый потребностями совместной деятельности.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9765" y="3501008"/>
            <a:ext cx="5158579" cy="24482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</a:rPr>
              <a:t>Психолого-педагогическое взаимодействие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FFFF00"/>
          </a:solidFill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dirty="0" smtClean="0"/>
              <a:t>– </a:t>
            </a:r>
            <a:r>
              <a:rPr lang="ru-RU" b="1" dirty="0"/>
              <a:t>профессиональное общение педагога в процессе обучения и воспитания</a:t>
            </a:r>
          </a:p>
          <a:p>
            <a:pPr algn="just">
              <a:buNone/>
            </a:pPr>
            <a:r>
              <a:rPr lang="ru-RU" b="1" dirty="0" smtClean="0"/>
              <a:t>- форма </a:t>
            </a:r>
            <a:r>
              <a:rPr lang="ru-RU" b="1" dirty="0"/>
              <a:t>учебного сотрудничества есть условие оптимизации обучения и развития личности самих воспитанников</a:t>
            </a:r>
          </a:p>
          <a:p>
            <a:pPr algn="just">
              <a:buNone/>
            </a:pPr>
            <a:r>
              <a:rPr lang="ru-RU" b="1" dirty="0" smtClean="0"/>
              <a:t>– </a:t>
            </a:r>
            <a:r>
              <a:rPr lang="ru-RU" b="1" dirty="0"/>
              <a:t>взаимодействие субъектов, в котором происходит обмен рациональной и эмоциональной информацией, деятельностью, опытом, знаниями, навыками и умениями, а также результатами деятельности</a:t>
            </a:r>
          </a:p>
          <a:p>
            <a:pPr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67330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192688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pPr algn="just">
              <a:buFont typeface="Wingdings" pitchFamily="2" charset="2"/>
              <a:buChar char="v"/>
            </a:pPr>
            <a:endParaRPr lang="ru-RU" b="1" dirty="0" smtClean="0"/>
          </a:p>
          <a:p>
            <a:pPr algn="just">
              <a:buFont typeface="Wingdings" pitchFamily="2" charset="2"/>
              <a:buChar char="v"/>
            </a:pPr>
            <a:endParaRPr lang="ru-RU" b="1" dirty="0"/>
          </a:p>
          <a:p>
            <a:pPr algn="just">
              <a:buFont typeface="Wingdings" pitchFamily="2" charset="2"/>
              <a:buChar char="v"/>
            </a:pPr>
            <a:endParaRPr lang="ru-RU" b="1" dirty="0" smtClean="0"/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В </a:t>
            </a:r>
            <a:r>
              <a:rPr lang="ru-RU" b="1" dirty="0" smtClean="0"/>
              <a:t>качестве </a:t>
            </a:r>
            <a:r>
              <a:rPr lang="ru-RU" b="1" dirty="0" smtClean="0"/>
              <a:t>основных участников образовательного процесса принято </a:t>
            </a:r>
            <a:r>
              <a:rPr lang="ru-RU" b="1" dirty="0" smtClean="0"/>
              <a:t>рассматривать учеников и учителей. </a:t>
            </a:r>
            <a:endParaRPr lang="ru-RU" b="1" dirty="0" smtClean="0"/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Однако </a:t>
            </a:r>
            <a:r>
              <a:rPr lang="ru-RU" b="1" dirty="0" smtClean="0"/>
              <a:t>мы понимаем, что круг прямых и косвенных участников этого процесса значительно шире. В него входят родители. И мы знаем, что множество проблем в образовательном процессе возникает из-за несогласованности мнений учителя и родителя относительно образования ученика. </a:t>
            </a:r>
            <a:endParaRPr lang="ru-RU" b="1" dirty="0" smtClean="0"/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В </a:t>
            </a:r>
            <a:r>
              <a:rPr lang="ru-RU" b="1" dirty="0" smtClean="0"/>
              <a:t>круг участников образовательного процесса также входят представители администрации (внутри образовательного учреждения и вне его), психологи и различные специалисты (социальный педагог, логопед, дефектолог, медицинский работник и т.д.). </a:t>
            </a:r>
            <a:endParaRPr lang="ru-RU" b="1" dirty="0" smtClean="0"/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Каждый </a:t>
            </a:r>
            <a:r>
              <a:rPr lang="ru-RU" b="1" dirty="0" smtClean="0"/>
              <a:t>из них занимает свою профессиональную позицию по отношению к образованию, к процессам, происходящим в образовании, к участникам образовательного процесса. </a:t>
            </a:r>
            <a:endParaRPr lang="ru-RU" b="1" dirty="0" smtClean="0"/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И </a:t>
            </a:r>
            <a:r>
              <a:rPr lang="ru-RU" b="1" dirty="0" smtClean="0"/>
              <a:t>согласованность этих отношений, продуктивность взаимодействия между различными участниками образовательного процесса — основной ресурс позитивного развития образования.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786210"/>
          </a:xfrm>
          <a:solidFill>
            <a:srgbClr val="FFC000"/>
          </a:solidFill>
        </p:spPr>
        <p:txBody>
          <a:bodyPr>
            <a:noAutofit/>
          </a:bodyPr>
          <a:lstStyle/>
          <a:p>
            <a:r>
              <a:rPr lang="ru-RU" sz="2400" b="1" dirty="0" smtClean="0"/>
              <a:t>Содержание различных вопросов психолого-педагогического взаимодействия участников образовательного процесса может быть выстроено как минимум в 3 логиках</a:t>
            </a:r>
            <a:r>
              <a:rPr lang="ru-RU" sz="2400" b="1" dirty="0" smtClean="0"/>
              <a:t>: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2060848"/>
            <a:ext cx="8784976" cy="4608511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b="1" dirty="0" smtClean="0"/>
              <a:t>1 </a:t>
            </a:r>
            <a:r>
              <a:rPr lang="ru-RU" b="1" dirty="0" smtClean="0"/>
              <a:t>– по ступеням образования </a:t>
            </a:r>
            <a:r>
              <a:rPr lang="ru-RU" dirty="0" smtClean="0"/>
              <a:t>(дошкольное образование, начальная школа, средняя школа, старшая школа, среднее и высшее профессиональное образование) – каждое из которых имеет особенности психолого-педагогического взаимодействия, определяемые как возрастными особенностями учащихся, так и социальными особенностями образовательного пространство данной ступени;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507288" cy="5793507"/>
          </a:xfrm>
          <a:solidFill>
            <a:srgbClr val="92D050"/>
          </a:solidFill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2 – по субъектам взаимодействия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выстроенных по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диадному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принципу сторон взаимодействия (ученик – учитель, ученик – ученик, ученик – класс, ученик – родитель, ученик – администрация, учитель – класс, учитель – учитель, учитель – родитель, учитель – администрация, родитель – администрация, и т.д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.).При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этом мы понимаем, что во многих ситуациях живой процесс взаимодействия идет по более сложной системе взаимодействий (например, триады «учитель – ученик – родители», или «учитель – ученик – учитель», или «учитель – ученик – класс»), в которой могу быть активно задействованы три и более сторон (как в персонифицированном виде, так и в групповом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algn="just"/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3– по типам образовательных учреждений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(детские сады разных видов, общеобразовательная школа, центр образования, школа-интернат, лицей, гимназия, специализированные школы разных видов, учреждения дополнительного образования, колледжи, вузы разных видов и т.д.).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Цели и задачи психолого-педагогического взаимодействия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Психолого-педагогические основы взаимодействия нами рассматриваются как взаимодействие различных субъектов образовательного процесса, определяемое </a:t>
            </a:r>
            <a:r>
              <a:rPr lang="ru-RU" u="sng" dirty="0" smtClean="0"/>
              <a:t>решением педагогических задач и имеющее особую психологическую и социально-психологическую регуляцию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социальных науках система взаимодействия характеризуется такими категориями, как «связи», «отношения», «общность», «структура». Можно говорить о трех типах взаимодействия в социальных системах, которые характерны для образования:</a:t>
            </a:r>
          </a:p>
          <a:p>
            <a:r>
              <a:rPr lang="ru-RU" dirty="0" smtClean="0"/>
              <a:t>— </a:t>
            </a:r>
            <a:r>
              <a:rPr lang="ru-RU" b="1" dirty="0" smtClean="0">
                <a:solidFill>
                  <a:srgbClr val="FF0000"/>
                </a:solidFill>
              </a:rPr>
              <a:t>симбиотическая </a:t>
            </a:r>
            <a:r>
              <a:rPr lang="ru-RU" b="1" dirty="0" err="1" smtClean="0">
                <a:solidFill>
                  <a:srgbClr val="FF0000"/>
                </a:solidFill>
              </a:rPr>
              <a:t>сращенность</a:t>
            </a:r>
            <a:r>
              <a:rPr lang="ru-RU" dirty="0" smtClean="0"/>
              <a:t>: </a:t>
            </a:r>
            <a:r>
              <a:rPr lang="ru-RU" dirty="0" err="1" smtClean="0"/>
              <a:t>созависимая</a:t>
            </a:r>
            <a:r>
              <a:rPr lang="ru-RU" dirty="0" smtClean="0"/>
              <a:t> связь с малым потенциалом к изменениям в самой связи и каждого индивидуально;</a:t>
            </a:r>
            <a:br>
              <a:rPr lang="ru-RU" dirty="0" smtClean="0"/>
            </a:b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3279" y="4797152"/>
            <a:ext cx="2828925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algn="just"/>
            <a:r>
              <a:rPr lang="ru-RU" sz="2200" b="1" dirty="0">
                <a:solidFill>
                  <a:srgbClr val="FF0000"/>
                </a:solidFill>
              </a:rPr>
              <a:t>формальная организованность</a:t>
            </a:r>
            <a:r>
              <a:rPr lang="ru-RU" sz="2200" dirty="0"/>
              <a:t>: характеризуется устойчивостью связей, что не требует развития как самих связей, так и инициативы и раз- вития отдельных субъектов отношений;</a:t>
            </a:r>
          </a:p>
          <a:p>
            <a:pPr algn="just"/>
            <a:r>
              <a:rPr lang="ru-RU" sz="2200" b="1" dirty="0">
                <a:solidFill>
                  <a:srgbClr val="FF0000"/>
                </a:solidFill>
              </a:rPr>
              <a:t>событийная общн</a:t>
            </a:r>
            <a:r>
              <a:rPr lang="ru-RU" sz="2200" dirty="0"/>
              <a:t>ость: и связи, и отношения существуют в </a:t>
            </a:r>
            <a:r>
              <a:rPr lang="ru-RU" sz="2200" dirty="0" err="1"/>
              <a:t>неслиянности</a:t>
            </a:r>
            <a:r>
              <a:rPr lang="ru-RU" sz="2200" dirty="0"/>
              <a:t> и нераздельности; бытийное существование каждого вместе с другим, где за счет определенного характера связей и отношений происходит развитие каждого из субъектов взаимодействия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3573016"/>
            <a:ext cx="4032448" cy="2683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83264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sz="6200" i="1" dirty="0" smtClean="0"/>
              <a:t>Сущностью педагогического </a:t>
            </a:r>
            <a:r>
              <a:rPr lang="ru-RU" sz="6200" i="1" dirty="0" smtClean="0"/>
              <a:t>взаимодействия</a:t>
            </a:r>
          </a:p>
          <a:p>
            <a:pPr marL="0" indent="0" algn="just">
              <a:buNone/>
            </a:pPr>
            <a:r>
              <a:rPr lang="ru-RU" sz="6200" i="1" dirty="0" smtClean="0"/>
              <a:t> </a:t>
            </a:r>
            <a:r>
              <a:rPr lang="ru-RU" sz="6200" i="1" dirty="0" smtClean="0"/>
              <a:t>является прямое или косвенное воздействие субъектов этого процесса друг на друга, порождающее их взаимную </a:t>
            </a:r>
            <a:endParaRPr lang="ru-RU" sz="6200" i="1" dirty="0" smtClean="0"/>
          </a:p>
          <a:p>
            <a:pPr marL="0" indent="0" algn="just">
              <a:buNone/>
            </a:pPr>
            <a:r>
              <a:rPr lang="ru-RU" sz="6200" i="1" dirty="0" smtClean="0"/>
              <a:t>связь.</a:t>
            </a:r>
          </a:p>
          <a:p>
            <a:pPr algn="just">
              <a:buFont typeface="Wingdings" pitchFamily="2" charset="2"/>
              <a:buChar char="v"/>
            </a:pPr>
            <a:r>
              <a:rPr lang="ru-RU" sz="6200" dirty="0" smtClean="0"/>
              <a:t>Важнейшей </a:t>
            </a:r>
            <a:r>
              <a:rPr lang="ru-RU" sz="6200" dirty="0" smtClean="0"/>
              <a:t>характеристикой личностной стороны педагогического взаимодействия является возможность воздействовать друг на друга и производить реальные преобразования не только в познавательной, эмоционально-волевой, но и в личностной сфере.</a:t>
            </a:r>
          </a:p>
          <a:p>
            <a:pPr algn="just">
              <a:buFont typeface="Wingdings" pitchFamily="2" charset="2"/>
              <a:buChar char="v"/>
            </a:pPr>
            <a:r>
              <a:rPr lang="ru-RU" sz="6200" dirty="0" smtClean="0"/>
              <a:t>Под </a:t>
            </a:r>
            <a:r>
              <a:rPr lang="ru-RU" sz="6200" i="1" dirty="0" smtClean="0"/>
              <a:t>прямым</a:t>
            </a:r>
            <a:r>
              <a:rPr lang="ru-RU" sz="6200" dirty="0" smtClean="0"/>
              <a:t> воздействием понимается непосредственное обращение к ученику, предъявление ему определенных требований или предложений. Специфика деятельности педагога обусловливает необходимость использования именно этого вида взаимодействия. </a:t>
            </a:r>
            <a:endParaRPr lang="ru-RU" sz="6200" dirty="0" smtClean="0"/>
          </a:p>
          <a:p>
            <a:pPr algn="just">
              <a:buFont typeface="Wingdings" pitchFamily="2" charset="2"/>
              <a:buChar char="v"/>
            </a:pPr>
            <a:r>
              <a:rPr lang="ru-RU" sz="6200" dirty="0" smtClean="0"/>
              <a:t>Однако </a:t>
            </a:r>
            <a:r>
              <a:rPr lang="ru-RU" sz="6200" dirty="0" smtClean="0"/>
              <a:t>постоянное вмешательство в мир ученика может создавать конфликтные ситуации, осложняя взаимоотношения педагога и учащихся. Поэтому в некоторых случаях более эффективным является </a:t>
            </a:r>
            <a:r>
              <a:rPr lang="ru-RU" sz="6200" i="1" dirty="0" smtClean="0"/>
              <a:t>косвенное</a:t>
            </a:r>
            <a:r>
              <a:rPr lang="ru-RU" sz="6200" dirty="0" smtClean="0"/>
              <a:t> воздействие, суть которого заключается в том, что педагог направляет свои усилия не на ученика, а на его окружение (одноклассников и друзей). Изменяя обстоятельства жизни ученика, учитель изменяет в нужном направлении и его самого. Косвенное взаимодействие чаще используется в работе с подростками, для которых характерно появление своей субкультуры.</a:t>
            </a:r>
          </a:p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84551"/>
            <a:ext cx="2609850" cy="1752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При воздействии на окружение оправдывает себя прием воздействия </a:t>
            </a:r>
            <a:r>
              <a:rPr lang="ru-RU" i="1" dirty="0" smtClean="0"/>
              <a:t>через </a:t>
            </a:r>
            <a:r>
              <a:rPr lang="ru-RU" i="1" dirty="0" err="1" smtClean="0"/>
              <a:t>референтное</a:t>
            </a:r>
            <a:r>
              <a:rPr lang="ru-RU" i="1" dirty="0" smtClean="0"/>
              <a:t> лицо</a:t>
            </a:r>
            <a:r>
              <a:rPr lang="ru-RU" dirty="0" smtClean="0"/>
              <a:t>. У каждого ученика есть одноклассники, с мнением которых он считается, чью позицию он принимает. Это и есть </a:t>
            </a:r>
            <a:r>
              <a:rPr lang="ru-RU" dirty="0" err="1" smtClean="0"/>
              <a:t>референтные</a:t>
            </a:r>
            <a:r>
              <a:rPr lang="ru-RU" dirty="0" smtClean="0"/>
              <a:t> для него лица, через которых педагог организовывает воздействие, делая их своими союзниками</a:t>
            </a:r>
            <a:r>
              <a:rPr lang="ru-RU" dirty="0" smtClean="0"/>
              <a:t>.</a:t>
            </a:r>
          </a:p>
          <a:p>
            <a:pPr algn="just">
              <a:buFont typeface="Wingdings" pitchFamily="2" charset="2"/>
              <a:buChar char="v"/>
            </a:pPr>
            <a:endParaRPr lang="ru-RU" dirty="0" smtClean="0"/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Педагогическое взаимодействие имеет две стороны: функционально-ролевую и личностную.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Другими </a:t>
            </a:r>
            <a:r>
              <a:rPr lang="ru-RU" dirty="0" smtClean="0"/>
              <a:t>словами, педагог и ученики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воспринимают </a:t>
            </a:r>
            <a:r>
              <a:rPr lang="ru-RU" dirty="0" smtClean="0"/>
              <a:t>в процессе взаимодействия,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с </a:t>
            </a:r>
            <a:r>
              <a:rPr lang="ru-RU" dirty="0" smtClean="0"/>
              <a:t>одной стороны, функции и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роли </a:t>
            </a:r>
            <a:r>
              <a:rPr lang="ru-RU" dirty="0" smtClean="0"/>
              <a:t>друг друга, а с другой </a:t>
            </a:r>
            <a:r>
              <a:rPr lang="ru-RU" dirty="0" smtClean="0"/>
              <a:t>– </a:t>
            </a:r>
          </a:p>
          <a:p>
            <a:pPr marL="0" indent="0" algn="just">
              <a:buNone/>
            </a:pPr>
            <a:r>
              <a:rPr lang="ru-RU" dirty="0" smtClean="0"/>
              <a:t>индивидуальные</a:t>
            </a:r>
            <a:r>
              <a:rPr lang="ru-RU" dirty="0" smtClean="0"/>
              <a:t>, личностные качества.</a:t>
            </a:r>
          </a:p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1281" y="4437111"/>
            <a:ext cx="2472302" cy="24208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120680"/>
          </a:xfrm>
          <a:solidFill>
            <a:srgbClr val="FFFF00"/>
          </a:solidFill>
        </p:spPr>
        <p:txBody>
          <a:bodyPr>
            <a:normAutofit fontScale="62500" lnSpcReduction="20000"/>
          </a:bodyPr>
          <a:lstStyle/>
          <a:p>
            <a:pPr algn="just"/>
            <a:r>
              <a:rPr lang="ru-RU" b="1" dirty="0" smtClean="0"/>
              <a:t>Личностные и ролевые установки </a:t>
            </a:r>
            <a:r>
              <a:rPr lang="ru-RU" dirty="0" smtClean="0"/>
              <a:t>педагога проявляются в его поведенческих актах, но преобладание какой-либо из них обусловливает соответствующий эффект влияния его личности на ученика.</a:t>
            </a:r>
          </a:p>
          <a:p>
            <a:pPr algn="just"/>
            <a:r>
              <a:rPr lang="ru-RU" b="1" i="1" dirty="0" smtClean="0"/>
              <a:t>Функционально-ролевая</a:t>
            </a:r>
            <a:r>
              <a:rPr lang="ru-RU" b="1" dirty="0" smtClean="0"/>
              <a:t> сторона взаимодействия </a:t>
            </a:r>
            <a:r>
              <a:rPr lang="ru-RU" dirty="0" smtClean="0"/>
              <a:t>педагога с учащимся обусловлена объективными условиями педагогического процесса, например контролем результатов деятельности учащихся. В этом случае личность педагога как бы вынесена за пределы взаимодействия.</a:t>
            </a:r>
          </a:p>
          <a:p>
            <a:pPr algn="just"/>
            <a:r>
              <a:rPr lang="ru-RU" dirty="0" smtClean="0"/>
              <a:t>Оптимальным вариантом для педагогического процесса является установка педагога </a:t>
            </a:r>
            <a:r>
              <a:rPr lang="ru-RU" b="1" dirty="0" smtClean="0"/>
              <a:t>на функционально-ролевое и </a:t>
            </a:r>
            <a:r>
              <a:rPr lang="ru-RU" b="1" i="1" dirty="0" smtClean="0"/>
              <a:t>личностное взаимодействие</a:t>
            </a:r>
            <a:r>
              <a:rPr lang="ru-RU" dirty="0" smtClean="0"/>
              <a:t>, когда его личностные особенности проступают через ролевое поведение. Подобное сочетание обеспечивает передачу не только </a:t>
            </a:r>
            <a:r>
              <a:rPr lang="ru-RU" dirty="0" err="1" smtClean="0"/>
              <a:t>общесоциального</a:t>
            </a:r>
            <a:r>
              <a:rPr lang="ru-RU" dirty="0" smtClean="0"/>
              <a:t>, но и личного, индивидуального опыта педагога. В этом случае педагог, взаимодействуя с учеником, передает свою индивидуальность, реализуя потребность и способность быть личностью и, в свою очередь, формируя соответствующую потребность и способность у учащегося. </a:t>
            </a:r>
            <a:endParaRPr lang="ru-RU" dirty="0" smtClean="0"/>
          </a:p>
          <a:p>
            <a:pPr algn="just"/>
            <a:r>
              <a:rPr lang="ru-RU" dirty="0" smtClean="0"/>
              <a:t>Однако </a:t>
            </a:r>
            <a:r>
              <a:rPr lang="ru-RU" dirty="0" smtClean="0"/>
              <a:t>практика показывает, что с такой установкой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работают </a:t>
            </a:r>
            <a:r>
              <a:rPr lang="ru-RU" dirty="0" smtClean="0"/>
              <a:t>лишь педагоги, имеющие высокий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уровень </a:t>
            </a:r>
            <a:r>
              <a:rPr lang="ru-RU" dirty="0" smtClean="0"/>
              <a:t>развития мотивационно-ценностного </a:t>
            </a: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отношения </a:t>
            </a:r>
            <a:r>
              <a:rPr lang="ru-RU" dirty="0" smtClean="0"/>
              <a:t>к педагогической деятельности.</a:t>
            </a:r>
          </a:p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4659274"/>
            <a:ext cx="1835697" cy="21987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Содержимое 2"/>
          <p:cNvSpPr>
            <a:spLocks noGrp="1"/>
          </p:cNvSpPr>
          <p:nvPr>
            <p:ph idx="1"/>
          </p:nvPr>
        </p:nvSpPr>
        <p:spPr>
          <a:xfrm>
            <a:off x="500063" y="2468563"/>
            <a:ext cx="8229600" cy="3114675"/>
          </a:xfrm>
        </p:spPr>
        <p:txBody>
          <a:bodyPr/>
          <a:lstStyle/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ВЗАИМОДЕЙСТВИЕ — процесс воздействия объектов друг на друга, порождающий их взаимную обусловленность и связь.(влияние одних явлений на других)</a:t>
            </a:r>
          </a:p>
          <a:p>
            <a:endParaRPr lang="ru-RU" altLang="ru-RU" smtClean="0"/>
          </a:p>
        </p:txBody>
      </p:sp>
      <p:pic>
        <p:nvPicPr>
          <p:cNvPr id="3075" name="Picture 2" descr="http://im2-tub-ru.yandex.net/i?id=23672335-18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2" y="357187"/>
            <a:ext cx="2703786" cy="215727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 descr="http://im3-tub-ru.yandex.net/i?id=245746077-28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025385"/>
            <a:ext cx="3130873" cy="209656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919460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5698976" cy="5433467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b="1" dirty="0" smtClean="0"/>
              <a:t>Функционально-ролевая сторона педагогического взаимодействия </a:t>
            </a:r>
            <a:r>
              <a:rPr lang="ru-RU" dirty="0" smtClean="0"/>
              <a:t>направлена главным образом на преобразование когнитивной сферы учащихся. Критерием успешной деятельности педагога в этом случае служит соответствие достижений учеников заданным эталонам. Учителя с ориентацией на этот тип взаимодействия как бы подгоняют внешнее поведение под определенные стандарты</a:t>
            </a:r>
            <a:r>
              <a:rPr lang="ru-RU" dirty="0" smtClean="0"/>
              <a:t>.</a:t>
            </a:r>
          </a:p>
          <a:p>
            <a:pPr marL="0" indent="0" algn="just"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Личностная сторона педагогического взаимодействия</a:t>
            </a:r>
            <a:r>
              <a:rPr lang="ru-RU" dirty="0" smtClean="0"/>
              <a:t> в большей степени затрагивает </a:t>
            </a:r>
            <a:r>
              <a:rPr lang="ru-RU" dirty="0" err="1" smtClean="0"/>
              <a:t>мотивационно-смысловую</a:t>
            </a:r>
            <a:r>
              <a:rPr lang="ru-RU" dirty="0" smtClean="0"/>
              <a:t> сферу учащегося. Научное знание, содержание образования в этом случае выступают средством преобразования этой сферы.</a:t>
            </a:r>
          </a:p>
          <a:p>
            <a:endParaRPr lang="ru-RU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340768"/>
            <a:ext cx="2376264" cy="41044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  <a:solidFill>
            <a:srgbClr val="FFFF00"/>
          </a:solidFill>
        </p:spPr>
        <p:txBody>
          <a:bodyPr>
            <a:normAutofit fontScale="55000" lnSpcReduction="20000"/>
          </a:bodyPr>
          <a:lstStyle/>
          <a:p>
            <a:pPr marL="0" indent="0" algn="just">
              <a:lnSpc>
                <a:spcPct val="12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Воздействие педагога на ученика может быть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преднамеренным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непреднамеренным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первом случае оно осуществляется по целевой программе, когда педагог заранее моделирует и планирует ожидаемые изменения. Педагог, намеренно или ненамеренно предлагая образцы своей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субъектности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другим людям, и прежде всего воспитанникам, становится объектом подражания, продолжая себя в других. Если учитель не является для учащихся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референтным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лицом, то его воздействия не вызывают необходимого преобразующего эффекта, сколь бы ни были высоко развиты его личностные, индивидуальные и функционально-ролевые параметры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lnSpc>
                <a:spcPct val="120000"/>
              </a:lnSpc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Механизмами преднамеренного влияния являются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убеждение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и 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внушение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lnSpc>
                <a:spcPct val="12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Убеждение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выступает как метод формирования осознанных потребностей, побуждающих личность действовать в соответствии с принятыми в обществе и культивируемыми в данной социальной группе ценностями и нормами жизнедеятельности.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5012613"/>
            <a:ext cx="4347170" cy="17670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264696"/>
          </a:xfrm>
          <a:solidFill>
            <a:schemeClr val="bg1">
              <a:lumMod val="85000"/>
            </a:schemeClr>
          </a:solidFill>
        </p:spPr>
        <p:txBody>
          <a:bodyPr>
            <a:normAutofit fontScale="55000" lnSpcReduction="20000"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b="1" i="1" dirty="0" smtClean="0"/>
              <a:t>Убеждение</a:t>
            </a:r>
            <a:r>
              <a:rPr lang="ru-RU" b="1" dirty="0" smtClean="0"/>
              <a:t> </a:t>
            </a:r>
            <a:r>
              <a:rPr lang="ru-RU" dirty="0" smtClean="0"/>
              <a:t>- это система логических доказательств, требующая осознанного отношения к ней того, кто ее воспринимает. Внушение, наоборот, основано на некритическом восприятии и предполагает неспособность внушаемого сознательно контролировать поток поступающей информации.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dirty="0" smtClean="0"/>
              <a:t>Необходимым условием внушающего воздействия </a:t>
            </a:r>
            <a:r>
              <a:rPr lang="ru-RU" dirty="0" smtClean="0"/>
              <a:t>является авторитет педагога, доверие к его информации, отсутствие сопротивления его влиянию. Поэтому установки, мнения и требования учителя могут стать активными средствами оказания значительного влияния на восприятие и понимание учениками той или иной информации.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Особенностью внушения является его направленность не на логику и разум личности, не на ее готовность мыслить и рассуждать, а на получение распоряжений, инструкций к действию. Внушенная авторитетным учителем установка может стать основой оценки, которую учащиеся будут давать друг другу. </a:t>
            </a:r>
            <a:r>
              <a:rPr lang="ru-RU" b="1" dirty="0" smtClean="0"/>
              <a:t>Внушение в педагогическом процессе </a:t>
            </a:r>
            <a:r>
              <a:rPr lang="ru-RU" dirty="0" smtClean="0"/>
              <a:t>должно использоваться очень корректно. Оно может происходить через мотивационную, познавательную и эмоциональную сферы личности, активизируя их.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С внушением тесно связано </a:t>
            </a:r>
            <a:r>
              <a:rPr lang="ru-RU" b="1" i="1" dirty="0" smtClean="0"/>
              <a:t>подражание</a:t>
            </a:r>
            <a:r>
              <a:rPr lang="ru-RU" b="1" dirty="0" smtClean="0"/>
              <a:t>.</a:t>
            </a:r>
            <a:r>
              <a:rPr lang="ru-RU" dirty="0" smtClean="0"/>
              <a:t> Подражание - это повторение и воспроизведение действий, поступков, намерений, мыслей и чувств. Важно, чтобы ученик, подражая, осознавал, что его действия и мысли производны от действий и мыслей педагога. Подражание - это не абсолютное повторение, не простое копирование. Образцы и эталоны педагога вступают в сложные связи с особенностями личности ученика.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57192"/>
            <a:ext cx="3600400" cy="160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>
            <a:normAutofit fontScale="90000"/>
          </a:bodyPr>
          <a:lstStyle/>
          <a:p>
            <a:r>
              <a:rPr lang="ru-RU" i="1" dirty="0" smtClean="0"/>
              <a:t>Стили педагогического взаимодействия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Наиболее общая задача педагогической деятельности в образовательном процессе состоит в создании условий для гармоничного развития личности, в подготовке подрастающего поколения к труду и иным формам участия в жизни общества. Она решается организацией личностно развивающей среды, управлением разнообразными видами деятельности воспитанников и построением правильного взаимодействия с ребенком. </a:t>
            </a:r>
            <a:endParaRPr lang="ru-RU" dirty="0" smtClean="0"/>
          </a:p>
          <a:p>
            <a:pPr algn="just"/>
            <a:r>
              <a:rPr lang="ru-RU" dirty="0" smtClean="0"/>
              <a:t>В </a:t>
            </a:r>
            <a:r>
              <a:rPr lang="ru-RU" dirty="0" smtClean="0"/>
              <a:t>педагогической науке выделяют два вида взаимодействия учителя и ученика: </a:t>
            </a:r>
            <a:r>
              <a:rPr lang="ru-RU" dirty="0" smtClean="0">
                <a:solidFill>
                  <a:srgbClr val="FF0000"/>
                </a:solidFill>
              </a:rPr>
              <a:t>субъектно-объектное и субъектно-субъектное 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pattFill prst="pct5">
            <a:fgClr>
              <a:srgbClr val="FFFF00"/>
            </a:fgClr>
            <a:bgClr>
              <a:srgbClr val="FFC000"/>
            </a:bgClr>
          </a:pattFill>
        </p:spPr>
        <p:txBody>
          <a:bodyPr>
            <a:normAutofit fontScale="90000"/>
          </a:bodyPr>
          <a:lstStyle/>
          <a:p>
            <a:r>
              <a:rPr lang="ru-RU" i="1" dirty="0" smtClean="0"/>
              <a:t>Субъектно-объектные </a:t>
            </a:r>
            <a:r>
              <a:rPr lang="ru-RU" i="1" dirty="0" smtClean="0"/>
              <a:t>отношения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5069160"/>
          </a:xfrm>
          <a:ln>
            <a:solidFill>
              <a:schemeClr val="accent1"/>
            </a:solidFill>
          </a:ln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педагогической деятельности в роли субъекта выступает учитель, а в роли объекта — ученик.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Учителя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как субъекта педагогической деятельности характеризуют целеполагание, активность, педагогическое самосознание, адекватность самооценки и уровня притязаний и т. д. В этой ситуации ученик выступает как исполнитель требований и задач, поставленных педагогом.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разумном субъектно-объектном взаимодействии формируются и закрепляются положительные качества учащихся: исполнительность, дисциплинированность, ответственность; ученик накапливает опыт приобретения знаний, овладевает системой, упорядоченностью действий.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Однако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до тех пор, пока ученик является объектом педагогического процесса, т. е. побуждение к деятельности будут постоянно исходить от учителя, познавательное развитие ученика будет не эффективным. Ситуация, когда не требуется проявление инициативы, ограничение самостоятельности формирует чаще негативные стороны личности.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«видит» своих учащихся весьма односторонне, в основном с точки зрения соответствия/несоответствия нормам поведения и правилам организуемой деятельности.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blipFill dpi="0" rotWithShape="1">
            <a:blip r:embed="rId2">
              <a:alphaModFix amt="92000"/>
            </a:blip>
            <a:srcRect/>
            <a:tile tx="0" ty="0" sx="100000" sy="100000" flip="none" algn="tl"/>
          </a:blipFill>
        </p:spPr>
        <p:txBody>
          <a:bodyPr>
            <a:normAutofit fontScale="90000"/>
          </a:bodyPr>
          <a:lstStyle/>
          <a:p>
            <a:r>
              <a:rPr lang="ru-RU" i="1" dirty="0" smtClean="0"/>
              <a:t>Субъектно-субъектные отношения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514116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Содействуют развитию у учеников способности к сотрудничеству, инициативности, творческого начала, умения конструктивно решать конфликты.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Активизируется сложнейшая работа мыслительных процессов, воображения, активизируются знания, отбираются нужные способы, апробируются разнообразные умения.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деятельность приобретает личностную значимость для ученика, формируются ценные проявления активности и самостоятельности, которые при устойчивом укреплении субъектной позиции могут стать его личностными качествами.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при субъектно-субъектном взаимодействии понимает своих воспитанников более личностно, такое взаимодействие получило название личностно-ориентированное.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Личностно-ориентированный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учитель максимально содействует развитию способности ученика осознавать свое «Я» в связях с другими людьми и миром в его разнообразии, осмысливать свои действия, предвидеть их последствия, как для других, так и для себя. </a:t>
            </a:r>
            <a:endParaRPr 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деятельность такого рода взаимодействия носит диалогический характер.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3543300"/>
          </a:xfrm>
        </p:spPr>
        <p:txBody>
          <a:bodyPr/>
          <a:lstStyle/>
          <a:p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    В условиях школьного коллектива осуществляется взаимодействие педагогов и учащихся в специально организованном учебно-воспитательном процессе и взаимодействие школьников между собой в совместной деятельности.</a:t>
            </a: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altLang="ru-RU" smtClean="0"/>
              <a:t/>
            </a:r>
            <a:br>
              <a:rPr lang="ru-RU" altLang="ru-RU" smtClean="0"/>
            </a:br>
            <a:endParaRPr lang="ru-RU" altLang="ru-RU" smtClean="0"/>
          </a:p>
          <a:p>
            <a:endParaRPr lang="ru-RU" altLang="ru-RU" smtClean="0"/>
          </a:p>
        </p:txBody>
      </p:sp>
      <p:pic>
        <p:nvPicPr>
          <p:cNvPr id="4099" name="Picture 2" descr="http://im5-tub-ru.yandex.net/i?id=138714356-11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938" y="357188"/>
            <a:ext cx="1703660" cy="170366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0" name="Picture 4" descr="http://im1-tub-ru.yandex.net/i?id=499273406-32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4352381"/>
            <a:ext cx="3398159" cy="2209444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584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684213" y="908050"/>
            <a:ext cx="8640762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altLang="ru-RU" sz="3600" b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взаимодействия</a:t>
            </a:r>
            <a:endParaRPr lang="ru-RU" altLang="ru-RU" sz="36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088" y="1989138"/>
            <a:ext cx="3146425" cy="4176712"/>
          </a:xfrm>
        </p:spPr>
        <p:txBody>
          <a:bodyPr rtlCol="0">
            <a:normAutofit fontScale="47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100" dirty="0" err="1" smtClean="0">
                <a:latin typeface="Times New Roman" pitchFamily="18" charset="0"/>
                <a:cs typeface="Times New Roman" pitchFamily="18" charset="0"/>
              </a:rPr>
              <a:t>Взаимопознание</a:t>
            </a: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marL="0" algn="just" fontAlgn="auto">
              <a:lnSpc>
                <a:spcPct val="120000"/>
              </a:lnSpc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Взаимопонимание 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Взаимоотношение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Взаимные действия </a:t>
            </a:r>
          </a:p>
          <a:p>
            <a:pPr marL="0" indent="0" algn="just" fontAlgn="auto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5100" dirty="0" smtClean="0"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5100" dirty="0" smtClean="0">
                <a:latin typeface="Times New Roman" pitchFamily="18" charset="0"/>
                <a:cs typeface="Times New Roman" pitchFamily="18" charset="0"/>
              </a:rPr>
              <a:t>Взаимовлияние </a:t>
            </a:r>
          </a:p>
          <a:p>
            <a:pPr algn="ctr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  <p:pic>
        <p:nvPicPr>
          <p:cNvPr id="5124" name="Picture 2" descr="http://im7-tub-ru.yandex.net/i?id=288069786-65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73111" y="1700808"/>
            <a:ext cx="4670292" cy="350272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788905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ru-RU" altLang="ru-RU" sz="3200" b="1" dirty="0" smtClean="0">
                <a:latin typeface="Times New Roman" pitchFamily="18" charset="0"/>
                <a:cs typeface="Times New Roman" pitchFamily="18" charset="0"/>
              </a:rPr>
              <a:t>Типы взаимодействия</a:t>
            </a:r>
            <a:endParaRPr lang="ru-RU" altLang="ru-RU" sz="3200" dirty="0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8313" y="1196975"/>
            <a:ext cx="8229600" cy="4686300"/>
          </a:xfrm>
        </p:spPr>
        <p:txBody>
          <a:bodyPr rtlCol="0">
            <a:normAutofit fontScale="8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300" b="0" dirty="0" smtClean="0">
                <a:latin typeface="Times New Roman" pitchFamily="18" charset="0"/>
                <a:cs typeface="Times New Roman" pitchFamily="18" charset="0"/>
              </a:rPr>
              <a:t>Сотрудничество участников воспитательного процесса — это совместное определение целей деятельности, совместное планирование предстоящей работы, а затем прогнозирование новых целей и задач.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300" b="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300" b="0" dirty="0" smtClean="0">
                <a:latin typeface="Times New Roman" pitchFamily="18" charset="0"/>
                <a:cs typeface="Times New Roman" pitchFamily="18" charset="0"/>
              </a:rPr>
              <a:t>Диалоговое взаимодействие  предполагает равенство позиций партнеров, уважительное, положительное отношение взаимодействующих сторон друг к другу, характеризуется преобладанием в его структуре когнитивного или эмоционального компонентов.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0" dirty="0"/>
          </a:p>
        </p:txBody>
      </p:sp>
    </p:spTree>
    <p:extLst>
      <p:ext uri="{BB962C8B-B14F-4D97-AF65-F5344CB8AC3E}">
        <p14:creationId xmlns:p14="http://schemas.microsoft.com/office/powerpoint/2010/main" val="19285530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71500"/>
            <a:ext cx="8229600" cy="5554663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Опека — </a:t>
            </a:r>
            <a:r>
              <a:rPr lang="ru-RU" sz="3000" b="0" dirty="0" smtClean="0">
                <a:latin typeface="Times New Roman" pitchFamily="18" charset="0"/>
                <a:cs typeface="Times New Roman" pitchFamily="18" charset="0"/>
              </a:rPr>
              <a:t>это забота одной стороны о другой (учителя об учениках, старших о младших).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Подавление —</a:t>
            </a:r>
            <a:r>
              <a:rPr lang="ru-RU" sz="3000" b="0" dirty="0" smtClean="0">
                <a:latin typeface="Times New Roman" pitchFamily="18" charset="0"/>
                <a:cs typeface="Times New Roman" pitchFamily="18" charset="0"/>
              </a:rPr>
              <a:t>проявляется в пассивном подчинении одной стороны другой.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b="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Индифферентность — </a:t>
            </a:r>
            <a:r>
              <a:rPr lang="ru-RU" sz="3000" b="0" dirty="0" smtClean="0">
                <a:latin typeface="Times New Roman" pitchFamily="18" charset="0"/>
                <a:cs typeface="Times New Roman" pitchFamily="18" charset="0"/>
              </a:rPr>
              <a:t>равнодушие, безучастность друг к другу.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Конфронтация — </a:t>
            </a:r>
            <a:r>
              <a:rPr lang="ru-RU" sz="3000" b="0" dirty="0" smtClean="0">
                <a:latin typeface="Times New Roman" pitchFamily="18" charset="0"/>
                <a:cs typeface="Times New Roman" pitchFamily="18" charset="0"/>
              </a:rPr>
              <a:t>скрытая неприязнь друг к другу или одной стороны по отношению к другой, противоборство, противопоставление, столкновение. 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067710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Содержимое 2"/>
          <p:cNvSpPr>
            <a:spLocks noGrp="1"/>
          </p:cNvSpPr>
          <p:nvPr>
            <p:ph idx="1"/>
          </p:nvPr>
        </p:nvSpPr>
        <p:spPr>
          <a:xfrm>
            <a:off x="428625" y="428625"/>
            <a:ext cx="8229600" cy="548322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Все рассмотренные типы взаимодействия взаимосвязаны. Чаще всего они сопутствуют друг другу, а с изменением условий взаимно переходят друг в друга.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Взаимопонимание педагогов и учащихся связано прежде всего с объективностью и всесторонностью их информированности друг о друге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altLang="ru-RU" sz="280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altLang="ru-RU" sz="2800" smtClean="0">
                <a:latin typeface="Times New Roman" pitchFamily="18" charset="0"/>
                <a:cs typeface="Times New Roman" pitchFamily="18" charset="0"/>
              </a:rPr>
              <a:t>Взаимопонимание предполагает заинтересованное и доброжелательное стремление увидеть ошибки друг друга и исправить их в связи с желанием добиться общего успеха в совместной работе</a:t>
            </a:r>
            <a:endParaRPr lang="ru-RU" altLang="ru-RU" sz="2800" smtClean="0"/>
          </a:p>
        </p:txBody>
      </p:sp>
    </p:spTree>
    <p:extLst>
      <p:ext uri="{BB962C8B-B14F-4D97-AF65-F5344CB8AC3E}">
        <p14:creationId xmlns:p14="http://schemas.microsoft.com/office/powerpoint/2010/main" val="208576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i="1" dirty="0" smtClean="0">
                <a:solidFill>
                  <a:srgbClr val="FF0000"/>
                </a:solidFill>
              </a:rPr>
              <a:t>Взаимодействия участников учебно-педагогического процесса</a:t>
            </a:r>
            <a:endParaRPr lang="ru-RU" sz="3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8856984" cy="5328592"/>
          </a:xfrm>
          <a:solidFill>
            <a:schemeClr val="accent6"/>
          </a:solidFill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i="1" dirty="0" smtClean="0"/>
              <a:t>	</a:t>
            </a:r>
            <a:r>
              <a:rPr lang="ru-RU" sz="2000" b="1" i="1" dirty="0" smtClean="0"/>
              <a:t>Взаимодействие</a:t>
            </a:r>
            <a:r>
              <a:rPr lang="ru-RU" sz="2000" b="1" dirty="0" smtClean="0"/>
              <a:t>.</a:t>
            </a:r>
            <a:r>
              <a:rPr lang="ru-RU" sz="2000" dirty="0" smtClean="0"/>
              <a:t> Мы его рассматриваем в обобщенном виде как процессы воздействия различных субъектов друг на друга, их взаимную обусловленность в жизнедеятельности. Взаимодействие может быть непосредственным, опосредованным, внешне предъявленным или выраженным во внутренних отношениях (примеры).</a:t>
            </a:r>
          </a:p>
          <a:p>
            <a:pPr marL="0" indent="0" algn="just">
              <a:buNone/>
            </a:pPr>
            <a:r>
              <a:rPr lang="ru-RU" sz="2000" dirty="0" smtClean="0"/>
              <a:t>	</a:t>
            </a:r>
            <a:r>
              <a:rPr lang="ru-RU" sz="2000" b="1" dirty="0" smtClean="0"/>
              <a:t>Взаимодействие</a:t>
            </a:r>
            <a:r>
              <a:rPr lang="ru-RU" sz="2000" dirty="0" smtClean="0"/>
              <a:t> </a:t>
            </a:r>
            <a:r>
              <a:rPr lang="ru-RU" sz="2000" dirty="0" smtClean="0"/>
              <a:t>– согласованная деятельность по достижению совместных целей и результатов, по решению участниками значимой для них проблемы или задачи. Один из психологических законов подчеркивает связь развития личности и деятельности. Эта связь лежит в основе понимания педагогической значимости взаимодействия, в котором и через которое раскрывается вся сложная система способностей — предметно-практических и душевных. </a:t>
            </a:r>
            <a:endParaRPr lang="ru-RU" sz="2000" dirty="0" smtClean="0"/>
          </a:p>
          <a:p>
            <a:pPr marL="0" indent="0" algn="just">
              <a:buNone/>
            </a:pPr>
            <a:r>
              <a:rPr lang="ru-RU" sz="2000" dirty="0"/>
              <a:t>	</a:t>
            </a:r>
            <a:r>
              <a:rPr lang="ru-RU" sz="2000" b="1" dirty="0" smtClean="0"/>
              <a:t>Взаимодействие</a:t>
            </a:r>
            <a:r>
              <a:rPr lang="ru-RU" sz="2000" dirty="0" smtClean="0"/>
              <a:t> </a:t>
            </a:r>
            <a:r>
              <a:rPr lang="ru-RU" sz="2000" dirty="0" smtClean="0"/>
              <a:t>является одним из основных способов активизации саморазвития и </a:t>
            </a:r>
            <a:r>
              <a:rPr lang="ru-RU" sz="2000" dirty="0" err="1" smtClean="0"/>
              <a:t>самоактуализации</a:t>
            </a:r>
            <a:r>
              <a:rPr lang="ru-RU" sz="2000" dirty="0" smtClean="0"/>
              <a:t> обучающихся. Его дополнительный эффект - </a:t>
            </a:r>
            <a:r>
              <a:rPr lang="ru-RU" sz="2000" dirty="0" err="1" smtClean="0"/>
              <a:t>межиндивидуальное</a:t>
            </a:r>
            <a:r>
              <a:rPr lang="ru-RU" sz="2000" dirty="0" smtClean="0"/>
              <a:t> влияние, базирующееся на взаимопонимании и самооценке.</a:t>
            </a:r>
          </a:p>
          <a:p>
            <a:pPr algn="just"/>
            <a:endParaRPr lang="ru-RU" sz="2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ru-RU" sz="3600" b="1" dirty="0" smtClean="0"/>
              <a:t>Понятие </a:t>
            </a:r>
            <a:r>
              <a:rPr lang="ru-RU" sz="3600" b="1" dirty="0" smtClean="0"/>
              <a:t>«</a:t>
            </a:r>
            <a:r>
              <a:rPr lang="ru-RU" sz="3600" b="1" i="1" dirty="0" smtClean="0"/>
              <a:t>педагогическое</a:t>
            </a:r>
            <a:br>
              <a:rPr lang="ru-RU" sz="3600" b="1" i="1" dirty="0" smtClean="0"/>
            </a:br>
            <a:r>
              <a:rPr lang="ru-RU" sz="3600" b="1" i="1" dirty="0" smtClean="0"/>
              <a:t> </a:t>
            </a:r>
            <a:r>
              <a:rPr lang="ru-RU" sz="3600" b="1" i="1" dirty="0" smtClean="0"/>
              <a:t>взаимодействие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0" indent="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Педагогическая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наука оперирует понятием педагогическое взаимодействие, которое рассматривается как одна из основных категорий педагогики. Это понятие встречается в различных исследованиях, посвящённых рассмотрению особенностей педагогического процесса, особенностей педагогического общения и другими вопросами педагогической деятельности. Педагогическая наука говорит о том, что взаимодействие учителя с учениками есть особый тип связи, отношения, который предполагает взаимные воздействия сторон, взаимные влияния и изменения.</a:t>
            </a:r>
          </a:p>
          <a:p>
            <a:pPr marL="0" indent="0" algn="just">
              <a:buNone/>
            </a:pP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	Современная 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педагогика меняет свои ведущие принципы. Активное одностороннее воздействие, принятое в авторитарной педагогике, замещается взаимодействием, в основе которого лежит совместная деятельность педагогов и учащихся. Его основными параметрами являются взаимоотношение,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взаимоприятие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, поддержка, доверие, </a:t>
            </a:r>
            <a:r>
              <a:rPr lang="ru-RU" sz="3800" dirty="0" err="1" smtClean="0">
                <a:latin typeface="Times New Roman" pitchFamily="18" charset="0"/>
                <a:cs typeface="Times New Roman" pitchFamily="18" charset="0"/>
              </a:rPr>
              <a:t>синтонность</a:t>
            </a:r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 и др.</a:t>
            </a: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224" y="116632"/>
            <a:ext cx="2411760" cy="16403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Углы">
  <a:themeElements>
    <a:clrScheme name="Углы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Углы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Угл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1252</Words>
  <Application>Microsoft Office PowerPoint</Application>
  <PresentationFormat>Экран (4:3)</PresentationFormat>
  <Paragraphs>112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25</vt:i4>
      </vt:variant>
    </vt:vector>
  </HeadingPairs>
  <TitlesOfParts>
    <vt:vector size="27" baseType="lpstr">
      <vt:lpstr>Тема Office</vt:lpstr>
      <vt:lpstr>Углы</vt:lpstr>
      <vt:lpstr> Социально-психологические особенности взаимодействия  участников образовательного процесса</vt:lpstr>
      <vt:lpstr>Презентация PowerPoint</vt:lpstr>
      <vt:lpstr>Презентация PowerPoint</vt:lpstr>
      <vt:lpstr>Основные характеристики взаимодействия</vt:lpstr>
      <vt:lpstr>Типы взаимодействия</vt:lpstr>
      <vt:lpstr>Презентация PowerPoint</vt:lpstr>
      <vt:lpstr>Презентация PowerPoint</vt:lpstr>
      <vt:lpstr>Взаимодействия участников учебно-педагогического процесса</vt:lpstr>
      <vt:lpstr>Понятие «педагогическое  взаимодействие»</vt:lpstr>
      <vt:lpstr>Психолого-педагогическое взаимодействие </vt:lpstr>
      <vt:lpstr>Психолого-педагогическое взаимодействие </vt:lpstr>
      <vt:lpstr>Презентация PowerPoint</vt:lpstr>
      <vt:lpstr>Содержание различных вопросов психолого-педагогического взаимодействия участников образовательного процесса может быть выстроено как минимум в 3 логиках:</vt:lpstr>
      <vt:lpstr>Презентация PowerPoint</vt:lpstr>
      <vt:lpstr>Цели и задачи психолого-педагогического взаимодействия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Стили педагогического взаимодействия</vt:lpstr>
      <vt:lpstr>Субъектно-объектные отношения </vt:lpstr>
      <vt:lpstr>Субъектно-субъектные отношения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Специфика построения психолого-педагогического взаимодействия участников образовательного процесса</dc:title>
  <dc:creator>Elena</dc:creator>
  <cp:lastModifiedBy>Наталья</cp:lastModifiedBy>
  <cp:revision>9</cp:revision>
  <dcterms:created xsi:type="dcterms:W3CDTF">2017-05-09T18:23:27Z</dcterms:created>
  <dcterms:modified xsi:type="dcterms:W3CDTF">2020-04-20T06:38:34Z</dcterms:modified>
</cp:coreProperties>
</file>