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68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C86696-D45A-4B44-8799-EE2A562BB9B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4EFA6FD-F219-4758-AB0D-C44CFA9B8615}">
      <dgm:prSet phldrT="[Текст]" custT="1"/>
      <dgm:spPr>
        <a:xfrm>
          <a:off x="861" y="321029"/>
          <a:ext cx="3068318" cy="928838"/>
        </a:xfrm>
        <a:prstGeom prst="roundRect">
          <a:avLst/>
        </a:prstGeom>
        <a:solidFill>
          <a:sysClr val="windowText" lastClr="000000">
            <a:lumMod val="65000"/>
            <a:lumOff val="35000"/>
          </a:sys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endParaRPr lang="ru-RU" sz="1800" b="0" i="0" dirty="0">
            <a:solidFill>
              <a:sysClr val="window" lastClr="FFFFFF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  <a:p>
          <a:r>
            <a:rPr lang="ru-RU" sz="1800" b="0" i="0" dirty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КОММУНИКАТИВНЫЙ КОМПОНЕНТ</a:t>
          </a:r>
        </a:p>
        <a:p>
          <a:endParaRPr lang="ru-RU" sz="1300" b="0" i="0" dirty="0">
            <a:solidFill>
              <a:sysClr val="window" lastClr="FFFFFF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D39D5837-0910-4213-BA8A-A0CF92A7992F}" type="parTrans" cxnId="{F94FF1E6-FD37-4045-BE45-AAE77353F772}">
      <dgm:prSet/>
      <dgm:spPr/>
      <dgm:t>
        <a:bodyPr/>
        <a:lstStyle/>
        <a:p>
          <a:endParaRPr lang="ru-RU" sz="1500" b="0" i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C5E02ED-8C33-4C65-B378-98A1E593FDFF}" type="sibTrans" cxnId="{F94FF1E6-FD37-4045-BE45-AAE77353F772}">
      <dgm:prSet/>
      <dgm:spPr/>
      <dgm:t>
        <a:bodyPr/>
        <a:lstStyle/>
        <a:p>
          <a:endParaRPr lang="ru-RU" sz="1500" b="0" i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13CCCF1-F6B6-4B7C-B8BF-85B06F61BB9B}">
      <dgm:prSet phldrT="[Текст]" custT="1"/>
      <dgm:spPr>
        <a:xfrm>
          <a:off x="861" y="1926184"/>
          <a:ext cx="3134442" cy="773736"/>
        </a:xfrm>
        <a:prstGeom prst="roundRect">
          <a:avLst/>
        </a:prstGeom>
        <a:solidFill>
          <a:sysClr val="windowText" lastClr="000000">
            <a:lumMod val="65000"/>
            <a:lumOff val="35000"/>
          </a:sys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ru-RU" sz="1800" b="0" i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</a:p>
        <a:p>
          <a:r>
            <a:rPr lang="ru-RU" sz="1800" b="0" i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ПЕРЦЕПТИВНЫЙ КОМПОНЕНТ</a:t>
          </a:r>
        </a:p>
        <a:p>
          <a:endParaRPr lang="ru-RU" sz="1800" b="0" i="0">
            <a:solidFill>
              <a:sysClr val="window" lastClr="FFFFFF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DB490818-591E-4185-A3FD-9D2A07AB81FB}" type="parTrans" cxnId="{923A6EF4-0C97-4670-A15A-057D481675E8}">
      <dgm:prSet/>
      <dgm:spPr/>
      <dgm:t>
        <a:bodyPr/>
        <a:lstStyle/>
        <a:p>
          <a:endParaRPr lang="ru-RU" sz="1500" b="0" i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2A91E3F-B9AE-4C77-AC4A-C24DA0A29485}" type="sibTrans" cxnId="{923A6EF4-0C97-4670-A15A-057D481675E8}">
      <dgm:prSet/>
      <dgm:spPr/>
      <dgm:t>
        <a:bodyPr/>
        <a:lstStyle/>
        <a:p>
          <a:endParaRPr lang="ru-RU" sz="1500" b="0" i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63334BA-50C4-4B0F-A18B-E5BCDD5C38B8}">
      <dgm:prSet phldrT="[Текст]" custT="1"/>
      <dgm:spPr>
        <a:xfrm>
          <a:off x="0" y="3624643"/>
          <a:ext cx="3175936" cy="938468"/>
        </a:xfrm>
        <a:prstGeom prst="roundRect">
          <a:avLst/>
        </a:prstGeom>
        <a:solidFill>
          <a:sysClr val="windowText" lastClr="000000">
            <a:lumMod val="65000"/>
            <a:lumOff val="35000"/>
          </a:sys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endParaRPr lang="ru-RU" sz="1800" b="0" i="0" dirty="0">
            <a:solidFill>
              <a:sysClr val="window" lastClr="FFFFFF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  <a:p>
          <a:r>
            <a:rPr lang="ru-RU" sz="1800" b="0" i="0" dirty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ИНТЕРАКТИВНЫЙ КОМПОНЕНТ</a:t>
          </a:r>
        </a:p>
        <a:p>
          <a:endParaRPr lang="ru-RU" sz="1800" b="0" i="0" dirty="0">
            <a:solidFill>
              <a:sysClr val="window" lastClr="FFFFFF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666F459E-E071-48E5-929C-5023C74A149D}" type="parTrans" cxnId="{06D5445F-DF7E-4401-89BE-D353BE7B873D}">
      <dgm:prSet/>
      <dgm:spPr/>
      <dgm:t>
        <a:bodyPr/>
        <a:lstStyle/>
        <a:p>
          <a:endParaRPr lang="ru-RU" sz="1500" b="0" i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887BEBB-F69A-4764-998A-FEC292841BB0}" type="sibTrans" cxnId="{06D5445F-DF7E-4401-89BE-D353BE7B873D}">
      <dgm:prSet/>
      <dgm:spPr/>
      <dgm:t>
        <a:bodyPr/>
        <a:lstStyle/>
        <a:p>
          <a:endParaRPr lang="ru-RU" sz="1500" b="0" i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CCC1B2-544E-42E9-8DB3-E21A899B9C3A}">
      <dgm:prSet phldrT="[Текст]" custT="1"/>
      <dgm:spPr>
        <a:xfrm rot="5400000">
          <a:off x="4962986" y="-233614"/>
          <a:ext cx="1437968" cy="5093333"/>
        </a:xfrm>
        <a:prstGeom prst="round2SameRect">
          <a:avLst/>
        </a:prstGeom>
        <a:solidFill>
          <a:srgbClr val="4472C4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ctr"/>
          <a:r>
            <a:rPr lang="ru-RU" sz="2000" b="0" i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ВОСПРИЯТИЕ, ИЗУЧЕНИЕ, </a:t>
          </a:r>
        </a:p>
        <a:p>
          <a:pPr algn="ctr"/>
          <a:r>
            <a:rPr lang="ru-RU" sz="2000" b="0" i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ПОНИМАНИЕ, ОЦЕНКА ПАРТНЁРАМИ ПО ОБЩЕНИЮ ДРУГ ДРУГА</a:t>
          </a:r>
        </a:p>
      </dgm:t>
    </dgm:pt>
    <dgm:pt modelId="{667B26C4-5692-4988-BA06-9350A31186FF}" type="parTrans" cxnId="{DA08B099-2BF1-45BD-A3A7-721E1151BABE}">
      <dgm:prSet/>
      <dgm:spPr/>
      <dgm:t>
        <a:bodyPr/>
        <a:lstStyle/>
        <a:p>
          <a:endParaRPr lang="ru-RU" sz="1500" b="0" i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14BA1F-677B-454A-BB8D-912AD6D9AF5C}" type="sibTrans" cxnId="{DA08B099-2BF1-45BD-A3A7-721E1151BABE}">
      <dgm:prSet/>
      <dgm:spPr/>
      <dgm:t>
        <a:bodyPr/>
        <a:lstStyle/>
        <a:p>
          <a:endParaRPr lang="ru-RU" sz="1500" b="0" i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CCF41DC-2B51-4AA1-93AC-FDC244F78BAA}">
      <dgm:prSet phldrT="[Текст]" custT="1"/>
      <dgm:spPr>
        <a:xfrm rot="5400000">
          <a:off x="4922406" y="1539863"/>
          <a:ext cx="1557914" cy="5049130"/>
        </a:xfrm>
        <a:prstGeom prst="round2SameRect">
          <a:avLst/>
        </a:prstGeom>
        <a:solidFill>
          <a:srgbClr val="4472C4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ctr"/>
          <a:r>
            <a:rPr lang="ru-RU" sz="2000" b="0" i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ОБЩАЯ СТРАТЕГИЯ ВЗАИМОДЕЙСТВИЯ И СОВМЕСТНОЙ ДЕЯТЕЛЬНОСТИ ПАРТНЕРОВ ПО ОБЩЕНИЮ</a:t>
          </a:r>
        </a:p>
      </dgm:t>
    </dgm:pt>
    <dgm:pt modelId="{7D7E3F78-96CE-4C4C-9E84-DA223F0C4368}" type="parTrans" cxnId="{632ABC32-411A-46AB-97B8-7953CB83787E}">
      <dgm:prSet/>
      <dgm:spPr/>
      <dgm:t>
        <a:bodyPr/>
        <a:lstStyle/>
        <a:p>
          <a:endParaRPr lang="ru-RU" sz="1500" b="0" i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049A454-E2BA-4DDA-BF5F-C487E225F064}" type="sibTrans" cxnId="{632ABC32-411A-46AB-97B8-7953CB83787E}">
      <dgm:prSet/>
      <dgm:spPr/>
      <dgm:t>
        <a:bodyPr/>
        <a:lstStyle/>
        <a:p>
          <a:endParaRPr lang="ru-RU" sz="1500" b="0" i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27FE7FC-0FEE-4F37-8AE6-7232AB91A4FD}">
      <dgm:prSet phldrT="[Текст]" custT="1"/>
      <dgm:spPr>
        <a:xfrm rot="5400000">
          <a:off x="4922406" y="1539863"/>
          <a:ext cx="1557914" cy="5049130"/>
        </a:xfrm>
        <a:prstGeom prst="round2SameRect">
          <a:avLst/>
        </a:prstGeom>
        <a:solidFill>
          <a:srgbClr val="4472C4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l"/>
          <a:endParaRPr lang="ru-RU" sz="2000" b="0" i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FB7258FC-5100-42D5-B23D-D9B96E465820}" type="parTrans" cxnId="{5020E4DA-5201-4495-9F8A-49E7694CD83D}">
      <dgm:prSet/>
      <dgm:spPr/>
      <dgm:t>
        <a:bodyPr/>
        <a:lstStyle/>
        <a:p>
          <a:endParaRPr lang="ru-RU"/>
        </a:p>
      </dgm:t>
    </dgm:pt>
    <dgm:pt modelId="{B54E756D-684B-403E-8D58-AAC83F9A9F87}" type="sibTrans" cxnId="{5020E4DA-5201-4495-9F8A-49E7694CD83D}">
      <dgm:prSet/>
      <dgm:spPr/>
      <dgm:t>
        <a:bodyPr/>
        <a:lstStyle/>
        <a:p>
          <a:endParaRPr lang="ru-RU"/>
        </a:p>
      </dgm:t>
    </dgm:pt>
    <dgm:pt modelId="{1722FC43-D278-47E9-8C2B-B6D04E38B04D}">
      <dgm:prSet phldrT="[Текст]" custT="1"/>
      <dgm:spPr>
        <a:xfrm rot="5400000">
          <a:off x="5093775" y="-1794330"/>
          <a:ext cx="1110368" cy="5159558"/>
        </a:xfrm>
        <a:prstGeom prst="round2SameRect">
          <a:avLst/>
        </a:prstGeom>
        <a:solidFill>
          <a:srgbClr val="4472C4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ctr"/>
          <a:r>
            <a:rPr lang="ru-RU" sz="2000" b="0" i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ОБМЕН ИНФОРМАЦИЕЙ МЕЖДУ СУБЪЕКТАМИ ДЕЛОВОГО ОБЩЕНИЯ</a:t>
          </a:r>
        </a:p>
      </dgm:t>
    </dgm:pt>
    <dgm:pt modelId="{B53CD7F9-2B25-49DE-9291-47EED0A18B48}" type="parTrans" cxnId="{504CB2F3-0685-4C49-B727-7B34D0BE77E8}">
      <dgm:prSet/>
      <dgm:spPr/>
      <dgm:t>
        <a:bodyPr/>
        <a:lstStyle/>
        <a:p>
          <a:endParaRPr lang="ru-RU"/>
        </a:p>
      </dgm:t>
    </dgm:pt>
    <dgm:pt modelId="{8605DE53-C5FF-4658-8095-30AFE603DD62}" type="sibTrans" cxnId="{504CB2F3-0685-4C49-B727-7B34D0BE77E8}">
      <dgm:prSet/>
      <dgm:spPr/>
      <dgm:t>
        <a:bodyPr/>
        <a:lstStyle/>
        <a:p>
          <a:endParaRPr lang="ru-RU"/>
        </a:p>
      </dgm:t>
    </dgm:pt>
    <dgm:pt modelId="{C33D927F-D335-49FD-B371-F7CB4F287E68}">
      <dgm:prSet phldrT="[Текст]" custT="1"/>
      <dgm:spPr>
        <a:xfrm rot="5400000">
          <a:off x="4922406" y="1539863"/>
          <a:ext cx="1557914" cy="5049130"/>
        </a:xfrm>
        <a:prstGeom prst="round2SameRect">
          <a:avLst/>
        </a:prstGeom>
        <a:solidFill>
          <a:srgbClr val="4472C4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ctr"/>
          <a:endParaRPr lang="ru-RU" sz="2000" b="0" i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067697F6-B59B-403C-A81A-DB7D691F8A20}" type="parTrans" cxnId="{0780AC6E-0787-42EE-8C0A-6B86479E2BC4}">
      <dgm:prSet/>
      <dgm:spPr/>
      <dgm:t>
        <a:bodyPr/>
        <a:lstStyle/>
        <a:p>
          <a:endParaRPr lang="ru-RU"/>
        </a:p>
      </dgm:t>
    </dgm:pt>
    <dgm:pt modelId="{E92C8120-FB37-4F16-BD34-AD9B9375B08A}" type="sibTrans" cxnId="{0780AC6E-0787-42EE-8C0A-6B86479E2BC4}">
      <dgm:prSet/>
      <dgm:spPr/>
      <dgm:t>
        <a:bodyPr/>
        <a:lstStyle/>
        <a:p>
          <a:endParaRPr lang="ru-RU"/>
        </a:p>
      </dgm:t>
    </dgm:pt>
    <dgm:pt modelId="{74217703-7531-44F7-A169-F7D21FCB484E}">
      <dgm:prSet custT="1"/>
      <dgm:spPr>
        <a:xfrm rot="5400000">
          <a:off x="4962986" y="-233614"/>
          <a:ext cx="1437968" cy="5093333"/>
        </a:xfrm>
        <a:prstGeom prst="round2SameRect">
          <a:avLst/>
        </a:prstGeom>
        <a:solidFill>
          <a:srgbClr val="4472C4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l"/>
          <a:endParaRPr lang="ru-RU" sz="2000" b="0" i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DFBECC41-ED67-4267-B96F-4A32E5418200}" type="parTrans" cxnId="{F0A2F62E-C672-4377-806A-DD1E46F4EC02}">
      <dgm:prSet/>
      <dgm:spPr/>
      <dgm:t>
        <a:bodyPr/>
        <a:lstStyle/>
        <a:p>
          <a:endParaRPr lang="ru-RU"/>
        </a:p>
      </dgm:t>
    </dgm:pt>
    <dgm:pt modelId="{2C3EAF04-0874-4520-9990-5BD908275513}" type="sibTrans" cxnId="{F0A2F62E-C672-4377-806A-DD1E46F4EC02}">
      <dgm:prSet/>
      <dgm:spPr/>
      <dgm:t>
        <a:bodyPr/>
        <a:lstStyle/>
        <a:p>
          <a:endParaRPr lang="ru-RU"/>
        </a:p>
      </dgm:t>
    </dgm:pt>
    <dgm:pt modelId="{AE23A71F-714D-4B0E-A030-1F85BE239769}">
      <dgm:prSet phldrT="[Текст]" custT="1"/>
      <dgm:spPr>
        <a:xfrm rot="5400000">
          <a:off x="4962986" y="-233614"/>
          <a:ext cx="1437968" cy="5093333"/>
        </a:xfrm>
        <a:prstGeom prst="round2SameRect">
          <a:avLst/>
        </a:prstGeom>
        <a:solidFill>
          <a:srgbClr val="4472C4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l"/>
          <a:endParaRPr lang="ru-RU" sz="2000" b="0" i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5BB0559E-938B-4D49-91F9-B98DFF29B865}" type="parTrans" cxnId="{11CF4707-DFAB-405D-AA46-C3F931B21645}">
      <dgm:prSet/>
      <dgm:spPr/>
      <dgm:t>
        <a:bodyPr/>
        <a:lstStyle/>
        <a:p>
          <a:endParaRPr lang="ru-RU"/>
        </a:p>
      </dgm:t>
    </dgm:pt>
    <dgm:pt modelId="{F43A2ED9-2452-4FDF-81FD-709DF0DEF8C8}" type="sibTrans" cxnId="{11CF4707-DFAB-405D-AA46-C3F931B21645}">
      <dgm:prSet/>
      <dgm:spPr/>
      <dgm:t>
        <a:bodyPr/>
        <a:lstStyle/>
        <a:p>
          <a:endParaRPr lang="ru-RU"/>
        </a:p>
      </dgm:t>
    </dgm:pt>
    <dgm:pt modelId="{CB1F2E1D-4DD6-4C7F-B2F9-B856C38D8209}" type="pres">
      <dgm:prSet presAssocID="{8FC86696-D45A-4B44-8799-EE2A562BB9B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E38DCDD-3FDA-4BF6-B333-6385ED885EA2}" type="pres">
      <dgm:prSet presAssocID="{C4EFA6FD-F219-4758-AB0D-C44CFA9B8615}" presName="linNode" presStyleCnt="0"/>
      <dgm:spPr/>
    </dgm:pt>
    <dgm:pt modelId="{B39DD626-937A-40AF-8B1B-4A6C9A899D5C}" type="pres">
      <dgm:prSet presAssocID="{C4EFA6FD-F219-4758-AB0D-C44CFA9B8615}" presName="parentText" presStyleLbl="node1" presStyleIdx="0" presStyleCnt="3" custScaleX="115274" custScaleY="18325">
        <dgm:presLayoutVars>
          <dgm:chMax val="1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3706FB34-F0D0-4D1D-BC7C-6040C134E7DA}" type="pres">
      <dgm:prSet presAssocID="{C4EFA6FD-F219-4758-AB0D-C44CFA9B8615}" presName="descendantText" presStyleLbl="alignAccFollowNode1" presStyleIdx="0" presStyleCnt="3" custScaleX="109035" custScaleY="27383">
        <dgm:presLayoutVars>
          <dgm:bulletEnabled val="1"/>
        </dgm:presLayoutVars>
      </dgm:prSet>
      <dgm:spPr>
        <a:prstGeom prst="round2SameRect">
          <a:avLst/>
        </a:prstGeom>
      </dgm:spPr>
      <dgm:t>
        <a:bodyPr/>
        <a:lstStyle/>
        <a:p>
          <a:endParaRPr lang="ru-RU"/>
        </a:p>
      </dgm:t>
    </dgm:pt>
    <dgm:pt modelId="{F118D9C3-BCCF-424E-AB54-35DD93956D88}" type="pres">
      <dgm:prSet presAssocID="{3C5E02ED-8C33-4C65-B378-98A1E593FDFF}" presName="sp" presStyleCnt="0"/>
      <dgm:spPr/>
    </dgm:pt>
    <dgm:pt modelId="{A32B2ECA-9EEC-4F9A-B7DF-D2D4B618F89B}" type="pres">
      <dgm:prSet presAssocID="{913CCCF1-F6B6-4B7C-B8BF-85B06F61BB9B}" presName="linNode" presStyleCnt="0"/>
      <dgm:spPr/>
    </dgm:pt>
    <dgm:pt modelId="{87B171E7-382A-4A73-B7A2-02D736A90DCE}" type="pres">
      <dgm:prSet presAssocID="{913CCCF1-F6B6-4B7C-B8BF-85B06F61BB9B}" presName="parentText" presStyleLbl="node1" presStyleIdx="1" presStyleCnt="3" custScaleX="129127" custScaleY="15265">
        <dgm:presLayoutVars>
          <dgm:chMax val="1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94C58C28-EF66-4962-8873-770C363B48CA}" type="pres">
      <dgm:prSet presAssocID="{913CCCF1-F6B6-4B7C-B8BF-85B06F61BB9B}" presName="descendantText" presStyleLbl="alignAccFollowNode1" presStyleIdx="1" presStyleCnt="3" custScaleX="118027" custScaleY="35462">
        <dgm:presLayoutVars>
          <dgm:bulletEnabled val="1"/>
        </dgm:presLayoutVars>
      </dgm:prSet>
      <dgm:spPr>
        <a:prstGeom prst="round2SameRect">
          <a:avLst/>
        </a:prstGeom>
      </dgm:spPr>
      <dgm:t>
        <a:bodyPr/>
        <a:lstStyle/>
        <a:p>
          <a:endParaRPr lang="ru-RU"/>
        </a:p>
      </dgm:t>
    </dgm:pt>
    <dgm:pt modelId="{0964B00C-16A6-4846-B89F-217A53BB029C}" type="pres">
      <dgm:prSet presAssocID="{D2A91E3F-B9AE-4C77-AC4A-C24DA0A29485}" presName="sp" presStyleCnt="0"/>
      <dgm:spPr/>
    </dgm:pt>
    <dgm:pt modelId="{DF0E3FF9-1E7E-402A-AEB3-6A15E34AF83C}" type="pres">
      <dgm:prSet presAssocID="{C63334BA-50C4-4B0F-A18B-E5BCDD5C38B8}" presName="linNode" presStyleCnt="0"/>
      <dgm:spPr/>
    </dgm:pt>
    <dgm:pt modelId="{BCD6C80A-360B-4516-87CD-0F4829AAF6E8}" type="pres">
      <dgm:prSet presAssocID="{C63334BA-50C4-4B0F-A18B-E5BCDD5C38B8}" presName="parentText" presStyleLbl="node1" presStyleIdx="2" presStyleCnt="3" custScaleX="118544" custScaleY="18515" custLinFactNeighborX="-1683" custLinFactNeighborY="581">
        <dgm:presLayoutVars>
          <dgm:chMax val="1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CDA48659-F34C-416A-8DC5-C278C47947AC}" type="pres">
      <dgm:prSet presAssocID="{C63334BA-50C4-4B0F-A18B-E5BCDD5C38B8}" presName="descendantText" presStyleLbl="alignAccFollowNode1" presStyleIdx="2" presStyleCnt="3" custScaleX="106010" custScaleY="38420">
        <dgm:presLayoutVars>
          <dgm:bulletEnabled val="1"/>
        </dgm:presLayoutVars>
      </dgm:prSet>
      <dgm:spPr>
        <a:prstGeom prst="round2SameRect">
          <a:avLst/>
        </a:prstGeom>
      </dgm:spPr>
      <dgm:t>
        <a:bodyPr/>
        <a:lstStyle/>
        <a:p>
          <a:endParaRPr lang="ru-RU"/>
        </a:p>
      </dgm:t>
    </dgm:pt>
  </dgm:ptLst>
  <dgm:cxnLst>
    <dgm:cxn modelId="{7F72B742-0284-44B3-8F10-CB34FA380B0A}" type="presOf" srcId="{927FE7FC-0FEE-4F37-8AE6-7232AB91A4FD}" destId="{CDA48659-F34C-416A-8DC5-C278C47947AC}" srcOrd="0" destOrd="2" presId="urn:microsoft.com/office/officeart/2005/8/layout/vList5"/>
    <dgm:cxn modelId="{F0A2F62E-C672-4377-806A-DD1E46F4EC02}" srcId="{913CCCF1-F6B6-4B7C-B8BF-85B06F61BB9B}" destId="{74217703-7531-44F7-A169-F7D21FCB484E}" srcOrd="2" destOrd="0" parTransId="{DFBECC41-ED67-4267-B96F-4A32E5418200}" sibTransId="{2C3EAF04-0874-4520-9990-5BD908275513}"/>
    <dgm:cxn modelId="{B546B676-1447-4E06-B4CA-87E192487EA1}" type="presOf" srcId="{AE23A71F-714D-4B0E-A030-1F85BE239769}" destId="{94C58C28-EF66-4962-8873-770C363B48CA}" srcOrd="0" destOrd="0" presId="urn:microsoft.com/office/officeart/2005/8/layout/vList5"/>
    <dgm:cxn modelId="{F94FF1E6-FD37-4045-BE45-AAE77353F772}" srcId="{8FC86696-D45A-4B44-8799-EE2A562BB9BC}" destId="{C4EFA6FD-F219-4758-AB0D-C44CFA9B8615}" srcOrd="0" destOrd="0" parTransId="{D39D5837-0910-4213-BA8A-A0CF92A7992F}" sibTransId="{3C5E02ED-8C33-4C65-B378-98A1E593FDFF}"/>
    <dgm:cxn modelId="{D648F9A6-182D-412C-9EA1-8A09CAFBB0CA}" type="presOf" srcId="{C33D927F-D335-49FD-B371-F7CB4F287E68}" destId="{CDA48659-F34C-416A-8DC5-C278C47947AC}" srcOrd="0" destOrd="0" presId="urn:microsoft.com/office/officeart/2005/8/layout/vList5"/>
    <dgm:cxn modelId="{0780AC6E-0787-42EE-8C0A-6B86479E2BC4}" srcId="{C63334BA-50C4-4B0F-A18B-E5BCDD5C38B8}" destId="{C33D927F-D335-49FD-B371-F7CB4F287E68}" srcOrd="0" destOrd="0" parTransId="{067697F6-B59B-403C-A81A-DB7D691F8A20}" sibTransId="{E92C8120-FB37-4F16-BD34-AD9B9375B08A}"/>
    <dgm:cxn modelId="{BD1EAB6C-27E6-4C81-9497-6F16037B874D}" type="presOf" srcId="{913CCCF1-F6B6-4B7C-B8BF-85B06F61BB9B}" destId="{87B171E7-382A-4A73-B7A2-02D736A90DCE}" srcOrd="0" destOrd="0" presId="urn:microsoft.com/office/officeart/2005/8/layout/vList5"/>
    <dgm:cxn modelId="{58CEAB44-07ED-4086-A7E3-7122D2212E14}" type="presOf" srcId="{C63334BA-50C4-4B0F-A18B-E5BCDD5C38B8}" destId="{BCD6C80A-360B-4516-87CD-0F4829AAF6E8}" srcOrd="0" destOrd="0" presId="urn:microsoft.com/office/officeart/2005/8/layout/vList5"/>
    <dgm:cxn modelId="{DA08B099-2BF1-45BD-A3A7-721E1151BABE}" srcId="{913CCCF1-F6B6-4B7C-B8BF-85B06F61BB9B}" destId="{5ECCC1B2-544E-42E9-8DB3-E21A899B9C3A}" srcOrd="1" destOrd="0" parTransId="{667B26C4-5692-4988-BA06-9350A31186FF}" sibTransId="{DB14BA1F-677B-454A-BB8D-912AD6D9AF5C}"/>
    <dgm:cxn modelId="{5020E4DA-5201-4495-9F8A-49E7694CD83D}" srcId="{C63334BA-50C4-4B0F-A18B-E5BCDD5C38B8}" destId="{927FE7FC-0FEE-4F37-8AE6-7232AB91A4FD}" srcOrd="2" destOrd="0" parTransId="{FB7258FC-5100-42D5-B23D-D9B96E465820}" sibTransId="{B54E756D-684B-403E-8D58-AAC83F9A9F87}"/>
    <dgm:cxn modelId="{504CB2F3-0685-4C49-B727-7B34D0BE77E8}" srcId="{C4EFA6FD-F219-4758-AB0D-C44CFA9B8615}" destId="{1722FC43-D278-47E9-8C2B-B6D04E38B04D}" srcOrd="0" destOrd="0" parTransId="{B53CD7F9-2B25-49DE-9291-47EED0A18B48}" sibTransId="{8605DE53-C5FF-4658-8095-30AFE603DD62}"/>
    <dgm:cxn modelId="{A12B4CB1-1A2B-465B-853A-E0392028DB5D}" type="presOf" srcId="{C4EFA6FD-F219-4758-AB0D-C44CFA9B8615}" destId="{B39DD626-937A-40AF-8B1B-4A6C9A899D5C}" srcOrd="0" destOrd="0" presId="urn:microsoft.com/office/officeart/2005/8/layout/vList5"/>
    <dgm:cxn modelId="{EC389537-703C-45D7-88BC-27CACCD658A0}" type="presOf" srcId="{74217703-7531-44F7-A169-F7D21FCB484E}" destId="{94C58C28-EF66-4962-8873-770C363B48CA}" srcOrd="0" destOrd="2" presId="urn:microsoft.com/office/officeart/2005/8/layout/vList5"/>
    <dgm:cxn modelId="{1FD1C6B6-513A-4373-8894-85E453C803B1}" type="presOf" srcId="{5ECCC1B2-544E-42E9-8DB3-E21A899B9C3A}" destId="{94C58C28-EF66-4962-8873-770C363B48CA}" srcOrd="0" destOrd="1" presId="urn:microsoft.com/office/officeart/2005/8/layout/vList5"/>
    <dgm:cxn modelId="{06D5445F-DF7E-4401-89BE-D353BE7B873D}" srcId="{8FC86696-D45A-4B44-8799-EE2A562BB9BC}" destId="{C63334BA-50C4-4B0F-A18B-E5BCDD5C38B8}" srcOrd="2" destOrd="0" parTransId="{666F459E-E071-48E5-929C-5023C74A149D}" sibTransId="{F887BEBB-F69A-4764-998A-FEC292841BB0}"/>
    <dgm:cxn modelId="{AC8FE8E2-B6C0-4AAF-800C-068180160A2E}" type="presOf" srcId="{1722FC43-D278-47E9-8C2B-B6D04E38B04D}" destId="{3706FB34-F0D0-4D1D-BC7C-6040C134E7DA}" srcOrd="0" destOrd="0" presId="urn:microsoft.com/office/officeart/2005/8/layout/vList5"/>
    <dgm:cxn modelId="{923A6EF4-0C97-4670-A15A-057D481675E8}" srcId="{8FC86696-D45A-4B44-8799-EE2A562BB9BC}" destId="{913CCCF1-F6B6-4B7C-B8BF-85B06F61BB9B}" srcOrd="1" destOrd="0" parTransId="{DB490818-591E-4185-A3FD-9D2A07AB81FB}" sibTransId="{D2A91E3F-B9AE-4C77-AC4A-C24DA0A29485}"/>
    <dgm:cxn modelId="{75EBE8EE-3AB1-4F81-93D4-1D15217519C1}" type="presOf" srcId="{8FC86696-D45A-4B44-8799-EE2A562BB9BC}" destId="{CB1F2E1D-4DD6-4C7F-B2F9-B856C38D8209}" srcOrd="0" destOrd="0" presId="urn:microsoft.com/office/officeart/2005/8/layout/vList5"/>
    <dgm:cxn modelId="{632ABC32-411A-46AB-97B8-7953CB83787E}" srcId="{C63334BA-50C4-4B0F-A18B-E5BCDD5C38B8}" destId="{4CCF41DC-2B51-4AA1-93AC-FDC244F78BAA}" srcOrd="1" destOrd="0" parTransId="{7D7E3F78-96CE-4C4C-9E84-DA223F0C4368}" sibTransId="{5049A454-E2BA-4DDA-BF5F-C487E225F064}"/>
    <dgm:cxn modelId="{11CF4707-DFAB-405D-AA46-C3F931B21645}" srcId="{913CCCF1-F6B6-4B7C-B8BF-85B06F61BB9B}" destId="{AE23A71F-714D-4B0E-A030-1F85BE239769}" srcOrd="0" destOrd="0" parTransId="{5BB0559E-938B-4D49-91F9-B98DFF29B865}" sibTransId="{F43A2ED9-2452-4FDF-81FD-709DF0DEF8C8}"/>
    <dgm:cxn modelId="{3D436170-5723-4EF2-810A-ABDFFC5A92C5}" type="presOf" srcId="{4CCF41DC-2B51-4AA1-93AC-FDC244F78BAA}" destId="{CDA48659-F34C-416A-8DC5-C278C47947AC}" srcOrd="0" destOrd="1" presId="urn:microsoft.com/office/officeart/2005/8/layout/vList5"/>
    <dgm:cxn modelId="{252B18FA-4954-4A45-8560-179F5EAA7AFD}" type="presParOf" srcId="{CB1F2E1D-4DD6-4C7F-B2F9-B856C38D8209}" destId="{3E38DCDD-3FDA-4BF6-B333-6385ED885EA2}" srcOrd="0" destOrd="0" presId="urn:microsoft.com/office/officeart/2005/8/layout/vList5"/>
    <dgm:cxn modelId="{B8DCAB85-B4DA-4038-8B89-C9AE3F04F999}" type="presParOf" srcId="{3E38DCDD-3FDA-4BF6-B333-6385ED885EA2}" destId="{B39DD626-937A-40AF-8B1B-4A6C9A899D5C}" srcOrd="0" destOrd="0" presId="urn:microsoft.com/office/officeart/2005/8/layout/vList5"/>
    <dgm:cxn modelId="{A755670E-6C61-4B23-8EF8-D6B185762366}" type="presParOf" srcId="{3E38DCDD-3FDA-4BF6-B333-6385ED885EA2}" destId="{3706FB34-F0D0-4D1D-BC7C-6040C134E7DA}" srcOrd="1" destOrd="0" presId="urn:microsoft.com/office/officeart/2005/8/layout/vList5"/>
    <dgm:cxn modelId="{FCEEC598-7D3D-4D13-84B0-A4A31F6DFDA5}" type="presParOf" srcId="{CB1F2E1D-4DD6-4C7F-B2F9-B856C38D8209}" destId="{F118D9C3-BCCF-424E-AB54-35DD93956D88}" srcOrd="1" destOrd="0" presId="urn:microsoft.com/office/officeart/2005/8/layout/vList5"/>
    <dgm:cxn modelId="{DDF84DA7-72F2-43FE-9E70-0357987E95E3}" type="presParOf" srcId="{CB1F2E1D-4DD6-4C7F-B2F9-B856C38D8209}" destId="{A32B2ECA-9EEC-4F9A-B7DF-D2D4B618F89B}" srcOrd="2" destOrd="0" presId="urn:microsoft.com/office/officeart/2005/8/layout/vList5"/>
    <dgm:cxn modelId="{86543B0B-D00E-485F-8659-47CA65B96F96}" type="presParOf" srcId="{A32B2ECA-9EEC-4F9A-B7DF-D2D4B618F89B}" destId="{87B171E7-382A-4A73-B7A2-02D736A90DCE}" srcOrd="0" destOrd="0" presId="urn:microsoft.com/office/officeart/2005/8/layout/vList5"/>
    <dgm:cxn modelId="{2C8AA8E5-D018-45F0-BD7A-AE85FD154541}" type="presParOf" srcId="{A32B2ECA-9EEC-4F9A-B7DF-D2D4B618F89B}" destId="{94C58C28-EF66-4962-8873-770C363B48CA}" srcOrd="1" destOrd="0" presId="urn:microsoft.com/office/officeart/2005/8/layout/vList5"/>
    <dgm:cxn modelId="{7E598FDD-7AE8-4606-AB7B-4A510CD620D9}" type="presParOf" srcId="{CB1F2E1D-4DD6-4C7F-B2F9-B856C38D8209}" destId="{0964B00C-16A6-4846-B89F-217A53BB029C}" srcOrd="3" destOrd="0" presId="urn:microsoft.com/office/officeart/2005/8/layout/vList5"/>
    <dgm:cxn modelId="{5DED089F-8895-40A8-B4F6-B2CCE879A5F7}" type="presParOf" srcId="{CB1F2E1D-4DD6-4C7F-B2F9-B856C38D8209}" destId="{DF0E3FF9-1E7E-402A-AEB3-6A15E34AF83C}" srcOrd="4" destOrd="0" presId="urn:microsoft.com/office/officeart/2005/8/layout/vList5"/>
    <dgm:cxn modelId="{50F5A4B7-A636-4215-BCBF-4A42DBB3FE61}" type="presParOf" srcId="{DF0E3FF9-1E7E-402A-AEB3-6A15E34AF83C}" destId="{BCD6C80A-360B-4516-87CD-0F4829AAF6E8}" srcOrd="0" destOrd="0" presId="urn:microsoft.com/office/officeart/2005/8/layout/vList5"/>
    <dgm:cxn modelId="{A17098AB-C477-45DB-910D-E8095FCD6FD3}" type="presParOf" srcId="{DF0E3FF9-1E7E-402A-AEB3-6A15E34AF83C}" destId="{CDA48659-F34C-416A-8DC5-C278C47947A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92E12A6-5E25-4488-8F5E-2CD8A18279A1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A3E962C-5162-4ADB-90F7-20C3588C3195}">
      <dgm:prSet phldrT="[Текст]" custT="1"/>
      <dgm:spPr>
        <a:xfrm rot="16200000">
          <a:off x="-1457306" y="2162789"/>
          <a:ext cx="3598575" cy="683729"/>
        </a:xfrm>
        <a:prstGeom prst="rect">
          <a:avLst/>
        </a:prstGeom>
        <a:solidFill>
          <a:sysClr val="window" lastClr="FFFFFF"/>
        </a:solidFill>
        <a:ln w="25400" cap="flat" cmpd="sng" algn="ctr">
          <a:solidFill>
            <a:sysClr val="windowText" lastClr="000000"/>
          </a:solidFill>
          <a:prstDash val="solid"/>
        </a:ln>
        <a:effectLst/>
      </dgm:spPr>
      <dgm:t>
        <a:bodyPr/>
        <a:lstStyle/>
        <a:p>
          <a:r>
            <a:rPr lang="ru-RU" sz="2000" dirty="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Особенности деловой коммуникации</a:t>
          </a:r>
        </a:p>
      </dgm:t>
    </dgm:pt>
    <dgm:pt modelId="{959B57A2-846B-4FF1-BB98-9607D7A838B2}" type="parTrans" cxnId="{C2D36C6A-89B1-4CEC-9CB0-E88971E5F724}">
      <dgm:prSet/>
      <dgm:spPr/>
      <dgm:t>
        <a:bodyPr/>
        <a:lstStyle/>
        <a:p>
          <a:endParaRPr lang="ru-RU" sz="2000"/>
        </a:p>
      </dgm:t>
    </dgm:pt>
    <dgm:pt modelId="{17F5C8E8-9072-469E-9A1E-A19D43EAF626}" type="sibTrans" cxnId="{C2D36C6A-89B1-4CEC-9CB0-E88971E5F724}">
      <dgm:prSet/>
      <dgm:spPr/>
      <dgm:t>
        <a:bodyPr/>
        <a:lstStyle/>
        <a:p>
          <a:endParaRPr lang="ru-RU" sz="2000"/>
        </a:p>
      </dgm:t>
    </dgm:pt>
    <dgm:pt modelId="{1DA4B693-1A6B-4E40-932F-0E8F3BF6A64A}">
      <dgm:prSet custT="1"/>
      <dgm:spPr>
        <a:xfrm>
          <a:off x="1137008" y="1286451"/>
          <a:ext cx="7077321" cy="683729"/>
        </a:xfrm>
        <a:prstGeom prst="rect">
          <a:avLst/>
        </a:prstGeom>
        <a:solidFill>
          <a:sysClr val="window" lastClr="FFFFFF"/>
        </a:solidFill>
        <a:ln w="25400" cap="flat" cmpd="sng" algn="ctr">
          <a:solidFill>
            <a:sysClr val="windowText" lastClr="000000"/>
          </a:solidFill>
          <a:prstDash val="solid"/>
        </a:ln>
        <a:effectLst/>
      </dgm:spPr>
      <dgm:t>
        <a:bodyPr/>
        <a:lstStyle/>
        <a:p>
          <a:r>
            <a:rPr lang="ru-RU" sz="200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Соблюдение формально-ролевых принципов взаимодействия (Субординация)</a:t>
          </a:r>
          <a:r>
            <a:rPr lang="ru-RU" sz="20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убординация</a:t>
          </a:r>
          <a:endParaRPr lang="ru-RU" sz="2000">
            <a:solidFill>
              <a:sysClr val="windowText" lastClr="000000"/>
            </a:solidFill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6B38F49C-C1FE-40EC-8DD9-1627C9DE9981}" type="parTrans" cxnId="{0D7FEF3A-1FBF-434C-AF6F-1C3251E7C2ED}">
      <dgm:prSet custT="1"/>
      <dgm:spPr>
        <a:xfrm>
          <a:off x="683846" y="1628316"/>
          <a:ext cx="453162" cy="876337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51780" y="45720"/>
              </a:lnTo>
            </a:path>
          </a:pathLst>
        </a:custGeom>
        <a:noFill/>
        <a:ln w="25400" cap="flat" cmpd="sng" algn="ctr">
          <a:solidFill>
            <a:sysClr val="windowText" lastClr="000000"/>
          </a:solidFill>
          <a:prstDash val="solid"/>
        </a:ln>
        <a:effectLst/>
      </dgm:spPr>
      <dgm:t>
        <a:bodyPr/>
        <a:lstStyle/>
        <a:p>
          <a:endParaRPr lang="ru-RU" sz="20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95714619-7E1A-423E-A414-6A68918F5E82}" type="sibTrans" cxnId="{0D7FEF3A-1FBF-434C-AF6F-1C3251E7C2ED}">
      <dgm:prSet/>
      <dgm:spPr/>
      <dgm:t>
        <a:bodyPr/>
        <a:lstStyle/>
        <a:p>
          <a:endParaRPr lang="ru-RU" sz="2000"/>
        </a:p>
      </dgm:t>
    </dgm:pt>
    <dgm:pt modelId="{E3D78B5C-89B3-4328-BC38-B3DDDCCDE4AD}">
      <dgm:prSet custT="1"/>
      <dgm:spPr>
        <a:xfrm>
          <a:off x="1137008" y="2141113"/>
          <a:ext cx="7043323" cy="683729"/>
        </a:xfrm>
        <a:prstGeom prst="rect">
          <a:avLst/>
        </a:prstGeom>
        <a:solidFill>
          <a:sysClr val="window" lastClr="FFFFFF"/>
        </a:solidFill>
        <a:ln w="25400" cap="flat" cmpd="sng" algn="ctr">
          <a:solidFill>
            <a:sysClr val="windowText" lastClr="000000"/>
          </a:solidFill>
          <a:prstDash val="solid"/>
        </a:ln>
        <a:effectLst/>
      </dgm:spPr>
      <dgm:t>
        <a:bodyPr/>
        <a:lstStyle/>
        <a:p>
          <a:r>
            <a:rPr lang="ru-RU" sz="200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Обязательность контактов всех участников независимо от симпатий и антипатий</a:t>
          </a:r>
        </a:p>
      </dgm:t>
    </dgm:pt>
    <dgm:pt modelId="{908DA4C6-ACEA-4883-9EBA-785B233E89B5}" type="parTrans" cxnId="{E0B46770-A415-406E-88FE-B0D0CEEAE385}">
      <dgm:prSet custT="1"/>
      <dgm:spPr>
        <a:xfrm>
          <a:off x="683846" y="2437257"/>
          <a:ext cx="45316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5890" y="0"/>
              </a:lnTo>
              <a:lnTo>
                <a:pt x="125890" y="479763"/>
              </a:lnTo>
              <a:lnTo>
                <a:pt x="251780" y="479763"/>
              </a:lnTo>
            </a:path>
          </a:pathLst>
        </a:custGeom>
        <a:noFill/>
        <a:ln w="25400" cap="flat" cmpd="sng" algn="ctr">
          <a:solidFill>
            <a:sysClr val="windowText" lastClr="000000"/>
          </a:solidFill>
          <a:prstDash val="solid"/>
        </a:ln>
        <a:effectLst/>
      </dgm:spPr>
      <dgm:t>
        <a:bodyPr/>
        <a:lstStyle/>
        <a:p>
          <a:endParaRPr lang="ru-RU" sz="20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E1B38F6A-4685-4179-99DF-081E16E5DC81}" type="sibTrans" cxnId="{E0B46770-A415-406E-88FE-B0D0CEEAE385}">
      <dgm:prSet/>
      <dgm:spPr/>
      <dgm:t>
        <a:bodyPr/>
        <a:lstStyle/>
        <a:p>
          <a:endParaRPr lang="ru-RU" sz="2000"/>
        </a:p>
      </dgm:t>
    </dgm:pt>
    <dgm:pt modelId="{9470B587-A07D-4DCC-8C23-37274BA435EC}">
      <dgm:prSet custT="1"/>
      <dgm:spPr>
        <a:xfrm>
          <a:off x="1137008" y="431789"/>
          <a:ext cx="7009302" cy="683729"/>
        </a:xfrm>
        <a:prstGeom prst="rect">
          <a:avLst/>
        </a:prstGeom>
        <a:solidFill>
          <a:sysClr val="window" lastClr="FFFFFF"/>
        </a:solidFill>
        <a:ln w="25400" cap="flat" cmpd="sng" algn="ctr">
          <a:solidFill>
            <a:sysClr val="windowText" lastClr="000000"/>
          </a:solidFill>
          <a:prstDash val="solid"/>
        </a:ln>
        <a:effectLst/>
      </dgm:spPr>
      <dgm:t>
        <a:bodyPr/>
        <a:lstStyle/>
        <a:p>
          <a:r>
            <a:rPr lang="ru-RU" sz="200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Регламентированность</a:t>
          </a:r>
        </a:p>
      </dgm:t>
    </dgm:pt>
    <dgm:pt modelId="{62CDE875-A6F2-4E73-AF7E-8E3B266D28BB}" type="parTrans" cxnId="{5FFE36EA-9D1B-4044-A4DD-32AB714B96B1}">
      <dgm:prSet custT="1"/>
      <dgm:spPr>
        <a:xfrm>
          <a:off x="683846" y="773654"/>
          <a:ext cx="453162" cy="1730999"/>
        </a:xfrm>
        <a:custGeom>
          <a:avLst/>
          <a:gdLst/>
          <a:ahLst/>
          <a:cxnLst/>
          <a:rect l="0" t="0" r="0" b="0"/>
          <a:pathLst>
            <a:path>
              <a:moveTo>
                <a:pt x="0" y="479763"/>
              </a:moveTo>
              <a:lnTo>
                <a:pt x="125890" y="479763"/>
              </a:lnTo>
              <a:lnTo>
                <a:pt x="125890" y="0"/>
              </a:lnTo>
              <a:lnTo>
                <a:pt x="251780" y="0"/>
              </a:lnTo>
            </a:path>
          </a:pathLst>
        </a:custGeom>
        <a:noFill/>
        <a:ln w="25400" cap="flat" cmpd="sng" algn="ctr">
          <a:solidFill>
            <a:sysClr val="windowText" lastClr="000000"/>
          </a:solidFill>
          <a:prstDash val="solid"/>
        </a:ln>
        <a:effectLst/>
      </dgm:spPr>
      <dgm:t>
        <a:bodyPr/>
        <a:lstStyle/>
        <a:p>
          <a:endParaRPr lang="ru-RU" sz="200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0E1935F0-3305-447C-8138-5F6091F1E4BE}" type="sibTrans" cxnId="{5FFE36EA-9D1B-4044-A4DD-32AB714B96B1}">
      <dgm:prSet/>
      <dgm:spPr/>
      <dgm:t>
        <a:bodyPr/>
        <a:lstStyle/>
        <a:p>
          <a:endParaRPr lang="ru-RU" sz="2000"/>
        </a:p>
      </dgm:t>
    </dgm:pt>
    <dgm:pt modelId="{749A65C3-E5A4-4FDE-9D50-2E9652933CE4}">
      <dgm:prSet custT="1"/>
      <dgm:spPr>
        <a:xfrm>
          <a:off x="1137008" y="2995774"/>
          <a:ext cx="7077343" cy="683729"/>
        </a:xfrm>
        <a:prstGeom prst="rect">
          <a:avLst/>
        </a:prstGeom>
        <a:solidFill>
          <a:sysClr val="window" lastClr="FFFFFF"/>
        </a:solidFill>
        <a:ln w="25400" cap="flat" cmpd="sng" algn="ctr">
          <a:solidFill>
            <a:sysClr val="windowText" lastClr="000000"/>
          </a:solidFill>
          <a:prstDash val="solid"/>
        </a:ln>
        <a:effectLst/>
      </dgm:spPr>
      <dgm:t>
        <a:bodyPr/>
        <a:lstStyle/>
        <a:p>
          <a:r>
            <a:rPr lang="ru-RU" sz="200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Взаимозависимость всех участников в достижении конечного результата и в  реализации личных намерений</a:t>
          </a:r>
        </a:p>
      </dgm:t>
    </dgm:pt>
    <dgm:pt modelId="{653975C7-357A-432A-AA1F-B53A1CD2B905}" type="parTrans" cxnId="{F3DBDEDA-140C-4860-A360-DCE5C70EFA1D}">
      <dgm:prSet custT="1"/>
      <dgm:spPr>
        <a:xfrm>
          <a:off x="683846" y="2504653"/>
          <a:ext cx="453162" cy="8329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5111" y="0"/>
              </a:lnTo>
              <a:lnTo>
                <a:pt x="125111" y="808971"/>
              </a:lnTo>
              <a:lnTo>
                <a:pt x="250222" y="808971"/>
              </a:lnTo>
            </a:path>
          </a:pathLst>
        </a:custGeom>
        <a:noFill/>
        <a:ln w="9525" cap="flat" cmpd="dbl" algn="ctr">
          <a:solidFill>
            <a:sysClr val="windowText" lastClr="000000"/>
          </a:solidFill>
          <a:prstDash val="solid"/>
        </a:ln>
        <a:effectLst/>
      </dgm:spPr>
      <dgm:t>
        <a:bodyPr/>
        <a:lstStyle/>
        <a:p>
          <a:endParaRPr lang="ru-RU" sz="20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02CE3CB-6282-4757-8115-EA8C099EB68A}" type="sibTrans" cxnId="{F3DBDEDA-140C-4860-A360-DCE5C70EFA1D}">
      <dgm:prSet/>
      <dgm:spPr/>
      <dgm:t>
        <a:bodyPr/>
        <a:lstStyle/>
        <a:p>
          <a:endParaRPr lang="ru-RU" sz="2000"/>
        </a:p>
      </dgm:t>
    </dgm:pt>
    <dgm:pt modelId="{C7DC51B5-2559-471E-B343-1D274DE33CED}">
      <dgm:prSet custT="1"/>
      <dgm:spPr>
        <a:xfrm>
          <a:off x="1137008" y="3850436"/>
          <a:ext cx="7087839" cy="791423"/>
        </a:xfrm>
        <a:prstGeom prst="rect">
          <a:avLst/>
        </a:prstGeom>
        <a:solidFill>
          <a:sysClr val="window" lastClr="FFFFFF"/>
        </a:solidFill>
        <a:ln w="25400" cap="flat" cmpd="sng" algn="ctr">
          <a:solidFill>
            <a:sysClr val="windowText" lastClr="000000"/>
          </a:solidFill>
          <a:prstDash val="solid"/>
        </a:ln>
        <a:effectLst/>
      </dgm:spPr>
      <dgm:t>
        <a:bodyPr/>
        <a:lstStyle/>
        <a:p>
          <a:r>
            <a:rPr lang="ru-RU" sz="200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Рациональный характер</a:t>
          </a:r>
        </a:p>
      </dgm:t>
    </dgm:pt>
    <dgm:pt modelId="{E78EE8C4-471A-4159-9BDC-031D63304C1D}" type="parTrans" cxnId="{C7BDFD5C-927F-4BF2-B22D-C116C45AA1CE}">
      <dgm:prSet custT="1"/>
      <dgm:spPr>
        <a:xfrm>
          <a:off x="683846" y="2504653"/>
          <a:ext cx="453162" cy="17414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3858" y="0"/>
              </a:lnTo>
              <a:lnTo>
                <a:pt x="143858" y="1105690"/>
              </a:lnTo>
              <a:lnTo>
                <a:pt x="287716" y="1105690"/>
              </a:lnTo>
            </a:path>
          </a:pathLst>
        </a:custGeom>
        <a:noFill/>
        <a:ln w="25400" cap="flat" cmpd="sng" algn="ctr">
          <a:solidFill>
            <a:sysClr val="windowText" lastClr="000000"/>
          </a:solidFill>
          <a:prstDash val="solid"/>
        </a:ln>
        <a:effectLst/>
      </dgm:spPr>
      <dgm:t>
        <a:bodyPr/>
        <a:lstStyle/>
        <a:p>
          <a:endParaRPr lang="ru-RU" sz="20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FA163349-183E-42FF-9F23-8176CFFA4DDA}" type="sibTrans" cxnId="{C7BDFD5C-927F-4BF2-B22D-C116C45AA1CE}">
      <dgm:prSet/>
      <dgm:spPr/>
      <dgm:t>
        <a:bodyPr/>
        <a:lstStyle/>
        <a:p>
          <a:endParaRPr lang="ru-RU" sz="2000"/>
        </a:p>
      </dgm:t>
    </dgm:pt>
    <dgm:pt modelId="{E95C6063-B26F-442D-A111-7DFD7AB977D0}" type="pres">
      <dgm:prSet presAssocID="{A92E12A6-5E25-4488-8F5E-2CD8A18279A1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7456B86-D7FF-4274-9D28-1B0C16DEC78C}" type="pres">
      <dgm:prSet presAssocID="{0A3E962C-5162-4ADB-90F7-20C3588C3195}" presName="root1" presStyleCnt="0"/>
      <dgm:spPr/>
    </dgm:pt>
    <dgm:pt modelId="{3269F08F-A556-42D2-8ADD-A9A5DD4737E4}" type="pres">
      <dgm:prSet presAssocID="{0A3E962C-5162-4ADB-90F7-20C3588C3195}" presName="LevelOneTextNode" presStyleLbl="node0" presStyleIdx="0" presStyleCnt="1" custLinFactNeighborX="-678" custLinFactNeighborY="-894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1583DDE6-D32B-42C4-B06E-AEC2480F3785}" type="pres">
      <dgm:prSet presAssocID="{0A3E962C-5162-4ADB-90F7-20C3588C3195}" presName="level2hierChild" presStyleCnt="0"/>
      <dgm:spPr/>
    </dgm:pt>
    <dgm:pt modelId="{A24B02BC-250F-4844-9ABC-8EB2C21EED42}" type="pres">
      <dgm:prSet presAssocID="{62CDE875-A6F2-4E73-AF7E-8E3B266D28BB}" presName="conn2-1" presStyleLbl="parChTrans1D2" presStyleIdx="0" presStyleCnt="5"/>
      <dgm:spPr>
        <a:custGeom>
          <a:avLst/>
          <a:gdLst/>
          <a:ahLst/>
          <a:cxnLst/>
          <a:rect l="0" t="0" r="0" b="0"/>
          <a:pathLst>
            <a:path>
              <a:moveTo>
                <a:pt x="0" y="479763"/>
              </a:moveTo>
              <a:lnTo>
                <a:pt x="125890" y="479763"/>
              </a:lnTo>
              <a:lnTo>
                <a:pt x="125890" y="0"/>
              </a:lnTo>
              <a:lnTo>
                <a:pt x="251780" y="0"/>
              </a:lnTo>
            </a:path>
          </a:pathLst>
        </a:custGeom>
      </dgm:spPr>
      <dgm:t>
        <a:bodyPr/>
        <a:lstStyle/>
        <a:p>
          <a:endParaRPr lang="ru-RU"/>
        </a:p>
      </dgm:t>
    </dgm:pt>
    <dgm:pt modelId="{5E78A419-C81B-448A-BA61-7B5F5CE3CBC9}" type="pres">
      <dgm:prSet presAssocID="{62CDE875-A6F2-4E73-AF7E-8E3B266D28BB}" presName="connTx" presStyleLbl="parChTrans1D2" presStyleIdx="0" presStyleCnt="5"/>
      <dgm:spPr/>
      <dgm:t>
        <a:bodyPr/>
        <a:lstStyle/>
        <a:p>
          <a:endParaRPr lang="ru-RU"/>
        </a:p>
      </dgm:t>
    </dgm:pt>
    <dgm:pt modelId="{C6EBB5FE-5AB3-461F-B60E-C6536A65643A}" type="pres">
      <dgm:prSet presAssocID="{9470B587-A07D-4DCC-8C23-37274BA435EC}" presName="root2" presStyleCnt="0"/>
      <dgm:spPr/>
    </dgm:pt>
    <dgm:pt modelId="{7E7AA7E6-F8C3-45B4-99FD-CA085D16CA04}" type="pres">
      <dgm:prSet presAssocID="{9470B587-A07D-4DCC-8C23-37274BA435EC}" presName="LevelTwoTextNode" presStyleLbl="node2" presStyleIdx="0" presStyleCnt="5" custScaleX="31254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DDB62ACC-6636-4061-8C65-38D5ADA16C76}" type="pres">
      <dgm:prSet presAssocID="{9470B587-A07D-4DCC-8C23-37274BA435EC}" presName="level3hierChild" presStyleCnt="0"/>
      <dgm:spPr/>
    </dgm:pt>
    <dgm:pt modelId="{AA32C233-8C54-4408-8A71-822291B5E297}" type="pres">
      <dgm:prSet presAssocID="{6B38F49C-C1FE-40EC-8DD9-1627C9DE9981}" presName="conn2-1" presStyleLbl="parChTrans1D2" presStyleIdx="1" presStyleCnt="5"/>
      <dgm:spPr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51780" y="45720"/>
              </a:lnTo>
            </a:path>
          </a:pathLst>
        </a:custGeom>
      </dgm:spPr>
      <dgm:t>
        <a:bodyPr/>
        <a:lstStyle/>
        <a:p>
          <a:endParaRPr lang="ru-RU"/>
        </a:p>
      </dgm:t>
    </dgm:pt>
    <dgm:pt modelId="{3F7B0320-6363-4153-9E08-17B0FE196DAB}" type="pres">
      <dgm:prSet presAssocID="{6B38F49C-C1FE-40EC-8DD9-1627C9DE9981}" presName="connTx" presStyleLbl="parChTrans1D2" presStyleIdx="1" presStyleCnt="5"/>
      <dgm:spPr/>
      <dgm:t>
        <a:bodyPr/>
        <a:lstStyle/>
        <a:p>
          <a:endParaRPr lang="ru-RU"/>
        </a:p>
      </dgm:t>
    </dgm:pt>
    <dgm:pt modelId="{F8E95BBF-54FE-460A-8C8E-2358A49EE5E1}" type="pres">
      <dgm:prSet presAssocID="{1DA4B693-1A6B-4E40-932F-0E8F3BF6A64A}" presName="root2" presStyleCnt="0"/>
      <dgm:spPr/>
    </dgm:pt>
    <dgm:pt modelId="{B7D7A586-CAEA-4187-B96F-3973B2046A97}" type="pres">
      <dgm:prSet presAssocID="{1DA4B693-1A6B-4E40-932F-0E8F3BF6A64A}" presName="LevelTwoTextNode" presStyleLbl="node2" presStyleIdx="1" presStyleCnt="5" custScaleX="315581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A237DE1C-E4E8-450C-BC14-CB7D930F5937}" type="pres">
      <dgm:prSet presAssocID="{1DA4B693-1A6B-4E40-932F-0E8F3BF6A64A}" presName="level3hierChild" presStyleCnt="0"/>
      <dgm:spPr/>
    </dgm:pt>
    <dgm:pt modelId="{8C00E342-4054-4AA5-813A-D695D78DE48F}" type="pres">
      <dgm:prSet presAssocID="{908DA4C6-ACEA-4883-9EBA-785B233E89B5}" presName="conn2-1" presStyleLbl="parChTrans1D2" presStyleIdx="2" presStyleCnt="5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5890" y="0"/>
              </a:lnTo>
              <a:lnTo>
                <a:pt x="125890" y="479763"/>
              </a:lnTo>
              <a:lnTo>
                <a:pt x="251780" y="479763"/>
              </a:lnTo>
            </a:path>
          </a:pathLst>
        </a:custGeom>
      </dgm:spPr>
      <dgm:t>
        <a:bodyPr/>
        <a:lstStyle/>
        <a:p>
          <a:endParaRPr lang="ru-RU"/>
        </a:p>
      </dgm:t>
    </dgm:pt>
    <dgm:pt modelId="{04C4D241-6E76-4DA8-A031-EC6C23C18E7E}" type="pres">
      <dgm:prSet presAssocID="{908DA4C6-ACEA-4883-9EBA-785B233E89B5}" presName="connTx" presStyleLbl="parChTrans1D2" presStyleIdx="2" presStyleCnt="5"/>
      <dgm:spPr/>
      <dgm:t>
        <a:bodyPr/>
        <a:lstStyle/>
        <a:p>
          <a:endParaRPr lang="ru-RU"/>
        </a:p>
      </dgm:t>
    </dgm:pt>
    <dgm:pt modelId="{B913EEF0-59A7-4A23-8F67-E1B90E65CE9C}" type="pres">
      <dgm:prSet presAssocID="{E3D78B5C-89B3-4328-BC38-B3DDDCCDE4AD}" presName="root2" presStyleCnt="0"/>
      <dgm:spPr/>
    </dgm:pt>
    <dgm:pt modelId="{B6BE2C0E-53B2-426F-B1C3-9C46E71D3F07}" type="pres">
      <dgm:prSet presAssocID="{E3D78B5C-89B3-4328-BC38-B3DDDCCDE4AD}" presName="LevelTwoTextNode" presStyleLbl="node2" presStyleIdx="2" presStyleCnt="5" custScaleX="314065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30CCDE95-CEB9-42AF-ABFB-605B936A70F8}" type="pres">
      <dgm:prSet presAssocID="{E3D78B5C-89B3-4328-BC38-B3DDDCCDE4AD}" presName="level3hierChild" presStyleCnt="0"/>
      <dgm:spPr/>
    </dgm:pt>
    <dgm:pt modelId="{3806E6C9-7195-4628-B2D7-E12DA62B5B6E}" type="pres">
      <dgm:prSet presAssocID="{653975C7-357A-432A-AA1F-B53A1CD2B905}" presName="conn2-1" presStyleLbl="parChTrans1D2" presStyleIdx="3" presStyleCnt="5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5111" y="0"/>
              </a:lnTo>
              <a:lnTo>
                <a:pt x="125111" y="808971"/>
              </a:lnTo>
              <a:lnTo>
                <a:pt x="250222" y="808971"/>
              </a:lnTo>
            </a:path>
          </a:pathLst>
        </a:custGeom>
      </dgm:spPr>
      <dgm:t>
        <a:bodyPr/>
        <a:lstStyle/>
        <a:p>
          <a:endParaRPr lang="ru-RU"/>
        </a:p>
      </dgm:t>
    </dgm:pt>
    <dgm:pt modelId="{28F492E2-6C15-4892-ADB6-737D2EBA6946}" type="pres">
      <dgm:prSet presAssocID="{653975C7-357A-432A-AA1F-B53A1CD2B905}" presName="connTx" presStyleLbl="parChTrans1D2" presStyleIdx="3" presStyleCnt="5"/>
      <dgm:spPr/>
      <dgm:t>
        <a:bodyPr/>
        <a:lstStyle/>
        <a:p>
          <a:endParaRPr lang="ru-RU"/>
        </a:p>
      </dgm:t>
    </dgm:pt>
    <dgm:pt modelId="{91C92660-D0A0-4970-88E3-25F9626CA3EB}" type="pres">
      <dgm:prSet presAssocID="{749A65C3-E5A4-4FDE-9D50-2E9652933CE4}" presName="root2" presStyleCnt="0"/>
      <dgm:spPr/>
    </dgm:pt>
    <dgm:pt modelId="{2438CA30-CD8D-413A-AF05-AAFFBBCFF759}" type="pres">
      <dgm:prSet presAssocID="{749A65C3-E5A4-4FDE-9D50-2E9652933CE4}" presName="LevelTwoTextNode" presStyleLbl="node2" presStyleIdx="3" presStyleCnt="5" custScaleX="315582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8BB2048D-D7B4-46FB-B9BE-49532C23D11E}" type="pres">
      <dgm:prSet presAssocID="{749A65C3-E5A4-4FDE-9D50-2E9652933CE4}" presName="level3hierChild" presStyleCnt="0"/>
      <dgm:spPr/>
    </dgm:pt>
    <dgm:pt modelId="{1CF083B5-6FFB-4CC3-B922-8FCE99AD0CC0}" type="pres">
      <dgm:prSet presAssocID="{E78EE8C4-471A-4159-9BDC-031D63304C1D}" presName="conn2-1" presStyleLbl="parChTrans1D2" presStyleIdx="4" presStyleCnt="5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3858" y="0"/>
              </a:lnTo>
              <a:lnTo>
                <a:pt x="143858" y="1105690"/>
              </a:lnTo>
              <a:lnTo>
                <a:pt x="287716" y="1105690"/>
              </a:lnTo>
            </a:path>
          </a:pathLst>
        </a:custGeom>
      </dgm:spPr>
      <dgm:t>
        <a:bodyPr/>
        <a:lstStyle/>
        <a:p>
          <a:endParaRPr lang="ru-RU"/>
        </a:p>
      </dgm:t>
    </dgm:pt>
    <dgm:pt modelId="{3E70463C-0F13-421A-A617-5D40D2106216}" type="pres">
      <dgm:prSet presAssocID="{E78EE8C4-471A-4159-9BDC-031D63304C1D}" presName="connTx" presStyleLbl="parChTrans1D2" presStyleIdx="4" presStyleCnt="5"/>
      <dgm:spPr/>
      <dgm:t>
        <a:bodyPr/>
        <a:lstStyle/>
        <a:p>
          <a:endParaRPr lang="ru-RU"/>
        </a:p>
      </dgm:t>
    </dgm:pt>
    <dgm:pt modelId="{E1A31409-D261-488C-97C2-5B331004A53D}" type="pres">
      <dgm:prSet presAssocID="{C7DC51B5-2559-471E-B343-1D274DE33CED}" presName="root2" presStyleCnt="0"/>
      <dgm:spPr/>
    </dgm:pt>
    <dgm:pt modelId="{2CE97E5C-523D-4E4F-8593-2636496A3CAA}" type="pres">
      <dgm:prSet presAssocID="{C7DC51B5-2559-471E-B343-1D274DE33CED}" presName="LevelTwoTextNode" presStyleLbl="node2" presStyleIdx="4" presStyleCnt="5" custScaleX="316050" custScaleY="115751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EBDBEB7B-7712-4E45-BA25-1AA297A64305}" type="pres">
      <dgm:prSet presAssocID="{C7DC51B5-2559-471E-B343-1D274DE33CED}" presName="level3hierChild" presStyleCnt="0"/>
      <dgm:spPr/>
    </dgm:pt>
  </dgm:ptLst>
  <dgm:cxnLst>
    <dgm:cxn modelId="{B37E5FA6-6781-4141-831E-F0F01BBBBF76}" type="presOf" srcId="{0A3E962C-5162-4ADB-90F7-20C3588C3195}" destId="{3269F08F-A556-42D2-8ADD-A9A5DD4737E4}" srcOrd="0" destOrd="0" presId="urn:microsoft.com/office/officeart/2008/layout/HorizontalMultiLevelHierarchy"/>
    <dgm:cxn modelId="{E0B46770-A415-406E-88FE-B0D0CEEAE385}" srcId="{0A3E962C-5162-4ADB-90F7-20C3588C3195}" destId="{E3D78B5C-89B3-4328-BC38-B3DDDCCDE4AD}" srcOrd="2" destOrd="0" parTransId="{908DA4C6-ACEA-4883-9EBA-785B233E89B5}" sibTransId="{E1B38F6A-4685-4179-99DF-081E16E5DC81}"/>
    <dgm:cxn modelId="{9A93D5BB-4194-4CC7-BA65-A806280FE4FE}" type="presOf" srcId="{E78EE8C4-471A-4159-9BDC-031D63304C1D}" destId="{1CF083B5-6FFB-4CC3-B922-8FCE99AD0CC0}" srcOrd="0" destOrd="0" presId="urn:microsoft.com/office/officeart/2008/layout/HorizontalMultiLevelHierarchy"/>
    <dgm:cxn modelId="{FC6C4269-D1E6-42C8-AF65-7CFC136EDE3B}" type="presOf" srcId="{E78EE8C4-471A-4159-9BDC-031D63304C1D}" destId="{3E70463C-0F13-421A-A617-5D40D2106216}" srcOrd="1" destOrd="0" presId="urn:microsoft.com/office/officeart/2008/layout/HorizontalMultiLevelHierarchy"/>
    <dgm:cxn modelId="{C2D36C6A-89B1-4CEC-9CB0-E88971E5F724}" srcId="{A92E12A6-5E25-4488-8F5E-2CD8A18279A1}" destId="{0A3E962C-5162-4ADB-90F7-20C3588C3195}" srcOrd="0" destOrd="0" parTransId="{959B57A2-846B-4FF1-BB98-9607D7A838B2}" sibTransId="{17F5C8E8-9072-469E-9A1E-A19D43EAF626}"/>
    <dgm:cxn modelId="{D773BCC7-D3E0-42E0-9CF8-CFAC2FD879BC}" type="presOf" srcId="{1DA4B693-1A6B-4E40-932F-0E8F3BF6A64A}" destId="{B7D7A586-CAEA-4187-B96F-3973B2046A97}" srcOrd="0" destOrd="0" presId="urn:microsoft.com/office/officeart/2008/layout/HorizontalMultiLevelHierarchy"/>
    <dgm:cxn modelId="{4CF1677B-AAC3-4318-8282-E0E2F3FF7ADD}" type="presOf" srcId="{62CDE875-A6F2-4E73-AF7E-8E3B266D28BB}" destId="{A24B02BC-250F-4844-9ABC-8EB2C21EED42}" srcOrd="0" destOrd="0" presId="urn:microsoft.com/office/officeart/2008/layout/HorizontalMultiLevelHierarchy"/>
    <dgm:cxn modelId="{CB45CD7E-0DE6-484D-AB83-09B76B6D3FD8}" type="presOf" srcId="{C7DC51B5-2559-471E-B343-1D274DE33CED}" destId="{2CE97E5C-523D-4E4F-8593-2636496A3CAA}" srcOrd="0" destOrd="0" presId="urn:microsoft.com/office/officeart/2008/layout/HorizontalMultiLevelHierarchy"/>
    <dgm:cxn modelId="{0D7FEF3A-1FBF-434C-AF6F-1C3251E7C2ED}" srcId="{0A3E962C-5162-4ADB-90F7-20C3588C3195}" destId="{1DA4B693-1A6B-4E40-932F-0E8F3BF6A64A}" srcOrd="1" destOrd="0" parTransId="{6B38F49C-C1FE-40EC-8DD9-1627C9DE9981}" sibTransId="{95714619-7E1A-423E-A414-6A68918F5E82}"/>
    <dgm:cxn modelId="{2BB26D1B-E9E6-4127-940C-7068F4297EE8}" type="presOf" srcId="{62CDE875-A6F2-4E73-AF7E-8E3B266D28BB}" destId="{5E78A419-C81B-448A-BA61-7B5F5CE3CBC9}" srcOrd="1" destOrd="0" presId="urn:microsoft.com/office/officeart/2008/layout/HorizontalMultiLevelHierarchy"/>
    <dgm:cxn modelId="{C7BDFD5C-927F-4BF2-B22D-C116C45AA1CE}" srcId="{0A3E962C-5162-4ADB-90F7-20C3588C3195}" destId="{C7DC51B5-2559-471E-B343-1D274DE33CED}" srcOrd="4" destOrd="0" parTransId="{E78EE8C4-471A-4159-9BDC-031D63304C1D}" sibTransId="{FA163349-183E-42FF-9F23-8176CFFA4DDA}"/>
    <dgm:cxn modelId="{466056C4-8F47-4C3F-99B3-729BE53D05D1}" type="presOf" srcId="{908DA4C6-ACEA-4883-9EBA-785B233E89B5}" destId="{8C00E342-4054-4AA5-813A-D695D78DE48F}" srcOrd="0" destOrd="0" presId="urn:microsoft.com/office/officeart/2008/layout/HorizontalMultiLevelHierarchy"/>
    <dgm:cxn modelId="{342C9D02-96CC-46B2-8ED7-AF2CBBD14CFC}" type="presOf" srcId="{E3D78B5C-89B3-4328-BC38-B3DDDCCDE4AD}" destId="{B6BE2C0E-53B2-426F-B1C3-9C46E71D3F07}" srcOrd="0" destOrd="0" presId="urn:microsoft.com/office/officeart/2008/layout/HorizontalMultiLevelHierarchy"/>
    <dgm:cxn modelId="{5E998871-F458-496E-B690-73B3153FD749}" type="presOf" srcId="{6B38F49C-C1FE-40EC-8DD9-1627C9DE9981}" destId="{3F7B0320-6363-4153-9E08-17B0FE196DAB}" srcOrd="1" destOrd="0" presId="urn:microsoft.com/office/officeart/2008/layout/HorizontalMultiLevelHierarchy"/>
    <dgm:cxn modelId="{A6A13F13-6F60-40CF-A4DF-E8C78F63BC69}" type="presOf" srcId="{908DA4C6-ACEA-4883-9EBA-785B233E89B5}" destId="{04C4D241-6E76-4DA8-A031-EC6C23C18E7E}" srcOrd="1" destOrd="0" presId="urn:microsoft.com/office/officeart/2008/layout/HorizontalMultiLevelHierarchy"/>
    <dgm:cxn modelId="{437CF14C-B1B8-40C4-89C7-48636CBB1EA1}" type="presOf" srcId="{9470B587-A07D-4DCC-8C23-37274BA435EC}" destId="{7E7AA7E6-F8C3-45B4-99FD-CA085D16CA04}" srcOrd="0" destOrd="0" presId="urn:microsoft.com/office/officeart/2008/layout/HorizontalMultiLevelHierarchy"/>
    <dgm:cxn modelId="{D64F78DA-0C6F-4C24-B31E-D4BA801AD147}" type="presOf" srcId="{653975C7-357A-432A-AA1F-B53A1CD2B905}" destId="{28F492E2-6C15-4892-ADB6-737D2EBA6946}" srcOrd="1" destOrd="0" presId="urn:microsoft.com/office/officeart/2008/layout/HorizontalMultiLevelHierarchy"/>
    <dgm:cxn modelId="{B7A2CA18-88A2-4677-A710-FF3829DE5F50}" type="presOf" srcId="{749A65C3-E5A4-4FDE-9D50-2E9652933CE4}" destId="{2438CA30-CD8D-413A-AF05-AAFFBBCFF759}" srcOrd="0" destOrd="0" presId="urn:microsoft.com/office/officeart/2008/layout/HorizontalMultiLevelHierarchy"/>
    <dgm:cxn modelId="{2B241050-69CB-4770-BCAF-0AED7F82ACB6}" type="presOf" srcId="{A92E12A6-5E25-4488-8F5E-2CD8A18279A1}" destId="{E95C6063-B26F-442D-A111-7DFD7AB977D0}" srcOrd="0" destOrd="0" presId="urn:microsoft.com/office/officeart/2008/layout/HorizontalMultiLevelHierarchy"/>
    <dgm:cxn modelId="{5FFE36EA-9D1B-4044-A4DD-32AB714B96B1}" srcId="{0A3E962C-5162-4ADB-90F7-20C3588C3195}" destId="{9470B587-A07D-4DCC-8C23-37274BA435EC}" srcOrd="0" destOrd="0" parTransId="{62CDE875-A6F2-4E73-AF7E-8E3B266D28BB}" sibTransId="{0E1935F0-3305-447C-8138-5F6091F1E4BE}"/>
    <dgm:cxn modelId="{08BBFA7D-DC32-49B6-8A5C-A2313D83040D}" type="presOf" srcId="{6B38F49C-C1FE-40EC-8DD9-1627C9DE9981}" destId="{AA32C233-8C54-4408-8A71-822291B5E297}" srcOrd="0" destOrd="0" presId="urn:microsoft.com/office/officeart/2008/layout/HorizontalMultiLevelHierarchy"/>
    <dgm:cxn modelId="{F3DBDEDA-140C-4860-A360-DCE5C70EFA1D}" srcId="{0A3E962C-5162-4ADB-90F7-20C3588C3195}" destId="{749A65C3-E5A4-4FDE-9D50-2E9652933CE4}" srcOrd="3" destOrd="0" parTransId="{653975C7-357A-432A-AA1F-B53A1CD2B905}" sibTransId="{C02CE3CB-6282-4757-8115-EA8C099EB68A}"/>
    <dgm:cxn modelId="{1A4B6A16-3D3C-48D9-AC56-981274D9DC52}" type="presOf" srcId="{653975C7-357A-432A-AA1F-B53A1CD2B905}" destId="{3806E6C9-7195-4628-B2D7-E12DA62B5B6E}" srcOrd="0" destOrd="0" presId="urn:microsoft.com/office/officeart/2008/layout/HorizontalMultiLevelHierarchy"/>
    <dgm:cxn modelId="{5A821E4A-68D5-4D14-BAE1-71CF9471EC1D}" type="presParOf" srcId="{E95C6063-B26F-442D-A111-7DFD7AB977D0}" destId="{E7456B86-D7FF-4274-9D28-1B0C16DEC78C}" srcOrd="0" destOrd="0" presId="urn:microsoft.com/office/officeart/2008/layout/HorizontalMultiLevelHierarchy"/>
    <dgm:cxn modelId="{52556321-6EFB-4CD7-B5A8-69370FEA875B}" type="presParOf" srcId="{E7456B86-D7FF-4274-9D28-1B0C16DEC78C}" destId="{3269F08F-A556-42D2-8ADD-A9A5DD4737E4}" srcOrd="0" destOrd="0" presId="urn:microsoft.com/office/officeart/2008/layout/HorizontalMultiLevelHierarchy"/>
    <dgm:cxn modelId="{9AA8246D-96E5-4DCD-8DE3-3AF1B7552660}" type="presParOf" srcId="{E7456B86-D7FF-4274-9D28-1B0C16DEC78C}" destId="{1583DDE6-D32B-42C4-B06E-AEC2480F3785}" srcOrd="1" destOrd="0" presId="urn:microsoft.com/office/officeart/2008/layout/HorizontalMultiLevelHierarchy"/>
    <dgm:cxn modelId="{CD4B96CE-09F4-4022-82CE-96FCAA647630}" type="presParOf" srcId="{1583DDE6-D32B-42C4-B06E-AEC2480F3785}" destId="{A24B02BC-250F-4844-9ABC-8EB2C21EED42}" srcOrd="0" destOrd="0" presId="urn:microsoft.com/office/officeart/2008/layout/HorizontalMultiLevelHierarchy"/>
    <dgm:cxn modelId="{F5BC908A-353B-4D30-96A9-4A2D99EF202A}" type="presParOf" srcId="{A24B02BC-250F-4844-9ABC-8EB2C21EED42}" destId="{5E78A419-C81B-448A-BA61-7B5F5CE3CBC9}" srcOrd="0" destOrd="0" presId="urn:microsoft.com/office/officeart/2008/layout/HorizontalMultiLevelHierarchy"/>
    <dgm:cxn modelId="{A728D7B1-54FD-4469-8151-B2511A654509}" type="presParOf" srcId="{1583DDE6-D32B-42C4-B06E-AEC2480F3785}" destId="{C6EBB5FE-5AB3-461F-B60E-C6536A65643A}" srcOrd="1" destOrd="0" presId="urn:microsoft.com/office/officeart/2008/layout/HorizontalMultiLevelHierarchy"/>
    <dgm:cxn modelId="{5721FFC4-83B6-4268-93D5-F7C2E52B06AC}" type="presParOf" srcId="{C6EBB5FE-5AB3-461F-B60E-C6536A65643A}" destId="{7E7AA7E6-F8C3-45B4-99FD-CA085D16CA04}" srcOrd="0" destOrd="0" presId="urn:microsoft.com/office/officeart/2008/layout/HorizontalMultiLevelHierarchy"/>
    <dgm:cxn modelId="{C0CD1094-272B-491B-9648-41E59D9B98F4}" type="presParOf" srcId="{C6EBB5FE-5AB3-461F-B60E-C6536A65643A}" destId="{DDB62ACC-6636-4061-8C65-38D5ADA16C76}" srcOrd="1" destOrd="0" presId="urn:microsoft.com/office/officeart/2008/layout/HorizontalMultiLevelHierarchy"/>
    <dgm:cxn modelId="{C9B3923A-41B8-479C-ADE9-5D6159D09B1F}" type="presParOf" srcId="{1583DDE6-D32B-42C4-B06E-AEC2480F3785}" destId="{AA32C233-8C54-4408-8A71-822291B5E297}" srcOrd="2" destOrd="0" presId="urn:microsoft.com/office/officeart/2008/layout/HorizontalMultiLevelHierarchy"/>
    <dgm:cxn modelId="{F059E742-A53E-4967-9477-46391030848B}" type="presParOf" srcId="{AA32C233-8C54-4408-8A71-822291B5E297}" destId="{3F7B0320-6363-4153-9E08-17B0FE196DAB}" srcOrd="0" destOrd="0" presId="urn:microsoft.com/office/officeart/2008/layout/HorizontalMultiLevelHierarchy"/>
    <dgm:cxn modelId="{78E0EAAC-1EFB-4A9A-9E93-8B348B469D4C}" type="presParOf" srcId="{1583DDE6-D32B-42C4-B06E-AEC2480F3785}" destId="{F8E95BBF-54FE-460A-8C8E-2358A49EE5E1}" srcOrd="3" destOrd="0" presId="urn:microsoft.com/office/officeart/2008/layout/HorizontalMultiLevelHierarchy"/>
    <dgm:cxn modelId="{23293B88-5354-4DBA-8505-2AA76B3F47EB}" type="presParOf" srcId="{F8E95BBF-54FE-460A-8C8E-2358A49EE5E1}" destId="{B7D7A586-CAEA-4187-B96F-3973B2046A97}" srcOrd="0" destOrd="0" presId="urn:microsoft.com/office/officeart/2008/layout/HorizontalMultiLevelHierarchy"/>
    <dgm:cxn modelId="{BD2D2E4D-C326-4A07-BDD0-4AC53CCF2635}" type="presParOf" srcId="{F8E95BBF-54FE-460A-8C8E-2358A49EE5E1}" destId="{A237DE1C-E4E8-450C-BC14-CB7D930F5937}" srcOrd="1" destOrd="0" presId="urn:microsoft.com/office/officeart/2008/layout/HorizontalMultiLevelHierarchy"/>
    <dgm:cxn modelId="{93CA8C79-0A06-4408-B47D-98DB4FB32C8A}" type="presParOf" srcId="{1583DDE6-D32B-42C4-B06E-AEC2480F3785}" destId="{8C00E342-4054-4AA5-813A-D695D78DE48F}" srcOrd="4" destOrd="0" presId="urn:microsoft.com/office/officeart/2008/layout/HorizontalMultiLevelHierarchy"/>
    <dgm:cxn modelId="{A343F832-7D80-4248-B6DD-8ACE185AAA21}" type="presParOf" srcId="{8C00E342-4054-4AA5-813A-D695D78DE48F}" destId="{04C4D241-6E76-4DA8-A031-EC6C23C18E7E}" srcOrd="0" destOrd="0" presId="urn:microsoft.com/office/officeart/2008/layout/HorizontalMultiLevelHierarchy"/>
    <dgm:cxn modelId="{29ADEF28-7D5E-4927-8B9D-ECC25741B06D}" type="presParOf" srcId="{1583DDE6-D32B-42C4-B06E-AEC2480F3785}" destId="{B913EEF0-59A7-4A23-8F67-E1B90E65CE9C}" srcOrd="5" destOrd="0" presId="urn:microsoft.com/office/officeart/2008/layout/HorizontalMultiLevelHierarchy"/>
    <dgm:cxn modelId="{1A5EE094-3DBC-4004-9820-914E4688268E}" type="presParOf" srcId="{B913EEF0-59A7-4A23-8F67-E1B90E65CE9C}" destId="{B6BE2C0E-53B2-426F-B1C3-9C46E71D3F07}" srcOrd="0" destOrd="0" presId="urn:microsoft.com/office/officeart/2008/layout/HorizontalMultiLevelHierarchy"/>
    <dgm:cxn modelId="{716430B3-68E9-45AE-AF4F-6ED6A85E63D8}" type="presParOf" srcId="{B913EEF0-59A7-4A23-8F67-E1B90E65CE9C}" destId="{30CCDE95-CEB9-42AF-ABFB-605B936A70F8}" srcOrd="1" destOrd="0" presId="urn:microsoft.com/office/officeart/2008/layout/HorizontalMultiLevelHierarchy"/>
    <dgm:cxn modelId="{F2B0721F-0D63-4A15-81BC-A7CBEB48D622}" type="presParOf" srcId="{1583DDE6-D32B-42C4-B06E-AEC2480F3785}" destId="{3806E6C9-7195-4628-B2D7-E12DA62B5B6E}" srcOrd="6" destOrd="0" presId="urn:microsoft.com/office/officeart/2008/layout/HorizontalMultiLevelHierarchy"/>
    <dgm:cxn modelId="{86959C6A-EB9B-428A-B51B-D1F099AC06D6}" type="presParOf" srcId="{3806E6C9-7195-4628-B2D7-E12DA62B5B6E}" destId="{28F492E2-6C15-4892-ADB6-737D2EBA6946}" srcOrd="0" destOrd="0" presId="urn:microsoft.com/office/officeart/2008/layout/HorizontalMultiLevelHierarchy"/>
    <dgm:cxn modelId="{D54E7D65-A919-4429-B0F5-066D02E22588}" type="presParOf" srcId="{1583DDE6-D32B-42C4-B06E-AEC2480F3785}" destId="{91C92660-D0A0-4970-88E3-25F9626CA3EB}" srcOrd="7" destOrd="0" presId="urn:microsoft.com/office/officeart/2008/layout/HorizontalMultiLevelHierarchy"/>
    <dgm:cxn modelId="{72BB267A-0CB4-44BB-9F4E-FA9EBD99D937}" type="presParOf" srcId="{91C92660-D0A0-4970-88E3-25F9626CA3EB}" destId="{2438CA30-CD8D-413A-AF05-AAFFBBCFF759}" srcOrd="0" destOrd="0" presId="urn:microsoft.com/office/officeart/2008/layout/HorizontalMultiLevelHierarchy"/>
    <dgm:cxn modelId="{9F89AF6E-DABD-4522-A42E-4F77DCC134D5}" type="presParOf" srcId="{91C92660-D0A0-4970-88E3-25F9626CA3EB}" destId="{8BB2048D-D7B4-46FB-B9BE-49532C23D11E}" srcOrd="1" destOrd="0" presId="urn:microsoft.com/office/officeart/2008/layout/HorizontalMultiLevelHierarchy"/>
    <dgm:cxn modelId="{E589882F-5AEC-40C3-84B9-45385B4DCE18}" type="presParOf" srcId="{1583DDE6-D32B-42C4-B06E-AEC2480F3785}" destId="{1CF083B5-6FFB-4CC3-B922-8FCE99AD0CC0}" srcOrd="8" destOrd="0" presId="urn:microsoft.com/office/officeart/2008/layout/HorizontalMultiLevelHierarchy"/>
    <dgm:cxn modelId="{206F7223-D952-4FD3-BEC0-E7E49EFD7F43}" type="presParOf" srcId="{1CF083B5-6FFB-4CC3-B922-8FCE99AD0CC0}" destId="{3E70463C-0F13-421A-A617-5D40D2106216}" srcOrd="0" destOrd="0" presId="urn:microsoft.com/office/officeart/2008/layout/HorizontalMultiLevelHierarchy"/>
    <dgm:cxn modelId="{5B7FE5EF-7670-401B-90AB-98E6EF33FCF1}" type="presParOf" srcId="{1583DDE6-D32B-42C4-B06E-AEC2480F3785}" destId="{E1A31409-D261-488C-97C2-5B331004A53D}" srcOrd="9" destOrd="0" presId="urn:microsoft.com/office/officeart/2008/layout/HorizontalMultiLevelHierarchy"/>
    <dgm:cxn modelId="{95553251-2F0E-4785-8F6C-D34EA8D95978}" type="presParOf" srcId="{E1A31409-D261-488C-97C2-5B331004A53D}" destId="{2CE97E5C-523D-4E4F-8593-2636496A3CAA}" srcOrd="0" destOrd="0" presId="urn:microsoft.com/office/officeart/2008/layout/HorizontalMultiLevelHierarchy"/>
    <dgm:cxn modelId="{2F340E1D-B703-4F3F-AF22-B0991E2B40EC}" type="presParOf" srcId="{E1A31409-D261-488C-97C2-5B331004A53D}" destId="{EBDBEB7B-7712-4E45-BA25-1AA297A64305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06FB34-F0D0-4D1D-BC7C-6040C134E7DA}">
      <dsp:nvSpPr>
        <dsp:cNvPr id="0" name=""/>
        <dsp:cNvSpPr/>
      </dsp:nvSpPr>
      <dsp:spPr>
        <a:xfrm rot="5400000">
          <a:off x="5093775" y="-1794330"/>
          <a:ext cx="1110368" cy="5159558"/>
        </a:xfrm>
        <a:prstGeom prst="round2SameRect">
          <a:avLst/>
        </a:prstGeom>
        <a:solidFill>
          <a:srgbClr val="4472C4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0" i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ОБМЕН ИНФОРМАЦИЕЙ МЕЖДУ СУБЪЕКТАМИ ДЕЛОВОГО ОБЩЕНИЯ</a:t>
          </a:r>
        </a:p>
      </dsp:txBody>
      <dsp:txXfrm rot="-5400000">
        <a:off x="3069180" y="284469"/>
        <a:ext cx="5105354" cy="1001960"/>
      </dsp:txXfrm>
    </dsp:sp>
    <dsp:sp modelId="{B39DD626-937A-40AF-8B1B-4A6C9A899D5C}">
      <dsp:nvSpPr>
        <dsp:cNvPr id="0" name=""/>
        <dsp:cNvSpPr/>
      </dsp:nvSpPr>
      <dsp:spPr>
        <a:xfrm>
          <a:off x="861" y="321029"/>
          <a:ext cx="3068318" cy="928838"/>
        </a:xfrm>
        <a:prstGeom prst="roundRect">
          <a:avLst/>
        </a:prstGeom>
        <a:solidFill>
          <a:sysClr val="windowText" lastClr="000000">
            <a:lumMod val="65000"/>
            <a:lumOff val="35000"/>
          </a:sys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0" i="0" kern="1200" dirty="0">
            <a:solidFill>
              <a:sysClr val="window" lastClr="FFFFFF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КОММУНИКАТИВНЫЙ КОМПОНЕНТ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b="0" i="0" kern="1200" dirty="0">
            <a:solidFill>
              <a:sysClr val="window" lastClr="FFFFFF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46203" y="366371"/>
        <a:ext cx="2977634" cy="838154"/>
      </dsp:txXfrm>
    </dsp:sp>
    <dsp:sp modelId="{94C58C28-EF66-4962-8873-770C363B48CA}">
      <dsp:nvSpPr>
        <dsp:cNvPr id="0" name=""/>
        <dsp:cNvSpPr/>
      </dsp:nvSpPr>
      <dsp:spPr>
        <a:xfrm rot="5400000">
          <a:off x="4962986" y="-233614"/>
          <a:ext cx="1437968" cy="5093333"/>
        </a:xfrm>
        <a:prstGeom prst="round2SameRect">
          <a:avLst/>
        </a:prstGeom>
        <a:solidFill>
          <a:srgbClr val="4472C4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000" b="0" i="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0" i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ВОСПРИЯТИЕ, ИЗУЧЕНИЕ, </a:t>
          </a:r>
        </a:p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0" i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ПОНИМАНИЕ, ОЦЕНКА ПАРТНЁРАМИ ПО ОБЩЕНИЮ ДРУГ ДРУГА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000" b="0" i="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 rot="-5400000">
        <a:off x="3135304" y="1664264"/>
        <a:ext cx="5023137" cy="1297576"/>
      </dsp:txXfrm>
    </dsp:sp>
    <dsp:sp modelId="{87B171E7-382A-4A73-B7A2-02D736A90DCE}">
      <dsp:nvSpPr>
        <dsp:cNvPr id="0" name=""/>
        <dsp:cNvSpPr/>
      </dsp:nvSpPr>
      <dsp:spPr>
        <a:xfrm>
          <a:off x="861" y="1926184"/>
          <a:ext cx="3134442" cy="773736"/>
        </a:xfrm>
        <a:prstGeom prst="roundRect">
          <a:avLst/>
        </a:prstGeom>
        <a:solidFill>
          <a:sysClr val="windowText" lastClr="000000">
            <a:lumMod val="65000"/>
            <a:lumOff val="35000"/>
          </a:sys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ПЕРЦЕПТИВНЫЙ КОМПОНЕНТ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0" i="0" kern="1200">
            <a:solidFill>
              <a:sysClr val="window" lastClr="FFFFFF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38632" y="1963955"/>
        <a:ext cx="3058900" cy="698194"/>
      </dsp:txXfrm>
    </dsp:sp>
    <dsp:sp modelId="{CDA48659-F34C-416A-8DC5-C278C47947AC}">
      <dsp:nvSpPr>
        <dsp:cNvPr id="0" name=""/>
        <dsp:cNvSpPr/>
      </dsp:nvSpPr>
      <dsp:spPr>
        <a:xfrm rot="5400000">
          <a:off x="4922406" y="1539863"/>
          <a:ext cx="1557914" cy="5049130"/>
        </a:xfrm>
        <a:prstGeom prst="round2SameRect">
          <a:avLst/>
        </a:prstGeom>
        <a:solidFill>
          <a:srgbClr val="4472C4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000" b="0" i="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0" i="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ОБЩАЯ СТРАТЕГИЯ ВЗАИМОДЕЙСТВИЯ И СОВМЕСТНОЙ ДЕЯТЕЛЬНОСТИ ПАРТНЕРОВ ПО ОБЩЕНИЮ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000" b="0" i="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 rot="-5400000">
        <a:off x="3176799" y="3361522"/>
        <a:ext cx="4973079" cy="1405812"/>
      </dsp:txXfrm>
    </dsp:sp>
    <dsp:sp modelId="{BCD6C80A-360B-4516-87CD-0F4829AAF6E8}">
      <dsp:nvSpPr>
        <dsp:cNvPr id="0" name=""/>
        <dsp:cNvSpPr/>
      </dsp:nvSpPr>
      <dsp:spPr>
        <a:xfrm>
          <a:off x="0" y="3624643"/>
          <a:ext cx="3175936" cy="938468"/>
        </a:xfrm>
        <a:prstGeom prst="roundRect">
          <a:avLst/>
        </a:prstGeom>
        <a:solidFill>
          <a:sysClr val="windowText" lastClr="000000">
            <a:lumMod val="65000"/>
            <a:lumOff val="35000"/>
          </a:sys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0" i="0" kern="1200" dirty="0">
            <a:solidFill>
              <a:sysClr val="window" lastClr="FFFFFF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ИНТЕРАКТИВНЫЙ КОМПОНЕНТ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0" i="0" kern="1200" dirty="0">
            <a:solidFill>
              <a:sysClr val="window" lastClr="FFFFFF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45812" y="3670455"/>
        <a:ext cx="3084312" cy="8468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F083B5-6FFB-4CC3-B922-8FCE99AD0CC0}">
      <dsp:nvSpPr>
        <dsp:cNvPr id="0" name=""/>
        <dsp:cNvSpPr/>
      </dsp:nvSpPr>
      <dsp:spPr>
        <a:xfrm>
          <a:off x="683846" y="2504653"/>
          <a:ext cx="453162" cy="17414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3858" y="0"/>
              </a:lnTo>
              <a:lnTo>
                <a:pt x="143858" y="1105690"/>
              </a:lnTo>
              <a:lnTo>
                <a:pt x="287716" y="1105690"/>
              </a:lnTo>
            </a:path>
          </a:pathLst>
        </a:custGeom>
        <a:noFill/>
        <a:ln w="25400" cap="flat" cmpd="sng" algn="ctr">
          <a:solidFill>
            <a:sysClr val="windowText" lastClr="00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865439" y="3330413"/>
        <a:ext cx="0" cy="0"/>
      </dsp:txXfrm>
    </dsp:sp>
    <dsp:sp modelId="{3806E6C9-7195-4628-B2D7-E12DA62B5B6E}">
      <dsp:nvSpPr>
        <dsp:cNvPr id="0" name=""/>
        <dsp:cNvSpPr/>
      </dsp:nvSpPr>
      <dsp:spPr>
        <a:xfrm>
          <a:off x="683846" y="2504653"/>
          <a:ext cx="453162" cy="8329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5111" y="0"/>
              </a:lnTo>
              <a:lnTo>
                <a:pt x="125111" y="808971"/>
              </a:lnTo>
              <a:lnTo>
                <a:pt x="250222" y="808971"/>
              </a:lnTo>
            </a:path>
          </a:pathLst>
        </a:custGeom>
        <a:noFill/>
        <a:ln w="9525" cap="flat" cmpd="dbl" algn="ctr">
          <a:solidFill>
            <a:sysClr val="windowText" lastClr="00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886720" y="2897439"/>
        <a:ext cx="0" cy="0"/>
      </dsp:txXfrm>
    </dsp:sp>
    <dsp:sp modelId="{8C00E342-4054-4AA5-813A-D695D78DE48F}">
      <dsp:nvSpPr>
        <dsp:cNvPr id="0" name=""/>
        <dsp:cNvSpPr/>
      </dsp:nvSpPr>
      <dsp:spPr>
        <a:xfrm>
          <a:off x="683846" y="2437257"/>
          <a:ext cx="45316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5890" y="0"/>
              </a:lnTo>
              <a:lnTo>
                <a:pt x="125890" y="479763"/>
              </a:lnTo>
              <a:lnTo>
                <a:pt x="251780" y="479763"/>
              </a:lnTo>
            </a:path>
          </a:pathLst>
        </a:custGeom>
        <a:noFill/>
        <a:ln w="25400" cap="flat" cmpd="sng" algn="ctr">
          <a:solidFill>
            <a:sysClr val="windowText" lastClr="00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899085" y="2471635"/>
        <a:ext cx="0" cy="0"/>
      </dsp:txXfrm>
    </dsp:sp>
    <dsp:sp modelId="{AA32C233-8C54-4408-8A71-822291B5E297}">
      <dsp:nvSpPr>
        <dsp:cNvPr id="0" name=""/>
        <dsp:cNvSpPr/>
      </dsp:nvSpPr>
      <dsp:spPr>
        <a:xfrm>
          <a:off x="683846" y="1628316"/>
          <a:ext cx="453162" cy="876337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51780" y="45720"/>
              </a:lnTo>
            </a:path>
          </a:pathLst>
        </a:custGeom>
        <a:noFill/>
        <a:ln w="25400" cap="flat" cmpd="sng" algn="ctr">
          <a:solidFill>
            <a:sysClr val="windowText" lastClr="00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885762" y="2041820"/>
        <a:ext cx="0" cy="0"/>
      </dsp:txXfrm>
    </dsp:sp>
    <dsp:sp modelId="{A24B02BC-250F-4844-9ABC-8EB2C21EED42}">
      <dsp:nvSpPr>
        <dsp:cNvPr id="0" name=""/>
        <dsp:cNvSpPr/>
      </dsp:nvSpPr>
      <dsp:spPr>
        <a:xfrm>
          <a:off x="683846" y="773654"/>
          <a:ext cx="453162" cy="1730999"/>
        </a:xfrm>
        <a:custGeom>
          <a:avLst/>
          <a:gdLst/>
          <a:ahLst/>
          <a:cxnLst/>
          <a:rect l="0" t="0" r="0" b="0"/>
          <a:pathLst>
            <a:path>
              <a:moveTo>
                <a:pt x="0" y="479763"/>
              </a:moveTo>
              <a:lnTo>
                <a:pt x="125890" y="479763"/>
              </a:lnTo>
              <a:lnTo>
                <a:pt x="125890" y="0"/>
              </a:lnTo>
              <a:lnTo>
                <a:pt x="251780" y="0"/>
              </a:lnTo>
            </a:path>
          </a:pathLst>
        </a:custGeom>
        <a:noFill/>
        <a:ln w="25400" cap="flat" cmpd="sng" algn="ctr">
          <a:solidFill>
            <a:sysClr val="windowText" lastClr="00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865693" y="1594420"/>
        <a:ext cx="0" cy="0"/>
      </dsp:txXfrm>
    </dsp:sp>
    <dsp:sp modelId="{3269F08F-A556-42D2-8ADD-A9A5DD4737E4}">
      <dsp:nvSpPr>
        <dsp:cNvPr id="0" name=""/>
        <dsp:cNvSpPr/>
      </dsp:nvSpPr>
      <dsp:spPr>
        <a:xfrm rot="16200000">
          <a:off x="-1457306" y="2162789"/>
          <a:ext cx="3598575" cy="683729"/>
        </a:xfrm>
        <a:prstGeom prst="rect">
          <a:avLst/>
        </a:prstGeom>
        <a:solidFill>
          <a:sysClr val="window" lastClr="FFFFFF"/>
        </a:solidFill>
        <a:ln w="25400" cap="flat" cmpd="sng" algn="ctr">
          <a:solidFill>
            <a:sysClr val="windowText" lastClr="0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Особенности деловой коммуникации</a:t>
          </a:r>
        </a:p>
      </dsp:txBody>
      <dsp:txXfrm>
        <a:off x="-1457306" y="2162789"/>
        <a:ext cx="3598575" cy="683729"/>
      </dsp:txXfrm>
    </dsp:sp>
    <dsp:sp modelId="{7E7AA7E6-F8C3-45B4-99FD-CA085D16CA04}">
      <dsp:nvSpPr>
        <dsp:cNvPr id="0" name=""/>
        <dsp:cNvSpPr/>
      </dsp:nvSpPr>
      <dsp:spPr>
        <a:xfrm>
          <a:off x="1137008" y="431789"/>
          <a:ext cx="7009302" cy="683729"/>
        </a:xfrm>
        <a:prstGeom prst="rect">
          <a:avLst/>
        </a:prstGeom>
        <a:solidFill>
          <a:sysClr val="window" lastClr="FFFFFF"/>
        </a:solidFill>
        <a:ln w="25400" cap="flat" cmpd="sng" algn="ctr">
          <a:solidFill>
            <a:sysClr val="windowText" lastClr="0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Регламентированность</a:t>
          </a:r>
        </a:p>
      </dsp:txBody>
      <dsp:txXfrm>
        <a:off x="1137008" y="431789"/>
        <a:ext cx="7009302" cy="683729"/>
      </dsp:txXfrm>
    </dsp:sp>
    <dsp:sp modelId="{B7D7A586-CAEA-4187-B96F-3973B2046A97}">
      <dsp:nvSpPr>
        <dsp:cNvPr id="0" name=""/>
        <dsp:cNvSpPr/>
      </dsp:nvSpPr>
      <dsp:spPr>
        <a:xfrm>
          <a:off x="1137008" y="1286451"/>
          <a:ext cx="7077321" cy="683729"/>
        </a:xfrm>
        <a:prstGeom prst="rect">
          <a:avLst/>
        </a:prstGeom>
        <a:solidFill>
          <a:sysClr val="window" lastClr="FFFFFF"/>
        </a:solidFill>
        <a:ln w="25400" cap="flat" cmpd="sng" algn="ctr">
          <a:solidFill>
            <a:sysClr val="windowText" lastClr="0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Соблюдение формально-ролевых принципов взаимодействия (Субординация)</a:t>
          </a:r>
          <a:r>
            <a:rPr lang="ru-RU" sz="20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убординация</a:t>
          </a:r>
          <a:endParaRPr lang="ru-RU" sz="2000" kern="1200">
            <a:solidFill>
              <a:sysClr val="windowText" lastClr="000000"/>
            </a:solidFill>
            <a:latin typeface="Times New Roman" pitchFamily="18" charset="0"/>
            <a:ea typeface="+mn-ea"/>
            <a:cs typeface="Times New Roman" pitchFamily="18" charset="0"/>
          </a:endParaRPr>
        </a:p>
      </dsp:txBody>
      <dsp:txXfrm>
        <a:off x="1137008" y="1286451"/>
        <a:ext cx="7077321" cy="683729"/>
      </dsp:txXfrm>
    </dsp:sp>
    <dsp:sp modelId="{B6BE2C0E-53B2-426F-B1C3-9C46E71D3F07}">
      <dsp:nvSpPr>
        <dsp:cNvPr id="0" name=""/>
        <dsp:cNvSpPr/>
      </dsp:nvSpPr>
      <dsp:spPr>
        <a:xfrm>
          <a:off x="1137008" y="2141113"/>
          <a:ext cx="7043323" cy="683729"/>
        </a:xfrm>
        <a:prstGeom prst="rect">
          <a:avLst/>
        </a:prstGeom>
        <a:solidFill>
          <a:sysClr val="window" lastClr="FFFFFF"/>
        </a:solidFill>
        <a:ln w="25400" cap="flat" cmpd="sng" algn="ctr">
          <a:solidFill>
            <a:sysClr val="windowText" lastClr="0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Обязательность контактов всех участников независимо от симпатий и антипатий</a:t>
          </a:r>
        </a:p>
      </dsp:txBody>
      <dsp:txXfrm>
        <a:off x="1137008" y="2141113"/>
        <a:ext cx="7043323" cy="683729"/>
      </dsp:txXfrm>
    </dsp:sp>
    <dsp:sp modelId="{2438CA30-CD8D-413A-AF05-AAFFBBCFF759}">
      <dsp:nvSpPr>
        <dsp:cNvPr id="0" name=""/>
        <dsp:cNvSpPr/>
      </dsp:nvSpPr>
      <dsp:spPr>
        <a:xfrm>
          <a:off x="1137008" y="2995774"/>
          <a:ext cx="7077343" cy="683729"/>
        </a:xfrm>
        <a:prstGeom prst="rect">
          <a:avLst/>
        </a:prstGeom>
        <a:solidFill>
          <a:sysClr val="window" lastClr="FFFFFF"/>
        </a:solidFill>
        <a:ln w="25400" cap="flat" cmpd="sng" algn="ctr">
          <a:solidFill>
            <a:sysClr val="windowText" lastClr="0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Взаимозависимость всех участников в достижении конечного результата и в  реализации личных намерений</a:t>
          </a:r>
        </a:p>
      </dsp:txBody>
      <dsp:txXfrm>
        <a:off x="1137008" y="2995774"/>
        <a:ext cx="7077343" cy="683729"/>
      </dsp:txXfrm>
    </dsp:sp>
    <dsp:sp modelId="{2CE97E5C-523D-4E4F-8593-2636496A3CAA}">
      <dsp:nvSpPr>
        <dsp:cNvPr id="0" name=""/>
        <dsp:cNvSpPr/>
      </dsp:nvSpPr>
      <dsp:spPr>
        <a:xfrm>
          <a:off x="1137008" y="3850436"/>
          <a:ext cx="7087839" cy="791423"/>
        </a:xfrm>
        <a:prstGeom prst="rect">
          <a:avLst/>
        </a:prstGeom>
        <a:solidFill>
          <a:sysClr val="window" lastClr="FFFFFF"/>
        </a:solidFill>
        <a:ln w="25400" cap="flat" cmpd="sng" algn="ctr">
          <a:solidFill>
            <a:sysClr val="windowText" lastClr="0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Рациональный характер</a:t>
          </a:r>
        </a:p>
      </dsp:txBody>
      <dsp:txXfrm>
        <a:off x="1137008" y="3850436"/>
        <a:ext cx="7087839" cy="7914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E82726-B95C-4051-9E50-54B3FECA2C89}" type="datetimeFigureOut">
              <a:rPr lang="ru-RU" smtClean="0"/>
              <a:t>11.08.2022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EF471E-2CF3-40C5-A158-DFC3B67CE0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988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346174-4E60-48C5-821C-0D58ADB5295C}" type="datetimeFigureOut">
              <a:rPr lang="ru-RU" smtClean="0">
                <a:solidFill>
                  <a:srgbClr val="000000"/>
                </a:solidFill>
              </a:rPr>
              <a:pPr/>
              <a:t>11.08.2022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7E5B11-80FE-4B4D-AB71-ACF7123B6AE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751931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346174-4E60-48C5-821C-0D58ADB5295C}" type="datetimeFigureOut">
              <a:rPr lang="ru-RU" smtClean="0">
                <a:solidFill>
                  <a:srgbClr val="000000"/>
                </a:solidFill>
              </a:rPr>
              <a:pPr/>
              <a:t>11.08.2022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7E5B11-80FE-4B4D-AB71-ACF7123B6AE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081482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346174-4E60-48C5-821C-0D58ADB5295C}" type="datetimeFigureOut">
              <a:rPr lang="ru-RU" smtClean="0">
                <a:solidFill>
                  <a:srgbClr val="000000"/>
                </a:solidFill>
              </a:rPr>
              <a:pPr/>
              <a:t>11.08.2022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7E5B11-80FE-4B4D-AB71-ACF7123B6AE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37049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346174-4E60-48C5-821C-0D58ADB5295C}" type="datetimeFigureOut">
              <a:rPr lang="ru-RU" smtClean="0">
                <a:solidFill>
                  <a:srgbClr val="000000"/>
                </a:solidFill>
              </a:rPr>
              <a:pPr/>
              <a:t>11.08.2022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7E5B11-80FE-4B4D-AB71-ACF7123B6AE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356508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346174-4E60-48C5-821C-0D58ADB5295C}" type="datetimeFigureOut">
              <a:rPr lang="ru-RU" smtClean="0">
                <a:solidFill>
                  <a:srgbClr val="000000"/>
                </a:solidFill>
              </a:rPr>
              <a:pPr/>
              <a:t>11.08.2022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7E5B11-80FE-4B4D-AB71-ACF7123B6AE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638842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346174-4E60-48C5-821C-0D58ADB5295C}" type="datetimeFigureOut">
              <a:rPr lang="ru-RU" smtClean="0">
                <a:solidFill>
                  <a:srgbClr val="000000"/>
                </a:solidFill>
              </a:rPr>
              <a:pPr/>
              <a:t>11.08.2022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7E5B11-80FE-4B4D-AB71-ACF7123B6AE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932439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346174-4E60-48C5-821C-0D58ADB5295C}" type="datetimeFigureOut">
              <a:rPr lang="ru-RU" smtClean="0">
                <a:solidFill>
                  <a:srgbClr val="000000"/>
                </a:solidFill>
              </a:rPr>
              <a:pPr/>
              <a:t>11.08.2022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7E5B11-80FE-4B4D-AB71-ACF7123B6AE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81993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346174-4E60-48C5-821C-0D58ADB5295C}" type="datetimeFigureOut">
              <a:rPr lang="ru-RU" smtClean="0">
                <a:solidFill>
                  <a:srgbClr val="000000"/>
                </a:solidFill>
              </a:rPr>
              <a:pPr/>
              <a:t>11.08.2022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7E5B11-80FE-4B4D-AB71-ACF7123B6AE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616950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346174-4E60-48C5-821C-0D58ADB5295C}" type="datetimeFigureOut">
              <a:rPr lang="ru-RU" smtClean="0">
                <a:solidFill>
                  <a:srgbClr val="000000"/>
                </a:solidFill>
              </a:rPr>
              <a:pPr/>
              <a:t>11.08.2022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7E5B11-80FE-4B4D-AB71-ACF7123B6AE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825636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346174-4E60-48C5-821C-0D58ADB5295C}" type="datetimeFigureOut">
              <a:rPr lang="ru-RU" smtClean="0">
                <a:solidFill>
                  <a:srgbClr val="000000"/>
                </a:solidFill>
              </a:rPr>
              <a:pPr/>
              <a:t>11.08.2022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7E5B11-80FE-4B4D-AB71-ACF7123B6AE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74320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346174-4E60-48C5-821C-0D58ADB5295C}" type="datetimeFigureOut">
              <a:rPr lang="ru-RU" smtClean="0">
                <a:solidFill>
                  <a:srgbClr val="000000"/>
                </a:solidFill>
              </a:rPr>
              <a:pPr/>
              <a:t>11.08.2022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7E5B11-80FE-4B4D-AB71-ACF7123B6AE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749755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8F346174-4E60-48C5-821C-0D58ADB5295C}" type="datetimeFigureOut">
              <a:rPr lang="ru-RU" smtClean="0">
                <a:solidFill>
                  <a:srgbClr val="000000"/>
                </a:solidFill>
              </a:rPr>
              <a:pPr/>
              <a:t>11.08.2022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E7E5B11-80FE-4B4D-AB71-ACF7123B6AE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20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fade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2357430"/>
            <a:ext cx="7772400" cy="2243152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r>
              <a:rPr lang="ru-RU" b="1" dirty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Тема 2. Особенности деловых коммуникаций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363272" cy="1440160"/>
          </a:xfrm>
        </p:spPr>
        <p:txBody>
          <a:bodyPr/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Обязательность контактов всех участников независимо от симпатий и антипатий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16832"/>
            <a:ext cx="8219256" cy="4209331"/>
          </a:xfrm>
        </p:spPr>
        <p:txBody>
          <a:bodyPr/>
          <a:lstStyle/>
          <a:p>
            <a:pPr algn="just"/>
            <a:r>
              <a:rPr lang="ru-RU" sz="2400" dirty="0"/>
              <a:t>В настоящее время в практике  деловых коммуникаций у их субъектов далеко не всегда существует возможность выбора деловых партнеров, которые вызывают у них симпатию или иные положительные эмоции. </a:t>
            </a:r>
            <a:endParaRPr lang="ru-RU" sz="2400" dirty="0" smtClean="0"/>
          </a:p>
          <a:p>
            <a:pPr marL="0" indent="0" algn="just">
              <a:buNone/>
            </a:pPr>
            <a:endParaRPr lang="ru-RU" sz="2400" dirty="0" smtClean="0"/>
          </a:p>
          <a:p>
            <a:pPr algn="just"/>
            <a:r>
              <a:rPr lang="ru-RU" sz="2400" dirty="0" smtClean="0"/>
              <a:t>Деловая </a:t>
            </a:r>
            <a:r>
              <a:rPr lang="ru-RU" sz="2400" dirty="0"/>
              <a:t>коммуникация осуществляется </a:t>
            </a:r>
            <a:r>
              <a:rPr lang="ru-RU" sz="2400" dirty="0">
                <a:solidFill>
                  <a:srgbClr val="FF0000"/>
                </a:solidFill>
              </a:rPr>
              <a:t>вне зависимости от симпатий и </a:t>
            </a:r>
            <a:r>
              <a:rPr lang="ru-RU" sz="2400" dirty="0" smtClean="0">
                <a:solidFill>
                  <a:srgbClr val="FF0000"/>
                </a:solidFill>
              </a:rPr>
              <a:t>антипатий </a:t>
            </a:r>
            <a:r>
              <a:rPr lang="ru-RU" sz="2400" dirty="0">
                <a:solidFill>
                  <a:srgbClr val="FF0000"/>
                </a:solidFill>
              </a:rPr>
              <a:t>деловых партнеров </a:t>
            </a:r>
            <a:r>
              <a:rPr lang="ru-RU" sz="2400" dirty="0"/>
              <a:t>в ходе их коммуникативного взаимодействия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51783262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b="1" dirty="0">
                <a:solidFill>
                  <a:srgbClr val="FF0000"/>
                </a:solidFill>
              </a:rPr>
              <a:t>Рациональный характер деловых коммуникаций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328592"/>
          </a:xfrm>
        </p:spPr>
        <p:txBody>
          <a:bodyPr/>
          <a:lstStyle/>
          <a:p>
            <a:pPr algn="just"/>
            <a:r>
              <a:rPr lang="ru-RU" sz="2400" dirty="0"/>
              <a:t>В рамках личностного общения чувства и эмоции участников являются очень значимыми, но деловым коммуникациям присущ не эмоциональный, а рациональный характер. </a:t>
            </a:r>
            <a:endParaRPr lang="ru-RU" sz="2400" dirty="0" smtClean="0"/>
          </a:p>
          <a:p>
            <a:pPr algn="just"/>
            <a:r>
              <a:rPr lang="ru-RU" sz="2400" dirty="0" smtClean="0"/>
              <a:t>Несомненно</a:t>
            </a:r>
            <a:r>
              <a:rPr lang="ru-RU" sz="2400" dirty="0"/>
              <a:t>, в  деловых коммуникациях присутствуют эмоции и чувствах ее участников, но они носят служебный характер и не являются определяющими процесс деловой коммуникации. </a:t>
            </a:r>
            <a:endParaRPr lang="ru-RU" sz="2400" dirty="0" smtClean="0"/>
          </a:p>
          <a:p>
            <a:pPr algn="just"/>
            <a:r>
              <a:rPr lang="ru-RU" sz="2400" dirty="0" smtClean="0"/>
              <a:t>Следовательно</a:t>
            </a:r>
            <a:r>
              <a:rPr lang="ru-RU" sz="2400" dirty="0"/>
              <a:t>, в сфере деловых коммуникаций ее участникам необходимо не только максимально  сдерживать свои эмоции и чувства, но и демонстрировать чувства, которые соответствуют конкретной ситуации делового общения, даже при их отсутствии. </a:t>
            </a:r>
          </a:p>
        </p:txBody>
      </p:sp>
    </p:spTree>
    <p:extLst>
      <p:ext uri="{BB962C8B-B14F-4D97-AF65-F5344CB8AC3E}">
        <p14:creationId xmlns:p14="http://schemas.microsoft.com/office/powerpoint/2010/main" val="1048069829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04056"/>
          </a:xfrm>
        </p:spPr>
        <p:txBody>
          <a:bodyPr/>
          <a:lstStyle/>
          <a:p>
            <a:pPr algn="ctr"/>
            <a:r>
              <a:rPr lang="ru-RU" sz="3600" b="1" dirty="0">
                <a:solidFill>
                  <a:srgbClr val="FF0000"/>
                </a:solidFill>
              </a:rPr>
              <a:t>Виды деловых коммуникаций</a:t>
            </a:r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908720"/>
            <a:ext cx="8712968" cy="5616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8362892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sz="3200" b="1" dirty="0">
                <a:solidFill>
                  <a:srgbClr val="FF0000"/>
                </a:solidFill>
              </a:rPr>
              <a:t>Вертикальные деловые коммуникации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24744"/>
            <a:ext cx="8568952" cy="5544616"/>
          </a:xfrm>
        </p:spPr>
        <p:txBody>
          <a:bodyPr/>
          <a:lstStyle/>
          <a:p>
            <a:pPr algn="just"/>
            <a:r>
              <a:rPr lang="ru-RU" sz="2000" dirty="0">
                <a:solidFill>
                  <a:srgbClr val="FF0000"/>
                </a:solidFill>
              </a:rPr>
              <a:t>Вертикальные деловые коммуникации </a:t>
            </a:r>
            <a:r>
              <a:rPr lang="ru-RU" sz="2000" dirty="0"/>
              <a:t>в свою очередь можно разделить на нисходящие (коммуникации снизу вверх) и восходящие (коммуникации сверху вниз).</a:t>
            </a:r>
          </a:p>
          <a:p>
            <a:pPr algn="just"/>
            <a:r>
              <a:rPr lang="ru-RU" sz="2000" dirty="0">
                <a:solidFill>
                  <a:srgbClr val="FF0000"/>
                </a:solidFill>
              </a:rPr>
              <a:t>К нисходящей деловой комму</a:t>
            </a:r>
            <a:r>
              <a:rPr lang="ru-RU" sz="2000" dirty="0"/>
              <a:t>никации относится вся информация, которая адресована от вышестоящих по служебной лестнице лиц (руководителей) нижестоящим (подчиненным). </a:t>
            </a:r>
            <a:endParaRPr lang="ru-RU" sz="2000" dirty="0" smtClean="0"/>
          </a:p>
          <a:p>
            <a:pPr algn="just"/>
            <a:r>
              <a:rPr lang="ru-RU" sz="2000" dirty="0" smtClean="0"/>
              <a:t>Примером </a:t>
            </a:r>
            <a:r>
              <a:rPr lang="ru-RU" sz="2000" dirty="0"/>
              <a:t>могут быть различные распоряжения, приказы, постановления, инструкции и др. В большинстве случаях содержание нисходящей деловой коммуникации фиксируется в письменной форме, но это не исключает возможность использования руководством устной формы сообщений.</a:t>
            </a:r>
          </a:p>
          <a:p>
            <a:pPr algn="just"/>
            <a:r>
              <a:rPr lang="ru-RU" sz="2000" dirty="0">
                <a:solidFill>
                  <a:srgbClr val="FF0000"/>
                </a:solidFill>
              </a:rPr>
              <a:t>Восходящая деловая коммуникация </a:t>
            </a:r>
            <a:r>
              <a:rPr lang="ru-RU" sz="2000" dirty="0"/>
              <a:t>включает в себя информацию, исходящую от нижестоящих по служебной лестнице лиц к вышестоящим лицам. </a:t>
            </a:r>
            <a:endParaRPr lang="ru-RU" sz="2000" dirty="0" smtClean="0"/>
          </a:p>
          <a:p>
            <a:pPr algn="just"/>
            <a:r>
              <a:rPr lang="ru-RU" sz="2000" dirty="0" smtClean="0"/>
              <a:t>Примером </a:t>
            </a:r>
            <a:r>
              <a:rPr lang="ru-RU" sz="2000" dirty="0"/>
              <a:t>могут быть различные заявления, отчеты, ответы на запросы,  жалобы, предложения и т.д.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6514243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/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Горизонтальные деловые коммуникации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340768"/>
            <a:ext cx="8496944" cy="5040560"/>
          </a:xfrm>
        </p:spPr>
        <p:txBody>
          <a:bodyPr/>
          <a:lstStyle/>
          <a:p>
            <a:pPr algn="just"/>
            <a:r>
              <a:rPr lang="ru-RU" sz="2800" dirty="0">
                <a:solidFill>
                  <a:srgbClr val="FF0000"/>
                </a:solidFill>
              </a:rPr>
              <a:t>Горизонтальные деловые </a:t>
            </a:r>
            <a:r>
              <a:rPr lang="ru-RU" sz="2800" dirty="0">
                <a:solidFill>
                  <a:srgbClr val="002060"/>
                </a:solidFill>
              </a:rPr>
              <a:t>к</a:t>
            </a:r>
            <a:r>
              <a:rPr lang="ru-RU" sz="2800" dirty="0"/>
              <a:t>оммуникации включают в себя разнообразные формы информационного обмена между равными по статусу коллегами. </a:t>
            </a:r>
            <a:endParaRPr lang="ru-RU" sz="2800" dirty="0" smtClean="0"/>
          </a:p>
          <a:p>
            <a:pPr algn="just"/>
            <a:endParaRPr lang="ru-RU" sz="2800" dirty="0"/>
          </a:p>
          <a:p>
            <a:pPr algn="just"/>
            <a:r>
              <a:rPr lang="ru-RU" sz="2800" dirty="0" smtClean="0"/>
              <a:t>Данный </a:t>
            </a:r>
            <a:r>
              <a:rPr lang="ru-RU" sz="2800" dirty="0"/>
              <a:t>вид деловых коммуникаций может оказывать как положительное, так и отрицательное влияние на деятельность сотрудников в трудовом коллективе, что связано с особенностями межличностных отношений в той или иной социальной группе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73272990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b="1" dirty="0">
                <a:solidFill>
                  <a:srgbClr val="FF0000"/>
                </a:solidFill>
              </a:rPr>
              <a:t>Формы деловых коммуникаций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496944" cy="4785395"/>
          </a:xfrm>
        </p:spPr>
        <p:txBody>
          <a:bodyPr/>
          <a:lstStyle/>
          <a:p>
            <a:pPr algn="just"/>
            <a:r>
              <a:rPr lang="ru-RU" sz="2000" dirty="0"/>
              <a:t>Под формой деловых коммуникаций понимаю их внешний вид и организацию.</a:t>
            </a:r>
          </a:p>
          <a:p>
            <a:pPr algn="just"/>
            <a:r>
              <a:rPr lang="ru-RU" sz="2000" dirty="0"/>
              <a:t>К формам деловых коммуникаций относятся:</a:t>
            </a:r>
          </a:p>
          <a:p>
            <a:pPr algn="just"/>
            <a:r>
              <a:rPr lang="ru-RU" sz="2000" dirty="0"/>
              <a:t>-	деловые беседы, совещания, переговоры;</a:t>
            </a:r>
          </a:p>
          <a:p>
            <a:pPr algn="just"/>
            <a:r>
              <a:rPr lang="ru-RU" sz="2000" dirty="0"/>
              <a:t>-	публичные выступления (доклады, сообщения, приветствия);</a:t>
            </a:r>
          </a:p>
          <a:p>
            <a:pPr algn="just"/>
            <a:r>
              <a:rPr lang="ru-RU" sz="2000" dirty="0"/>
              <a:t>-	пресс-конференции;</a:t>
            </a:r>
          </a:p>
          <a:p>
            <a:pPr algn="just"/>
            <a:r>
              <a:rPr lang="ru-RU" sz="2000" dirty="0"/>
              <a:t>-	дискуссии, дебаты;</a:t>
            </a:r>
          </a:p>
          <a:p>
            <a:pPr algn="just"/>
            <a:r>
              <a:rPr lang="ru-RU" sz="2000" dirty="0"/>
              <a:t>-	презентации;</a:t>
            </a:r>
          </a:p>
          <a:p>
            <a:pPr algn="just"/>
            <a:r>
              <a:rPr lang="ru-RU" sz="2000" dirty="0"/>
              <a:t>-	деловые завтраки, обеды, ужины, фуршеты.</a:t>
            </a:r>
          </a:p>
          <a:p>
            <a:pPr algn="just"/>
            <a:r>
              <a:rPr lang="ru-RU" sz="2000" dirty="0"/>
              <a:t>Отметим, что процесс и результаты деловых коммуникаций в большинстве случаях оформляются документально в виде деловых писем, протоколов, приказов, договоров, постановлений и т.д.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3691421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ru-RU" sz="2400" dirty="0"/>
              <a:t>Деловое общение  представляет собой особый вид общения, основной целью которого является решение определенной задачи общих интересов его участников </a:t>
            </a:r>
          </a:p>
        </p:txBody>
      </p:sp>
      <p:pic>
        <p:nvPicPr>
          <p:cNvPr id="4" name="Объект 3" descr="https://works.doklad.ru/images/O15BPRUOg2U/m6d381427.pn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628800"/>
            <a:ext cx="6840760" cy="283708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1907704" y="5157192"/>
            <a:ext cx="51845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С - собеседник (1,2,…)</a:t>
            </a:r>
          </a:p>
        </p:txBody>
      </p:sp>
    </p:spTree>
    <p:extLst>
      <p:ext uri="{BB962C8B-B14F-4D97-AF65-F5344CB8AC3E}">
        <p14:creationId xmlns:p14="http://schemas.microsoft.com/office/powerpoint/2010/main" val="379162903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algn="ctr"/>
            <a:r>
              <a:rPr lang="ru-RU" sz="3600" dirty="0">
                <a:solidFill>
                  <a:srgbClr val="FF0000"/>
                </a:solidFill>
              </a:rPr>
              <a:t>Деловая коммуникация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algn="just"/>
            <a:r>
              <a:rPr lang="ru-RU" sz="2400" dirty="0" smtClean="0"/>
              <a:t>В </a:t>
            </a:r>
            <a:r>
              <a:rPr lang="ru-RU" sz="2400" dirty="0"/>
              <a:t>рамках коммуникативного компонента делового общения и осуществляется деловая коммуникация, которая является одним из видов </a:t>
            </a:r>
            <a:r>
              <a:rPr lang="ru-RU" sz="2400" dirty="0" smtClean="0"/>
              <a:t>социальной коммуникации </a:t>
            </a:r>
            <a:r>
              <a:rPr lang="ru-RU" sz="2400" dirty="0"/>
              <a:t>в </a:t>
            </a:r>
            <a:r>
              <a:rPr lang="ru-RU" sz="2400" dirty="0" smtClean="0"/>
              <a:t>целом. </a:t>
            </a:r>
          </a:p>
          <a:p>
            <a:pPr algn="just"/>
            <a:endParaRPr lang="ru-RU" sz="2400" dirty="0"/>
          </a:p>
          <a:p>
            <a:pPr algn="just"/>
            <a:r>
              <a:rPr lang="ru-RU" sz="2400" dirty="0">
                <a:solidFill>
                  <a:srgbClr val="FF0000"/>
                </a:solidFill>
              </a:rPr>
              <a:t>Деловая коммуникация </a:t>
            </a:r>
            <a:r>
              <a:rPr lang="ru-RU" sz="2400" dirty="0"/>
              <a:t>- обмен информацией интеллектуального и </a:t>
            </a:r>
            <a:r>
              <a:rPr lang="ru-RU" sz="2400" dirty="0" smtClean="0"/>
              <a:t>эмоционального </a:t>
            </a:r>
            <a:r>
              <a:rPr lang="ru-RU" sz="2400" dirty="0"/>
              <a:t>содержания, которая является значимой для участников делового общения для достижения определенного результата в совместной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2272331769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8208912" cy="562074"/>
          </a:xfrm>
        </p:spPr>
        <p:txBody>
          <a:bodyPr/>
          <a:lstStyle/>
          <a:p>
            <a:pPr algn="ctr"/>
            <a:r>
              <a:rPr lang="ru-RU" sz="3600" dirty="0">
                <a:solidFill>
                  <a:srgbClr val="FF0000"/>
                </a:solidFill>
              </a:rPr>
              <a:t>Структура</a:t>
            </a:r>
            <a:r>
              <a:rPr lang="ru-RU" dirty="0"/>
              <a:t> </a:t>
            </a:r>
            <a:r>
              <a:rPr lang="ru-RU" sz="3600" dirty="0">
                <a:solidFill>
                  <a:srgbClr val="FF0000"/>
                </a:solidFill>
              </a:rPr>
              <a:t>делового общения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4074967"/>
              </p:ext>
            </p:extLst>
          </p:nvPr>
        </p:nvGraphicFramePr>
        <p:xfrm>
          <a:off x="457200" y="1052513"/>
          <a:ext cx="822960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18323432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</p:spPr>
        <p:txBody>
          <a:bodyPr/>
          <a:lstStyle/>
          <a:p>
            <a:pPr algn="ctr"/>
            <a:r>
              <a:rPr lang="ru-RU" sz="3200" dirty="0">
                <a:solidFill>
                  <a:srgbClr val="FF0000"/>
                </a:solidFill>
              </a:rPr>
              <a:t>Условия эффективности деловых коммуникаций</a:t>
            </a:r>
          </a:p>
        </p:txBody>
      </p:sp>
      <p:pic>
        <p:nvPicPr>
          <p:cNvPr id="4" name="Объект 3" descr="СТРУКТУРА ДЕЛОВОГО ОБЩЕНИЯ, Деловое общение и его слагаемые - ДЕЛОВОЕ  ОБЩЕНИЕ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68760"/>
            <a:ext cx="8640960" cy="53285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7834635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435280" cy="5937523"/>
          </a:xfrm>
        </p:spPr>
        <p:txBody>
          <a:bodyPr/>
          <a:lstStyle/>
          <a:p>
            <a:pPr algn="just"/>
            <a:r>
              <a:rPr lang="ru-RU" sz="2800" dirty="0">
                <a:solidFill>
                  <a:srgbClr val="FF0000"/>
                </a:solidFill>
              </a:rPr>
              <a:t>Предмет деловой коммуникации </a:t>
            </a:r>
            <a:r>
              <a:rPr lang="ru-RU" sz="2800" dirty="0"/>
              <a:t>определяет и ее содержание, то есть взаимодействие и обмен той информацией, знаниями, опытом, которые необходимы для решения конкретной проблемы.</a:t>
            </a:r>
          </a:p>
          <a:p>
            <a:pPr algn="just"/>
            <a:r>
              <a:rPr lang="ru-RU" sz="2800" dirty="0">
                <a:solidFill>
                  <a:srgbClr val="FF0000"/>
                </a:solidFill>
              </a:rPr>
              <a:t>Деловая коммуникация </a:t>
            </a:r>
            <a:r>
              <a:rPr lang="ru-RU" sz="2800" dirty="0"/>
              <a:t>направлена на достижения определенных целей, которые поставлены ее участниками, и которые носят разнообразный характер: эффективный обмен информацией, установление сотрудничества, налаживание деловых отношений, заключение контракта, совместную деятельность в той или иной области и т. д. </a:t>
            </a:r>
          </a:p>
        </p:txBody>
      </p:sp>
    </p:spTree>
    <p:extLst>
      <p:ext uri="{BB962C8B-B14F-4D97-AF65-F5344CB8AC3E}">
        <p14:creationId xmlns:p14="http://schemas.microsoft.com/office/powerpoint/2010/main" val="4192970159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Особенности деловой коммуникации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2885691"/>
              </p:ext>
            </p:extLst>
          </p:nvPr>
        </p:nvGraphicFramePr>
        <p:xfrm>
          <a:off x="457200" y="1052513"/>
          <a:ext cx="822960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65530778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pPr algn="ctr"/>
            <a:r>
              <a:rPr lang="ru-RU" sz="3600" i="1" dirty="0" err="1">
                <a:solidFill>
                  <a:srgbClr val="FF0000"/>
                </a:solidFill>
                <a:latin typeface="Times New Roman"/>
                <a:ea typeface="Times New Roman"/>
              </a:rPr>
              <a:t>Регламентированность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08720"/>
            <a:ext cx="8928992" cy="5832648"/>
          </a:xfrm>
        </p:spPr>
        <p:txBody>
          <a:bodyPr/>
          <a:lstStyle/>
          <a:p>
            <a:pPr algn="just"/>
            <a:r>
              <a:rPr lang="ru-RU" sz="2400" dirty="0" err="1">
                <a:solidFill>
                  <a:srgbClr val="FF0000"/>
                </a:solidFill>
              </a:rPr>
              <a:t>Регламентированность</a:t>
            </a:r>
            <a:r>
              <a:rPr lang="ru-RU" sz="2400" dirty="0"/>
              <a:t>, т.е. подчиненность установленным правилам и нормам:</a:t>
            </a:r>
          </a:p>
          <a:p>
            <a:pPr algn="just"/>
            <a:r>
              <a:rPr lang="ru-RU" sz="2400" dirty="0"/>
              <a:t>- соблюдение делового этикета;</a:t>
            </a:r>
          </a:p>
          <a:p>
            <a:pPr algn="just"/>
            <a:r>
              <a:rPr lang="ru-RU" sz="2400" dirty="0"/>
              <a:t>-ограниченность временными рамками.</a:t>
            </a:r>
          </a:p>
          <a:p>
            <a:pPr algn="just"/>
            <a:r>
              <a:rPr lang="ru-RU" sz="2400" dirty="0" err="1">
                <a:solidFill>
                  <a:srgbClr val="FF0000"/>
                </a:solidFill>
              </a:rPr>
              <a:t>Регламентированность</a:t>
            </a:r>
            <a:r>
              <a:rPr lang="ru-RU" sz="2400" dirty="0"/>
              <a:t> субъектов деловых коммуникаций определяется </a:t>
            </a:r>
            <a:r>
              <a:rPr lang="ru-RU" sz="2400" dirty="0">
                <a:solidFill>
                  <a:srgbClr val="FF0000"/>
                </a:solidFill>
              </a:rPr>
              <a:t>деловым этикетом</a:t>
            </a:r>
            <a:r>
              <a:rPr lang="ru-RU" sz="2400" dirty="0"/>
              <a:t>, под которым понимают средство регуляции взаимоотношений людей различных социальных и коммуникативных статусов, средство знаково-символического оформления социальных взаимодействий в деловой сфере.</a:t>
            </a:r>
          </a:p>
          <a:p>
            <a:pPr algn="just"/>
            <a:r>
              <a:rPr lang="ru-RU" sz="2400" dirty="0">
                <a:solidFill>
                  <a:srgbClr val="FF0000"/>
                </a:solidFill>
              </a:rPr>
              <a:t>Правила делового этикета </a:t>
            </a:r>
            <a:r>
              <a:rPr lang="ru-RU" sz="2400" dirty="0"/>
              <a:t>регулируют процесс деловой коммуникации в социуме  с формальной стороны, устанавливая определенные нормы поведения для всех субъектов взаимодействия, которые основываются на уважении к личности партнера по деловому общению.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261485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363272" cy="936104"/>
          </a:xfrm>
        </p:spPr>
        <p:txBody>
          <a:bodyPr/>
          <a:lstStyle/>
          <a:p>
            <a:pPr algn="ctr"/>
            <a:r>
              <a:rPr lang="ru-RU" sz="3600" b="1" dirty="0">
                <a:solidFill>
                  <a:srgbClr val="FF0000"/>
                </a:solidFill>
              </a:rPr>
              <a:t>Соблюдение формально-ролевых принципов взаимодействия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19256" cy="4929411"/>
          </a:xfrm>
        </p:spPr>
        <p:txBody>
          <a:bodyPr/>
          <a:lstStyle/>
          <a:p>
            <a:pPr algn="just"/>
            <a:r>
              <a:rPr lang="ru-RU" sz="2400" dirty="0" smtClean="0"/>
              <a:t>В осуществлении </a:t>
            </a:r>
            <a:r>
              <a:rPr lang="ru-RU" sz="2400" dirty="0"/>
              <a:t>деловой коммуникации ее участникам необходимо соблюдать определенный </a:t>
            </a:r>
            <a:r>
              <a:rPr lang="ru-RU" sz="2400" dirty="0">
                <a:solidFill>
                  <a:srgbClr val="FF0000"/>
                </a:solidFill>
              </a:rPr>
              <a:t>ролевой репертуар</a:t>
            </a:r>
            <a:r>
              <a:rPr lang="ru-RU" sz="2400" dirty="0"/>
              <a:t>. Каждой такой формальной роли соответствуют определенные ожидания других субъектов деловой коммуникации. </a:t>
            </a:r>
          </a:p>
          <a:p>
            <a:pPr algn="just"/>
            <a:r>
              <a:rPr lang="ru-RU" sz="2400" dirty="0">
                <a:solidFill>
                  <a:srgbClr val="FF0000"/>
                </a:solidFill>
              </a:rPr>
              <a:t>Субординация</a:t>
            </a:r>
            <a:r>
              <a:rPr lang="ru-RU" sz="2400" dirty="0"/>
              <a:t> – регламентированные отношения между участниками деловой коммуникации, в которых одни субъекты коммуникации наделены более высоким статусом (должностью) и большими правами, чем другие </a:t>
            </a:r>
            <a:r>
              <a:rPr lang="ru-RU" sz="2400" dirty="0" smtClean="0"/>
              <a:t>субъекты.</a:t>
            </a:r>
            <a:endParaRPr lang="ru-RU" sz="2400" dirty="0"/>
          </a:p>
          <a:p>
            <a:pPr algn="just"/>
            <a:r>
              <a:rPr lang="ru-RU" sz="2400" dirty="0"/>
              <a:t>Субординация в деловой коммуникации может быть различной по </a:t>
            </a:r>
            <a:r>
              <a:rPr lang="ru-RU" sz="2400" dirty="0" smtClean="0"/>
              <a:t>степени </a:t>
            </a:r>
            <a:r>
              <a:rPr lang="ru-RU" sz="2400" dirty="0"/>
              <a:t>строгости соблюдения, в зависимости от сферы реализации.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970036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1_ind_0412_slide">
  <a:themeElements>
    <a:clrScheme name="Тема Office 2">
      <a:dk1>
        <a:srgbClr val="000000"/>
      </a:dk1>
      <a:lt1>
        <a:srgbClr val="FFFAA9"/>
      </a:lt1>
      <a:dk2>
        <a:srgbClr val="000000"/>
      </a:dk2>
      <a:lt2>
        <a:srgbClr val="B2B2B2"/>
      </a:lt2>
      <a:accent1>
        <a:srgbClr val="FFC110"/>
      </a:accent1>
      <a:accent2>
        <a:srgbClr val="BDDD00"/>
      </a:accent2>
      <a:accent3>
        <a:srgbClr val="FFFCD1"/>
      </a:accent3>
      <a:accent4>
        <a:srgbClr val="000000"/>
      </a:accent4>
      <a:accent5>
        <a:srgbClr val="FFDDAA"/>
      </a:accent5>
      <a:accent6>
        <a:srgbClr val="ABC800"/>
      </a:accent6>
      <a:hlink>
        <a:srgbClr val="787000"/>
      </a:hlink>
      <a:folHlink>
        <a:srgbClr val="916A00"/>
      </a:folHlink>
    </a:clrScheme>
    <a:fontScheme name="Тема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AA9"/>
        </a:lt1>
        <a:dk2>
          <a:srgbClr val="000000"/>
        </a:dk2>
        <a:lt2>
          <a:srgbClr val="B2B2B2"/>
        </a:lt2>
        <a:accent1>
          <a:srgbClr val="FFE343"/>
        </a:accent1>
        <a:accent2>
          <a:srgbClr val="E9E04A"/>
        </a:accent2>
        <a:accent3>
          <a:srgbClr val="FFFCD1"/>
        </a:accent3>
        <a:accent4>
          <a:srgbClr val="000000"/>
        </a:accent4>
        <a:accent5>
          <a:srgbClr val="FFEFB0"/>
        </a:accent5>
        <a:accent6>
          <a:srgbClr val="D3CB42"/>
        </a:accent6>
        <a:hlink>
          <a:srgbClr val="A59D1C"/>
        </a:hlink>
        <a:folHlink>
          <a:srgbClr val="59572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AA9"/>
        </a:lt1>
        <a:dk2>
          <a:srgbClr val="000000"/>
        </a:dk2>
        <a:lt2>
          <a:srgbClr val="B2B2B2"/>
        </a:lt2>
        <a:accent1>
          <a:srgbClr val="FFC110"/>
        </a:accent1>
        <a:accent2>
          <a:srgbClr val="BDDD00"/>
        </a:accent2>
        <a:accent3>
          <a:srgbClr val="FFFCD1"/>
        </a:accent3>
        <a:accent4>
          <a:srgbClr val="000000"/>
        </a:accent4>
        <a:accent5>
          <a:srgbClr val="FFDDAA"/>
        </a:accent5>
        <a:accent6>
          <a:srgbClr val="ABC800"/>
        </a:accent6>
        <a:hlink>
          <a:srgbClr val="787000"/>
        </a:hlink>
        <a:folHlink>
          <a:srgbClr val="916A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AA9"/>
        </a:lt1>
        <a:dk2>
          <a:srgbClr val="000000"/>
        </a:dk2>
        <a:lt2>
          <a:srgbClr val="B2B2B2"/>
        </a:lt2>
        <a:accent1>
          <a:srgbClr val="DCB727"/>
        </a:accent1>
        <a:accent2>
          <a:srgbClr val="C73DC7"/>
        </a:accent2>
        <a:accent3>
          <a:srgbClr val="FFFCD1"/>
        </a:accent3>
        <a:accent4>
          <a:srgbClr val="000000"/>
        </a:accent4>
        <a:accent5>
          <a:srgbClr val="EBD8AC"/>
        </a:accent5>
        <a:accent6>
          <a:srgbClr val="B436B4"/>
        </a:accent6>
        <a:hlink>
          <a:srgbClr val="746F00"/>
        </a:hlink>
        <a:folHlink>
          <a:srgbClr val="363FB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AA9"/>
        </a:lt1>
        <a:dk2>
          <a:srgbClr val="000000"/>
        </a:dk2>
        <a:lt2>
          <a:srgbClr val="B2B2B2"/>
        </a:lt2>
        <a:accent1>
          <a:srgbClr val="00C1DD"/>
        </a:accent1>
        <a:accent2>
          <a:srgbClr val="DDD000"/>
        </a:accent2>
        <a:accent3>
          <a:srgbClr val="FFFCD1"/>
        </a:accent3>
        <a:accent4>
          <a:srgbClr val="000000"/>
        </a:accent4>
        <a:accent5>
          <a:srgbClr val="AADDEB"/>
        </a:accent5>
        <a:accent6>
          <a:srgbClr val="C8BC00"/>
        </a:accent6>
        <a:hlink>
          <a:srgbClr val="DD4200"/>
        </a:hlink>
        <a:folHlink>
          <a:srgbClr val="6200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E343"/>
        </a:accent1>
        <a:accent2>
          <a:srgbClr val="E9E04A"/>
        </a:accent2>
        <a:accent3>
          <a:srgbClr val="FFFFFF"/>
        </a:accent3>
        <a:accent4>
          <a:srgbClr val="000000"/>
        </a:accent4>
        <a:accent5>
          <a:srgbClr val="FFEFB0"/>
        </a:accent5>
        <a:accent6>
          <a:srgbClr val="D3CB42"/>
        </a:accent6>
        <a:hlink>
          <a:srgbClr val="A59D1C"/>
        </a:hlink>
        <a:folHlink>
          <a:srgbClr val="59572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C110"/>
        </a:accent1>
        <a:accent2>
          <a:srgbClr val="BDDD00"/>
        </a:accent2>
        <a:accent3>
          <a:srgbClr val="FFFFFF"/>
        </a:accent3>
        <a:accent4>
          <a:srgbClr val="000000"/>
        </a:accent4>
        <a:accent5>
          <a:srgbClr val="FFDDAA"/>
        </a:accent5>
        <a:accent6>
          <a:srgbClr val="ABC800"/>
        </a:accent6>
        <a:hlink>
          <a:srgbClr val="787000"/>
        </a:hlink>
        <a:folHlink>
          <a:srgbClr val="916A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DCB727"/>
        </a:accent1>
        <a:accent2>
          <a:srgbClr val="C73DC7"/>
        </a:accent2>
        <a:accent3>
          <a:srgbClr val="FFFFFF"/>
        </a:accent3>
        <a:accent4>
          <a:srgbClr val="000000"/>
        </a:accent4>
        <a:accent5>
          <a:srgbClr val="EBD8AC"/>
        </a:accent5>
        <a:accent6>
          <a:srgbClr val="B436B4"/>
        </a:accent6>
        <a:hlink>
          <a:srgbClr val="746F00"/>
        </a:hlink>
        <a:folHlink>
          <a:srgbClr val="363FB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C1DD"/>
        </a:accent1>
        <a:accent2>
          <a:srgbClr val="DDD000"/>
        </a:accent2>
        <a:accent3>
          <a:srgbClr val="FFFFFF"/>
        </a:accent3>
        <a:accent4>
          <a:srgbClr val="000000"/>
        </a:accent4>
        <a:accent5>
          <a:srgbClr val="AADDEB"/>
        </a:accent5>
        <a:accent6>
          <a:srgbClr val="C8BC00"/>
        </a:accent6>
        <a:hlink>
          <a:srgbClr val="DD4200"/>
        </a:hlink>
        <a:folHlink>
          <a:srgbClr val="6200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</TotalTime>
  <Words>727</Words>
  <Application>Microsoft Office PowerPoint</Application>
  <PresentationFormat>Экран (4:3)</PresentationFormat>
  <Paragraphs>67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1_ind_0412_slide</vt:lpstr>
      <vt:lpstr>Тема 2. Особенности деловых коммуникаций</vt:lpstr>
      <vt:lpstr>Деловое общение  представляет собой особый вид общения, основной целью которого является решение определенной задачи общих интересов его участников </vt:lpstr>
      <vt:lpstr>Деловая коммуникация </vt:lpstr>
      <vt:lpstr>Структура делового общения</vt:lpstr>
      <vt:lpstr>Условия эффективности деловых коммуникаций</vt:lpstr>
      <vt:lpstr>Презентация PowerPoint</vt:lpstr>
      <vt:lpstr>Особенности деловой коммуникации</vt:lpstr>
      <vt:lpstr>Регламентированность</vt:lpstr>
      <vt:lpstr>Соблюдение формально-ролевых принципов взаимодействия </vt:lpstr>
      <vt:lpstr>Обязательность контактов всех участников независимо от симпатий и антипатий</vt:lpstr>
      <vt:lpstr>Рациональный характер деловых коммуникаций</vt:lpstr>
      <vt:lpstr>Виды деловых коммуникаций</vt:lpstr>
      <vt:lpstr>Вертикальные деловые коммуникации </vt:lpstr>
      <vt:lpstr>Горизонтальные деловые коммуникации </vt:lpstr>
      <vt:lpstr>Формы деловых коммуникаций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2.1 Содержание педагогики как отражение науки </dc:title>
  <dc:creator>Admin</dc:creator>
  <cp:lastModifiedBy>Наталья</cp:lastModifiedBy>
  <cp:revision>33</cp:revision>
  <dcterms:created xsi:type="dcterms:W3CDTF">2016-06-06T13:26:29Z</dcterms:created>
  <dcterms:modified xsi:type="dcterms:W3CDTF">2022-08-11T15:17:35Z</dcterms:modified>
</cp:coreProperties>
</file>