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74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AAF10-ACB4-4BCD-9684-220A9CAEC2E1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EF61E26-8AB8-471E-B255-349BB1118A4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AAF10-ACB4-4BCD-9684-220A9CAEC2E1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61E26-8AB8-471E-B255-349BB1118A4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AEF61E26-8AB8-471E-B255-349BB1118A47}" type="slidenum">
              <a:rPr lang="ru-RU" smtClean="0"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AAF10-ACB4-4BCD-9684-220A9CAEC2E1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AAF10-ACB4-4BCD-9684-220A9CAEC2E1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AEF61E26-8AB8-471E-B255-349BB1118A4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AAF10-ACB4-4BCD-9684-220A9CAEC2E1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EF61E26-8AB8-471E-B255-349BB1118A4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A71AAF10-ACB4-4BCD-9684-220A9CAEC2E1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61E26-8AB8-471E-B255-349BB1118A4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AAF10-ACB4-4BCD-9684-220A9CAEC2E1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Объект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Объект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AEF61E26-8AB8-471E-B255-349BB1118A47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AAF10-ACB4-4BCD-9684-220A9CAEC2E1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AEF61E26-8AB8-471E-B255-349BB1118A4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AAF10-ACB4-4BCD-9684-220A9CAEC2E1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EF61E26-8AB8-471E-B255-349BB1118A4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Объект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EF61E26-8AB8-471E-B255-349BB1118A47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AAF10-ACB4-4BCD-9684-220A9CAEC2E1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AEF61E26-8AB8-471E-B255-349BB1118A4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A71AAF10-ACB4-4BCD-9684-220A9CAEC2E1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A71AAF10-ACB4-4BCD-9684-220A9CAEC2E1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EF61E26-8AB8-471E-B255-349BB1118A47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708920"/>
            <a:ext cx="7772400" cy="504056"/>
          </a:xfrm>
          <a:solidFill>
            <a:schemeClr val="bg2"/>
          </a:solidFill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Схемы эмоциональных реакций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476672"/>
            <a:ext cx="84249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Код выражения лица</a:t>
            </a:r>
            <a:endParaRPr lang="ru-RU" sz="48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Picture 2" descr="E:\0-Новая структура\1-Документы\Физиогномика\5-Эмоциональное лицо\Эмоциональное\Untitled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3" y="3252276"/>
            <a:ext cx="3811135" cy="3129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3838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Стыд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3938397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457200" algn="just">
              <a:buNone/>
            </a:pPr>
            <a:endParaRPr lang="ru-RU" b="1" dirty="0" smtClean="0"/>
          </a:p>
          <a:p>
            <a:pPr marL="0" indent="457200" algn="just">
              <a:buNone/>
            </a:pPr>
            <a:r>
              <a:rPr lang="ru-RU" b="1" dirty="0" smtClean="0"/>
              <a:t>Стыд </a:t>
            </a:r>
            <a:r>
              <a:rPr lang="ru-RU" dirty="0"/>
              <a:t>— отрицательно окрашенное чувство, объектом которого является какой-либо поступок или качество субъекта.</a:t>
            </a:r>
          </a:p>
          <a:p>
            <a:pPr marL="0" indent="457200" algn="just">
              <a:buNone/>
            </a:pPr>
            <a:r>
              <a:rPr lang="ru-RU" dirty="0"/>
              <a:t>Стыд связан с ощущением социальной неприемлемости того, за что стыдно.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2934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47864" y="2996952"/>
            <a:ext cx="1944216" cy="1512168"/>
          </a:xfrm>
        </p:spPr>
        <p:txBody>
          <a:bodyPr/>
          <a:lstStyle/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620688"/>
            <a:ext cx="7772400" cy="108012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Мастер-класс от Лайтмана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772816"/>
            <a:ext cx="4359119" cy="4732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020272" y="188640"/>
            <a:ext cx="16561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«Менталист»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8612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pPr algn="r"/>
            <a:r>
              <a:rPr lang="ru-RU" sz="1800" b="1" dirty="0" smtClean="0">
                <a:solidFill>
                  <a:srgbClr val="7030A0"/>
                </a:solidFill>
              </a:rPr>
              <a:t>Мастер-класс от Лайтмана</a:t>
            </a:r>
            <a:endParaRPr lang="ru-RU" sz="1800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764704"/>
            <a:ext cx="7920880" cy="586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8508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pPr algn="r"/>
            <a:r>
              <a:rPr lang="ru-RU" sz="1800" b="1" dirty="0" smtClean="0">
                <a:solidFill>
                  <a:srgbClr val="7030A0"/>
                </a:solidFill>
              </a:rPr>
              <a:t>Мастер-класс от Лайтмана</a:t>
            </a:r>
            <a:endParaRPr lang="ru-RU" sz="1800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67076"/>
            <a:ext cx="8280920" cy="5738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1045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pPr algn="r"/>
            <a:r>
              <a:rPr lang="ru-RU" sz="1800" b="1" dirty="0" smtClean="0">
                <a:solidFill>
                  <a:srgbClr val="7030A0"/>
                </a:solidFill>
              </a:rPr>
              <a:t>Мастер-класс от Лайтмана</a:t>
            </a:r>
            <a:endParaRPr lang="ru-RU" sz="1800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52" y="890580"/>
            <a:ext cx="8448572" cy="5706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2319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/>
          <a:lstStyle/>
          <a:p>
            <a:pPr algn="r"/>
            <a:r>
              <a:rPr lang="ru-RU" sz="1800" b="1" dirty="0" smtClean="0">
                <a:solidFill>
                  <a:srgbClr val="7030A0"/>
                </a:solidFill>
              </a:rPr>
              <a:t>Мастер-класс от Лайтмана</a:t>
            </a:r>
            <a:endParaRPr lang="ru-RU" sz="1800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313" y="764662"/>
            <a:ext cx="8555159" cy="5760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52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pPr algn="r"/>
            <a:r>
              <a:rPr lang="ru-RU" sz="1800" b="1" dirty="0" smtClean="0">
                <a:solidFill>
                  <a:srgbClr val="7030A0"/>
                </a:solidFill>
              </a:rPr>
              <a:t>Мастер-класс от Лайтмана</a:t>
            </a:r>
            <a:endParaRPr lang="ru-RU" sz="1800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35356"/>
            <a:ext cx="8511911" cy="578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2751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pPr algn="r"/>
            <a:r>
              <a:rPr lang="ru-RU" sz="1800" b="1" dirty="0" smtClean="0">
                <a:solidFill>
                  <a:srgbClr val="7030A0"/>
                </a:solidFill>
              </a:rPr>
              <a:t>Мастер-класс от Лайтмана</a:t>
            </a:r>
            <a:endParaRPr lang="ru-RU" sz="1800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816" y="904951"/>
            <a:ext cx="8599134" cy="551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5272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pPr algn="r"/>
            <a:r>
              <a:rPr lang="ru-RU" sz="1800" b="1" dirty="0" smtClean="0">
                <a:solidFill>
                  <a:srgbClr val="7030A0"/>
                </a:solidFill>
              </a:rPr>
              <a:t>Мастер-класс от Лайтмана</a:t>
            </a:r>
            <a:endParaRPr lang="ru-RU" sz="1800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64704"/>
            <a:ext cx="8534951" cy="5752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8198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04664"/>
            <a:ext cx="8496944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7030A0"/>
                </a:solidFill>
              </a:rPr>
              <a:t>Базовые эмоции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916832"/>
            <a:ext cx="8496944" cy="440120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endParaRPr lang="ru-RU" sz="2000" dirty="0" smtClean="0"/>
          </a:p>
          <a:p>
            <a:r>
              <a:rPr lang="ru-RU" sz="2000" b="1" dirty="0" smtClean="0"/>
              <a:t>К</a:t>
            </a:r>
            <a:r>
              <a:rPr lang="ru-RU" sz="2000" b="1" dirty="0"/>
              <a:t>. Э. Изард </a:t>
            </a:r>
            <a:r>
              <a:rPr lang="ru-RU" sz="2000" dirty="0"/>
              <a:t>предлагает следующий список базовых эмоций:</a:t>
            </a:r>
          </a:p>
          <a:p>
            <a:endParaRPr lang="ru-RU" sz="2000" dirty="0"/>
          </a:p>
          <a:p>
            <a:pPr lvl="0"/>
            <a:r>
              <a:rPr lang="ru-RU" sz="2000" dirty="0"/>
              <a:t>(1) интерес — возбуждение;</a:t>
            </a:r>
          </a:p>
          <a:p>
            <a:pPr lvl="0"/>
            <a:r>
              <a:rPr lang="ru-RU" sz="2000" dirty="0"/>
              <a:t>(2) удовольствие — радость;</a:t>
            </a:r>
          </a:p>
          <a:p>
            <a:pPr lvl="0"/>
            <a:r>
              <a:rPr lang="ru-RU" sz="2000" dirty="0"/>
              <a:t>(3) удивление — изумление;</a:t>
            </a:r>
          </a:p>
          <a:p>
            <a:pPr lvl="0"/>
            <a:r>
              <a:rPr lang="ru-RU" sz="2000" dirty="0"/>
              <a:t>(4) горе — страдание;</a:t>
            </a:r>
          </a:p>
          <a:p>
            <a:pPr lvl="0"/>
            <a:r>
              <a:rPr lang="ru-RU" sz="2000" dirty="0"/>
              <a:t>(5) гнев — ярость;</a:t>
            </a:r>
          </a:p>
          <a:p>
            <a:pPr lvl="0"/>
            <a:r>
              <a:rPr lang="ru-RU" sz="2000" dirty="0"/>
              <a:t>(6) отвращение — омерзение;</a:t>
            </a:r>
          </a:p>
          <a:p>
            <a:pPr lvl="0"/>
            <a:r>
              <a:rPr lang="ru-RU" sz="2000" dirty="0"/>
              <a:t>(7) презрение — пренебрежение;</a:t>
            </a:r>
          </a:p>
          <a:p>
            <a:pPr lvl="0"/>
            <a:r>
              <a:rPr lang="ru-RU" sz="2000" dirty="0"/>
              <a:t>(8) страх — ужас;</a:t>
            </a:r>
          </a:p>
          <a:p>
            <a:pPr lvl="0"/>
            <a:r>
              <a:rPr lang="ru-RU" sz="2000" dirty="0"/>
              <a:t>(9) стыд — застенчивость;</a:t>
            </a:r>
          </a:p>
          <a:p>
            <a:r>
              <a:rPr lang="ru-RU" sz="2000" dirty="0"/>
              <a:t>(10) вина — раскаяние</a:t>
            </a:r>
            <a:r>
              <a:rPr lang="ru-RU" sz="2000" dirty="0" smtClean="0"/>
              <a:t>.</a:t>
            </a:r>
          </a:p>
          <a:p>
            <a:endParaRPr lang="ru-RU" sz="2000" dirty="0"/>
          </a:p>
        </p:txBody>
      </p:sp>
      <p:pic>
        <p:nvPicPr>
          <p:cNvPr id="1026" name="Picture 2" descr="E:\0-Новая структура\1-Документы\Физиогномика\5-Эмоциональное лицо\Заставки\0_b4438_51839fd1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2975" y="3861048"/>
            <a:ext cx="4349606" cy="2420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279" y="937899"/>
            <a:ext cx="8470301" cy="1075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060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Гнев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3656876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ru-RU" u="sng" dirty="0" smtClean="0"/>
          </a:p>
          <a:p>
            <a:pPr marL="0" indent="0">
              <a:buNone/>
            </a:pPr>
            <a:r>
              <a:rPr lang="ru-RU" u="sng" dirty="0" smtClean="0"/>
              <a:t>Определение</a:t>
            </a:r>
            <a:r>
              <a:rPr lang="ru-RU" dirty="0"/>
              <a:t>: Чувство крайнего недовольства, обычно перетекающего в </a:t>
            </a:r>
            <a:r>
              <a:rPr lang="ru-RU" dirty="0" smtClean="0"/>
              <a:t>антагонизм.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9041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Удивление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3822951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88024" y="1340768"/>
            <a:ext cx="4038600" cy="4681728"/>
          </a:xfrm>
        </p:spPr>
        <p:txBody>
          <a:bodyPr/>
          <a:lstStyle/>
          <a:p>
            <a:pPr marL="0" indent="0">
              <a:buNone/>
            </a:pPr>
            <a:endParaRPr lang="ru-RU" u="sng" dirty="0" smtClean="0"/>
          </a:p>
          <a:p>
            <a:pPr marL="0" indent="0">
              <a:buNone/>
            </a:pPr>
            <a:r>
              <a:rPr lang="ru-RU" u="sng" dirty="0" smtClean="0"/>
              <a:t>Определение</a:t>
            </a:r>
            <a:r>
              <a:rPr lang="ru-RU" dirty="0"/>
              <a:t>: Чувство, вызванное неожиданностью </a:t>
            </a:r>
            <a:r>
              <a:rPr lang="ru-RU" dirty="0" smtClean="0"/>
              <a:t>происходящего.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5805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Отвращение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8"/>
            <a:ext cx="3426076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ru-RU" u="sng" dirty="0" smtClean="0"/>
          </a:p>
          <a:p>
            <a:pPr marL="0" indent="0">
              <a:buNone/>
            </a:pPr>
            <a:r>
              <a:rPr lang="ru-RU" u="sng" dirty="0" smtClean="0"/>
              <a:t>Определение</a:t>
            </a:r>
            <a:r>
              <a:rPr lang="ru-RU" dirty="0"/>
              <a:t>: Проявление крайней </a:t>
            </a:r>
            <a:r>
              <a:rPr lang="ru-RU" dirty="0" smtClean="0"/>
              <a:t>неприязни.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9195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Презрение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40768"/>
            <a:ext cx="3363543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ru-RU" u="sng" dirty="0" smtClean="0"/>
          </a:p>
          <a:p>
            <a:pPr marL="0" indent="0">
              <a:buNone/>
            </a:pPr>
            <a:r>
              <a:rPr lang="ru-RU" u="sng" dirty="0" smtClean="0"/>
              <a:t>Определение</a:t>
            </a:r>
            <a:r>
              <a:rPr lang="ru-RU" dirty="0"/>
              <a:t>: Чувство неуважения в крайней </a:t>
            </a:r>
            <a:r>
              <a:rPr lang="ru-RU" dirty="0" smtClean="0"/>
              <a:t>форме.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928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Страх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4029584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ru-RU" u="sng" dirty="0" smtClean="0"/>
          </a:p>
          <a:p>
            <a:pPr marL="0" indent="0">
              <a:buNone/>
            </a:pPr>
            <a:r>
              <a:rPr lang="ru-RU" u="sng" dirty="0" smtClean="0"/>
              <a:t>Определение</a:t>
            </a:r>
            <a:r>
              <a:rPr lang="ru-RU" dirty="0"/>
              <a:t>: Неприятное ощущение, связанное с ожиданием или осознанием приближающейся </a:t>
            </a:r>
            <a:r>
              <a:rPr lang="ru-RU" dirty="0" smtClean="0"/>
              <a:t>опасности.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542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Печаль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3931429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ru-RU" u="sng" dirty="0" smtClean="0"/>
          </a:p>
          <a:p>
            <a:pPr marL="0" indent="0">
              <a:buNone/>
            </a:pPr>
            <a:r>
              <a:rPr lang="ru-RU" u="sng" dirty="0" smtClean="0"/>
              <a:t>Определение</a:t>
            </a:r>
            <a:r>
              <a:rPr lang="ru-RU" dirty="0"/>
              <a:t>: Чувство, вызванное горем или </a:t>
            </a:r>
            <a:r>
              <a:rPr lang="ru-RU" dirty="0" smtClean="0"/>
              <a:t>несчастьем.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6939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Радость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556792"/>
            <a:ext cx="6810789" cy="4263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79512" y="5949280"/>
            <a:ext cx="8640960" cy="5040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300" u="sng" dirty="0" smtClean="0"/>
              <a:t>Определение</a:t>
            </a:r>
            <a:r>
              <a:rPr lang="ru-RU" sz="2300" dirty="0" smtClean="0"/>
              <a:t>: Состояние благополучия и удовлетворённости.</a:t>
            </a:r>
            <a:endParaRPr lang="ru-RU" sz="2300" dirty="0"/>
          </a:p>
        </p:txBody>
      </p:sp>
    </p:spTree>
    <p:extLst>
      <p:ext uri="{BB962C8B-B14F-4D97-AF65-F5344CB8AC3E}">
        <p14:creationId xmlns:p14="http://schemas.microsoft.com/office/powerpoint/2010/main" val="486821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270</TotalTime>
  <Words>147</Words>
  <Application>Microsoft Office PowerPoint</Application>
  <PresentationFormat>Экран (4:3)</PresentationFormat>
  <Paragraphs>49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Официальная</vt:lpstr>
      <vt:lpstr>Схемы эмоциональных реакций</vt:lpstr>
      <vt:lpstr>Презентация PowerPoint</vt:lpstr>
      <vt:lpstr>Гнев</vt:lpstr>
      <vt:lpstr>Удивление</vt:lpstr>
      <vt:lpstr>Отвращение</vt:lpstr>
      <vt:lpstr>Презрение</vt:lpstr>
      <vt:lpstr>Страх</vt:lpstr>
      <vt:lpstr>Печаль</vt:lpstr>
      <vt:lpstr>Радость</vt:lpstr>
      <vt:lpstr>Стыд</vt:lpstr>
      <vt:lpstr>Мастер-класс от Лайтмана</vt:lpstr>
      <vt:lpstr>Мастер-класс от Лайтмана</vt:lpstr>
      <vt:lpstr>Мастер-класс от Лайтмана</vt:lpstr>
      <vt:lpstr>Мастер-класс от Лайтмана</vt:lpstr>
      <vt:lpstr>Мастер-класс от Лайтмана</vt:lpstr>
      <vt:lpstr>Мастер-класс от Лайтмана</vt:lpstr>
      <vt:lpstr>Мастер-класс от Лайтмана</vt:lpstr>
      <vt:lpstr>Мастер-класс от Лайтмана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Схемы эмоциональных реакций</dc:title>
  <dc:creator>Виктор</dc:creator>
  <cp:lastModifiedBy>Виктор</cp:lastModifiedBy>
  <cp:revision>21</cp:revision>
  <dcterms:created xsi:type="dcterms:W3CDTF">2017-08-26T01:48:28Z</dcterms:created>
  <dcterms:modified xsi:type="dcterms:W3CDTF">2023-10-15T06:46:36Z</dcterms:modified>
</cp:coreProperties>
</file>