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ppt/theme/themeOverride45.xml" ContentType="application/vnd.openxmlformats-officedocument.themeOverride+xml"/>
  <Override PartName="/ppt/theme/themeOverride46.xml" ContentType="application/vnd.openxmlformats-officedocument.themeOverride+xml"/>
  <Override PartName="/ppt/theme/themeOverride47.xml" ContentType="application/vnd.openxmlformats-officedocument.themeOverride+xml"/>
  <Override PartName="/ppt/theme/themeOverride48.xml" ContentType="application/vnd.openxmlformats-officedocument.themeOverride+xml"/>
  <Override PartName="/ppt/theme/themeOverride49.xml" ContentType="application/vnd.openxmlformats-officedocument.themeOverride+xml"/>
  <Override PartName="/ppt/theme/themeOverride50.xml" ContentType="application/vnd.openxmlformats-officedocument.themeOverride+xml"/>
  <Override PartName="/ppt/theme/themeOverride51.xml" ContentType="application/vnd.openxmlformats-officedocument.themeOverride+xml"/>
  <Override PartName="/ppt/theme/themeOverride52.xml" ContentType="application/vnd.openxmlformats-officedocument.themeOverride+xml"/>
  <Override PartName="/ppt/theme/themeOverride53.xml" ContentType="application/vnd.openxmlformats-officedocument.themeOverride+xml"/>
  <Override PartName="/ppt/theme/themeOverride54.xml" ContentType="application/vnd.openxmlformats-officedocument.themeOverride+xml"/>
  <Override PartName="/ppt/theme/themeOverride55.xml" ContentType="application/vnd.openxmlformats-officedocument.themeOverride+xml"/>
  <Override PartName="/ppt/theme/themeOverride56.xml" ContentType="application/vnd.openxmlformats-officedocument.themeOverride+xml"/>
  <Override PartName="/ppt/theme/themeOverride57.xml" ContentType="application/vnd.openxmlformats-officedocument.themeOverride+xml"/>
  <Override PartName="/ppt/theme/themeOverride5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1"/>
  </p:notesMasterIdLst>
  <p:sldIdLst>
    <p:sldId id="259" r:id="rId2"/>
    <p:sldId id="258" r:id="rId3"/>
    <p:sldId id="263" r:id="rId4"/>
    <p:sldId id="354" r:id="rId5"/>
    <p:sldId id="257" r:id="rId6"/>
    <p:sldId id="369" r:id="rId7"/>
    <p:sldId id="356" r:id="rId8"/>
    <p:sldId id="357" r:id="rId9"/>
    <p:sldId id="370" r:id="rId10"/>
    <p:sldId id="284" r:id="rId11"/>
    <p:sldId id="285" r:id="rId12"/>
    <p:sldId id="371" r:id="rId13"/>
    <p:sldId id="372" r:id="rId14"/>
    <p:sldId id="358" r:id="rId15"/>
    <p:sldId id="381" r:id="rId16"/>
    <p:sldId id="382" r:id="rId17"/>
    <p:sldId id="264" r:id="rId18"/>
    <p:sldId id="384" r:id="rId19"/>
    <p:sldId id="266" r:id="rId20"/>
    <p:sldId id="385" r:id="rId21"/>
    <p:sldId id="386" r:id="rId22"/>
    <p:sldId id="359" r:id="rId23"/>
    <p:sldId id="360" r:id="rId24"/>
    <p:sldId id="361" r:id="rId25"/>
    <p:sldId id="362" r:id="rId26"/>
    <p:sldId id="363" r:id="rId27"/>
    <p:sldId id="364" r:id="rId28"/>
    <p:sldId id="365" r:id="rId29"/>
    <p:sldId id="366" r:id="rId30"/>
    <p:sldId id="378" r:id="rId31"/>
    <p:sldId id="379" r:id="rId32"/>
    <p:sldId id="261" r:id="rId33"/>
    <p:sldId id="289" r:id="rId34"/>
    <p:sldId id="260" r:id="rId35"/>
    <p:sldId id="387" r:id="rId36"/>
    <p:sldId id="388" r:id="rId37"/>
    <p:sldId id="389" r:id="rId38"/>
    <p:sldId id="390" r:id="rId39"/>
    <p:sldId id="391" r:id="rId40"/>
    <p:sldId id="392" r:id="rId41"/>
    <p:sldId id="394" r:id="rId42"/>
    <p:sldId id="396" r:id="rId43"/>
    <p:sldId id="398" r:id="rId44"/>
    <p:sldId id="400" r:id="rId45"/>
    <p:sldId id="268" r:id="rId46"/>
    <p:sldId id="267" r:id="rId47"/>
    <p:sldId id="272" r:id="rId48"/>
    <p:sldId id="275" r:id="rId49"/>
    <p:sldId id="277" r:id="rId50"/>
    <p:sldId id="278" r:id="rId51"/>
    <p:sldId id="280" r:id="rId52"/>
    <p:sldId id="282" r:id="rId53"/>
    <p:sldId id="283" r:id="rId54"/>
    <p:sldId id="286" r:id="rId55"/>
    <p:sldId id="288" r:id="rId56"/>
    <p:sldId id="291" r:id="rId57"/>
    <p:sldId id="294" r:id="rId58"/>
    <p:sldId id="295" r:id="rId59"/>
    <p:sldId id="262" r:id="rId6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3" d="100"/>
          <a:sy n="83" d="100"/>
        </p:scale>
        <p:origin x="7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66F4B-3EE2-4F76-AF4C-9A83070A8AA7}" type="datetimeFigureOut">
              <a:rPr lang="ru-RU" smtClean="0"/>
              <a:t>27.06.2023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754736-4C57-4152-9462-47D33AE10925}" type="slidenum">
              <a:rPr lang="ru-RU" smtClean="0"/>
              <a:t>‹#›</a:t>
            </a:fld>
            <a:endParaRPr lang="ru-RU"/>
          </a:p>
        </p:txBody>
      </p:sp>
    </p:spTree>
    <p:extLst>
      <p:ext uri="{BB962C8B-B14F-4D97-AF65-F5344CB8AC3E}">
        <p14:creationId xmlns:p14="http://schemas.microsoft.com/office/powerpoint/2010/main" val="1618887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D6CB14-7BCF-73C2-B068-417F27346A04}"/>
              </a:ext>
            </a:extLst>
          </p:cNvPr>
          <p:cNvSpPr>
            <a:spLocks noGrp="1"/>
          </p:cNvSpPr>
          <p:nvPr>
            <p:ph type="ctrTitle"/>
          </p:nvPr>
        </p:nvSpPr>
        <p:spPr>
          <a:xfrm>
            <a:off x="1524000" y="1122363"/>
            <a:ext cx="9144000" cy="2387600"/>
          </a:xfrm>
        </p:spPr>
        <p:txBody>
          <a:bodyPr anchor="b"/>
          <a:lstStyle>
            <a:lvl1pPr algn="ctr">
              <a:defRPr sz="4500"/>
            </a:lvl1pPr>
          </a:lstStyle>
          <a:p>
            <a:r>
              <a:rPr lang="ru-RU"/>
              <a:t>Образец заголовка</a:t>
            </a:r>
          </a:p>
        </p:txBody>
      </p:sp>
      <p:sp>
        <p:nvSpPr>
          <p:cNvPr id="3" name="Подзаголовок 2">
            <a:extLst>
              <a:ext uri="{FF2B5EF4-FFF2-40B4-BE49-F238E27FC236}">
                <a16:creationId xmlns:a16="http://schemas.microsoft.com/office/drawing/2014/main" id="{FCA020CB-8590-5E27-1A7B-3EF25EE70490}"/>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75B09ECE-0B6D-82DD-F0FE-2C28BBE49BF2}"/>
              </a:ext>
            </a:extLst>
          </p:cNvPr>
          <p:cNvSpPr>
            <a:spLocks noGrp="1"/>
          </p:cNvSpPr>
          <p:nvPr>
            <p:ph type="dt" sz="half" idx="10"/>
          </p:nvPr>
        </p:nvSpPr>
        <p:spPr/>
        <p:txBody>
          <a:bodyPr/>
          <a:lstStyle/>
          <a:p>
            <a:pPr>
              <a:defRPr/>
            </a:pPr>
            <a:endParaRPr lang="ru-RU">
              <a:solidFill>
                <a:srgbClr val="FFFFFF"/>
              </a:solidFill>
            </a:endParaRPr>
          </a:p>
        </p:txBody>
      </p:sp>
      <p:sp>
        <p:nvSpPr>
          <p:cNvPr id="5" name="Нижний колонтитул 4">
            <a:extLst>
              <a:ext uri="{FF2B5EF4-FFF2-40B4-BE49-F238E27FC236}">
                <a16:creationId xmlns:a16="http://schemas.microsoft.com/office/drawing/2014/main" id="{F005CA4E-55D9-B192-35B7-75A3BC2F5998}"/>
              </a:ext>
            </a:extLst>
          </p:cNvPr>
          <p:cNvSpPr>
            <a:spLocks noGrp="1"/>
          </p:cNvSpPr>
          <p:nvPr>
            <p:ph type="ftr" sz="quarter" idx="11"/>
          </p:nvPr>
        </p:nvSpPr>
        <p:spPr/>
        <p:txBody>
          <a:bodyPr/>
          <a:lstStyle/>
          <a:p>
            <a:pPr>
              <a:defRPr/>
            </a:pPr>
            <a:endParaRPr lang="ru-RU">
              <a:solidFill>
                <a:srgbClr val="003366"/>
              </a:solidFill>
            </a:endParaRPr>
          </a:p>
        </p:txBody>
      </p:sp>
      <p:sp>
        <p:nvSpPr>
          <p:cNvPr id="6" name="Номер слайда 5">
            <a:extLst>
              <a:ext uri="{FF2B5EF4-FFF2-40B4-BE49-F238E27FC236}">
                <a16:creationId xmlns:a16="http://schemas.microsoft.com/office/drawing/2014/main" id="{7FC1A4F1-B330-4300-FABE-6C721CE5B573}"/>
              </a:ext>
            </a:extLst>
          </p:cNvPr>
          <p:cNvSpPr>
            <a:spLocks noGrp="1"/>
          </p:cNvSpPr>
          <p:nvPr>
            <p:ph type="sldNum" sz="quarter" idx="12"/>
          </p:nvPr>
        </p:nvSpPr>
        <p:spPr/>
        <p:txBody>
          <a:bodyPr/>
          <a:lstStyle/>
          <a:p>
            <a:pPr>
              <a:defRPr/>
            </a:pPr>
            <a:fld id="{B86CEEC2-28F6-4999-BCC8-1D5BB4DB5264}"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2502858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B299DB-1655-69D6-7461-A807E2921518}"/>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D504B16-D53A-1035-DF97-8D3D5369884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B795ABF-CCE8-776E-3C60-835D10B73BD5}"/>
              </a:ext>
            </a:extLst>
          </p:cNvPr>
          <p:cNvSpPr>
            <a:spLocks noGrp="1"/>
          </p:cNvSpPr>
          <p:nvPr>
            <p:ph type="dt" sz="half" idx="10"/>
          </p:nvPr>
        </p:nvSpPr>
        <p:spPr/>
        <p:txBody>
          <a:bodyPr/>
          <a:lstStyle/>
          <a:p>
            <a:pPr>
              <a:defRPr/>
            </a:pPr>
            <a:endParaRPr lang="ru-RU">
              <a:solidFill>
                <a:srgbClr val="003366"/>
              </a:solidFill>
            </a:endParaRPr>
          </a:p>
        </p:txBody>
      </p:sp>
      <p:sp>
        <p:nvSpPr>
          <p:cNvPr id="5" name="Нижний колонтитул 4">
            <a:extLst>
              <a:ext uri="{FF2B5EF4-FFF2-40B4-BE49-F238E27FC236}">
                <a16:creationId xmlns:a16="http://schemas.microsoft.com/office/drawing/2014/main" id="{DB700210-470D-E29D-FF42-E6721640B8EE}"/>
              </a:ext>
            </a:extLst>
          </p:cNvPr>
          <p:cNvSpPr>
            <a:spLocks noGrp="1"/>
          </p:cNvSpPr>
          <p:nvPr>
            <p:ph type="ftr" sz="quarter" idx="11"/>
          </p:nvPr>
        </p:nvSpPr>
        <p:spPr/>
        <p:txBody>
          <a:bodyPr/>
          <a:lstStyle/>
          <a:p>
            <a:pPr>
              <a:defRPr/>
            </a:pPr>
            <a:endParaRPr lang="ru-RU">
              <a:solidFill>
                <a:srgbClr val="003366"/>
              </a:solidFill>
            </a:endParaRPr>
          </a:p>
        </p:txBody>
      </p:sp>
      <p:sp>
        <p:nvSpPr>
          <p:cNvPr id="6" name="Номер слайда 5">
            <a:extLst>
              <a:ext uri="{FF2B5EF4-FFF2-40B4-BE49-F238E27FC236}">
                <a16:creationId xmlns:a16="http://schemas.microsoft.com/office/drawing/2014/main" id="{A2141189-D81F-3398-31E6-EC81534DBB5C}"/>
              </a:ext>
            </a:extLst>
          </p:cNvPr>
          <p:cNvSpPr>
            <a:spLocks noGrp="1"/>
          </p:cNvSpPr>
          <p:nvPr>
            <p:ph type="sldNum" sz="quarter" idx="12"/>
          </p:nvPr>
        </p:nvSpPr>
        <p:spPr/>
        <p:txBody>
          <a:bodyPr/>
          <a:lstStyle/>
          <a:p>
            <a:pPr>
              <a:defRPr/>
            </a:pPr>
            <a:fld id="{5EBB1D0E-965E-4E24-A3B1-AA8573949E75}"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1345618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ACC166E1-100D-007D-B7C8-80850CBF40E3}"/>
              </a:ext>
            </a:extLst>
          </p:cNvPr>
          <p:cNvSpPr>
            <a:spLocks noGrp="1"/>
          </p:cNvSpPr>
          <p:nvPr>
            <p:ph type="title" orient="vert"/>
          </p:nvPr>
        </p:nvSpPr>
        <p:spPr>
          <a:xfrm>
            <a:off x="8724901"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6504CE45-B84C-A4E4-B6B1-B28045E9CA0C}"/>
              </a:ext>
            </a:extLst>
          </p:cNvPr>
          <p:cNvSpPr>
            <a:spLocks noGrp="1"/>
          </p:cNvSpPr>
          <p:nvPr>
            <p:ph type="body" orient="vert" idx="1"/>
          </p:nvPr>
        </p:nvSpPr>
        <p:spPr>
          <a:xfrm>
            <a:off x="838201"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AFEEF15-D8DF-09E4-3DCE-618ADDDC768E}"/>
              </a:ext>
            </a:extLst>
          </p:cNvPr>
          <p:cNvSpPr>
            <a:spLocks noGrp="1"/>
          </p:cNvSpPr>
          <p:nvPr>
            <p:ph type="dt" sz="half" idx="10"/>
          </p:nvPr>
        </p:nvSpPr>
        <p:spPr/>
        <p:txBody>
          <a:bodyPr/>
          <a:lstStyle/>
          <a:p>
            <a:pPr>
              <a:defRPr/>
            </a:pPr>
            <a:endParaRPr lang="ru-RU">
              <a:solidFill>
                <a:srgbClr val="003366"/>
              </a:solidFill>
            </a:endParaRPr>
          </a:p>
        </p:txBody>
      </p:sp>
      <p:sp>
        <p:nvSpPr>
          <p:cNvPr id="5" name="Нижний колонтитул 4">
            <a:extLst>
              <a:ext uri="{FF2B5EF4-FFF2-40B4-BE49-F238E27FC236}">
                <a16:creationId xmlns:a16="http://schemas.microsoft.com/office/drawing/2014/main" id="{59529B9E-5427-598B-3DDB-ABE2C5C6B46C}"/>
              </a:ext>
            </a:extLst>
          </p:cNvPr>
          <p:cNvSpPr>
            <a:spLocks noGrp="1"/>
          </p:cNvSpPr>
          <p:nvPr>
            <p:ph type="ftr" sz="quarter" idx="11"/>
          </p:nvPr>
        </p:nvSpPr>
        <p:spPr/>
        <p:txBody>
          <a:bodyPr/>
          <a:lstStyle/>
          <a:p>
            <a:pPr>
              <a:defRPr/>
            </a:pPr>
            <a:endParaRPr lang="ru-RU">
              <a:solidFill>
                <a:srgbClr val="003366"/>
              </a:solidFill>
            </a:endParaRPr>
          </a:p>
        </p:txBody>
      </p:sp>
      <p:sp>
        <p:nvSpPr>
          <p:cNvPr id="6" name="Номер слайда 5">
            <a:extLst>
              <a:ext uri="{FF2B5EF4-FFF2-40B4-BE49-F238E27FC236}">
                <a16:creationId xmlns:a16="http://schemas.microsoft.com/office/drawing/2014/main" id="{641A1535-B0E4-E8D3-EE70-D1A304763590}"/>
              </a:ext>
            </a:extLst>
          </p:cNvPr>
          <p:cNvSpPr>
            <a:spLocks noGrp="1"/>
          </p:cNvSpPr>
          <p:nvPr>
            <p:ph type="sldNum" sz="quarter" idx="12"/>
          </p:nvPr>
        </p:nvSpPr>
        <p:spPr/>
        <p:txBody>
          <a:bodyPr/>
          <a:lstStyle/>
          <a:p>
            <a:pPr>
              <a:defRPr/>
            </a:pPr>
            <a:fld id="{269FB77F-97CF-4449-8A94-F4067F41BE0A}"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15488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270427-7AE3-D8A9-265A-3A4C9787404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1FA5E5D-C72C-15EE-34AE-E9060985051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B52870-B39F-DD21-93B7-EEAD59FDD2E2}"/>
              </a:ext>
            </a:extLst>
          </p:cNvPr>
          <p:cNvSpPr>
            <a:spLocks noGrp="1"/>
          </p:cNvSpPr>
          <p:nvPr>
            <p:ph type="dt" sz="half" idx="10"/>
          </p:nvPr>
        </p:nvSpPr>
        <p:spPr/>
        <p:txBody>
          <a:bodyPr/>
          <a:lstStyle/>
          <a:p>
            <a:pPr>
              <a:defRPr/>
            </a:pPr>
            <a:endParaRPr lang="ru-RU">
              <a:solidFill>
                <a:srgbClr val="003366"/>
              </a:solidFill>
            </a:endParaRPr>
          </a:p>
        </p:txBody>
      </p:sp>
      <p:sp>
        <p:nvSpPr>
          <p:cNvPr id="5" name="Нижний колонтитул 4">
            <a:extLst>
              <a:ext uri="{FF2B5EF4-FFF2-40B4-BE49-F238E27FC236}">
                <a16:creationId xmlns:a16="http://schemas.microsoft.com/office/drawing/2014/main" id="{99F57613-9FEF-DB7C-EE60-3FCD745FE6C5}"/>
              </a:ext>
            </a:extLst>
          </p:cNvPr>
          <p:cNvSpPr>
            <a:spLocks noGrp="1"/>
          </p:cNvSpPr>
          <p:nvPr>
            <p:ph type="ftr" sz="quarter" idx="11"/>
          </p:nvPr>
        </p:nvSpPr>
        <p:spPr/>
        <p:txBody>
          <a:bodyPr/>
          <a:lstStyle/>
          <a:p>
            <a:pPr>
              <a:defRPr/>
            </a:pPr>
            <a:endParaRPr lang="ru-RU">
              <a:solidFill>
                <a:srgbClr val="003366"/>
              </a:solidFill>
            </a:endParaRPr>
          </a:p>
        </p:txBody>
      </p:sp>
      <p:sp>
        <p:nvSpPr>
          <p:cNvPr id="6" name="Номер слайда 5">
            <a:extLst>
              <a:ext uri="{FF2B5EF4-FFF2-40B4-BE49-F238E27FC236}">
                <a16:creationId xmlns:a16="http://schemas.microsoft.com/office/drawing/2014/main" id="{42C12AC1-C096-3379-026B-2922EAC54F27}"/>
              </a:ext>
            </a:extLst>
          </p:cNvPr>
          <p:cNvSpPr>
            <a:spLocks noGrp="1"/>
          </p:cNvSpPr>
          <p:nvPr>
            <p:ph type="sldNum" sz="quarter" idx="12"/>
          </p:nvPr>
        </p:nvSpPr>
        <p:spPr/>
        <p:txBody>
          <a:bodyPr/>
          <a:lstStyle/>
          <a:p>
            <a:pPr>
              <a:defRPr/>
            </a:pPr>
            <a:fld id="{A9092A10-1186-4CF6-9444-8E6666C4E82B}"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92220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0CB670-0497-F278-85CD-2298E99D6269}"/>
              </a:ext>
            </a:extLst>
          </p:cNvPr>
          <p:cNvSpPr>
            <a:spLocks noGrp="1"/>
          </p:cNvSpPr>
          <p:nvPr>
            <p:ph type="title"/>
          </p:nvPr>
        </p:nvSpPr>
        <p:spPr>
          <a:xfrm>
            <a:off x="831851" y="1709740"/>
            <a:ext cx="10515600" cy="2852737"/>
          </a:xfrm>
        </p:spPr>
        <p:txBody>
          <a:bodyPr anchor="b"/>
          <a:lstStyle>
            <a:lvl1pPr>
              <a:defRPr sz="4500"/>
            </a:lvl1pPr>
          </a:lstStyle>
          <a:p>
            <a:r>
              <a:rPr lang="ru-RU"/>
              <a:t>Образец заголовка</a:t>
            </a:r>
          </a:p>
        </p:txBody>
      </p:sp>
      <p:sp>
        <p:nvSpPr>
          <p:cNvPr id="3" name="Текст 2">
            <a:extLst>
              <a:ext uri="{FF2B5EF4-FFF2-40B4-BE49-F238E27FC236}">
                <a16:creationId xmlns:a16="http://schemas.microsoft.com/office/drawing/2014/main" id="{B67BEB46-3D39-40E9-8150-508618A32368}"/>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FFCE6E4-F512-A1F1-2191-543B1DDACD86}"/>
              </a:ext>
            </a:extLst>
          </p:cNvPr>
          <p:cNvSpPr>
            <a:spLocks noGrp="1"/>
          </p:cNvSpPr>
          <p:nvPr>
            <p:ph type="dt" sz="half" idx="10"/>
          </p:nvPr>
        </p:nvSpPr>
        <p:spPr/>
        <p:txBody>
          <a:bodyPr/>
          <a:lstStyle/>
          <a:p>
            <a:pPr>
              <a:defRPr/>
            </a:pPr>
            <a:endParaRPr lang="ru-RU">
              <a:solidFill>
                <a:srgbClr val="003366"/>
              </a:solidFill>
            </a:endParaRPr>
          </a:p>
        </p:txBody>
      </p:sp>
      <p:sp>
        <p:nvSpPr>
          <p:cNvPr id="5" name="Нижний колонтитул 4">
            <a:extLst>
              <a:ext uri="{FF2B5EF4-FFF2-40B4-BE49-F238E27FC236}">
                <a16:creationId xmlns:a16="http://schemas.microsoft.com/office/drawing/2014/main" id="{EA9C0271-E361-0A4D-B4DF-810AEC238EF9}"/>
              </a:ext>
            </a:extLst>
          </p:cNvPr>
          <p:cNvSpPr>
            <a:spLocks noGrp="1"/>
          </p:cNvSpPr>
          <p:nvPr>
            <p:ph type="ftr" sz="quarter" idx="11"/>
          </p:nvPr>
        </p:nvSpPr>
        <p:spPr/>
        <p:txBody>
          <a:bodyPr/>
          <a:lstStyle/>
          <a:p>
            <a:pPr>
              <a:defRPr/>
            </a:pPr>
            <a:endParaRPr lang="ru-RU">
              <a:solidFill>
                <a:srgbClr val="003366"/>
              </a:solidFill>
            </a:endParaRPr>
          </a:p>
        </p:txBody>
      </p:sp>
      <p:sp>
        <p:nvSpPr>
          <p:cNvPr id="6" name="Номер слайда 5">
            <a:extLst>
              <a:ext uri="{FF2B5EF4-FFF2-40B4-BE49-F238E27FC236}">
                <a16:creationId xmlns:a16="http://schemas.microsoft.com/office/drawing/2014/main" id="{B69E4F5D-1142-36A9-147B-2CD0E839D706}"/>
              </a:ext>
            </a:extLst>
          </p:cNvPr>
          <p:cNvSpPr>
            <a:spLocks noGrp="1"/>
          </p:cNvSpPr>
          <p:nvPr>
            <p:ph type="sldNum" sz="quarter" idx="12"/>
          </p:nvPr>
        </p:nvSpPr>
        <p:spPr/>
        <p:txBody>
          <a:bodyPr/>
          <a:lstStyle/>
          <a:p>
            <a:pPr>
              <a:defRPr/>
            </a:pPr>
            <a:fld id="{F38F8C52-F2B3-4862-970B-FEB7B4898C8B}"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3334615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9421EF-074C-BD5E-C91D-7F5FA5D1093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943F71C-B0CB-5206-C6DE-E3F3414DB281}"/>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57D7278-B696-A666-C724-8BEF908998C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FFD175A-C51B-15D3-49EC-4A4D0299BAA7}"/>
              </a:ext>
            </a:extLst>
          </p:cNvPr>
          <p:cNvSpPr>
            <a:spLocks noGrp="1"/>
          </p:cNvSpPr>
          <p:nvPr>
            <p:ph type="dt" sz="half" idx="10"/>
          </p:nvPr>
        </p:nvSpPr>
        <p:spPr/>
        <p:txBody>
          <a:bodyPr/>
          <a:lstStyle/>
          <a:p>
            <a:pPr fontAlgn="base">
              <a:spcBef>
                <a:spcPct val="0"/>
              </a:spcBef>
              <a:spcAft>
                <a:spcPct val="0"/>
              </a:spcAft>
              <a:defRPr/>
            </a:pPr>
            <a:endParaRPr lang="ru-RU">
              <a:solidFill>
                <a:srgbClr val="003366"/>
              </a:solidFill>
            </a:endParaRPr>
          </a:p>
        </p:txBody>
      </p:sp>
      <p:sp>
        <p:nvSpPr>
          <p:cNvPr id="6" name="Нижний колонтитул 5">
            <a:extLst>
              <a:ext uri="{FF2B5EF4-FFF2-40B4-BE49-F238E27FC236}">
                <a16:creationId xmlns:a16="http://schemas.microsoft.com/office/drawing/2014/main" id="{CC4F645F-B61A-2FF3-622E-23DC5232AA61}"/>
              </a:ext>
            </a:extLst>
          </p:cNvPr>
          <p:cNvSpPr>
            <a:spLocks noGrp="1"/>
          </p:cNvSpPr>
          <p:nvPr>
            <p:ph type="ftr" sz="quarter" idx="11"/>
          </p:nvPr>
        </p:nvSpPr>
        <p:spPr/>
        <p:txBody>
          <a:bodyPr/>
          <a:lstStyle/>
          <a:p>
            <a:pPr fontAlgn="base">
              <a:spcBef>
                <a:spcPct val="0"/>
              </a:spcBef>
              <a:spcAft>
                <a:spcPct val="0"/>
              </a:spcAft>
              <a:defRPr/>
            </a:pPr>
            <a:endParaRPr lang="ru-RU">
              <a:solidFill>
                <a:srgbClr val="003366"/>
              </a:solidFill>
            </a:endParaRPr>
          </a:p>
        </p:txBody>
      </p:sp>
      <p:sp>
        <p:nvSpPr>
          <p:cNvPr id="7" name="Номер слайда 6">
            <a:extLst>
              <a:ext uri="{FF2B5EF4-FFF2-40B4-BE49-F238E27FC236}">
                <a16:creationId xmlns:a16="http://schemas.microsoft.com/office/drawing/2014/main" id="{E92A0C3A-CFC3-DE40-1148-E528AFBC345E}"/>
              </a:ext>
            </a:extLst>
          </p:cNvPr>
          <p:cNvSpPr>
            <a:spLocks noGrp="1"/>
          </p:cNvSpPr>
          <p:nvPr>
            <p:ph type="sldNum" sz="quarter" idx="12"/>
          </p:nvPr>
        </p:nvSpPr>
        <p:spPr/>
        <p:txBody>
          <a:bodyPr/>
          <a:lstStyle/>
          <a:p>
            <a:pPr fontAlgn="base">
              <a:spcBef>
                <a:spcPct val="0"/>
              </a:spcBef>
              <a:spcAft>
                <a:spcPct val="0"/>
              </a:spcAft>
              <a:defRPr/>
            </a:pPr>
            <a:fld id="{3A194027-E744-4FCB-926B-7276A0F20AB7}" type="slidenum">
              <a:rPr lang="ru-RU" smtClean="0">
                <a:solidFill>
                  <a:srgbClr val="FFFFFF"/>
                </a:solidFill>
              </a:rPr>
              <a:pPr fontAlgn="base">
                <a:spcBef>
                  <a:spcPct val="0"/>
                </a:spcBef>
                <a:spcAft>
                  <a:spcPct val="0"/>
                </a:spcAft>
                <a:defRPr/>
              </a:pPr>
              <a:t>‹#›</a:t>
            </a:fld>
            <a:endParaRPr lang="ru-RU">
              <a:solidFill>
                <a:srgbClr val="FFFFFF"/>
              </a:solidFill>
            </a:endParaRPr>
          </a:p>
        </p:txBody>
      </p:sp>
    </p:spTree>
    <p:extLst>
      <p:ext uri="{BB962C8B-B14F-4D97-AF65-F5344CB8AC3E}">
        <p14:creationId xmlns:p14="http://schemas.microsoft.com/office/powerpoint/2010/main" val="3132455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FF5B08-AA2D-EABA-EC9D-E341745A2811}"/>
              </a:ext>
            </a:extLst>
          </p:cNvPr>
          <p:cNvSpPr>
            <a:spLocks noGrp="1"/>
          </p:cNvSpPr>
          <p:nvPr>
            <p:ph type="title"/>
          </p:nvPr>
        </p:nvSpPr>
        <p:spPr>
          <a:xfrm>
            <a:off x="839788" y="365127"/>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DF9F1A8B-E686-18E9-65E9-32C385D1CB91}"/>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a:extLst>
              <a:ext uri="{FF2B5EF4-FFF2-40B4-BE49-F238E27FC236}">
                <a16:creationId xmlns:a16="http://schemas.microsoft.com/office/drawing/2014/main" id="{73102E99-E224-9026-7FEE-78AA85466D24}"/>
              </a:ext>
            </a:extLst>
          </p:cNvPr>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8EBD37E-F53D-AB0E-33D0-0F70B1780C9A}"/>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a:extLst>
              <a:ext uri="{FF2B5EF4-FFF2-40B4-BE49-F238E27FC236}">
                <a16:creationId xmlns:a16="http://schemas.microsoft.com/office/drawing/2014/main" id="{21E45795-BBCE-F7AB-9965-B972DE0675B6}"/>
              </a:ext>
            </a:extLst>
          </p:cNvPr>
          <p:cNvSpPr>
            <a:spLocks noGrp="1"/>
          </p:cNvSpPr>
          <p:nvPr>
            <p:ph sz="quarter" idx="4"/>
          </p:nvPr>
        </p:nvSpPr>
        <p:spPr>
          <a:xfrm>
            <a:off x="6172201"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6BA6B1E4-BAAB-99F8-89DC-E4E55A41E7CC}"/>
              </a:ext>
            </a:extLst>
          </p:cNvPr>
          <p:cNvSpPr>
            <a:spLocks noGrp="1"/>
          </p:cNvSpPr>
          <p:nvPr>
            <p:ph type="dt" sz="half" idx="10"/>
          </p:nvPr>
        </p:nvSpPr>
        <p:spPr/>
        <p:txBody>
          <a:bodyPr/>
          <a:lstStyle/>
          <a:p>
            <a:pPr>
              <a:defRPr/>
            </a:pPr>
            <a:endParaRPr lang="ru-RU">
              <a:solidFill>
                <a:srgbClr val="003366"/>
              </a:solidFill>
            </a:endParaRPr>
          </a:p>
        </p:txBody>
      </p:sp>
      <p:sp>
        <p:nvSpPr>
          <p:cNvPr id="8" name="Нижний колонтитул 7">
            <a:extLst>
              <a:ext uri="{FF2B5EF4-FFF2-40B4-BE49-F238E27FC236}">
                <a16:creationId xmlns:a16="http://schemas.microsoft.com/office/drawing/2014/main" id="{E19E0CD6-CD1F-55D6-F7B1-46B0930FC918}"/>
              </a:ext>
            </a:extLst>
          </p:cNvPr>
          <p:cNvSpPr>
            <a:spLocks noGrp="1"/>
          </p:cNvSpPr>
          <p:nvPr>
            <p:ph type="ftr" sz="quarter" idx="11"/>
          </p:nvPr>
        </p:nvSpPr>
        <p:spPr/>
        <p:txBody>
          <a:bodyPr/>
          <a:lstStyle/>
          <a:p>
            <a:pPr>
              <a:defRPr/>
            </a:pPr>
            <a:endParaRPr lang="ru-RU">
              <a:solidFill>
                <a:srgbClr val="003366"/>
              </a:solidFill>
            </a:endParaRPr>
          </a:p>
        </p:txBody>
      </p:sp>
      <p:sp>
        <p:nvSpPr>
          <p:cNvPr id="9" name="Номер слайда 8">
            <a:extLst>
              <a:ext uri="{FF2B5EF4-FFF2-40B4-BE49-F238E27FC236}">
                <a16:creationId xmlns:a16="http://schemas.microsoft.com/office/drawing/2014/main" id="{773F7C74-163C-0B12-7C84-08B133D52776}"/>
              </a:ext>
            </a:extLst>
          </p:cNvPr>
          <p:cNvSpPr>
            <a:spLocks noGrp="1"/>
          </p:cNvSpPr>
          <p:nvPr>
            <p:ph type="sldNum" sz="quarter" idx="12"/>
          </p:nvPr>
        </p:nvSpPr>
        <p:spPr/>
        <p:txBody>
          <a:bodyPr/>
          <a:lstStyle/>
          <a:p>
            <a:pPr>
              <a:defRPr/>
            </a:pPr>
            <a:fld id="{0B1FAA4B-7FAC-4C29-BBBA-38DA0F6EBF44}"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3397622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F892BC-6F4C-E8D1-C76E-06137F5354E2}"/>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49CBAD2-0C5B-6295-C6EB-F9CB365795D2}"/>
              </a:ext>
            </a:extLst>
          </p:cNvPr>
          <p:cNvSpPr>
            <a:spLocks noGrp="1"/>
          </p:cNvSpPr>
          <p:nvPr>
            <p:ph type="dt" sz="half" idx="10"/>
          </p:nvPr>
        </p:nvSpPr>
        <p:spPr/>
        <p:txBody>
          <a:bodyPr/>
          <a:lstStyle/>
          <a:p>
            <a:pPr>
              <a:defRPr/>
            </a:pPr>
            <a:endParaRPr lang="ru-RU">
              <a:solidFill>
                <a:srgbClr val="003366"/>
              </a:solidFill>
            </a:endParaRPr>
          </a:p>
        </p:txBody>
      </p:sp>
      <p:sp>
        <p:nvSpPr>
          <p:cNvPr id="4" name="Нижний колонтитул 3">
            <a:extLst>
              <a:ext uri="{FF2B5EF4-FFF2-40B4-BE49-F238E27FC236}">
                <a16:creationId xmlns:a16="http://schemas.microsoft.com/office/drawing/2014/main" id="{E71B0453-A53D-414D-E2DF-D562D2ECC50C}"/>
              </a:ext>
            </a:extLst>
          </p:cNvPr>
          <p:cNvSpPr>
            <a:spLocks noGrp="1"/>
          </p:cNvSpPr>
          <p:nvPr>
            <p:ph type="ftr" sz="quarter" idx="11"/>
          </p:nvPr>
        </p:nvSpPr>
        <p:spPr/>
        <p:txBody>
          <a:bodyPr/>
          <a:lstStyle/>
          <a:p>
            <a:pPr>
              <a:defRPr/>
            </a:pPr>
            <a:endParaRPr lang="ru-RU">
              <a:solidFill>
                <a:srgbClr val="003366"/>
              </a:solidFill>
            </a:endParaRPr>
          </a:p>
        </p:txBody>
      </p:sp>
      <p:sp>
        <p:nvSpPr>
          <p:cNvPr id="5" name="Номер слайда 4">
            <a:extLst>
              <a:ext uri="{FF2B5EF4-FFF2-40B4-BE49-F238E27FC236}">
                <a16:creationId xmlns:a16="http://schemas.microsoft.com/office/drawing/2014/main" id="{AA98668D-F7CC-32CF-9009-641E3824FAB1}"/>
              </a:ext>
            </a:extLst>
          </p:cNvPr>
          <p:cNvSpPr>
            <a:spLocks noGrp="1"/>
          </p:cNvSpPr>
          <p:nvPr>
            <p:ph type="sldNum" sz="quarter" idx="12"/>
          </p:nvPr>
        </p:nvSpPr>
        <p:spPr/>
        <p:txBody>
          <a:bodyPr/>
          <a:lstStyle/>
          <a:p>
            <a:pPr>
              <a:defRPr/>
            </a:pPr>
            <a:fld id="{13D2A877-4973-4A59-8DB5-1005C7F3D8CD}"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3880769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F105074-1A3A-A889-6BC1-5CDE766239F7}"/>
              </a:ext>
            </a:extLst>
          </p:cNvPr>
          <p:cNvSpPr>
            <a:spLocks noGrp="1"/>
          </p:cNvSpPr>
          <p:nvPr>
            <p:ph type="dt" sz="half" idx="10"/>
          </p:nvPr>
        </p:nvSpPr>
        <p:spPr/>
        <p:txBody>
          <a:bodyPr/>
          <a:lstStyle/>
          <a:p>
            <a:pPr>
              <a:defRPr/>
            </a:pPr>
            <a:endParaRPr lang="ru-RU">
              <a:solidFill>
                <a:srgbClr val="003366"/>
              </a:solidFill>
            </a:endParaRPr>
          </a:p>
        </p:txBody>
      </p:sp>
      <p:sp>
        <p:nvSpPr>
          <p:cNvPr id="3" name="Нижний колонтитул 2">
            <a:extLst>
              <a:ext uri="{FF2B5EF4-FFF2-40B4-BE49-F238E27FC236}">
                <a16:creationId xmlns:a16="http://schemas.microsoft.com/office/drawing/2014/main" id="{F78BF9AE-94F8-FAF9-5611-7F61BC8DE774}"/>
              </a:ext>
            </a:extLst>
          </p:cNvPr>
          <p:cNvSpPr>
            <a:spLocks noGrp="1"/>
          </p:cNvSpPr>
          <p:nvPr>
            <p:ph type="ftr" sz="quarter" idx="11"/>
          </p:nvPr>
        </p:nvSpPr>
        <p:spPr/>
        <p:txBody>
          <a:bodyPr/>
          <a:lstStyle/>
          <a:p>
            <a:pPr>
              <a:defRPr/>
            </a:pPr>
            <a:endParaRPr lang="ru-RU">
              <a:solidFill>
                <a:srgbClr val="003366"/>
              </a:solidFill>
            </a:endParaRPr>
          </a:p>
        </p:txBody>
      </p:sp>
      <p:sp>
        <p:nvSpPr>
          <p:cNvPr id="4" name="Номер слайда 3">
            <a:extLst>
              <a:ext uri="{FF2B5EF4-FFF2-40B4-BE49-F238E27FC236}">
                <a16:creationId xmlns:a16="http://schemas.microsoft.com/office/drawing/2014/main" id="{399C98AB-6775-1928-EF7F-D1DADDFBE32A}"/>
              </a:ext>
            </a:extLst>
          </p:cNvPr>
          <p:cNvSpPr>
            <a:spLocks noGrp="1"/>
          </p:cNvSpPr>
          <p:nvPr>
            <p:ph type="sldNum" sz="quarter" idx="12"/>
          </p:nvPr>
        </p:nvSpPr>
        <p:spPr/>
        <p:txBody>
          <a:bodyPr/>
          <a:lstStyle/>
          <a:p>
            <a:pPr>
              <a:defRPr/>
            </a:pPr>
            <a:fld id="{5B32AEDA-A9D0-4FEF-B57C-E54A21A1FA75}"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1067581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5C3BAF-78B5-FC7C-6E10-8DE3866CBF9D}"/>
              </a:ext>
            </a:extLst>
          </p:cNvPr>
          <p:cNvSpPr>
            <a:spLocks noGrp="1"/>
          </p:cNvSpPr>
          <p:nvPr>
            <p:ph type="title"/>
          </p:nvPr>
        </p:nvSpPr>
        <p:spPr>
          <a:xfrm>
            <a:off x="839788" y="457200"/>
            <a:ext cx="3932237" cy="1600200"/>
          </a:xfrm>
        </p:spPr>
        <p:txBody>
          <a:bodyPr anchor="b"/>
          <a:lstStyle>
            <a:lvl1pPr>
              <a:defRPr sz="2400"/>
            </a:lvl1pPr>
          </a:lstStyle>
          <a:p>
            <a:r>
              <a:rPr lang="ru-RU"/>
              <a:t>Образец заголовка</a:t>
            </a:r>
          </a:p>
        </p:txBody>
      </p:sp>
      <p:sp>
        <p:nvSpPr>
          <p:cNvPr id="3" name="Объект 2">
            <a:extLst>
              <a:ext uri="{FF2B5EF4-FFF2-40B4-BE49-F238E27FC236}">
                <a16:creationId xmlns:a16="http://schemas.microsoft.com/office/drawing/2014/main" id="{E31BE9E7-B4D9-D792-59EB-7F294319FFCB}"/>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9A375A1-E037-3CC5-3450-30833F2646F2}"/>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29898782-A079-36E0-E9B2-B59992E57B98}"/>
              </a:ext>
            </a:extLst>
          </p:cNvPr>
          <p:cNvSpPr>
            <a:spLocks noGrp="1"/>
          </p:cNvSpPr>
          <p:nvPr>
            <p:ph type="dt" sz="half" idx="10"/>
          </p:nvPr>
        </p:nvSpPr>
        <p:spPr/>
        <p:txBody>
          <a:bodyPr/>
          <a:lstStyle/>
          <a:p>
            <a:pPr>
              <a:defRPr/>
            </a:pPr>
            <a:endParaRPr lang="ru-RU">
              <a:solidFill>
                <a:srgbClr val="003366"/>
              </a:solidFill>
            </a:endParaRPr>
          </a:p>
        </p:txBody>
      </p:sp>
      <p:sp>
        <p:nvSpPr>
          <p:cNvPr id="6" name="Нижний колонтитул 5">
            <a:extLst>
              <a:ext uri="{FF2B5EF4-FFF2-40B4-BE49-F238E27FC236}">
                <a16:creationId xmlns:a16="http://schemas.microsoft.com/office/drawing/2014/main" id="{F8082AD1-76B4-E719-4E38-222E8F759A42}"/>
              </a:ext>
            </a:extLst>
          </p:cNvPr>
          <p:cNvSpPr>
            <a:spLocks noGrp="1"/>
          </p:cNvSpPr>
          <p:nvPr>
            <p:ph type="ftr" sz="quarter" idx="11"/>
          </p:nvPr>
        </p:nvSpPr>
        <p:spPr/>
        <p:txBody>
          <a:bodyPr/>
          <a:lstStyle/>
          <a:p>
            <a:pPr>
              <a:defRPr/>
            </a:pPr>
            <a:endParaRPr lang="ru-RU">
              <a:solidFill>
                <a:srgbClr val="003366"/>
              </a:solidFill>
            </a:endParaRPr>
          </a:p>
        </p:txBody>
      </p:sp>
      <p:sp>
        <p:nvSpPr>
          <p:cNvPr id="7" name="Номер слайда 6">
            <a:extLst>
              <a:ext uri="{FF2B5EF4-FFF2-40B4-BE49-F238E27FC236}">
                <a16:creationId xmlns:a16="http://schemas.microsoft.com/office/drawing/2014/main" id="{D011A184-F345-752B-C9E1-419393FC3419}"/>
              </a:ext>
            </a:extLst>
          </p:cNvPr>
          <p:cNvSpPr>
            <a:spLocks noGrp="1"/>
          </p:cNvSpPr>
          <p:nvPr>
            <p:ph type="sldNum" sz="quarter" idx="12"/>
          </p:nvPr>
        </p:nvSpPr>
        <p:spPr/>
        <p:txBody>
          <a:bodyPr/>
          <a:lstStyle/>
          <a:p>
            <a:pPr>
              <a:defRPr/>
            </a:pPr>
            <a:fld id="{434D9315-6691-4001-AB10-E0B49B12D351}" type="slidenum">
              <a:rPr lang="ru-RU" smtClean="0">
                <a:solidFill>
                  <a:srgbClr val="FFFFFF"/>
                </a:solidFill>
              </a:rPr>
              <a:pPr>
                <a:defRPr/>
              </a:pPr>
              <a:t>‹#›</a:t>
            </a:fld>
            <a:endParaRPr lang="ru-RU">
              <a:solidFill>
                <a:srgbClr val="FFFFFF"/>
              </a:solidFill>
            </a:endParaRPr>
          </a:p>
        </p:txBody>
      </p:sp>
    </p:spTree>
    <p:extLst>
      <p:ext uri="{BB962C8B-B14F-4D97-AF65-F5344CB8AC3E}">
        <p14:creationId xmlns:p14="http://schemas.microsoft.com/office/powerpoint/2010/main" val="2487922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AA223D-7328-3E73-15E8-33CD6884EE31}"/>
              </a:ext>
            </a:extLst>
          </p:cNvPr>
          <p:cNvSpPr>
            <a:spLocks noGrp="1"/>
          </p:cNvSpPr>
          <p:nvPr>
            <p:ph type="title"/>
          </p:nvPr>
        </p:nvSpPr>
        <p:spPr>
          <a:xfrm>
            <a:off x="839788" y="457200"/>
            <a:ext cx="3932237" cy="1600200"/>
          </a:xfrm>
        </p:spPr>
        <p:txBody>
          <a:bodyPr anchor="b"/>
          <a:lstStyle>
            <a:lvl1pPr>
              <a:defRPr sz="2400"/>
            </a:lvl1pPr>
          </a:lstStyle>
          <a:p>
            <a:r>
              <a:rPr lang="ru-RU"/>
              <a:t>Образец заголовка</a:t>
            </a:r>
          </a:p>
        </p:txBody>
      </p:sp>
      <p:sp>
        <p:nvSpPr>
          <p:cNvPr id="3" name="Рисунок 2">
            <a:extLst>
              <a:ext uri="{FF2B5EF4-FFF2-40B4-BE49-F238E27FC236}">
                <a16:creationId xmlns:a16="http://schemas.microsoft.com/office/drawing/2014/main" id="{C22D657E-5EAA-0756-9FE3-004A005C3D73}"/>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a:extLst>
              <a:ext uri="{FF2B5EF4-FFF2-40B4-BE49-F238E27FC236}">
                <a16:creationId xmlns:a16="http://schemas.microsoft.com/office/drawing/2014/main" id="{009C4BA8-DBEA-6257-3905-04B66B7E8EA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01BB38C8-DF26-3473-A723-714A2A95E0A4}"/>
              </a:ext>
            </a:extLst>
          </p:cNvPr>
          <p:cNvSpPr>
            <a:spLocks noGrp="1"/>
          </p:cNvSpPr>
          <p:nvPr>
            <p:ph type="dt" sz="half" idx="10"/>
          </p:nvPr>
        </p:nvSpPr>
        <p:spPr/>
        <p:txBody>
          <a:bodyPr/>
          <a:lstStyle/>
          <a:p>
            <a:pPr fontAlgn="base">
              <a:spcBef>
                <a:spcPct val="0"/>
              </a:spcBef>
              <a:spcAft>
                <a:spcPct val="0"/>
              </a:spcAft>
              <a:defRPr/>
            </a:pPr>
            <a:endParaRPr lang="ru-RU">
              <a:solidFill>
                <a:srgbClr val="003366"/>
              </a:solidFill>
            </a:endParaRPr>
          </a:p>
        </p:txBody>
      </p:sp>
      <p:sp>
        <p:nvSpPr>
          <p:cNvPr id="6" name="Нижний колонтитул 5">
            <a:extLst>
              <a:ext uri="{FF2B5EF4-FFF2-40B4-BE49-F238E27FC236}">
                <a16:creationId xmlns:a16="http://schemas.microsoft.com/office/drawing/2014/main" id="{28ED2B52-A5A9-77D1-236C-41B9B27647D6}"/>
              </a:ext>
            </a:extLst>
          </p:cNvPr>
          <p:cNvSpPr>
            <a:spLocks noGrp="1"/>
          </p:cNvSpPr>
          <p:nvPr>
            <p:ph type="ftr" sz="quarter" idx="11"/>
          </p:nvPr>
        </p:nvSpPr>
        <p:spPr/>
        <p:txBody>
          <a:bodyPr/>
          <a:lstStyle/>
          <a:p>
            <a:pPr fontAlgn="base">
              <a:spcBef>
                <a:spcPct val="0"/>
              </a:spcBef>
              <a:spcAft>
                <a:spcPct val="0"/>
              </a:spcAft>
              <a:defRPr/>
            </a:pPr>
            <a:endParaRPr lang="ru-RU">
              <a:solidFill>
                <a:srgbClr val="003366"/>
              </a:solidFill>
            </a:endParaRPr>
          </a:p>
        </p:txBody>
      </p:sp>
      <p:sp>
        <p:nvSpPr>
          <p:cNvPr id="7" name="Номер слайда 6">
            <a:extLst>
              <a:ext uri="{FF2B5EF4-FFF2-40B4-BE49-F238E27FC236}">
                <a16:creationId xmlns:a16="http://schemas.microsoft.com/office/drawing/2014/main" id="{31C4390E-9E8A-7063-7114-806F9B30125D}"/>
              </a:ext>
            </a:extLst>
          </p:cNvPr>
          <p:cNvSpPr>
            <a:spLocks noGrp="1"/>
          </p:cNvSpPr>
          <p:nvPr>
            <p:ph type="sldNum" sz="quarter" idx="12"/>
          </p:nvPr>
        </p:nvSpPr>
        <p:spPr/>
        <p:txBody>
          <a:bodyPr/>
          <a:lstStyle/>
          <a:p>
            <a:pPr fontAlgn="base">
              <a:spcBef>
                <a:spcPct val="0"/>
              </a:spcBef>
              <a:spcAft>
                <a:spcPct val="0"/>
              </a:spcAft>
              <a:defRPr/>
            </a:pPr>
            <a:fld id="{3A194027-E744-4FCB-926B-7276A0F20AB7}" type="slidenum">
              <a:rPr lang="ru-RU" smtClean="0">
                <a:solidFill>
                  <a:srgbClr val="FFFFFF"/>
                </a:solidFill>
              </a:rPr>
              <a:pPr fontAlgn="base">
                <a:spcBef>
                  <a:spcPct val="0"/>
                </a:spcBef>
                <a:spcAft>
                  <a:spcPct val="0"/>
                </a:spcAft>
                <a:defRPr/>
              </a:pPr>
              <a:t>‹#›</a:t>
            </a:fld>
            <a:endParaRPr lang="ru-RU">
              <a:solidFill>
                <a:srgbClr val="FFFFFF"/>
              </a:solidFill>
            </a:endParaRPr>
          </a:p>
        </p:txBody>
      </p:sp>
    </p:spTree>
    <p:extLst>
      <p:ext uri="{BB962C8B-B14F-4D97-AF65-F5344CB8AC3E}">
        <p14:creationId xmlns:p14="http://schemas.microsoft.com/office/powerpoint/2010/main" val="3738901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F69615-2209-AC6D-1BEE-1A62ADB7EEC3}"/>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2ED134B-7F79-AEBB-B236-87BA13A24E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98F2577-AC16-FF8A-8083-01CC33732877}"/>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ru-RU">
              <a:solidFill>
                <a:srgbClr val="003366"/>
              </a:solidFill>
            </a:endParaRPr>
          </a:p>
        </p:txBody>
      </p:sp>
      <p:sp>
        <p:nvSpPr>
          <p:cNvPr id="5" name="Нижний колонтитул 4">
            <a:extLst>
              <a:ext uri="{FF2B5EF4-FFF2-40B4-BE49-F238E27FC236}">
                <a16:creationId xmlns:a16="http://schemas.microsoft.com/office/drawing/2014/main" id="{ACEA4DC3-84BD-51F2-46D9-F171F26A572F}"/>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ru-RU">
              <a:solidFill>
                <a:srgbClr val="003366"/>
              </a:solidFill>
            </a:endParaRPr>
          </a:p>
        </p:txBody>
      </p:sp>
      <p:sp>
        <p:nvSpPr>
          <p:cNvPr id="6" name="Номер слайда 5">
            <a:extLst>
              <a:ext uri="{FF2B5EF4-FFF2-40B4-BE49-F238E27FC236}">
                <a16:creationId xmlns:a16="http://schemas.microsoft.com/office/drawing/2014/main" id="{51C6BF72-8767-2A05-89BC-176D727EAAB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3A194027-E744-4FCB-926B-7276A0F20AB7}" type="slidenum">
              <a:rPr lang="ru-RU" smtClean="0">
                <a:solidFill>
                  <a:srgbClr val="FFFFFF"/>
                </a:solidFill>
              </a:rPr>
              <a:pPr fontAlgn="base">
                <a:spcBef>
                  <a:spcPct val="0"/>
                </a:spcBef>
                <a:spcAft>
                  <a:spcPct val="0"/>
                </a:spcAft>
                <a:defRPr/>
              </a:pPr>
              <a:t>‹#›</a:t>
            </a:fld>
            <a:endParaRPr lang="ru-RU">
              <a:solidFill>
                <a:srgbClr val="FFFFFF"/>
              </a:solidFill>
            </a:endParaRPr>
          </a:p>
        </p:txBody>
      </p:sp>
    </p:spTree>
    <p:extLst>
      <p:ext uri="{BB962C8B-B14F-4D97-AF65-F5344CB8AC3E}">
        <p14:creationId xmlns:p14="http://schemas.microsoft.com/office/powerpoint/2010/main" val="2760734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9.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0.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1.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3.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4.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5.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6.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7.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9.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0.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1.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2.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3.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4.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5.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6.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7.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2209800" y="1600200"/>
            <a:ext cx="7772400" cy="3340968"/>
          </a:xfrm>
        </p:spPr>
        <p:txBody>
          <a:bodyPr>
            <a:normAutofit/>
          </a:bodyPr>
          <a:lstStyle/>
          <a:p>
            <a:r>
              <a:rPr lang="ru-RU" b="1" dirty="0"/>
              <a:t>Психология </a:t>
            </a:r>
            <a:r>
              <a:rPr lang="ru-RU" b="1" dirty="0" err="1"/>
              <a:t>психокоррекционной</a:t>
            </a:r>
            <a:r>
              <a:rPr lang="ru-RU" b="1" dirty="0"/>
              <a:t> группы. Выявление отклонений в поведении обучающихся </a:t>
            </a:r>
          </a:p>
        </p:txBody>
      </p:sp>
    </p:spTree>
    <p:extLst>
      <p:ext uri="{BB962C8B-B14F-4D97-AF65-F5344CB8AC3E}">
        <p14:creationId xmlns:p14="http://schemas.microsoft.com/office/powerpoint/2010/main" val="116749161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38200" y="365127"/>
            <a:ext cx="10515600" cy="861789"/>
          </a:xfrm>
        </p:spPr>
        <p:txBody>
          <a:bodyPr>
            <a:normAutofit/>
          </a:bodyPr>
          <a:lstStyle/>
          <a:p>
            <a:pPr lvl="0" algn="ctr"/>
            <a:r>
              <a:rPr lang="ru-RU" sz="3200" b="1" dirty="0"/>
              <a:t>Индивидуальная  психологическая  коррекция</a:t>
            </a:r>
          </a:p>
        </p:txBody>
      </p:sp>
      <p:sp>
        <p:nvSpPr>
          <p:cNvPr id="21507" name="Rectangle 3"/>
          <p:cNvSpPr>
            <a:spLocks noGrp="1" noChangeArrowheads="1"/>
          </p:cNvSpPr>
          <p:nvPr>
            <p:ph idx="1"/>
          </p:nvPr>
        </p:nvSpPr>
        <p:spPr>
          <a:xfrm>
            <a:off x="1599340" y="1169146"/>
            <a:ext cx="9095668" cy="5187206"/>
          </a:xfrm>
        </p:spPr>
        <p:txBody>
          <a:bodyPr>
            <a:normAutofit/>
          </a:bodyPr>
          <a:lstStyle/>
          <a:p>
            <a:pPr eaLnBrk="1" hangingPunct="1">
              <a:buFont typeface="Wingdings" pitchFamily="2" charset="2"/>
              <a:buNone/>
            </a:pPr>
            <a:r>
              <a:rPr lang="ru-RU" sz="2400" dirty="0"/>
              <a:t>Данная форма выбирается в следующих случаях:</a:t>
            </a:r>
          </a:p>
          <a:p>
            <a:pPr eaLnBrk="1" hangingPunct="1">
              <a:buClr>
                <a:schemeClr val="tx1"/>
              </a:buClr>
              <a:buFont typeface="Wingdings" pitchFamily="2" charset="2"/>
              <a:buChar char="§"/>
            </a:pPr>
            <a:r>
              <a:rPr lang="ru-RU" sz="2400" dirty="0"/>
              <a:t>проблемы ребенка или подростка имеют </a:t>
            </a:r>
            <a:r>
              <a:rPr lang="ru-RU" sz="2400" b="1" dirty="0"/>
              <a:t>индивидуальный, а не межличностный характер</a:t>
            </a:r>
            <a:r>
              <a:rPr lang="ru-RU" sz="2400" dirty="0"/>
              <a:t>, например, недоразвитие познавательных процессов у детей с психическим недоразвитием и задержанным развитием;</a:t>
            </a:r>
          </a:p>
          <a:p>
            <a:pPr eaLnBrk="1" hangingPunct="1">
              <a:buClr>
                <a:schemeClr val="tx1"/>
              </a:buClr>
              <a:buFont typeface="Wingdings" pitchFamily="2" charset="2"/>
              <a:buChar char="§"/>
            </a:pPr>
            <a:r>
              <a:rPr lang="ru-RU" sz="2400" dirty="0"/>
              <a:t>ребенок или подросток </a:t>
            </a:r>
            <a:r>
              <a:rPr lang="ru-RU" sz="2400" b="1" dirty="0"/>
              <a:t>отказывается работать в группе </a:t>
            </a:r>
            <a:r>
              <a:rPr lang="ru-RU" sz="2400" dirty="0"/>
              <a:t>по каким-либо причинам, а именно: недостаточный социальный опыт, тяжелый физический дефект, негативное отношение родителей к групповому взаимодействию ребенка;</a:t>
            </a:r>
          </a:p>
          <a:p>
            <a:pPr eaLnBrk="1" hangingPunct="1">
              <a:buClr>
                <a:schemeClr val="tx1"/>
              </a:buClr>
              <a:buFont typeface="Wingdings" pitchFamily="2" charset="2"/>
              <a:buChar char="§"/>
            </a:pPr>
            <a:r>
              <a:rPr lang="ru-RU" sz="2400" dirty="0"/>
              <a:t>у ребенка или подростка </a:t>
            </a:r>
            <a:r>
              <a:rPr lang="ru-RU" sz="2400" b="1" dirty="0"/>
              <a:t>наблюдаются выраженные аффективные проблемы:</a:t>
            </a:r>
            <a:r>
              <a:rPr lang="ru-RU" sz="2400" dirty="0"/>
              <a:t> высокая тревожность, необоснованные страхи, неуверенность в себе.</a:t>
            </a:r>
          </a:p>
        </p:txBody>
      </p:sp>
      <p:sp>
        <p:nvSpPr>
          <p:cNvPr id="2" name="Номер слайда 1">
            <a:extLst>
              <a:ext uri="{FF2B5EF4-FFF2-40B4-BE49-F238E27FC236}">
                <a16:creationId xmlns:a16="http://schemas.microsoft.com/office/drawing/2014/main" id="{A2364624-34EB-663F-35B1-41178A8A1307}"/>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10</a:t>
            </a:fld>
            <a:endParaRPr lang="ru-RU" sz="2400" b="1">
              <a:solidFill>
                <a:schemeClr val="tx1">
                  <a:lumMod val="95000"/>
                  <a:lumOff val="5000"/>
                </a:schemeClr>
              </a:solidFill>
            </a:endParaRPr>
          </a:p>
        </p:txBody>
      </p:sp>
    </p:spTree>
    <p:extLst>
      <p:ext uri="{BB962C8B-B14F-4D97-AF65-F5344CB8AC3E}">
        <p14:creationId xmlns:p14="http://schemas.microsoft.com/office/powerpoint/2010/main" val="47574722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341698" y="188638"/>
            <a:ext cx="9723699" cy="936106"/>
          </a:xfrm>
        </p:spPr>
        <p:txBody>
          <a:bodyPr>
            <a:normAutofit/>
          </a:bodyPr>
          <a:lstStyle/>
          <a:p>
            <a:pPr lvl="0" algn="ctr"/>
            <a:r>
              <a:rPr lang="ru-RU" sz="3600" b="1" dirty="0"/>
              <a:t>Групповая форма психокоррекции</a:t>
            </a:r>
          </a:p>
        </p:txBody>
      </p:sp>
      <p:sp>
        <p:nvSpPr>
          <p:cNvPr id="22531" name="Rectangle 3"/>
          <p:cNvSpPr>
            <a:spLocks noGrp="1" noChangeArrowheads="1"/>
          </p:cNvSpPr>
          <p:nvPr>
            <p:ph idx="1"/>
          </p:nvPr>
        </p:nvSpPr>
        <p:spPr>
          <a:xfrm>
            <a:off x="717629" y="1052737"/>
            <a:ext cx="10347767" cy="5070271"/>
          </a:xfrm>
        </p:spPr>
        <p:txBody>
          <a:bodyPr>
            <a:noAutofit/>
          </a:bodyPr>
          <a:lstStyle/>
          <a:p>
            <a:pPr eaLnBrk="1" hangingPunct="1">
              <a:lnSpc>
                <a:spcPct val="90000"/>
              </a:lnSpc>
              <a:buFont typeface="Wingdings" pitchFamily="2" charset="2"/>
              <a:buNone/>
            </a:pPr>
            <a:r>
              <a:rPr lang="ru-RU" sz="2400" b="1" dirty="0" err="1"/>
              <a:t>Психокоррекционная</a:t>
            </a:r>
            <a:r>
              <a:rPr lang="ru-RU" sz="2400" b="1" dirty="0"/>
              <a:t> группа </a:t>
            </a:r>
            <a:r>
              <a:rPr lang="ru-RU" sz="2400" dirty="0"/>
              <a:t>- искусственно созданная малая группа, модель реальной жизни, где проявляются те же отношения, установки, ценности, эмоциональные и поведенческие реакции. </a:t>
            </a:r>
          </a:p>
          <a:p>
            <a:pPr eaLnBrk="1" hangingPunct="1">
              <a:lnSpc>
                <a:spcPct val="90000"/>
              </a:lnSpc>
              <a:buFont typeface="Wingdings" pitchFamily="2" charset="2"/>
              <a:buNone/>
            </a:pPr>
            <a:r>
              <a:rPr lang="ru-RU" sz="2400" dirty="0"/>
              <a:t>Главное отличие: групповая </a:t>
            </a:r>
            <a:r>
              <a:rPr lang="ru-RU" sz="2400" dirty="0" err="1"/>
              <a:t>психокоррекция</a:t>
            </a:r>
            <a:r>
              <a:rPr lang="ru-RU" sz="2400" dirty="0"/>
              <a:t> в большей степени </a:t>
            </a:r>
            <a:r>
              <a:rPr lang="ru-RU" sz="2400" b="1" dirty="0"/>
              <a:t>акцентирует внимание на межличностных проблемах</a:t>
            </a:r>
            <a:r>
              <a:rPr lang="ru-RU" sz="2400" dirty="0"/>
              <a:t> ребенка и подростка, а индивидуальная — на </a:t>
            </a:r>
            <a:r>
              <a:rPr lang="ru-RU" sz="2400" dirty="0" err="1"/>
              <a:t>внутриличностных</a:t>
            </a:r>
            <a:r>
              <a:rPr lang="ru-RU" sz="2400" dirty="0"/>
              <a:t> проблемах.</a:t>
            </a:r>
          </a:p>
          <a:p>
            <a:pPr eaLnBrk="1" hangingPunct="1">
              <a:lnSpc>
                <a:spcPct val="90000"/>
              </a:lnSpc>
              <a:buFont typeface="Wingdings" pitchFamily="2" charset="2"/>
              <a:buNone/>
            </a:pPr>
            <a:r>
              <a:rPr lang="ru-RU" sz="2400" dirty="0"/>
              <a:t>Групповую </a:t>
            </a:r>
            <a:r>
              <a:rPr lang="ru-RU" sz="2400" dirty="0" err="1"/>
              <a:t>психокоррекцию</a:t>
            </a:r>
            <a:r>
              <a:rPr lang="ru-RU" sz="2400" dirty="0"/>
              <a:t> детей с проблемами в развитии рекомендуется проводить </a:t>
            </a:r>
            <a:r>
              <a:rPr lang="ru-RU" sz="2400" b="1" dirty="0"/>
              <a:t>в малых группах (4-7 человек). </a:t>
            </a:r>
            <a:r>
              <a:rPr lang="ru-RU" sz="2400" dirty="0"/>
              <a:t>Когда количество участников в группе превышает 7 человек, то возникает тенденция к обособлению отдельных подгрупп. </a:t>
            </a:r>
          </a:p>
          <a:p>
            <a:pPr eaLnBrk="1" hangingPunct="1">
              <a:lnSpc>
                <a:spcPct val="90000"/>
              </a:lnSpc>
              <a:buFont typeface="Wingdings" pitchFamily="2" charset="2"/>
              <a:buNone/>
            </a:pPr>
            <a:r>
              <a:rPr lang="ru-RU" sz="2400" dirty="0"/>
              <a:t>Поскольку общение активно формируется у детей в дошкольном и младшем школьном возрасте, но не является ВВД, рекомендуется формировать </a:t>
            </a:r>
            <a:r>
              <a:rPr lang="ru-RU" sz="2400" dirty="0" err="1"/>
              <a:t>микрогруппы</a:t>
            </a:r>
            <a:r>
              <a:rPr lang="ru-RU" sz="2400" dirty="0"/>
              <a:t> численностью 2-3 человека. </a:t>
            </a:r>
          </a:p>
        </p:txBody>
      </p:sp>
      <p:sp>
        <p:nvSpPr>
          <p:cNvPr id="2" name="Номер слайда 1">
            <a:extLst>
              <a:ext uri="{FF2B5EF4-FFF2-40B4-BE49-F238E27FC236}">
                <a16:creationId xmlns:a16="http://schemas.microsoft.com/office/drawing/2014/main" id="{E0D6B53A-6C59-0182-EA84-F9317C2390BD}"/>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11</a:t>
            </a:fld>
            <a:endParaRPr lang="ru-RU" sz="2400" b="1">
              <a:solidFill>
                <a:schemeClr val="tx1">
                  <a:lumMod val="95000"/>
                  <a:lumOff val="5000"/>
                </a:schemeClr>
              </a:solidFill>
            </a:endParaRPr>
          </a:p>
        </p:txBody>
      </p:sp>
    </p:spTree>
    <p:extLst>
      <p:ext uri="{BB962C8B-B14F-4D97-AF65-F5344CB8AC3E}">
        <p14:creationId xmlns:p14="http://schemas.microsoft.com/office/powerpoint/2010/main" val="76626838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42" name="Содержимое 3">
            <a:extLst>
              <a:ext uri="{FF2B5EF4-FFF2-40B4-BE49-F238E27FC236}">
                <a16:creationId xmlns:a16="http://schemas.microsoft.com/office/drawing/2014/main" id="{B72A046D-3E9D-97F4-F329-1431065F78C4}"/>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r>
              <a:rPr lang="ru-RU" altLang="ru-RU" sz="2600" b="1" dirty="0"/>
              <a:t>По наличию программ:</a:t>
            </a:r>
          </a:p>
          <a:p>
            <a:pPr marL="0" indent="360363" algn="just">
              <a:lnSpc>
                <a:spcPts val="2500"/>
              </a:lnSpc>
              <a:spcBef>
                <a:spcPct val="0"/>
              </a:spcBef>
              <a:buNone/>
            </a:pPr>
            <a:r>
              <a:rPr lang="ru-RU" altLang="ru-RU" sz="2600" dirty="0"/>
              <a:t>·    программированную;</a:t>
            </a:r>
          </a:p>
          <a:p>
            <a:pPr marL="0" indent="360363" algn="just">
              <a:lnSpc>
                <a:spcPts val="2500"/>
              </a:lnSpc>
              <a:spcBef>
                <a:spcPct val="0"/>
              </a:spcBef>
              <a:buNone/>
            </a:pPr>
            <a:r>
              <a:rPr lang="ru-RU" altLang="ru-RU" sz="2600" dirty="0"/>
              <a:t>·    импровизированную.</a:t>
            </a:r>
          </a:p>
          <a:p>
            <a:pPr marL="0" indent="360363" algn="just">
              <a:lnSpc>
                <a:spcPts val="2500"/>
              </a:lnSpc>
              <a:spcBef>
                <a:spcPct val="0"/>
              </a:spcBef>
              <a:buNone/>
            </a:pPr>
            <a:r>
              <a:rPr lang="ru-RU" altLang="ru-RU" sz="2600" b="1" dirty="0"/>
              <a:t>По характеру управления корригирующими воздействиями:</a:t>
            </a:r>
          </a:p>
          <a:p>
            <a:pPr marL="0" indent="360363" algn="just">
              <a:lnSpc>
                <a:spcPts val="2500"/>
              </a:lnSpc>
              <a:spcBef>
                <a:spcPct val="0"/>
              </a:spcBef>
              <a:buNone/>
            </a:pPr>
            <a:r>
              <a:rPr lang="ru-RU" altLang="ru-RU" sz="2600" dirty="0"/>
              <a:t>·    директивную;</a:t>
            </a:r>
          </a:p>
          <a:p>
            <a:pPr marL="0" indent="360363" algn="just">
              <a:lnSpc>
                <a:spcPts val="2500"/>
              </a:lnSpc>
              <a:spcBef>
                <a:spcPct val="0"/>
              </a:spcBef>
              <a:buNone/>
            </a:pPr>
            <a:r>
              <a:rPr lang="ru-RU" altLang="ru-RU" sz="2600" dirty="0"/>
              <a:t>·    </a:t>
            </a:r>
            <a:r>
              <a:rPr lang="ru-RU" altLang="ru-RU" sz="2600" dirty="0" err="1"/>
              <a:t>недирективную</a:t>
            </a:r>
            <a:r>
              <a:rPr lang="ru-RU" altLang="ru-RU" sz="2600" dirty="0"/>
              <a:t>.</a:t>
            </a:r>
          </a:p>
          <a:p>
            <a:pPr marL="0" indent="360363" algn="just">
              <a:lnSpc>
                <a:spcPts val="2500"/>
              </a:lnSpc>
              <a:spcBef>
                <a:spcPct val="0"/>
              </a:spcBef>
              <a:buNone/>
            </a:pPr>
            <a:r>
              <a:rPr lang="ru-RU" altLang="ru-RU" sz="2600" b="1" dirty="0"/>
              <a:t>По продолжительности:</a:t>
            </a:r>
          </a:p>
          <a:p>
            <a:pPr marL="0" indent="360363" algn="just">
              <a:lnSpc>
                <a:spcPts val="2500"/>
              </a:lnSpc>
              <a:spcBef>
                <a:spcPct val="0"/>
              </a:spcBef>
              <a:buNone/>
            </a:pPr>
            <a:r>
              <a:rPr lang="ru-RU" altLang="ru-RU" sz="2600" dirty="0"/>
              <a:t>·    сверхкороткую (сверхбыструю);</a:t>
            </a:r>
          </a:p>
          <a:p>
            <a:pPr marL="0" indent="360363" algn="just">
              <a:lnSpc>
                <a:spcPts val="2500"/>
              </a:lnSpc>
              <a:spcBef>
                <a:spcPct val="0"/>
              </a:spcBef>
              <a:buNone/>
            </a:pPr>
            <a:r>
              <a:rPr lang="ru-RU" altLang="ru-RU" sz="2600" dirty="0"/>
              <a:t>·    короткую (быструю);</a:t>
            </a:r>
          </a:p>
          <a:p>
            <a:pPr marL="0" indent="360363" algn="just">
              <a:lnSpc>
                <a:spcPts val="2500"/>
              </a:lnSpc>
              <a:spcBef>
                <a:spcPct val="0"/>
              </a:spcBef>
              <a:buNone/>
            </a:pPr>
            <a:r>
              <a:rPr lang="ru-RU" altLang="ru-RU" sz="2600" dirty="0"/>
              <a:t>·    длительную;</a:t>
            </a:r>
          </a:p>
          <a:p>
            <a:pPr marL="0" indent="360363" algn="just">
              <a:lnSpc>
                <a:spcPts val="2500"/>
              </a:lnSpc>
              <a:spcBef>
                <a:spcPct val="0"/>
              </a:spcBef>
              <a:buNone/>
            </a:pPr>
            <a:r>
              <a:rPr lang="ru-RU" altLang="ru-RU" sz="2600" dirty="0"/>
              <a:t>·    </a:t>
            </a:r>
            <a:r>
              <a:rPr lang="ru-RU" altLang="ru-RU" sz="2600" dirty="0" err="1"/>
              <a:t>сверхдлительную</a:t>
            </a:r>
            <a:r>
              <a:rPr lang="ru-RU" altLang="ru-RU" sz="2600" dirty="0"/>
              <a:t>.</a:t>
            </a:r>
          </a:p>
          <a:p>
            <a:pPr marL="0" indent="360363" algn="just">
              <a:lnSpc>
                <a:spcPts val="2500"/>
              </a:lnSpc>
              <a:spcBef>
                <a:spcPct val="0"/>
              </a:spcBef>
              <a:buNone/>
            </a:pPr>
            <a:r>
              <a:rPr lang="ru-RU" altLang="ru-RU" sz="2600" dirty="0"/>
              <a:t>Сверхкороткая психокоррекция длится минуты или часы и направлена на разрешение актуальных изолированных проблем и конфликтов. Ее эффект может быть нестойким.</a:t>
            </a:r>
          </a:p>
          <a:p>
            <a:pPr marL="0" indent="360363" algn="just">
              <a:lnSpc>
                <a:spcPts val="2500"/>
              </a:lnSpc>
              <a:spcBef>
                <a:spcPct val="0"/>
              </a:spcBef>
              <a:buNone/>
            </a:pPr>
            <a:r>
              <a:rPr lang="ru-RU" altLang="ru-RU" sz="2600" dirty="0"/>
              <a:t>Короткая психокоррекция длится несколько часов и дней. Применяется для решения актуальной проблемы, как бы «запускает» процесс изменения, который продолжается и после завершения встреч.</a:t>
            </a:r>
          </a:p>
        </p:txBody>
      </p:sp>
      <p:sp>
        <p:nvSpPr>
          <p:cNvPr id="2" name="Номер слайда 1">
            <a:extLst>
              <a:ext uri="{FF2B5EF4-FFF2-40B4-BE49-F238E27FC236}">
                <a16:creationId xmlns:a16="http://schemas.microsoft.com/office/drawing/2014/main" id="{AA0B7815-90CB-F0DE-1A02-E8E9A7F45284}"/>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12</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1266" name="Содержимое 3">
            <a:extLst>
              <a:ext uri="{FF2B5EF4-FFF2-40B4-BE49-F238E27FC236}">
                <a16:creationId xmlns:a16="http://schemas.microsoft.com/office/drawing/2014/main" id="{4E95D748-FC13-7819-51AA-EDF70682F89C}"/>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endParaRPr lang="ru-RU" altLang="ru-RU" sz="2600"/>
          </a:p>
          <a:p>
            <a:pPr marL="0" indent="360363" algn="just">
              <a:lnSpc>
                <a:spcPts val="2500"/>
              </a:lnSpc>
              <a:spcBef>
                <a:spcPct val="0"/>
              </a:spcBef>
              <a:buNone/>
            </a:pPr>
            <a:endParaRPr lang="ru-RU" altLang="ru-RU" sz="2600"/>
          </a:p>
          <a:p>
            <a:pPr marL="0" indent="360363" algn="just">
              <a:lnSpc>
                <a:spcPts val="2500"/>
              </a:lnSpc>
              <a:spcBef>
                <a:spcPct val="0"/>
              </a:spcBef>
              <a:buNone/>
            </a:pPr>
            <a:r>
              <a:rPr lang="ru-RU" altLang="ru-RU" sz="2600" b="1"/>
              <a:t>Длительная психокоррекция</a:t>
            </a:r>
            <a:r>
              <a:rPr lang="ru-RU" altLang="ru-RU" sz="2600"/>
              <a:t> продолжается месяцы, в центре внимания - личностное содержание проблем. Во время коррекции прорабатывается множество деталей, эффект развивается медленно и носит стойкий характер.</a:t>
            </a:r>
          </a:p>
          <a:p>
            <a:pPr marL="0" indent="360363" algn="just">
              <a:lnSpc>
                <a:spcPts val="2500"/>
              </a:lnSpc>
              <a:spcBef>
                <a:spcPct val="0"/>
              </a:spcBef>
              <a:buNone/>
            </a:pPr>
            <a:endParaRPr lang="ru-RU" altLang="ru-RU" sz="2600" b="1"/>
          </a:p>
          <a:p>
            <a:pPr marL="0" indent="360363" algn="just">
              <a:lnSpc>
                <a:spcPts val="2500"/>
              </a:lnSpc>
              <a:spcBef>
                <a:spcPct val="0"/>
              </a:spcBef>
              <a:buNone/>
            </a:pPr>
            <a:r>
              <a:rPr lang="ru-RU" altLang="ru-RU" sz="2600" b="1"/>
              <a:t>Сверхдлительная психокоррекция </a:t>
            </a:r>
            <a:r>
              <a:rPr lang="ru-RU" altLang="ru-RU" sz="2600"/>
              <a:t>может продолжаться годы и затрагивает сферы сознательного и бессознательного. Много времени уделяется достижению понимания сути переживаний. Эффект развивается постепенно, носит длительный характер.</a:t>
            </a:r>
          </a:p>
          <a:p>
            <a:pPr marL="0" indent="360363" algn="just">
              <a:lnSpc>
                <a:spcPts val="2500"/>
              </a:lnSpc>
              <a:spcBef>
                <a:spcPct val="0"/>
              </a:spcBef>
              <a:buNone/>
            </a:pPr>
            <a:endParaRPr lang="ru-RU" altLang="ru-RU" sz="2600"/>
          </a:p>
        </p:txBody>
      </p:sp>
      <p:sp>
        <p:nvSpPr>
          <p:cNvPr id="2" name="Номер слайда 1">
            <a:extLst>
              <a:ext uri="{FF2B5EF4-FFF2-40B4-BE49-F238E27FC236}">
                <a16:creationId xmlns:a16="http://schemas.microsoft.com/office/drawing/2014/main" id="{777E9377-1053-0E76-7CCD-5456B5682E26}"/>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13</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2290" name="Содержимое 3">
            <a:extLst>
              <a:ext uri="{FF2B5EF4-FFF2-40B4-BE49-F238E27FC236}">
                <a16:creationId xmlns:a16="http://schemas.microsoft.com/office/drawing/2014/main" id="{1487E669-1DF2-4E5F-BC6C-6CD5558428F1}"/>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r>
              <a:rPr lang="ru-RU" altLang="ru-RU" sz="2600" b="1"/>
              <a:t>По масштабу решаемых задач различают психокоррекцию:</a:t>
            </a:r>
          </a:p>
          <a:p>
            <a:pPr marL="0" indent="360363" algn="just">
              <a:lnSpc>
                <a:spcPts val="2500"/>
              </a:lnSpc>
              <a:spcBef>
                <a:spcPct val="0"/>
              </a:spcBef>
              <a:buNone/>
            </a:pPr>
            <a:r>
              <a:rPr lang="ru-RU" altLang="ru-RU" sz="2600"/>
              <a:t>·    общую;</a:t>
            </a:r>
          </a:p>
          <a:p>
            <a:pPr marL="0" indent="360363" algn="just">
              <a:lnSpc>
                <a:spcPts val="2500"/>
              </a:lnSpc>
              <a:spcBef>
                <a:spcPct val="0"/>
              </a:spcBef>
              <a:buNone/>
            </a:pPr>
            <a:r>
              <a:rPr lang="ru-RU" altLang="ru-RU" sz="2600"/>
              <a:t>·    частную;</a:t>
            </a:r>
          </a:p>
          <a:p>
            <a:pPr marL="0" indent="360363" algn="just">
              <a:lnSpc>
                <a:spcPts val="2500"/>
              </a:lnSpc>
              <a:spcBef>
                <a:spcPct val="0"/>
              </a:spcBef>
              <a:buNone/>
            </a:pPr>
            <a:r>
              <a:rPr lang="ru-RU" altLang="ru-RU" sz="2600"/>
              <a:t>·    специальную.</a:t>
            </a:r>
          </a:p>
          <a:p>
            <a:pPr marL="0" indent="360363" algn="just">
              <a:lnSpc>
                <a:spcPts val="2500"/>
              </a:lnSpc>
              <a:spcBef>
                <a:spcPct val="0"/>
              </a:spcBef>
              <a:buNone/>
            </a:pPr>
            <a:endParaRPr lang="ru-RU" altLang="ru-RU" sz="2600" b="1"/>
          </a:p>
          <a:p>
            <a:pPr marL="0" indent="360363" algn="just">
              <a:lnSpc>
                <a:spcPts val="2500"/>
              </a:lnSpc>
              <a:spcBef>
                <a:spcPct val="0"/>
              </a:spcBef>
              <a:buNone/>
            </a:pPr>
            <a:endParaRPr lang="ru-RU" altLang="ru-RU" sz="2600" b="1"/>
          </a:p>
          <a:p>
            <a:pPr marL="0" indent="360363" algn="just">
              <a:lnSpc>
                <a:spcPts val="2500"/>
              </a:lnSpc>
              <a:spcBef>
                <a:spcPct val="0"/>
              </a:spcBef>
              <a:buNone/>
            </a:pPr>
            <a:r>
              <a:rPr lang="ru-RU" altLang="ru-RU" sz="2600" b="1"/>
              <a:t>Под общей коррекцией </a:t>
            </a:r>
            <a:r>
              <a:rPr lang="ru-RU" altLang="ru-RU" sz="2600"/>
              <a:t>подразумеваются мероприятия общекоррекционного порядка, нормализующие специальную микросреду клиента, регулирующие психофизическую, эмоциональную нагрузки в соответствии с возрастными и индивидуальными возможностями, оптимизирующими процессы созревания психических свойств у личности, что само по себе может способствовать ликвидации психических нарушений и гармонизации личности в ходе дальнейшего развития.</a:t>
            </a:r>
          </a:p>
          <a:p>
            <a:pPr marL="0" indent="360363" algn="just">
              <a:lnSpc>
                <a:spcPts val="2500"/>
              </a:lnSpc>
              <a:spcBef>
                <a:spcPct val="0"/>
              </a:spcBef>
              <a:buNone/>
            </a:pPr>
            <a:endParaRPr lang="ru-RU" altLang="ru-RU" sz="2600"/>
          </a:p>
        </p:txBody>
      </p:sp>
      <p:sp>
        <p:nvSpPr>
          <p:cNvPr id="2" name="Номер слайда 1">
            <a:extLst>
              <a:ext uri="{FF2B5EF4-FFF2-40B4-BE49-F238E27FC236}">
                <a16:creationId xmlns:a16="http://schemas.microsoft.com/office/drawing/2014/main" id="{6B423F02-841C-B3E5-5187-9801C221A0CC}"/>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14</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3314" name="Содержимое 3">
            <a:extLst>
              <a:ext uri="{FF2B5EF4-FFF2-40B4-BE49-F238E27FC236}">
                <a16:creationId xmlns:a16="http://schemas.microsoft.com/office/drawing/2014/main" id="{7FFF04CD-FE30-FD46-F0CD-C9F25ECD6B51}"/>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endParaRPr lang="ru-RU" altLang="ru-RU" sz="2600" b="1"/>
          </a:p>
          <a:p>
            <a:pPr marL="0" indent="360363" algn="just">
              <a:lnSpc>
                <a:spcPts val="2500"/>
              </a:lnSpc>
              <a:spcBef>
                <a:spcPct val="0"/>
              </a:spcBef>
              <a:buNone/>
            </a:pPr>
            <a:r>
              <a:rPr lang="ru-RU" altLang="ru-RU" sz="2600" b="1"/>
              <a:t>Под частной психокоррекцией </a:t>
            </a:r>
            <a:r>
              <a:rPr lang="ru-RU" altLang="ru-RU" sz="2600"/>
              <a:t>понимают набор психолого-педагогических воздействий, представляющих собой адаптированные для детского и подросткового возраста психокоррекционные приемы и методики, используемые в работе со взрослыми, а также специально разработанные системы психокоррекционных мероприятий, основанных на ведущих для определенного возраста онтогенетических формах деятельности, уровнях общения, способах мышления и саморегуляции.</a:t>
            </a:r>
          </a:p>
          <a:p>
            <a:pPr marL="0" indent="360363" algn="just">
              <a:lnSpc>
                <a:spcPts val="2500"/>
              </a:lnSpc>
              <a:spcBef>
                <a:spcPct val="0"/>
              </a:spcBef>
              <a:buNone/>
            </a:pPr>
            <a:r>
              <a:rPr lang="ru-RU" altLang="ru-RU" sz="2600"/>
              <a:t>Каждый прием имеет, как правило, несколько направлений психокоррекционного воздействия. Частная психокоррекция вооружает специалиста арсеналом средств психологического воздействия, которыми он насыщает программу групповой или индивидуальной работы.</a:t>
            </a:r>
          </a:p>
        </p:txBody>
      </p:sp>
      <p:sp>
        <p:nvSpPr>
          <p:cNvPr id="2" name="Номер слайда 1">
            <a:extLst>
              <a:ext uri="{FF2B5EF4-FFF2-40B4-BE49-F238E27FC236}">
                <a16:creationId xmlns:a16="http://schemas.microsoft.com/office/drawing/2014/main" id="{A01E5187-2324-6432-76CD-A7501DCA8875}"/>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15</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4338" name="Содержимое 3">
            <a:extLst>
              <a:ext uri="{FF2B5EF4-FFF2-40B4-BE49-F238E27FC236}">
                <a16:creationId xmlns:a16="http://schemas.microsoft.com/office/drawing/2014/main" id="{F5CB8CBE-F12C-54BC-AF7B-7C6E0556AC62}"/>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endParaRPr lang="ru-RU" altLang="ru-RU" sz="2600" b="1"/>
          </a:p>
          <a:p>
            <a:pPr marL="0" indent="360363" algn="just">
              <a:lnSpc>
                <a:spcPts val="2500"/>
              </a:lnSpc>
              <a:spcBef>
                <a:spcPct val="0"/>
              </a:spcBef>
              <a:buNone/>
            </a:pPr>
            <a:r>
              <a:rPr lang="ru-RU" altLang="ru-RU" sz="2600" b="1"/>
              <a:t>Специальная психокоррекция </a:t>
            </a:r>
            <a:r>
              <a:rPr lang="ru-RU" altLang="ru-RU" sz="2600"/>
              <a:t>- это комплекс приемов, методик и организационных форм работы с клиентом или группой клиентов одного возраста, являющихся наиболее эффективными для достижения конкретных задач формирования личности, отдельных ее свойств или психических функций, проявляющихся в отклоняющемся поведении и затрудненной адаптации (застенчивость,         агрессивность, неуверенность, сверхнормативность или асоциальность, неумение действовать по правилам и удерживать взятую на себя роль, четко излагать свои мысли, боязливость, аутичность, склонность к стереотипии, конфликтность, завышенная самооценка и т.д.).</a:t>
            </a:r>
          </a:p>
          <a:p>
            <a:pPr marL="0" indent="360363" algn="just">
              <a:lnSpc>
                <a:spcPts val="2500"/>
              </a:lnSpc>
              <a:spcBef>
                <a:spcPct val="0"/>
              </a:spcBef>
              <a:buNone/>
            </a:pPr>
            <a:endParaRPr lang="ru-RU" altLang="ru-RU" sz="2600"/>
          </a:p>
        </p:txBody>
      </p:sp>
      <p:sp>
        <p:nvSpPr>
          <p:cNvPr id="2" name="Номер слайда 1">
            <a:extLst>
              <a:ext uri="{FF2B5EF4-FFF2-40B4-BE49-F238E27FC236}">
                <a16:creationId xmlns:a16="http://schemas.microsoft.com/office/drawing/2014/main" id="{4312A248-FF89-FF5C-B0D3-2989D94CDF76}"/>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16</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838640"/>
          </a:xfrm>
        </p:spPr>
        <p:txBody>
          <a:bodyPr>
            <a:normAutofit/>
          </a:bodyPr>
          <a:lstStyle/>
          <a:p>
            <a:pPr algn="ctr"/>
            <a:r>
              <a:rPr lang="ru-RU" b="1" dirty="0"/>
              <a:t>Виды </a:t>
            </a:r>
            <a:r>
              <a:rPr lang="ru-RU" b="1" dirty="0" err="1"/>
              <a:t>корекционых</a:t>
            </a:r>
            <a:r>
              <a:rPr lang="ru-RU" b="1" dirty="0"/>
              <a:t> групп</a:t>
            </a:r>
          </a:p>
        </p:txBody>
      </p:sp>
      <p:sp>
        <p:nvSpPr>
          <p:cNvPr id="3" name="Содержимое 2"/>
          <p:cNvSpPr>
            <a:spLocks noGrp="1"/>
          </p:cNvSpPr>
          <p:nvPr>
            <p:ph idx="1"/>
          </p:nvPr>
        </p:nvSpPr>
        <p:spPr>
          <a:xfrm>
            <a:off x="722453" y="1253331"/>
            <a:ext cx="10515600" cy="4351338"/>
          </a:xfrm>
        </p:spPr>
        <p:txBody>
          <a:bodyPr>
            <a:normAutofit fontScale="55000" lnSpcReduction="20000"/>
          </a:bodyPr>
          <a:lstStyle/>
          <a:p>
            <a:pPr marL="0" indent="0">
              <a:lnSpc>
                <a:spcPct val="170000"/>
              </a:lnSpc>
              <a:spcBef>
                <a:spcPts val="0"/>
              </a:spcBef>
            </a:pPr>
            <a:r>
              <a:rPr lang="ru-RU" sz="3200" dirty="0">
                <a:cs typeface="Times New Roman" pitchFamily="18" charset="0"/>
              </a:rPr>
              <a:t>Т – группы;</a:t>
            </a:r>
          </a:p>
          <a:p>
            <a:pPr marL="0" indent="0">
              <a:lnSpc>
                <a:spcPct val="170000"/>
              </a:lnSpc>
              <a:spcBef>
                <a:spcPts val="0"/>
              </a:spcBef>
            </a:pPr>
            <a:r>
              <a:rPr lang="ru-RU" sz="3200" dirty="0">
                <a:cs typeface="Times New Roman" pitchFamily="18" charset="0"/>
              </a:rPr>
              <a:t>Социально - психологический тренинг; </a:t>
            </a:r>
          </a:p>
          <a:p>
            <a:pPr marL="0" indent="0">
              <a:lnSpc>
                <a:spcPct val="170000"/>
              </a:lnSpc>
              <a:spcBef>
                <a:spcPts val="0"/>
              </a:spcBef>
            </a:pPr>
            <a:r>
              <a:rPr lang="ru-RU" sz="3200" dirty="0">
                <a:cs typeface="Times New Roman" pitchFamily="18" charset="0"/>
              </a:rPr>
              <a:t>Группы развития коммуникативных навыков и умений;</a:t>
            </a:r>
          </a:p>
          <a:p>
            <a:pPr marL="0" indent="0">
              <a:lnSpc>
                <a:spcPct val="170000"/>
              </a:lnSpc>
              <a:spcBef>
                <a:spcPts val="0"/>
              </a:spcBef>
            </a:pPr>
            <a:r>
              <a:rPr lang="ru-RU" sz="3200" dirty="0">
                <a:cs typeface="Times New Roman" pitchFamily="18" charset="0"/>
              </a:rPr>
              <a:t>Коммуникативный тренинг для подростков;</a:t>
            </a:r>
          </a:p>
          <a:p>
            <a:pPr marL="0" indent="0">
              <a:lnSpc>
                <a:spcPct val="170000"/>
              </a:lnSpc>
              <a:spcBef>
                <a:spcPts val="0"/>
              </a:spcBef>
            </a:pPr>
            <a:r>
              <a:rPr lang="ru-RU" sz="3200" dirty="0">
                <a:cs typeface="Times New Roman" pitchFamily="18" charset="0"/>
              </a:rPr>
              <a:t>Группы развития </a:t>
            </a:r>
            <a:r>
              <a:rPr lang="ru-RU" sz="3200" dirty="0" err="1">
                <a:cs typeface="Times New Roman" pitchFamily="18" charset="0"/>
              </a:rPr>
              <a:t>сензитивности</a:t>
            </a:r>
            <a:r>
              <a:rPr lang="ru-RU" sz="3200" dirty="0">
                <a:cs typeface="Times New Roman" pitchFamily="18" charset="0"/>
              </a:rPr>
              <a:t> (личностного роста);</a:t>
            </a:r>
          </a:p>
          <a:p>
            <a:pPr marL="0" indent="0">
              <a:lnSpc>
                <a:spcPct val="170000"/>
              </a:lnSpc>
              <a:spcBef>
                <a:spcPts val="0"/>
              </a:spcBef>
            </a:pPr>
            <a:r>
              <a:rPr lang="ru-RU" sz="3200" dirty="0">
                <a:cs typeface="Times New Roman" pitchFamily="18" charset="0"/>
              </a:rPr>
              <a:t>Группы встреч;</a:t>
            </a:r>
          </a:p>
          <a:p>
            <a:pPr marL="0" indent="0">
              <a:lnSpc>
                <a:spcPct val="170000"/>
              </a:lnSpc>
              <a:spcBef>
                <a:spcPts val="0"/>
              </a:spcBef>
            </a:pPr>
            <a:r>
              <a:rPr lang="ru-RU" sz="3200" dirty="0" err="1">
                <a:cs typeface="Times New Roman" pitchFamily="18" charset="0"/>
              </a:rPr>
              <a:t>Балинтовские</a:t>
            </a:r>
            <a:r>
              <a:rPr lang="ru-RU" sz="3200" dirty="0">
                <a:cs typeface="Times New Roman" pitchFamily="18" charset="0"/>
              </a:rPr>
              <a:t> группы</a:t>
            </a:r>
          </a:p>
          <a:p>
            <a:pPr marL="0" indent="0">
              <a:lnSpc>
                <a:spcPct val="170000"/>
              </a:lnSpc>
              <a:spcBef>
                <a:spcPts val="0"/>
              </a:spcBef>
            </a:pPr>
            <a:r>
              <a:rPr lang="ru-RU" sz="3200" dirty="0">
                <a:cs typeface="Times New Roman" pitchFamily="18" charset="0"/>
              </a:rPr>
              <a:t>Общество АА (анонимных алкоголиков);</a:t>
            </a:r>
          </a:p>
          <a:p>
            <a:pPr marL="0" indent="0">
              <a:lnSpc>
                <a:spcPct val="170000"/>
              </a:lnSpc>
              <a:spcBef>
                <a:spcPts val="0"/>
              </a:spcBef>
            </a:pPr>
            <a:r>
              <a:rPr lang="ru-RU" sz="3200" dirty="0" err="1">
                <a:cs typeface="Times New Roman" pitchFamily="18" charset="0"/>
              </a:rPr>
              <a:t>Сайнанон</a:t>
            </a:r>
            <a:r>
              <a:rPr lang="ru-RU" sz="3200" dirty="0">
                <a:cs typeface="Times New Roman" pitchFamily="18" charset="0"/>
              </a:rPr>
              <a:t> – группы;</a:t>
            </a:r>
          </a:p>
          <a:p>
            <a:pPr marL="0" indent="0">
              <a:lnSpc>
                <a:spcPct val="170000"/>
              </a:lnSpc>
              <a:spcBef>
                <a:spcPts val="0"/>
              </a:spcBef>
            </a:pPr>
            <a:r>
              <a:rPr lang="ru-RU" sz="3200" dirty="0">
                <a:cs typeface="Times New Roman" pitchFamily="18" charset="0"/>
              </a:rPr>
              <a:t>Группы умений.</a:t>
            </a:r>
          </a:p>
          <a:p>
            <a:endParaRPr lang="ru-RU" dirty="0"/>
          </a:p>
        </p:txBody>
      </p:sp>
      <p:sp>
        <p:nvSpPr>
          <p:cNvPr id="4" name="Номер слайда 3">
            <a:extLst>
              <a:ext uri="{FF2B5EF4-FFF2-40B4-BE49-F238E27FC236}">
                <a16:creationId xmlns:a16="http://schemas.microsoft.com/office/drawing/2014/main" id="{D912A1E1-3A01-8C63-A796-4ED538C2E42E}"/>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17</a:t>
            </a:fld>
            <a:endParaRPr lang="ru-RU" sz="2400" b="1">
              <a:solidFill>
                <a:schemeClr val="tx1">
                  <a:lumMod val="95000"/>
                  <a:lumOff val="5000"/>
                </a:schemeClr>
              </a:solidFill>
            </a:endParaRPr>
          </a:p>
        </p:txBody>
      </p:sp>
    </p:spTree>
    <p:extLst>
      <p:ext uri="{BB962C8B-B14F-4D97-AF65-F5344CB8AC3E}">
        <p14:creationId xmlns:p14="http://schemas.microsoft.com/office/powerpoint/2010/main" val="2268297092"/>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7690" y="269482"/>
            <a:ext cx="8363272" cy="634082"/>
          </a:xfrm>
        </p:spPr>
        <p:txBody>
          <a:bodyPr>
            <a:normAutofit/>
          </a:bodyPr>
          <a:lstStyle/>
          <a:p>
            <a:pPr algn="ctr"/>
            <a:r>
              <a:rPr lang="ru-RU" dirty="0">
                <a:latin typeface="Times New Roman" pitchFamily="18" charset="0"/>
                <a:cs typeface="Times New Roman" pitchFamily="18" charset="0"/>
              </a:rPr>
              <a:t>Т - ГРУППЫ</a:t>
            </a:r>
          </a:p>
        </p:txBody>
      </p:sp>
      <p:sp>
        <p:nvSpPr>
          <p:cNvPr id="3" name="Содержимое 2"/>
          <p:cNvSpPr>
            <a:spLocks noGrp="1"/>
          </p:cNvSpPr>
          <p:nvPr>
            <p:ph idx="1"/>
          </p:nvPr>
        </p:nvSpPr>
        <p:spPr>
          <a:xfrm>
            <a:off x="708548" y="1091301"/>
            <a:ext cx="9144000" cy="4675397"/>
          </a:xfrm>
        </p:spPr>
        <p:txBody>
          <a:bodyPr>
            <a:normAutofit/>
          </a:bodyPr>
          <a:lstStyle/>
          <a:p>
            <a:pPr>
              <a:buNone/>
            </a:pPr>
            <a:r>
              <a:rPr lang="ru-RU" b="1" dirty="0">
                <a:cs typeface="Times New Roman" pitchFamily="18" charset="0"/>
              </a:rPr>
              <a:t>Основные цели:</a:t>
            </a:r>
          </a:p>
          <a:p>
            <a:pPr lvl="0"/>
            <a:r>
              <a:rPr lang="ru-RU" dirty="0">
                <a:cs typeface="Times New Roman" pitchFamily="18" charset="0"/>
              </a:rPr>
              <a:t>Совершенствование личности.</a:t>
            </a:r>
          </a:p>
          <a:p>
            <a:pPr lvl="0"/>
            <a:r>
              <a:rPr lang="ru-RU" dirty="0">
                <a:cs typeface="Times New Roman" pitchFamily="18" charset="0"/>
              </a:rPr>
              <a:t>Обучение навыкам межличностного общения </a:t>
            </a:r>
          </a:p>
          <a:p>
            <a:pPr lvl="0"/>
            <a:r>
              <a:rPr lang="ru-RU" dirty="0">
                <a:cs typeface="Times New Roman" pitchFamily="18" charset="0"/>
              </a:rPr>
              <a:t> Конечная цель </a:t>
            </a:r>
            <a:r>
              <a:rPr lang="ru-RU" dirty="0" err="1">
                <a:cs typeface="Times New Roman" pitchFamily="18" charset="0"/>
              </a:rPr>
              <a:t>тренинговой</a:t>
            </a:r>
            <a:r>
              <a:rPr lang="ru-RU" dirty="0">
                <a:cs typeface="Times New Roman" pitchFamily="18" charset="0"/>
              </a:rPr>
              <a:t> группы - научить её участников применять полученные на занятиях знания и навыки в реальной жизни;</a:t>
            </a:r>
          </a:p>
          <a:p>
            <a:pPr>
              <a:buNone/>
            </a:pPr>
            <a:r>
              <a:rPr lang="ru-RU" b="1" dirty="0">
                <a:cs typeface="Times New Roman" pitchFamily="18" charset="0"/>
              </a:rPr>
              <a:t>Основная задача:</a:t>
            </a:r>
          </a:p>
          <a:p>
            <a:r>
              <a:rPr lang="ru-RU" dirty="0">
                <a:cs typeface="Times New Roman" pitchFamily="18" charset="0"/>
              </a:rPr>
              <a:t>Обучение деловому и личностному взаимодействию, руководству людьми и организации совместной деятельности.</a:t>
            </a:r>
          </a:p>
          <a:p>
            <a:r>
              <a:rPr lang="ru-RU" dirty="0">
                <a:cs typeface="Times New Roman" pitchFamily="18" charset="0"/>
              </a:rPr>
              <a:t>(Т - группы, большей частью создаются и используются для обучения правильному поведению в различных ситуациях межличностного общения.  В них обсуждаются проблемы, с которыми участники сталкиваются в повседневной жизни,  ведётся поиск их  решений).</a:t>
            </a:r>
          </a:p>
        </p:txBody>
      </p:sp>
      <p:sp>
        <p:nvSpPr>
          <p:cNvPr id="4" name="Номер слайда 3">
            <a:extLst>
              <a:ext uri="{FF2B5EF4-FFF2-40B4-BE49-F238E27FC236}">
                <a16:creationId xmlns:a16="http://schemas.microsoft.com/office/drawing/2014/main" id="{D0BC19BC-4375-6EF4-6434-6C27036B1E7B}"/>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18</a:t>
            </a:fld>
            <a:endParaRPr lang="ru-RU" sz="2400" b="1">
              <a:solidFill>
                <a:schemeClr val="tx1">
                  <a:lumMod val="95000"/>
                  <a:lumOff val="5000"/>
                </a:schemeClr>
              </a:solidFill>
            </a:endParaRPr>
          </a:p>
        </p:txBody>
      </p:sp>
    </p:spTree>
    <p:extLst>
      <p:ext uri="{BB962C8B-B14F-4D97-AF65-F5344CB8AC3E}">
        <p14:creationId xmlns:p14="http://schemas.microsoft.com/office/powerpoint/2010/main" val="4014524259"/>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769192"/>
          </a:xfrm>
        </p:spPr>
        <p:txBody>
          <a:bodyPr>
            <a:normAutofit/>
          </a:bodyPr>
          <a:lstStyle/>
          <a:p>
            <a:pPr algn="ctr"/>
            <a:r>
              <a:rPr lang="ru-RU" b="1" dirty="0">
                <a:cs typeface="Times New Roman" pitchFamily="18" charset="0"/>
              </a:rPr>
              <a:t>Социально - психологический тренинг</a:t>
            </a:r>
            <a:endParaRPr lang="ru-RU" b="1" dirty="0"/>
          </a:p>
        </p:txBody>
      </p:sp>
      <p:sp>
        <p:nvSpPr>
          <p:cNvPr id="3" name="Содержимое 2"/>
          <p:cNvSpPr>
            <a:spLocks noGrp="1"/>
          </p:cNvSpPr>
          <p:nvPr>
            <p:ph idx="1"/>
          </p:nvPr>
        </p:nvSpPr>
        <p:spPr>
          <a:xfrm>
            <a:off x="1373529" y="1270041"/>
            <a:ext cx="9144000" cy="4317917"/>
          </a:xfrm>
        </p:spPr>
        <p:txBody>
          <a:bodyPr>
            <a:normAutofit/>
          </a:bodyPr>
          <a:lstStyle/>
          <a:p>
            <a:pPr>
              <a:buNone/>
            </a:pPr>
            <a:r>
              <a:rPr lang="ru-RU" b="1" dirty="0">
                <a:cs typeface="Times New Roman" pitchFamily="18" charset="0"/>
              </a:rPr>
              <a:t>Общая цель:</a:t>
            </a:r>
          </a:p>
          <a:p>
            <a:r>
              <a:rPr lang="ru-RU" dirty="0">
                <a:cs typeface="Times New Roman" pitchFamily="18" charset="0"/>
              </a:rPr>
              <a:t>Повышение компетентности в сфере общения. </a:t>
            </a:r>
          </a:p>
          <a:p>
            <a:pPr>
              <a:buNone/>
            </a:pPr>
            <a:r>
              <a:rPr lang="ru-RU" b="1" dirty="0">
                <a:cs typeface="Times New Roman" pitchFamily="18" charset="0"/>
              </a:rPr>
              <a:t>Основные задачи:</a:t>
            </a:r>
          </a:p>
          <a:p>
            <a:pPr lvl="0"/>
            <a:r>
              <a:rPr lang="ru-RU" dirty="0">
                <a:cs typeface="Times New Roman" pitchFamily="18" charset="0"/>
              </a:rPr>
              <a:t>Приобретение психологических знаний, взглядов различных психологических школ на личность человека, процесс взаимодействия людей, движущие пружины этого взаимодействия, приемы эффективного общения.</a:t>
            </a:r>
          </a:p>
          <a:p>
            <a:pPr lvl="0"/>
            <a:r>
              <a:rPr lang="ru-RU" dirty="0">
                <a:cs typeface="Times New Roman" pitchFamily="18" charset="0"/>
              </a:rPr>
              <a:t>Обогащение техники и тактики общения.</a:t>
            </a:r>
          </a:p>
          <a:p>
            <a:pPr lvl="0"/>
            <a:r>
              <a:rPr lang="ru-RU" dirty="0">
                <a:cs typeface="Times New Roman" pitchFamily="18" charset="0"/>
              </a:rPr>
              <a:t>Выработка собственной стратегии общения.</a:t>
            </a:r>
          </a:p>
          <a:p>
            <a:pPr lvl="0"/>
            <a:r>
              <a:rPr lang="ru-RU" dirty="0">
                <a:cs typeface="Times New Roman" pitchFamily="18" charset="0"/>
              </a:rPr>
              <a:t>Адекватное восприятие себя и других в ситуациях общения.</a:t>
            </a:r>
          </a:p>
          <a:p>
            <a:r>
              <a:rPr lang="ru-RU" dirty="0">
                <a:cs typeface="Times New Roman" pitchFamily="18" charset="0"/>
              </a:rPr>
              <a:t>Развитие и коррекция личности, её глубинных образований, решение личностных экзистенциальных проблем</a:t>
            </a:r>
          </a:p>
        </p:txBody>
      </p:sp>
      <p:sp>
        <p:nvSpPr>
          <p:cNvPr id="4" name="Номер слайда 3">
            <a:extLst>
              <a:ext uri="{FF2B5EF4-FFF2-40B4-BE49-F238E27FC236}">
                <a16:creationId xmlns:a16="http://schemas.microsoft.com/office/drawing/2014/main" id="{174BB203-4039-289E-8E57-D3C535669BB5}"/>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19</a:t>
            </a:fld>
            <a:endParaRPr lang="ru-RU" sz="2400" b="1" dirty="0">
              <a:solidFill>
                <a:schemeClr val="tx1">
                  <a:lumMod val="95000"/>
                  <a:lumOff val="5000"/>
                </a:schemeClr>
              </a:solidFill>
            </a:endParaRPr>
          </a:p>
        </p:txBody>
      </p:sp>
    </p:spTree>
    <p:extLst>
      <p:ext uri="{BB962C8B-B14F-4D97-AF65-F5344CB8AC3E}">
        <p14:creationId xmlns:p14="http://schemas.microsoft.com/office/powerpoint/2010/main" val="267552864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normAutofit/>
          </a:bodyPr>
          <a:lstStyle/>
          <a:p>
            <a:pPr algn="ctr" eaLnBrk="1" hangingPunct="1"/>
            <a:r>
              <a:rPr lang="ru-RU" altLang="ru-RU" sz="4400" b="1" dirty="0"/>
              <a:t>План лекции</a:t>
            </a:r>
          </a:p>
        </p:txBody>
      </p:sp>
      <p:sp>
        <p:nvSpPr>
          <p:cNvPr id="4099" name="Rectangle 3"/>
          <p:cNvSpPr>
            <a:spLocks noGrp="1" noChangeArrowheads="1"/>
          </p:cNvSpPr>
          <p:nvPr>
            <p:ph idx="1"/>
          </p:nvPr>
        </p:nvSpPr>
        <p:spPr/>
        <p:txBody>
          <a:bodyPr>
            <a:normAutofit/>
          </a:bodyPr>
          <a:lstStyle/>
          <a:p>
            <a:pPr marL="457200" indent="-457200">
              <a:buFont typeface="+mj-lt"/>
              <a:buAutoNum type="arabicPeriod"/>
            </a:pPr>
            <a:r>
              <a:rPr lang="ru-RU" dirty="0"/>
              <a:t>Определение психокоррекции, цели, задачи, классификация методов. </a:t>
            </a:r>
          </a:p>
          <a:p>
            <a:pPr marL="457200" indent="-457200">
              <a:buFont typeface="+mj-lt"/>
              <a:buAutoNum type="arabicPeriod"/>
            </a:pPr>
            <a:r>
              <a:rPr lang="ru-RU" dirty="0"/>
              <a:t>Групповая психокоррекция и ее специфика.</a:t>
            </a:r>
          </a:p>
          <a:p>
            <a:pPr marL="457200" indent="-457200">
              <a:buFont typeface="+mj-lt"/>
              <a:buAutoNum type="arabicPeriod"/>
            </a:pPr>
            <a:r>
              <a:rPr lang="ru-RU" dirty="0"/>
              <a:t>Особенности комплектования </a:t>
            </a:r>
            <a:r>
              <a:rPr lang="ru-RU" dirty="0" err="1"/>
              <a:t>психокоррекционных</a:t>
            </a:r>
            <a:r>
              <a:rPr lang="ru-RU" dirty="0"/>
              <a:t> групп.</a:t>
            </a:r>
          </a:p>
          <a:p>
            <a:pPr marL="457200" indent="-457200">
              <a:buFont typeface="+mj-lt"/>
              <a:buAutoNum type="arabicPeriod"/>
            </a:pPr>
            <a:r>
              <a:rPr lang="ru-RU" dirty="0"/>
              <a:t>Принципы составления и основные виды </a:t>
            </a:r>
            <a:r>
              <a:rPr lang="ru-RU" dirty="0" err="1"/>
              <a:t>психокоррекционных</a:t>
            </a:r>
            <a:r>
              <a:rPr lang="ru-RU" dirty="0"/>
              <a:t> программ. Оценка эффективности </a:t>
            </a:r>
            <a:r>
              <a:rPr lang="ru-RU" dirty="0" err="1"/>
              <a:t>психокоррекционных</a:t>
            </a:r>
            <a:r>
              <a:rPr lang="ru-RU" dirty="0"/>
              <a:t> мероприятий.</a:t>
            </a:r>
          </a:p>
          <a:p>
            <a:pPr marL="457200" indent="-457200">
              <a:buFont typeface="+mj-lt"/>
              <a:buAutoNum type="arabicPeriod"/>
            </a:pPr>
            <a:r>
              <a:rPr lang="ru-RU" dirty="0"/>
              <a:t>Основные принципы разработки тренинга. Возможности использования тренинга в </a:t>
            </a:r>
            <a:r>
              <a:rPr lang="ru-RU" dirty="0" err="1"/>
              <a:t>психокоррекционной</a:t>
            </a:r>
            <a:r>
              <a:rPr lang="ru-RU" dirty="0"/>
              <a:t> работе.</a:t>
            </a:r>
          </a:p>
          <a:p>
            <a:pPr marL="514350" indent="-514350">
              <a:buFont typeface="+mj-lt"/>
              <a:buAutoNum type="arabicPeriod"/>
            </a:pPr>
            <a:endParaRPr lang="ru-RU" sz="2400" dirty="0"/>
          </a:p>
        </p:txBody>
      </p:sp>
      <p:sp>
        <p:nvSpPr>
          <p:cNvPr id="4" name="Номер слайда 3">
            <a:extLst>
              <a:ext uri="{FF2B5EF4-FFF2-40B4-BE49-F238E27FC236}">
                <a16:creationId xmlns:a16="http://schemas.microsoft.com/office/drawing/2014/main" id="{D938B743-3FD5-9404-6BD1-9D35986B924B}"/>
              </a:ext>
            </a:extLst>
          </p:cNvPr>
          <p:cNvSpPr>
            <a:spLocks noGrp="1"/>
          </p:cNvSpPr>
          <p:nvPr>
            <p:ph type="sldNum" sz="quarter" idx="12"/>
          </p:nvPr>
        </p:nvSpPr>
        <p:spPr/>
        <p:txBody>
          <a:bodyPr/>
          <a:lstStyle/>
          <a:p>
            <a:pPr>
              <a:defRPr/>
            </a:pPr>
            <a:fld id="{A9092A10-1186-4CF6-9444-8E6666C4E82B}" type="slidenum">
              <a:rPr lang="ru-RU" sz="2400" b="1">
                <a:solidFill>
                  <a:schemeClr val="tx1">
                    <a:lumMod val="95000"/>
                    <a:lumOff val="5000"/>
                  </a:schemeClr>
                </a:solidFill>
                <a:latin typeface="Calibri" panose="020F0502020204030204"/>
              </a:rPr>
              <a:pPr>
                <a:defRPr/>
              </a:pPr>
              <a:t>2</a:t>
            </a:fld>
            <a:endParaRPr lang="ru-RU" sz="2400" b="1">
              <a:solidFill>
                <a:schemeClr val="tx1">
                  <a:lumMod val="95000"/>
                  <a:lumOff val="5000"/>
                </a:schemeClr>
              </a:solidFill>
              <a:latin typeface="Calibri" panose="020F0502020204030204"/>
            </a:endParaRPr>
          </a:p>
        </p:txBody>
      </p:sp>
    </p:spTree>
    <p:extLst>
      <p:ext uri="{BB962C8B-B14F-4D97-AF65-F5344CB8AC3E}">
        <p14:creationId xmlns:p14="http://schemas.microsoft.com/office/powerpoint/2010/main" val="3000765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19536" y="277792"/>
            <a:ext cx="8229600" cy="693808"/>
          </a:xfrm>
        </p:spPr>
        <p:txBody>
          <a:bodyPr>
            <a:noAutofit/>
          </a:bodyPr>
          <a:lstStyle/>
          <a:p>
            <a:r>
              <a:rPr lang="ru-RU" sz="3200" dirty="0">
                <a:latin typeface="+mn-lt"/>
                <a:cs typeface="Times New Roman" pitchFamily="18" charset="0"/>
              </a:rPr>
              <a:t>Коммуникативный тренинг для подростков</a:t>
            </a:r>
          </a:p>
        </p:txBody>
      </p:sp>
      <p:sp>
        <p:nvSpPr>
          <p:cNvPr id="3" name="Содержимое 2"/>
          <p:cNvSpPr>
            <a:spLocks noGrp="1"/>
          </p:cNvSpPr>
          <p:nvPr>
            <p:ph idx="1"/>
          </p:nvPr>
        </p:nvSpPr>
        <p:spPr>
          <a:xfrm>
            <a:off x="945266" y="1160748"/>
            <a:ext cx="10301468" cy="4869662"/>
          </a:xfrm>
        </p:spPr>
        <p:txBody>
          <a:bodyPr>
            <a:noAutofit/>
          </a:bodyPr>
          <a:lstStyle/>
          <a:p>
            <a:pPr algn="just">
              <a:buNone/>
            </a:pPr>
            <a:r>
              <a:rPr lang="ru-RU" sz="2400" b="1" dirty="0">
                <a:cs typeface="Times New Roman" pitchFamily="18" charset="0"/>
              </a:rPr>
              <a:t>Основная цель </a:t>
            </a:r>
            <a:r>
              <a:rPr lang="ru-RU" sz="2400" dirty="0">
                <a:cs typeface="Times New Roman" pitchFamily="18" charset="0"/>
              </a:rPr>
              <a:t>:</a:t>
            </a:r>
          </a:p>
          <a:p>
            <a:pPr algn="just"/>
            <a:r>
              <a:rPr lang="ru-RU" sz="2400" dirty="0">
                <a:cs typeface="Times New Roman" pitchFamily="18" charset="0"/>
              </a:rPr>
              <a:t>помочь ребёнку в осознании универсального характера его трудностей, их распространенности в обычности, «нормальности»; причин его трудностей; преодоление внутренних барьеров; освоении адекватных способов самовыражения; формирование адекватной самооценки. </a:t>
            </a:r>
          </a:p>
          <a:p>
            <a:pPr algn="just">
              <a:buNone/>
            </a:pPr>
            <a:r>
              <a:rPr lang="ru-RU" sz="2400" b="1" i="1" dirty="0">
                <a:cs typeface="Times New Roman" pitchFamily="18" charset="0"/>
              </a:rPr>
              <a:t>Основные задачи:</a:t>
            </a:r>
            <a:endParaRPr lang="ru-RU" sz="2400" b="1" dirty="0">
              <a:cs typeface="Times New Roman" pitchFamily="18" charset="0"/>
            </a:endParaRPr>
          </a:p>
          <a:p>
            <a:pPr algn="just"/>
            <a:r>
              <a:rPr lang="ru-RU" sz="2400" dirty="0">
                <a:cs typeface="Times New Roman" pitchFamily="18" charset="0"/>
              </a:rPr>
              <a:t>Развитие социальной </a:t>
            </a:r>
            <a:r>
              <a:rPr lang="ru-RU" sz="2400" dirty="0" err="1">
                <a:cs typeface="Times New Roman" pitchFamily="18" charset="0"/>
              </a:rPr>
              <a:t>сензитивности</a:t>
            </a:r>
            <a:r>
              <a:rPr lang="ru-RU" sz="2400" dirty="0">
                <a:cs typeface="Times New Roman" pitchFamily="18" charset="0"/>
              </a:rPr>
              <a:t>;</a:t>
            </a:r>
          </a:p>
          <a:p>
            <a:pPr algn="just"/>
            <a:r>
              <a:rPr lang="ru-RU" sz="2400" dirty="0">
                <a:cs typeface="Times New Roman" pitchFamily="18" charset="0"/>
              </a:rPr>
              <a:t>формирование установки на партнерство;</a:t>
            </a:r>
          </a:p>
          <a:p>
            <a:pPr algn="just"/>
            <a:r>
              <a:rPr lang="ru-RU" sz="2400" dirty="0">
                <a:cs typeface="Times New Roman" pitchFamily="18" charset="0"/>
              </a:rPr>
              <a:t>освоение базовых коммуникативных навыков и умений;</a:t>
            </a:r>
          </a:p>
          <a:p>
            <a:pPr algn="just"/>
            <a:r>
              <a:rPr lang="ru-RU" sz="2400" dirty="0">
                <a:cs typeface="Times New Roman" pitchFamily="18" charset="0"/>
              </a:rPr>
              <a:t>развитие способности подстройки, присоединения </a:t>
            </a:r>
            <a:r>
              <a:rPr lang="ru-RU" sz="2400" dirty="0" err="1">
                <a:cs typeface="Times New Roman" pitchFamily="18" charset="0"/>
              </a:rPr>
              <a:t>эмпатии</a:t>
            </a:r>
            <a:r>
              <a:rPr lang="ru-RU" sz="2400" dirty="0">
                <a:cs typeface="Times New Roman" pitchFamily="18" charset="0"/>
              </a:rPr>
              <a:t>;</a:t>
            </a:r>
          </a:p>
          <a:p>
            <a:pPr algn="just"/>
            <a:r>
              <a:rPr lang="ru-RU" sz="2400" dirty="0">
                <a:cs typeface="Times New Roman" pitchFamily="18" charset="0"/>
              </a:rPr>
              <a:t>снятие мышечных зажимов;</a:t>
            </a:r>
          </a:p>
          <a:p>
            <a:pPr algn="just"/>
            <a:r>
              <a:rPr lang="ru-RU" sz="2400" dirty="0">
                <a:cs typeface="Times New Roman" pitchFamily="18" charset="0"/>
              </a:rPr>
              <a:t>освоение релаксации.</a:t>
            </a:r>
          </a:p>
        </p:txBody>
      </p:sp>
      <p:sp>
        <p:nvSpPr>
          <p:cNvPr id="4" name="Номер слайда 3">
            <a:extLst>
              <a:ext uri="{FF2B5EF4-FFF2-40B4-BE49-F238E27FC236}">
                <a16:creationId xmlns:a16="http://schemas.microsoft.com/office/drawing/2014/main" id="{6F74046F-56B3-DE41-E18D-53264B2D4E8F}"/>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20</a:t>
            </a:fld>
            <a:endParaRPr lang="ru-RU" sz="2400" b="1" dirty="0">
              <a:solidFill>
                <a:schemeClr val="tx1">
                  <a:lumMod val="95000"/>
                  <a:lumOff val="5000"/>
                </a:schemeClr>
              </a:solidFill>
            </a:endParaRPr>
          </a:p>
        </p:txBody>
      </p:sp>
    </p:spTree>
    <p:extLst>
      <p:ext uri="{BB962C8B-B14F-4D97-AF65-F5344CB8AC3E}">
        <p14:creationId xmlns:p14="http://schemas.microsoft.com/office/powerpoint/2010/main" val="1929401108"/>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0699" y="620688"/>
            <a:ext cx="10069974" cy="850106"/>
          </a:xfrm>
        </p:spPr>
        <p:txBody>
          <a:bodyPr>
            <a:normAutofit/>
          </a:bodyPr>
          <a:lstStyle/>
          <a:p>
            <a:pPr algn="ctr"/>
            <a:r>
              <a:rPr lang="ru-RU" b="1" dirty="0">
                <a:latin typeface="+mn-lt"/>
                <a:cs typeface="Times New Roman" pitchFamily="18" charset="0"/>
              </a:rPr>
              <a:t>Группы развития </a:t>
            </a:r>
            <a:r>
              <a:rPr lang="ru-RU" b="1" dirty="0" err="1">
                <a:latin typeface="+mn-lt"/>
                <a:cs typeface="Times New Roman" pitchFamily="18" charset="0"/>
              </a:rPr>
              <a:t>сензитивности</a:t>
            </a:r>
            <a:r>
              <a:rPr lang="ru-RU" b="1" dirty="0">
                <a:latin typeface="+mn-lt"/>
                <a:cs typeface="Times New Roman" pitchFamily="18" charset="0"/>
              </a:rPr>
              <a:t> (личностного роста)</a:t>
            </a:r>
            <a:endParaRPr lang="ru-RU" dirty="0"/>
          </a:p>
        </p:txBody>
      </p:sp>
      <p:sp>
        <p:nvSpPr>
          <p:cNvPr id="3" name="Содержимое 2"/>
          <p:cNvSpPr>
            <a:spLocks noGrp="1"/>
          </p:cNvSpPr>
          <p:nvPr>
            <p:ph idx="1"/>
          </p:nvPr>
        </p:nvSpPr>
        <p:spPr>
          <a:xfrm>
            <a:off x="648182" y="1600200"/>
            <a:ext cx="10382491" cy="4637112"/>
          </a:xfrm>
        </p:spPr>
        <p:txBody>
          <a:bodyPr>
            <a:normAutofit/>
          </a:bodyPr>
          <a:lstStyle/>
          <a:p>
            <a:pPr>
              <a:buNone/>
            </a:pPr>
            <a:r>
              <a:rPr lang="ru-RU" b="1" dirty="0">
                <a:cs typeface="Times New Roman" pitchFamily="18" charset="0"/>
              </a:rPr>
              <a:t>Цели тренинга:</a:t>
            </a:r>
          </a:p>
          <a:p>
            <a:r>
              <a:rPr lang="ru-RU" dirty="0">
                <a:cs typeface="Times New Roman" pitchFamily="18" charset="0"/>
              </a:rPr>
              <a:t>формирование у индивида духа исследования, готовность экспериментирования со своей ролью;</a:t>
            </a:r>
          </a:p>
          <a:p>
            <a:r>
              <a:rPr lang="ru-RU" dirty="0">
                <a:cs typeface="Times New Roman" pitchFamily="18" charset="0"/>
              </a:rPr>
              <a:t>развитие аутентичности в межличностных отношениях;</a:t>
            </a:r>
          </a:p>
          <a:p>
            <a:r>
              <a:rPr lang="ru-RU" dirty="0">
                <a:cs typeface="Times New Roman" pitchFamily="18" charset="0"/>
              </a:rPr>
              <a:t>расширение межличностного сознания;</a:t>
            </a:r>
          </a:p>
          <a:p>
            <a:r>
              <a:rPr lang="ru-RU" dirty="0">
                <a:cs typeface="Times New Roman" pitchFamily="18" charset="0"/>
              </a:rPr>
              <a:t>выработка способности вести себя с окружающими в сотрудничающей, а не в авторитарной манере.</a:t>
            </a:r>
          </a:p>
        </p:txBody>
      </p:sp>
      <p:sp>
        <p:nvSpPr>
          <p:cNvPr id="4" name="Номер слайда 3">
            <a:extLst>
              <a:ext uri="{FF2B5EF4-FFF2-40B4-BE49-F238E27FC236}">
                <a16:creationId xmlns:a16="http://schemas.microsoft.com/office/drawing/2014/main" id="{78106E5B-B321-794F-722A-58336AEDD480}"/>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21</a:t>
            </a:fld>
            <a:endParaRPr lang="ru-RU" sz="2400" b="1">
              <a:solidFill>
                <a:schemeClr val="tx1">
                  <a:lumMod val="95000"/>
                  <a:lumOff val="5000"/>
                </a:schemeClr>
              </a:solidFill>
            </a:endParaRPr>
          </a:p>
        </p:txBody>
      </p:sp>
    </p:spTree>
    <p:extLst>
      <p:ext uri="{BB962C8B-B14F-4D97-AF65-F5344CB8AC3E}">
        <p14:creationId xmlns:p14="http://schemas.microsoft.com/office/powerpoint/2010/main" val="1287526841"/>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CB5693D9-19D4-BD60-60BA-5F4BE715D963}"/>
              </a:ext>
            </a:extLst>
          </p:cNvPr>
          <p:cNvSpPr>
            <a:spLocks noGrp="1"/>
          </p:cNvSpPr>
          <p:nvPr>
            <p:ph type="title"/>
          </p:nvPr>
        </p:nvSpPr>
        <p:spPr/>
        <p:txBody>
          <a:bodyPr/>
          <a:lstStyle/>
          <a:p>
            <a:pPr algn="ctr"/>
            <a:r>
              <a:rPr lang="ru-RU" altLang="ru-RU" sz="3600" b="1" dirty="0"/>
              <a:t>Основные принципы психокоррекции</a:t>
            </a:r>
            <a:endParaRPr lang="ru-RU" b="1" dirty="0"/>
          </a:p>
        </p:txBody>
      </p:sp>
      <p:sp>
        <p:nvSpPr>
          <p:cNvPr id="15362" name="Содержимое 3">
            <a:extLst>
              <a:ext uri="{FF2B5EF4-FFF2-40B4-BE49-F238E27FC236}">
                <a16:creationId xmlns:a16="http://schemas.microsoft.com/office/drawing/2014/main" id="{2630A6BC-6E8C-3126-B883-CE136769E338}"/>
              </a:ext>
            </a:extLst>
          </p:cNvPr>
          <p:cNvSpPr>
            <a:spLocks noGrp="1"/>
          </p:cNvSpPr>
          <p:nvPr>
            <p:ph idx="1"/>
          </p:nvPr>
        </p:nvSpPr>
        <p:spPr>
          <a:xfrm>
            <a:off x="838200" y="1825625"/>
            <a:ext cx="10515600" cy="4170061"/>
          </a:xfrm>
        </p:spPr>
        <p:txBody>
          <a:bodyPr/>
          <a:lstStyle/>
          <a:p>
            <a:pPr marL="0" indent="360363" algn="just">
              <a:lnSpc>
                <a:spcPts val="2500"/>
              </a:lnSpc>
              <a:spcBef>
                <a:spcPct val="0"/>
              </a:spcBef>
              <a:buNone/>
            </a:pPr>
            <a:endParaRPr lang="ru-RU" altLang="ru-RU" sz="2600" dirty="0"/>
          </a:p>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dirty="0"/>
              <a:t>1. Принцип единства диагностики и коррекции.</a:t>
            </a:r>
          </a:p>
          <a:p>
            <a:pPr marL="0" indent="360363" algn="just">
              <a:lnSpc>
                <a:spcPts val="2500"/>
              </a:lnSpc>
              <a:spcBef>
                <a:spcPct val="0"/>
              </a:spcBef>
              <a:buNone/>
            </a:pPr>
            <a:r>
              <a:rPr lang="ru-RU" altLang="ru-RU" sz="2600" dirty="0"/>
              <a:t>2. Принцип нормативности развития.</a:t>
            </a:r>
          </a:p>
          <a:p>
            <a:pPr marL="0" indent="360363" algn="just">
              <a:lnSpc>
                <a:spcPts val="2500"/>
              </a:lnSpc>
              <a:spcBef>
                <a:spcPct val="0"/>
              </a:spcBef>
              <a:buNone/>
            </a:pPr>
            <a:r>
              <a:rPr lang="ru-RU" altLang="ru-RU" sz="2600" dirty="0"/>
              <a:t>3. Принцип коррекции «сверху вниз».</a:t>
            </a:r>
          </a:p>
          <a:p>
            <a:pPr marL="0" indent="360363" algn="just">
              <a:lnSpc>
                <a:spcPts val="2500"/>
              </a:lnSpc>
              <a:spcBef>
                <a:spcPct val="0"/>
              </a:spcBef>
              <a:buNone/>
            </a:pPr>
            <a:r>
              <a:rPr lang="ru-RU" altLang="ru-RU" sz="2600" dirty="0"/>
              <a:t>4. Принцип коррекции «снизу вверх».</a:t>
            </a:r>
          </a:p>
          <a:p>
            <a:pPr marL="0" indent="360363" algn="just">
              <a:lnSpc>
                <a:spcPts val="2500"/>
              </a:lnSpc>
              <a:spcBef>
                <a:spcPct val="0"/>
              </a:spcBef>
              <a:buNone/>
            </a:pPr>
            <a:r>
              <a:rPr lang="ru-RU" altLang="ru-RU" sz="2600" dirty="0"/>
              <a:t>5. Принцип системности развития психической деятельности.</a:t>
            </a:r>
          </a:p>
          <a:p>
            <a:pPr marL="0" indent="360363" algn="just">
              <a:lnSpc>
                <a:spcPts val="2500"/>
              </a:lnSpc>
              <a:spcBef>
                <a:spcPct val="0"/>
              </a:spcBef>
              <a:buNone/>
            </a:pPr>
            <a:r>
              <a:rPr lang="ru-RU" altLang="ru-RU" sz="2600" dirty="0"/>
              <a:t>6. Деятельностный принцип коррекции.</a:t>
            </a:r>
          </a:p>
          <a:p>
            <a:pPr marL="0" indent="360363" algn="just">
              <a:lnSpc>
                <a:spcPts val="2500"/>
              </a:lnSpc>
              <a:spcBef>
                <a:spcPct val="0"/>
              </a:spcBef>
              <a:buNone/>
            </a:pPr>
            <a:endParaRPr lang="ru-RU" altLang="ru-RU" sz="2600" dirty="0"/>
          </a:p>
        </p:txBody>
      </p:sp>
      <p:sp>
        <p:nvSpPr>
          <p:cNvPr id="2" name="Номер слайда 1">
            <a:extLst>
              <a:ext uri="{FF2B5EF4-FFF2-40B4-BE49-F238E27FC236}">
                <a16:creationId xmlns:a16="http://schemas.microsoft.com/office/drawing/2014/main" id="{F9735EBD-8960-9FDA-2CE3-A4432BBAD58F}"/>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22</a:t>
            </a:fld>
            <a:endParaRPr lang="ru-RU" sz="2400" b="1" dirty="0">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6386" name="Содержимое 3">
            <a:extLst>
              <a:ext uri="{FF2B5EF4-FFF2-40B4-BE49-F238E27FC236}">
                <a16:creationId xmlns:a16="http://schemas.microsoft.com/office/drawing/2014/main" id="{EE369177-9F24-D41E-D4CA-3BC254031EA5}"/>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endParaRPr lang="ru-RU" altLang="ru-RU" sz="2600"/>
          </a:p>
          <a:p>
            <a:pPr marL="0" indent="360363" algn="just">
              <a:lnSpc>
                <a:spcPts val="2500"/>
              </a:lnSpc>
              <a:spcBef>
                <a:spcPct val="0"/>
              </a:spcBef>
              <a:buFont typeface="Arial" panose="020B0604020202020204" pitchFamily="34" charset="0"/>
              <a:buAutoNum type="arabicPeriod"/>
            </a:pPr>
            <a:r>
              <a:rPr lang="ru-RU" altLang="ru-RU" sz="2600" b="1"/>
              <a:t>Принцип единства диагностики и коррекции:</a:t>
            </a:r>
            <a:r>
              <a:rPr lang="ru-RU" altLang="ru-RU" sz="2600"/>
              <a:t> эффективность коррекционной работы на 90% зависит от комплексности, тщательности и глубины предшествующей диагностической работы.</a:t>
            </a:r>
          </a:p>
          <a:p>
            <a:pPr marL="0" indent="360363" algn="just">
              <a:lnSpc>
                <a:spcPts val="2500"/>
              </a:lnSpc>
              <a:spcBef>
                <a:spcPct val="0"/>
              </a:spcBef>
              <a:buFont typeface="Arial" panose="020B0604020202020204" pitchFamily="34" charset="0"/>
              <a:buAutoNum type="arabicPeriod"/>
            </a:pPr>
            <a:endParaRPr lang="ru-RU" altLang="ru-RU" sz="2600"/>
          </a:p>
          <a:p>
            <a:pPr marL="0" indent="360363" algn="just">
              <a:lnSpc>
                <a:spcPts val="2500"/>
              </a:lnSpc>
              <a:spcBef>
                <a:spcPct val="0"/>
              </a:spcBef>
              <a:buNone/>
            </a:pPr>
            <a:r>
              <a:rPr lang="ru-RU" altLang="ru-RU" sz="2600" b="1"/>
              <a:t>Во-первых,</a:t>
            </a:r>
            <a:r>
              <a:rPr lang="ru-RU" altLang="ru-RU" sz="2600"/>
              <a:t> началу осуществления коррекционной работы обязательно должен предшествовать этап прицельного комплексного диагностического обследования.</a:t>
            </a:r>
          </a:p>
          <a:p>
            <a:pPr marL="0" indent="360363" algn="just">
              <a:lnSpc>
                <a:spcPts val="2500"/>
              </a:lnSpc>
              <a:spcBef>
                <a:spcPct val="0"/>
              </a:spcBef>
              <a:buNone/>
            </a:pPr>
            <a:r>
              <a:rPr lang="ru-RU" altLang="ru-RU" sz="2600" b="1"/>
              <a:t>Во-вторых,</a:t>
            </a:r>
            <a:r>
              <a:rPr lang="ru-RU" altLang="ru-RU" sz="2600"/>
              <a:t> реализация коррекционно-развивающей деятельности психолога требует постоянного контроля динамики изменений личности, поведения, деятельности, динамики эмоциональных состояний клиента, его чувств и переживаний в процессе коррекционной работы.</a:t>
            </a:r>
          </a:p>
          <a:p>
            <a:pPr marL="0" indent="360363" algn="just">
              <a:lnSpc>
                <a:spcPts val="2500"/>
              </a:lnSpc>
              <a:spcBef>
                <a:spcPct val="0"/>
              </a:spcBef>
              <a:buNone/>
            </a:pPr>
            <a:endParaRPr lang="ru-RU" altLang="ru-RU" sz="2600"/>
          </a:p>
        </p:txBody>
      </p:sp>
      <p:sp>
        <p:nvSpPr>
          <p:cNvPr id="2" name="Номер слайда 1">
            <a:extLst>
              <a:ext uri="{FF2B5EF4-FFF2-40B4-BE49-F238E27FC236}">
                <a16:creationId xmlns:a16="http://schemas.microsoft.com/office/drawing/2014/main" id="{5CFA91C2-3046-D85F-C880-B80A3C24EF2B}"/>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23</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7410" name="Содержимое 3">
            <a:extLst>
              <a:ext uri="{FF2B5EF4-FFF2-40B4-BE49-F238E27FC236}">
                <a16:creationId xmlns:a16="http://schemas.microsoft.com/office/drawing/2014/main" id="{513B1852-3C5D-DC15-3F3B-B66DDEE32DAA}"/>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endParaRPr lang="ru-RU" altLang="ru-RU" sz="2600" b="1"/>
          </a:p>
          <a:p>
            <a:pPr marL="0" indent="360363" algn="just">
              <a:lnSpc>
                <a:spcPts val="2500"/>
              </a:lnSpc>
              <a:spcBef>
                <a:spcPct val="0"/>
              </a:spcBef>
              <a:buNone/>
            </a:pPr>
            <a:r>
              <a:rPr lang="ru-RU" altLang="ru-RU" sz="2600" b="1"/>
              <a:t>2. Принцип нормативности развития. </a:t>
            </a:r>
            <a:r>
              <a:rPr lang="ru-RU" altLang="ru-RU" sz="2600"/>
              <a:t>Нормативность развития следует понимать как последовательность сменяющих друг друга возрастов, возрастных стадий онтогенетического развития.</a:t>
            </a:r>
          </a:p>
          <a:p>
            <a:pPr marL="0" indent="360363" algn="just">
              <a:lnSpc>
                <a:spcPts val="2500"/>
              </a:lnSpc>
              <a:spcBef>
                <a:spcPct val="0"/>
              </a:spcBef>
              <a:buNone/>
            </a:pPr>
            <a:r>
              <a:rPr lang="ru-RU" altLang="ru-RU" sz="2600"/>
              <a:t>Таким образом, при оценке соответствия уровня развития ребенка и взрослого возрастной норме и формулировании целей коррекции необходимо учитывать следующие характеристики:</a:t>
            </a:r>
          </a:p>
          <a:p>
            <a:pPr marL="0" indent="360363" algn="just">
              <a:lnSpc>
                <a:spcPts val="2500"/>
              </a:lnSpc>
              <a:spcBef>
                <a:spcPct val="0"/>
              </a:spcBef>
              <a:buNone/>
            </a:pPr>
            <a:r>
              <a:rPr lang="ru-RU" altLang="ru-RU" sz="2600"/>
              <a:t>1) Особенности социальной ситуации развития (например, изменение типа образовательного или воспитательного учреждения, круга общения ребенка, включая сверстников, взрослых, семейное окружение и т.д.).</a:t>
            </a:r>
          </a:p>
          <a:p>
            <a:pPr marL="0" indent="360363" algn="just">
              <a:lnSpc>
                <a:spcPts val="2500"/>
              </a:lnSpc>
              <a:spcBef>
                <a:spcPct val="0"/>
              </a:spcBef>
              <a:buNone/>
            </a:pPr>
            <a:r>
              <a:rPr lang="ru-RU" altLang="ru-RU" sz="2600"/>
              <a:t>2) Уровень сформированности психологических новообразований на данном этапе возрастного развития.</a:t>
            </a:r>
          </a:p>
          <a:p>
            <a:pPr marL="0" indent="360363" algn="just">
              <a:lnSpc>
                <a:spcPts val="2500"/>
              </a:lnSpc>
              <a:spcBef>
                <a:spcPct val="0"/>
              </a:spcBef>
              <a:buNone/>
            </a:pPr>
            <a:r>
              <a:rPr lang="ru-RU" altLang="ru-RU" sz="2600"/>
              <a:t>3) Уровень развития ведущей деятельности ребенка, ее оптимизация.</a:t>
            </a:r>
          </a:p>
          <a:p>
            <a:pPr marL="0" indent="360363" algn="just">
              <a:lnSpc>
                <a:spcPts val="2500"/>
              </a:lnSpc>
              <a:spcBef>
                <a:spcPct val="0"/>
              </a:spcBef>
              <a:buNone/>
            </a:pPr>
            <a:endParaRPr lang="ru-RU" altLang="ru-RU" sz="2600"/>
          </a:p>
        </p:txBody>
      </p:sp>
      <p:sp>
        <p:nvSpPr>
          <p:cNvPr id="2" name="Номер слайда 1">
            <a:extLst>
              <a:ext uri="{FF2B5EF4-FFF2-40B4-BE49-F238E27FC236}">
                <a16:creationId xmlns:a16="http://schemas.microsoft.com/office/drawing/2014/main" id="{FE60CDC6-BFA1-802D-C800-8C65F153A3C1}"/>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24</a:t>
            </a:fld>
            <a:endParaRPr lang="ru-RU" sz="2400" b="1" dirty="0">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8434" name="Содержимое 3">
            <a:extLst>
              <a:ext uri="{FF2B5EF4-FFF2-40B4-BE49-F238E27FC236}">
                <a16:creationId xmlns:a16="http://schemas.microsoft.com/office/drawing/2014/main" id="{BCA7B78A-F27A-9A4B-BD22-56BAF3D0D41B}"/>
              </a:ext>
            </a:extLst>
          </p:cNvPr>
          <p:cNvSpPr>
            <a:spLocks noGrp="1"/>
          </p:cNvSpPr>
          <p:nvPr>
            <p:ph idx="1"/>
          </p:nvPr>
        </p:nvSpPr>
        <p:spPr>
          <a:xfrm>
            <a:off x="1847849" y="285750"/>
            <a:ext cx="9067077" cy="5941430"/>
          </a:xfrm>
        </p:spPr>
        <p:txBody>
          <a:bodyPr/>
          <a:lstStyle/>
          <a:p>
            <a:pPr marL="0" indent="360363" algn="just">
              <a:lnSpc>
                <a:spcPts val="2500"/>
              </a:lnSpc>
              <a:spcBef>
                <a:spcPct val="0"/>
              </a:spcBef>
              <a:buNone/>
            </a:pPr>
            <a:endParaRPr lang="ru-RU" altLang="ru-RU" sz="2600" dirty="0"/>
          </a:p>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dirty="0"/>
              <a:t>3.   </a:t>
            </a:r>
            <a:r>
              <a:rPr lang="ru-RU" altLang="ru-RU" sz="2600" b="1" dirty="0"/>
              <a:t>Принцип коррекции «сверху вниз». </a:t>
            </a:r>
            <a:r>
              <a:rPr lang="ru-RU" altLang="ru-RU" sz="2600" dirty="0"/>
              <a:t>Данный принцип, выдвинутый Л.С. Выготским, раскрывает направленность коррекционной работы. В центре внимания психолога стоит завтрашний день развития, а основным содержанием коррекционной деятельности является создание «зоны ближайшего развития» для клиента (у Л.С. Выготского такими клиентами выступали дети). Коррекция по принципу «сверху вниз» носит опережающий характер и строится как психологическая деятельность, нацеленная на своевременное формирование психологических новообразований.</a:t>
            </a:r>
          </a:p>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dirty="0"/>
              <a:t>Самое главное новообразование – это личность, развитие личности.</a:t>
            </a:r>
          </a:p>
        </p:txBody>
      </p:sp>
      <p:sp>
        <p:nvSpPr>
          <p:cNvPr id="2" name="Номер слайда 1">
            <a:extLst>
              <a:ext uri="{FF2B5EF4-FFF2-40B4-BE49-F238E27FC236}">
                <a16:creationId xmlns:a16="http://schemas.microsoft.com/office/drawing/2014/main" id="{D54D65C2-1BB1-350F-3422-9B8F3565A83C}"/>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25</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9458" name="Содержимое 3">
            <a:extLst>
              <a:ext uri="{FF2B5EF4-FFF2-40B4-BE49-F238E27FC236}">
                <a16:creationId xmlns:a16="http://schemas.microsoft.com/office/drawing/2014/main" id="{B3066FC3-0146-86E5-0E82-1166215F9C60}"/>
              </a:ext>
            </a:extLst>
          </p:cNvPr>
          <p:cNvSpPr>
            <a:spLocks noGrp="1"/>
          </p:cNvSpPr>
          <p:nvPr>
            <p:ph idx="1"/>
          </p:nvPr>
        </p:nvSpPr>
        <p:spPr>
          <a:xfrm>
            <a:off x="1847850" y="285750"/>
            <a:ext cx="8534400" cy="5686787"/>
          </a:xfrm>
        </p:spPr>
        <p:txBody>
          <a:bodyPr/>
          <a:lstStyle/>
          <a:p>
            <a:pPr marL="0" indent="360363" algn="just">
              <a:lnSpc>
                <a:spcPts val="2500"/>
              </a:lnSpc>
              <a:spcBef>
                <a:spcPct val="0"/>
              </a:spcBef>
              <a:buNone/>
            </a:pPr>
            <a:endParaRPr lang="ru-RU" altLang="ru-RU" sz="2600" dirty="0"/>
          </a:p>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b="1" dirty="0"/>
              <a:t>4. Принцип коррекции «снизу вверх»</a:t>
            </a:r>
            <a:r>
              <a:rPr lang="ru-RU" altLang="ru-RU" sz="2600" dirty="0"/>
              <a:t>. При реализации этого принципа в качестве основного содержания коррекционной работы рассматриваются упражнение и тренировка уже имеющихся психологических способностей. Этот принцип реализуется в основном сторонниками поведенческого подхода. В их понимании коррекция поведения должна строиться как подкрепление (положительное или отрицательное) уже имеющихся шаблонов поведения с целью закрепления социально-желательного поведения и торможения социально-нежелательного поведения.</a:t>
            </a:r>
          </a:p>
        </p:txBody>
      </p:sp>
      <p:sp>
        <p:nvSpPr>
          <p:cNvPr id="2" name="Номер слайда 1">
            <a:extLst>
              <a:ext uri="{FF2B5EF4-FFF2-40B4-BE49-F238E27FC236}">
                <a16:creationId xmlns:a16="http://schemas.microsoft.com/office/drawing/2014/main" id="{38A174C8-37AE-62CA-1F8E-B2383E7519C4}"/>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26</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0482" name="Содержимое 3">
            <a:extLst>
              <a:ext uri="{FF2B5EF4-FFF2-40B4-BE49-F238E27FC236}">
                <a16:creationId xmlns:a16="http://schemas.microsoft.com/office/drawing/2014/main" id="{7FF650C9-C1D8-DC32-6DD9-C5FFE8A242DC}"/>
              </a:ext>
            </a:extLst>
          </p:cNvPr>
          <p:cNvSpPr>
            <a:spLocks noGrp="1"/>
          </p:cNvSpPr>
          <p:nvPr>
            <p:ph idx="1"/>
          </p:nvPr>
        </p:nvSpPr>
        <p:spPr>
          <a:xfrm>
            <a:off x="1030147" y="285750"/>
            <a:ext cx="10323653" cy="5814108"/>
          </a:xfrm>
        </p:spPr>
        <p:txBody>
          <a:bodyPr/>
          <a:lstStyle/>
          <a:p>
            <a:pPr marL="0" indent="360363" algn="just">
              <a:lnSpc>
                <a:spcPts val="2500"/>
              </a:lnSpc>
              <a:spcBef>
                <a:spcPct val="0"/>
              </a:spcBef>
              <a:buNone/>
            </a:pPr>
            <a:r>
              <a:rPr lang="ru-RU" altLang="ru-RU" sz="2600" b="1" dirty="0"/>
              <a:t>5.   Принцип системности развития психологической деятельности. </a:t>
            </a:r>
            <a:r>
              <a:rPr lang="ru-RU" altLang="ru-RU" sz="2600" dirty="0"/>
              <a:t>В силу системности строения психики, сознания и деятельности личности все аспекты ее развития взаимосвязаны и взаимообусловлены. При определении целей и задач коррекционно-развивающей деятельности нельзя ограничиваться лишь актуальными на сегодняшний день проблемами, а необходимо исходить из ближайшего прогноза развития. Вовремя принятые превентивные меры позволяют избежать различного рода отклонений в развитии, а тем самым необходимости развертывания в целом системы специальных коррекционных мероприятий.</a:t>
            </a:r>
          </a:p>
          <a:p>
            <a:pPr marL="0" indent="360363" algn="just">
              <a:lnSpc>
                <a:spcPts val="2500"/>
              </a:lnSpc>
              <a:spcBef>
                <a:spcPct val="0"/>
              </a:spcBef>
              <a:buNone/>
            </a:pPr>
            <a:r>
              <a:rPr lang="ru-RU" altLang="ru-RU" sz="2600" dirty="0"/>
              <a:t>При определении стратегии коррекционной работы принцип системности развития оказывается тесно связанным с принципом коррекции «сверху вниз»: системность анализа актуального уровня развития, достигнутого к текущему моменту</a:t>
            </a:r>
          </a:p>
          <a:p>
            <a:pPr marL="0" indent="360363" algn="just">
              <a:lnSpc>
                <a:spcPts val="2500"/>
              </a:lnSpc>
              <a:spcBef>
                <a:spcPct val="0"/>
              </a:spcBef>
              <a:buNone/>
            </a:pPr>
            <a:endParaRPr lang="ru-RU" altLang="ru-RU" sz="2600" dirty="0"/>
          </a:p>
        </p:txBody>
      </p:sp>
      <p:sp>
        <p:nvSpPr>
          <p:cNvPr id="2" name="Номер слайда 1">
            <a:extLst>
              <a:ext uri="{FF2B5EF4-FFF2-40B4-BE49-F238E27FC236}">
                <a16:creationId xmlns:a16="http://schemas.microsoft.com/office/drawing/2014/main" id="{7914FB07-D0E5-DB19-45D0-A52FF9A7535D}"/>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27</a:t>
            </a:fld>
            <a:endParaRPr lang="ru-RU" sz="2400" b="1" dirty="0">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1506" name="Содержимое 3">
            <a:extLst>
              <a:ext uri="{FF2B5EF4-FFF2-40B4-BE49-F238E27FC236}">
                <a16:creationId xmlns:a16="http://schemas.microsoft.com/office/drawing/2014/main" id="{219D7DD1-B076-AC29-7A7A-FAD05D0E4DFA}"/>
              </a:ext>
            </a:extLst>
          </p:cNvPr>
          <p:cNvSpPr>
            <a:spLocks noGrp="1"/>
          </p:cNvSpPr>
          <p:nvPr>
            <p:ph idx="1"/>
          </p:nvPr>
        </p:nvSpPr>
        <p:spPr>
          <a:xfrm>
            <a:off x="1847850" y="285750"/>
            <a:ext cx="8534400" cy="5536316"/>
          </a:xfrm>
        </p:spPr>
        <p:txBody>
          <a:bodyPr/>
          <a:lstStyle/>
          <a:p>
            <a:pPr marL="0" indent="360363" algn="just">
              <a:lnSpc>
                <a:spcPts val="2500"/>
              </a:lnSpc>
              <a:spcBef>
                <a:spcPct val="0"/>
              </a:spcBef>
              <a:buNone/>
            </a:pPr>
            <a:endParaRPr lang="ru-RU" altLang="ru-RU" sz="2600" b="1" dirty="0"/>
          </a:p>
          <a:p>
            <a:pPr marL="0" indent="360363" algn="just">
              <a:lnSpc>
                <a:spcPts val="2500"/>
              </a:lnSpc>
              <a:spcBef>
                <a:spcPct val="0"/>
              </a:spcBef>
              <a:buNone/>
            </a:pPr>
            <a:r>
              <a:rPr lang="ru-RU" altLang="ru-RU" sz="2600" b="1" dirty="0"/>
              <a:t>6.   Деятельностный принцип коррекции. </a:t>
            </a:r>
            <a:r>
              <a:rPr lang="ru-RU" altLang="ru-RU" sz="2600" dirty="0"/>
              <a:t>Суть его заключается в том, что генеральным способом коррекционно-развивающего воздействия является организация активной деятельности клиента.</a:t>
            </a:r>
          </a:p>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dirty="0"/>
              <a:t>Согласно данному принципу основным направлением коррекционной работы является целенаправленное формирование обобщенных способов ориентировки клиента в различных сферах предметной деятельности, межличностных взаимодействий, в конечном счёте в социальной ситуации развития.</a:t>
            </a:r>
          </a:p>
          <a:p>
            <a:pPr marL="0" indent="360363" algn="just">
              <a:lnSpc>
                <a:spcPts val="2500"/>
              </a:lnSpc>
              <a:spcBef>
                <a:spcPct val="0"/>
              </a:spcBef>
              <a:buNone/>
            </a:pPr>
            <a:endParaRPr lang="ru-RU" altLang="ru-RU" sz="2600" dirty="0"/>
          </a:p>
        </p:txBody>
      </p:sp>
      <p:sp>
        <p:nvSpPr>
          <p:cNvPr id="2" name="Номер слайда 1">
            <a:extLst>
              <a:ext uri="{FF2B5EF4-FFF2-40B4-BE49-F238E27FC236}">
                <a16:creationId xmlns:a16="http://schemas.microsoft.com/office/drawing/2014/main" id="{5B926CAD-F0AD-CB5A-7608-825BC7BA7A84}"/>
              </a:ext>
            </a:extLst>
          </p:cNvPr>
          <p:cNvSpPr>
            <a:spLocks noGrp="1"/>
          </p:cNvSpPr>
          <p:nvPr>
            <p:ph type="sldNum" sz="quarter" idx="12"/>
          </p:nvPr>
        </p:nvSpPr>
        <p:spPr>
          <a:xfrm>
            <a:off x="8656898" y="6389687"/>
            <a:ext cx="2743200" cy="365125"/>
          </a:xfrm>
        </p:spPr>
        <p:txBody>
          <a:bodyPr/>
          <a:lstStyle/>
          <a:p>
            <a:pPr>
              <a:defRPr/>
            </a:pPr>
            <a:fld id="{434D9315-6691-4001-AB10-E0B49B12D351}" type="slidenum">
              <a:rPr lang="ru-RU" sz="2400" b="1" smtClean="0">
                <a:solidFill>
                  <a:schemeClr val="tx1">
                    <a:lumMod val="95000"/>
                    <a:lumOff val="5000"/>
                  </a:schemeClr>
                </a:solidFill>
              </a:rPr>
              <a:pPr>
                <a:defRPr/>
              </a:pPr>
              <a:t>28</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2530" name="Содержимое 3">
            <a:extLst>
              <a:ext uri="{FF2B5EF4-FFF2-40B4-BE49-F238E27FC236}">
                <a16:creationId xmlns:a16="http://schemas.microsoft.com/office/drawing/2014/main" id="{A0A355E2-1EE0-60CE-2EE7-48EFCFF439E4}"/>
              </a:ext>
            </a:extLst>
          </p:cNvPr>
          <p:cNvSpPr>
            <a:spLocks noGrp="1"/>
          </p:cNvSpPr>
          <p:nvPr>
            <p:ph idx="1"/>
          </p:nvPr>
        </p:nvSpPr>
        <p:spPr>
          <a:xfrm>
            <a:off x="1134319" y="285750"/>
            <a:ext cx="9931078" cy="5814108"/>
          </a:xfrm>
        </p:spPr>
        <p:txBody>
          <a:bodyPr/>
          <a:lstStyle/>
          <a:p>
            <a:pPr marL="0" indent="360363" algn="just">
              <a:lnSpc>
                <a:spcPts val="2500"/>
              </a:lnSpc>
              <a:spcBef>
                <a:spcPct val="0"/>
              </a:spcBef>
              <a:buNone/>
            </a:pPr>
            <a:r>
              <a:rPr lang="ru-RU" altLang="ru-RU" sz="2600" dirty="0"/>
              <a:t>Существуют </a:t>
            </a:r>
            <a:r>
              <a:rPr lang="ru-RU" altLang="ru-RU" sz="2600" b="1" dirty="0"/>
              <a:t>правила и установки</a:t>
            </a:r>
            <a:r>
              <a:rPr lang="ru-RU" altLang="ru-RU" sz="2600" dirty="0"/>
              <a:t>, позволяющие психологу структурировать процесс индивидуальной психокоррекции и делать его более эффективным:</a:t>
            </a:r>
          </a:p>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dirty="0"/>
              <a:t>1. Не бывает двух одинаковых клиентов и ситуаций психокоррекции. Человеческие проблемы только на первый взгляд могут показаться схожими, однако они возникают, развиваются, существуют в контексте уникальных человеческих жизней, поэтому проблемы в действительности являются уникальными и соответственно каждое коррекционное воздействие уникально и неповторимо.</a:t>
            </a:r>
          </a:p>
          <a:p>
            <a:pPr marL="0" indent="360363" algn="just">
              <a:lnSpc>
                <a:spcPts val="2500"/>
              </a:lnSpc>
              <a:spcBef>
                <a:spcPct val="0"/>
              </a:spcBef>
              <a:buNone/>
            </a:pPr>
            <a:r>
              <a:rPr lang="ru-RU" altLang="ru-RU" sz="2600" dirty="0"/>
              <a:t>2.  В процессе коррекции психолог и клиент постоянно изменяются сообразно их отношениям (в психологической коррекции не может быть статичных ситуаций).</a:t>
            </a:r>
          </a:p>
        </p:txBody>
      </p:sp>
      <p:sp>
        <p:nvSpPr>
          <p:cNvPr id="2" name="Номер слайда 1">
            <a:extLst>
              <a:ext uri="{FF2B5EF4-FFF2-40B4-BE49-F238E27FC236}">
                <a16:creationId xmlns:a16="http://schemas.microsoft.com/office/drawing/2014/main" id="{F9806FA7-682C-9D30-5BA0-B0C83708A0A5}"/>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29</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1" dirty="0"/>
              <a:t>Виды психологической помощи</a:t>
            </a:r>
          </a:p>
        </p:txBody>
      </p:sp>
      <p:sp>
        <p:nvSpPr>
          <p:cNvPr id="3" name="Содержимое 2"/>
          <p:cNvSpPr>
            <a:spLocks noGrp="1"/>
          </p:cNvSpPr>
          <p:nvPr>
            <p:ph idx="1"/>
          </p:nvPr>
        </p:nvSpPr>
        <p:spPr>
          <a:xfrm>
            <a:off x="838200" y="1847852"/>
            <a:ext cx="10515600" cy="4351338"/>
          </a:xfrm>
        </p:spPr>
        <p:txBody>
          <a:bodyPr/>
          <a:lstStyle/>
          <a:p>
            <a:r>
              <a:rPr lang="ru-RU" b="1" i="1" dirty="0"/>
              <a:t>Психологическая помощь </a:t>
            </a:r>
            <a:r>
              <a:rPr lang="ru-RU" dirty="0"/>
              <a:t>– область практического применения психологии, ориентированная на повышение психологической компетентности людей.</a:t>
            </a:r>
          </a:p>
          <a:p>
            <a:pPr algn="ctr">
              <a:buNone/>
            </a:pPr>
            <a:r>
              <a:rPr lang="ru-RU" b="1" dirty="0"/>
              <a:t>Основные способы оказания психологической помощи:</a:t>
            </a:r>
          </a:p>
          <a:p>
            <a:pPr>
              <a:buFontTx/>
              <a:buChar char="-"/>
            </a:pPr>
            <a:r>
              <a:rPr lang="ru-RU" dirty="0"/>
              <a:t>психологическая коррекция (</a:t>
            </a:r>
            <a:r>
              <a:rPr lang="ru-RU" dirty="0" err="1"/>
              <a:t>психокоррекция</a:t>
            </a:r>
            <a:r>
              <a:rPr lang="ru-RU" dirty="0"/>
              <a:t>);</a:t>
            </a:r>
          </a:p>
          <a:p>
            <a:pPr>
              <a:buFontTx/>
              <a:buChar char="-"/>
            </a:pPr>
            <a:r>
              <a:rPr lang="ru-RU" dirty="0"/>
              <a:t>психотерапия;</a:t>
            </a:r>
          </a:p>
          <a:p>
            <a:pPr>
              <a:buFontTx/>
              <a:buChar char="-"/>
            </a:pPr>
            <a:r>
              <a:rPr lang="ru-RU" dirty="0"/>
              <a:t>психологическое консультирование.</a:t>
            </a:r>
          </a:p>
        </p:txBody>
      </p:sp>
      <p:sp>
        <p:nvSpPr>
          <p:cNvPr id="4" name="Номер слайда 3">
            <a:extLst>
              <a:ext uri="{FF2B5EF4-FFF2-40B4-BE49-F238E27FC236}">
                <a16:creationId xmlns:a16="http://schemas.microsoft.com/office/drawing/2014/main" id="{BD25304E-AE38-89BA-0817-D1211835D3F1}"/>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3</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3554" name="Содержимое 3">
            <a:extLst>
              <a:ext uri="{FF2B5EF4-FFF2-40B4-BE49-F238E27FC236}">
                <a16:creationId xmlns:a16="http://schemas.microsoft.com/office/drawing/2014/main" id="{9C34ADCE-FAC2-F429-F52F-50857932CA42}"/>
              </a:ext>
            </a:extLst>
          </p:cNvPr>
          <p:cNvSpPr>
            <a:spLocks noGrp="1"/>
          </p:cNvSpPr>
          <p:nvPr>
            <p:ph idx="1"/>
          </p:nvPr>
        </p:nvSpPr>
        <p:spPr>
          <a:xfrm>
            <a:off x="1847849" y="285750"/>
            <a:ext cx="9113375" cy="5582615"/>
          </a:xfrm>
        </p:spPr>
        <p:txBody>
          <a:bodyPr/>
          <a:lstStyle/>
          <a:p>
            <a:pPr marL="0" indent="360363" algn="just">
              <a:lnSpc>
                <a:spcPts val="2500"/>
              </a:lnSpc>
              <a:spcBef>
                <a:spcPct val="0"/>
              </a:spcBef>
              <a:buNone/>
            </a:pPr>
            <a:r>
              <a:rPr lang="ru-RU" altLang="ru-RU" sz="2600" dirty="0"/>
              <a:t>3.   Самым лучшим экспертом собственных проблем является клиент, поэтому следует помочь ему принять на себя ответственность за их решение. Видение собственных проблем клиентом не менее, а, может быть, более важно, нежели представление о них психолога.</a:t>
            </a:r>
          </a:p>
          <a:p>
            <a:pPr marL="0" indent="360363" algn="just">
              <a:lnSpc>
                <a:spcPts val="2500"/>
              </a:lnSpc>
              <a:spcBef>
                <a:spcPct val="0"/>
              </a:spcBef>
              <a:buNone/>
            </a:pPr>
            <a:r>
              <a:rPr lang="ru-RU" altLang="ru-RU" sz="2600" dirty="0"/>
              <a:t>4.  В процессе коррекции чувство безопасности клиента важнее, чем требования психолога. Таким образом, в коррекции неуместно добиваться цели любой ценой, не обращая внимания на эмоциональное состояние клиента</a:t>
            </a:r>
          </a:p>
          <a:p>
            <a:pPr marL="0" indent="360363" algn="just">
              <a:lnSpc>
                <a:spcPts val="2500"/>
              </a:lnSpc>
              <a:spcBef>
                <a:spcPct val="0"/>
              </a:spcBef>
              <a:buNone/>
            </a:pPr>
            <a:r>
              <a:rPr lang="ru-RU" altLang="ru-RU" sz="2600" dirty="0"/>
              <a:t>5.    Стремясь помочь клиенту, психолог обязан «подключить» все свои профессиональные и личностные возможности, однако в каждом конкретном случае он не должен забывать, что он всего лишь человек и поэтому не способен полностью отвечать за другого человека, за его жизнь и трудности.</a:t>
            </a:r>
          </a:p>
        </p:txBody>
      </p:sp>
      <p:sp>
        <p:nvSpPr>
          <p:cNvPr id="2" name="Номер слайда 1">
            <a:extLst>
              <a:ext uri="{FF2B5EF4-FFF2-40B4-BE49-F238E27FC236}">
                <a16:creationId xmlns:a16="http://schemas.microsoft.com/office/drawing/2014/main" id="{7167B58E-EDEE-783B-8B3A-9F96D6C81DA7}"/>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30</a:t>
            </a:fld>
            <a:endParaRPr lang="ru-RU" sz="2400" b="1" dirty="0">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4578" name="Содержимое 3">
            <a:extLst>
              <a:ext uri="{FF2B5EF4-FFF2-40B4-BE49-F238E27FC236}">
                <a16:creationId xmlns:a16="http://schemas.microsoft.com/office/drawing/2014/main" id="{8EA8F48A-306A-8480-8571-6DA245EFF80C}"/>
              </a:ext>
            </a:extLst>
          </p:cNvPr>
          <p:cNvSpPr>
            <a:spLocks noGrp="1"/>
          </p:cNvSpPr>
          <p:nvPr>
            <p:ph idx="1"/>
          </p:nvPr>
        </p:nvSpPr>
        <p:spPr>
          <a:xfrm>
            <a:off x="752354" y="285750"/>
            <a:ext cx="10752881" cy="5779384"/>
          </a:xfrm>
        </p:spPr>
        <p:txBody>
          <a:bodyPr>
            <a:normAutofit fontScale="92500"/>
          </a:bodyPr>
          <a:lstStyle/>
          <a:p>
            <a:pPr marL="0" indent="360363" algn="just">
              <a:lnSpc>
                <a:spcPts val="2500"/>
              </a:lnSpc>
              <a:spcBef>
                <a:spcPct val="0"/>
              </a:spcBef>
              <a:buNone/>
            </a:pPr>
            <a:r>
              <a:rPr lang="ru-RU" altLang="ru-RU" sz="2600" dirty="0"/>
              <a:t>6. Не следует ожидать непосредственного эффекта от каждой отдельно взятой коррекционной встречи. Решение проблем, а также успех коррекции не похожи на равномерно поднимающуюся вверх прямую - это процесс, в котором заметные улучшения сменяются ухудшениями, потому что самоизменение требует многих усилий и риска, которые не всегда и не сразу завершаются успехом.</a:t>
            </a:r>
          </a:p>
          <a:p>
            <a:pPr marL="0" indent="360363" algn="just">
              <a:lnSpc>
                <a:spcPts val="2500"/>
              </a:lnSpc>
              <a:spcBef>
                <a:spcPct val="0"/>
              </a:spcBef>
              <a:buNone/>
            </a:pPr>
            <a:r>
              <a:rPr lang="ru-RU" altLang="ru-RU" sz="2600" dirty="0"/>
              <a:t>7. Компетентный психолог знает уровень своей профессиональной квалификации и собственные недостатки, он ответствен за соблюдение правил этики и работы на благо клиентов.</a:t>
            </a:r>
          </a:p>
          <a:p>
            <a:pPr marL="0" indent="360363" algn="just">
              <a:lnSpc>
                <a:spcPts val="2500"/>
              </a:lnSpc>
              <a:spcBef>
                <a:spcPct val="0"/>
              </a:spcBef>
              <a:buNone/>
            </a:pPr>
            <a:r>
              <a:rPr lang="ru-RU" altLang="ru-RU" sz="2600" dirty="0"/>
              <a:t>8. Для обозначения и концептуализации каждой проблемы могут быть использованы различные теоретические подходы, но нет и не может быть единственного наилучшего теоретического подхода.</a:t>
            </a:r>
          </a:p>
          <a:p>
            <a:pPr marL="0" indent="360363" algn="just">
              <a:lnSpc>
                <a:spcPts val="2500"/>
              </a:lnSpc>
              <a:spcBef>
                <a:spcPct val="0"/>
              </a:spcBef>
              <a:buNone/>
            </a:pPr>
            <a:r>
              <a:rPr lang="ru-RU" altLang="ru-RU" sz="2600" dirty="0"/>
              <a:t>9. Некоторые проблемы в принципе неразрешимы (например, проблема экзистенциальной вины, принятие утраты). В таких случаях психолог должен постараться помочь клиенту принять неизбежность ситуации и смириться с ней.</a:t>
            </a:r>
          </a:p>
          <a:p>
            <a:pPr marL="0" indent="360363" algn="just">
              <a:lnSpc>
                <a:spcPts val="2500"/>
              </a:lnSpc>
              <a:spcBef>
                <a:spcPct val="0"/>
              </a:spcBef>
              <a:buNone/>
            </a:pPr>
            <a:r>
              <a:rPr lang="ru-RU" altLang="ru-RU" sz="2600" dirty="0"/>
              <a:t>10. Эффективная коррекция - это процесс, который выполняется вместе с клиентом, но не вместо клиента.</a:t>
            </a:r>
          </a:p>
          <a:p>
            <a:pPr marL="514350" indent="-514350" algn="just">
              <a:lnSpc>
                <a:spcPts val="2500"/>
              </a:lnSpc>
              <a:spcBef>
                <a:spcPct val="0"/>
              </a:spcBef>
              <a:buAutoNum type="arabicPeriod" startAt="8"/>
            </a:pPr>
            <a:endParaRPr lang="ru-RU" altLang="ru-RU" sz="2600" dirty="0"/>
          </a:p>
        </p:txBody>
      </p:sp>
      <p:sp>
        <p:nvSpPr>
          <p:cNvPr id="2" name="Номер слайда 1">
            <a:extLst>
              <a:ext uri="{FF2B5EF4-FFF2-40B4-BE49-F238E27FC236}">
                <a16:creationId xmlns:a16="http://schemas.microsoft.com/office/drawing/2014/main" id="{2405506A-AB24-E536-4AD6-C4115F3B6642}"/>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31</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7549" y="474562"/>
            <a:ext cx="9578051" cy="1168488"/>
          </a:xfrm>
        </p:spPr>
        <p:txBody>
          <a:bodyPr>
            <a:normAutofit/>
          </a:bodyPr>
          <a:lstStyle/>
          <a:p>
            <a:pPr algn="ctr"/>
            <a:r>
              <a:rPr lang="ru-RU" dirty="0"/>
              <a:t>7 Этапов коррекционно-развивающей работы (по И.В. Дубровиной)</a:t>
            </a:r>
          </a:p>
        </p:txBody>
      </p:sp>
      <p:sp>
        <p:nvSpPr>
          <p:cNvPr id="3" name="Содержимое 2"/>
          <p:cNvSpPr>
            <a:spLocks noGrp="1"/>
          </p:cNvSpPr>
          <p:nvPr>
            <p:ph idx="1"/>
          </p:nvPr>
        </p:nvSpPr>
        <p:spPr>
          <a:xfrm>
            <a:off x="937549" y="1548822"/>
            <a:ext cx="10273496" cy="4134348"/>
          </a:xfrm>
        </p:spPr>
        <p:txBody>
          <a:bodyPr>
            <a:normAutofit/>
          </a:bodyPr>
          <a:lstStyle/>
          <a:p>
            <a:pPr marL="0" indent="0">
              <a:buNone/>
            </a:pPr>
            <a:r>
              <a:rPr lang="ru-RU" dirty="0"/>
              <a:t>1. </a:t>
            </a:r>
            <a:r>
              <a:rPr lang="ru-RU" i="1" dirty="0">
                <a:latin typeface="+mj-lt"/>
              </a:rPr>
              <a:t>Изучение практического запроса </a:t>
            </a:r>
            <a:r>
              <a:rPr lang="ru-RU" dirty="0"/>
              <a:t>(Наиболее распространенные запросы связаны:</a:t>
            </a:r>
            <a:r>
              <a:rPr lang="ru-RU" b="1" dirty="0"/>
              <a:t> </a:t>
            </a:r>
            <a:r>
              <a:rPr lang="ru-RU" dirty="0"/>
              <a:t>с низкой успеваемостью, с личностными проблемами, вопросы детско-родительских отношений и т.п.).</a:t>
            </a:r>
          </a:p>
          <a:p>
            <a:pPr marL="0" indent="0">
              <a:buNone/>
            </a:pPr>
            <a:r>
              <a:rPr lang="ru-RU" dirty="0"/>
              <a:t>2. </a:t>
            </a:r>
            <a:r>
              <a:rPr lang="ru-RU" i="1" dirty="0">
                <a:latin typeface="+mj-lt"/>
              </a:rPr>
              <a:t>Формулировка психологической проблемы  </a:t>
            </a:r>
            <a:r>
              <a:rPr lang="ru-RU" dirty="0"/>
              <a:t>на основе получения более полной информации через беседу и анализ данных об истории развития. Выявление причин проблемы в первом приближении. </a:t>
            </a:r>
          </a:p>
          <a:p>
            <a:pPr marL="0" indent="0">
              <a:buNone/>
            </a:pPr>
            <a:r>
              <a:rPr lang="ru-RU" dirty="0"/>
              <a:t>3. </a:t>
            </a:r>
            <a:r>
              <a:rPr lang="ru-RU" i="1" dirty="0">
                <a:latin typeface="+mj-lt"/>
              </a:rPr>
              <a:t>Выдвижение гипотез </a:t>
            </a:r>
            <a:r>
              <a:rPr lang="ru-RU" dirty="0"/>
              <a:t>о причинах наблюдаемых явлений. Психолог на основании новых данных, дополнительных сведений, результатов выполнения того или иного задания, углубленных знаний истории его развития может и должен в случае необходимости менять исходные гипотезы и предположения и формулировать новые. Гипотезы при этом обычно принимают все более и более узкую направленность, фиксируя основную, «ядерную» причину.</a:t>
            </a:r>
          </a:p>
        </p:txBody>
      </p:sp>
      <p:sp>
        <p:nvSpPr>
          <p:cNvPr id="4" name="Номер слайда 3">
            <a:extLst>
              <a:ext uri="{FF2B5EF4-FFF2-40B4-BE49-F238E27FC236}">
                <a16:creationId xmlns:a16="http://schemas.microsoft.com/office/drawing/2014/main" id="{069638F2-D1C8-9948-2B61-39930218A06B}"/>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32</a:t>
            </a:fld>
            <a:endParaRPr lang="ru-RU" sz="2400" b="1">
              <a:solidFill>
                <a:schemeClr val="tx1">
                  <a:lumMod val="95000"/>
                  <a:lumOff val="5000"/>
                </a:schemeClr>
              </a:solidFill>
            </a:endParaRPr>
          </a:p>
        </p:txBody>
      </p:sp>
    </p:spTree>
    <p:extLst>
      <p:ext uri="{BB962C8B-B14F-4D97-AF65-F5344CB8AC3E}">
        <p14:creationId xmlns:p14="http://schemas.microsoft.com/office/powerpoint/2010/main" val="192418680"/>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98103" y="854632"/>
            <a:ext cx="9492731" cy="5400600"/>
          </a:xfrm>
        </p:spPr>
        <p:txBody>
          <a:bodyPr>
            <a:normAutofit/>
          </a:bodyPr>
          <a:lstStyle/>
          <a:p>
            <a:pPr marL="0" indent="0">
              <a:buNone/>
            </a:pPr>
            <a:r>
              <a:rPr lang="ru-RU" dirty="0"/>
              <a:t>4. </a:t>
            </a:r>
            <a:r>
              <a:rPr lang="ru-RU" i="1" dirty="0">
                <a:latin typeface="+mj-lt"/>
              </a:rPr>
              <a:t>Выбор метода обследования</a:t>
            </a:r>
            <a:r>
              <a:rPr lang="ru-RU" dirty="0">
                <a:latin typeface="+mj-lt"/>
              </a:rPr>
              <a:t>. Использования метода</a:t>
            </a:r>
            <a:r>
              <a:rPr lang="ru-RU" dirty="0"/>
              <a:t>. Два основных подхода к диагностике индивидуальных особенностей: количественный, основанный на идее повторяемости, возможности измерения, выявления статистических закономерностей, и качественный, ориентирующийся на индивида как на уникального, неповторимого человека;</a:t>
            </a:r>
          </a:p>
          <a:p>
            <a:pPr marL="0" indent="0">
              <a:buNone/>
            </a:pPr>
            <a:r>
              <a:rPr lang="ru-RU" dirty="0"/>
              <a:t>5. </a:t>
            </a:r>
            <a:r>
              <a:rPr lang="ru-RU" i="1" dirty="0">
                <a:latin typeface="+mj-lt"/>
              </a:rPr>
              <a:t>Формулировка психологического диагноза</a:t>
            </a:r>
            <a:r>
              <a:rPr lang="ru-RU" dirty="0"/>
              <a:t>, которая должна </a:t>
            </a:r>
            <a:r>
              <a:rPr lang="ru-RU" dirty="0">
                <a:latin typeface="+mj-lt"/>
              </a:rPr>
              <a:t>содержать и прогноз </a:t>
            </a:r>
            <a:r>
              <a:rPr lang="ru-RU" dirty="0"/>
              <a:t>дальнейшего развития ребенка в двух направлениях: при условии, если с ребенком будет проведена необходимая работа, и при условии, если такой работы с ним проведено не будет;</a:t>
            </a:r>
          </a:p>
          <a:p>
            <a:pPr marL="0" indent="0">
              <a:buNone/>
            </a:pPr>
            <a:r>
              <a:rPr lang="ru-RU" dirty="0"/>
              <a:t>6. </a:t>
            </a:r>
            <a:r>
              <a:rPr lang="ru-RU" i="1" dirty="0"/>
              <a:t>Разработка рекомендаций, программы </a:t>
            </a:r>
            <a:r>
              <a:rPr lang="ru-RU" i="1" dirty="0" err="1"/>
              <a:t>психокоррекционной</a:t>
            </a:r>
            <a:r>
              <a:rPr lang="ru-RU" i="1" dirty="0"/>
              <a:t> или развивающей работы</a:t>
            </a:r>
            <a:r>
              <a:rPr lang="ru-RU" dirty="0"/>
              <a:t>.</a:t>
            </a:r>
          </a:p>
          <a:p>
            <a:pPr marL="0" indent="0">
              <a:buNone/>
            </a:pPr>
            <a:r>
              <a:rPr lang="ru-RU" dirty="0"/>
              <a:t>7. </a:t>
            </a:r>
            <a:r>
              <a:rPr lang="ru-RU" i="1" dirty="0"/>
              <a:t>Осуществление </a:t>
            </a:r>
            <a:r>
              <a:rPr lang="ru-RU" i="1" dirty="0" err="1"/>
              <a:t>психокоррекционной</a:t>
            </a:r>
            <a:r>
              <a:rPr lang="ru-RU" i="1" dirty="0"/>
              <a:t> программы, Контроль за выполнением программы.</a:t>
            </a:r>
          </a:p>
          <a:p>
            <a:endParaRPr lang="ru-RU" dirty="0"/>
          </a:p>
        </p:txBody>
      </p:sp>
      <p:sp>
        <p:nvSpPr>
          <p:cNvPr id="4" name="Номер слайда 3">
            <a:extLst>
              <a:ext uri="{FF2B5EF4-FFF2-40B4-BE49-F238E27FC236}">
                <a16:creationId xmlns:a16="http://schemas.microsoft.com/office/drawing/2014/main" id="{3EF4EF54-21FA-8C0C-B4A0-0FD4646D8D26}"/>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33</a:t>
            </a:fld>
            <a:endParaRPr lang="ru-RU" sz="2400" b="1" dirty="0">
              <a:solidFill>
                <a:schemeClr val="tx1"/>
              </a:solidFill>
            </a:endParaRPr>
          </a:p>
        </p:txBody>
      </p:sp>
    </p:spTree>
    <p:extLst>
      <p:ext uri="{BB962C8B-B14F-4D97-AF65-F5344CB8AC3E}">
        <p14:creationId xmlns:p14="http://schemas.microsoft.com/office/powerpoint/2010/main" val="2939925874"/>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815490"/>
          </a:xfrm>
        </p:spPr>
        <p:txBody>
          <a:bodyPr>
            <a:normAutofit/>
          </a:bodyPr>
          <a:lstStyle/>
          <a:p>
            <a:pPr algn="ctr"/>
            <a:r>
              <a:rPr lang="ru-RU" b="1" dirty="0"/>
              <a:t>Особенности </a:t>
            </a:r>
            <a:r>
              <a:rPr lang="ru-RU" b="1" dirty="0" err="1"/>
              <a:t>психокоррекционных</a:t>
            </a:r>
            <a:r>
              <a:rPr lang="ru-RU" b="1" dirty="0"/>
              <a:t> программ</a:t>
            </a:r>
          </a:p>
        </p:txBody>
      </p:sp>
      <p:sp>
        <p:nvSpPr>
          <p:cNvPr id="3" name="Содержимое 2"/>
          <p:cNvSpPr>
            <a:spLocks noGrp="1"/>
          </p:cNvSpPr>
          <p:nvPr>
            <p:ph idx="1"/>
          </p:nvPr>
        </p:nvSpPr>
        <p:spPr>
          <a:xfrm>
            <a:off x="990600" y="1180618"/>
            <a:ext cx="10248418" cy="4946672"/>
          </a:xfrm>
        </p:spPr>
        <p:txBody>
          <a:bodyPr>
            <a:normAutofit fontScale="92500"/>
          </a:bodyPr>
          <a:lstStyle/>
          <a:p>
            <a:pPr algn="just"/>
            <a:r>
              <a:rPr lang="ru-RU" sz="2400" dirty="0"/>
              <a:t>В литературе представлено множество программ коррекции личностного развития, общения и межличностных отношений, познавательной сферы, учебной деятельности, но большая их часть не имеет четкой теоретической базы и обоснования, а содержит лишь перечень упражнений и </a:t>
            </a:r>
            <a:r>
              <a:rPr lang="ru-RU" sz="2400" dirty="0" err="1"/>
              <a:t>психокоррекционных</a:t>
            </a:r>
            <a:r>
              <a:rPr lang="ru-RU" sz="2400" dirty="0"/>
              <a:t> техник.</a:t>
            </a:r>
          </a:p>
          <a:p>
            <a:pPr algn="just"/>
            <a:r>
              <a:rPr lang="ru-RU" sz="2400" dirty="0"/>
              <a:t> По мнению И.И. </a:t>
            </a:r>
            <a:r>
              <a:rPr lang="ru-RU" sz="2400" dirty="0" err="1"/>
              <a:t>Мамайчук</a:t>
            </a:r>
            <a:r>
              <a:rPr lang="ru-RU" sz="2400" dirty="0"/>
              <a:t>, А.С. </a:t>
            </a:r>
            <a:r>
              <a:rPr lang="ru-RU" sz="2400" dirty="0" err="1"/>
              <a:t>Спиваковской</a:t>
            </a:r>
            <a:r>
              <a:rPr lang="ru-RU" sz="2400" dirty="0"/>
              <a:t> при всем многообразии описанных технических приемов не всегда учитывается самое главное – субъект психологического воздействия. В результате бездумное использование многообразных психотехнических приемов может оказывать негативное влияние на психическое состояние ребенка, на особенности его развития.</a:t>
            </a:r>
          </a:p>
          <a:p>
            <a:pPr algn="just"/>
            <a:r>
              <a:rPr lang="ru-RU" sz="2400" dirty="0"/>
              <a:t>Коррекционная работа должна строится не как простая тренировка умений и навыков, не как отдельные упражнения по совершенствованию психической деятельности, а как целостная осмысленная деятельность ребенка, органически вписывающаяся в систему его повседневных жизненных отношений.</a:t>
            </a:r>
          </a:p>
          <a:p>
            <a:endParaRPr lang="ru-RU" dirty="0"/>
          </a:p>
          <a:p>
            <a:endParaRPr lang="ru-RU" dirty="0"/>
          </a:p>
        </p:txBody>
      </p:sp>
      <p:sp>
        <p:nvSpPr>
          <p:cNvPr id="4" name="Номер слайда 3">
            <a:extLst>
              <a:ext uri="{FF2B5EF4-FFF2-40B4-BE49-F238E27FC236}">
                <a16:creationId xmlns:a16="http://schemas.microsoft.com/office/drawing/2014/main" id="{01286B1D-1A29-4C7B-D2BD-8B4631585297}"/>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34</a:t>
            </a:fld>
            <a:endParaRPr lang="ru-RU" sz="2400" b="1" dirty="0">
              <a:solidFill>
                <a:schemeClr val="tx1"/>
              </a:solidFill>
            </a:endParaRPr>
          </a:p>
        </p:txBody>
      </p:sp>
    </p:spTree>
    <p:extLst>
      <p:ext uri="{BB962C8B-B14F-4D97-AF65-F5344CB8AC3E}">
        <p14:creationId xmlns:p14="http://schemas.microsoft.com/office/powerpoint/2010/main" val="1306810726"/>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942812"/>
          </a:xfrm>
        </p:spPr>
        <p:txBody>
          <a:bodyPr>
            <a:normAutofit fontScale="90000"/>
          </a:bodyPr>
          <a:lstStyle/>
          <a:p>
            <a:pPr algn="ctr"/>
            <a:r>
              <a:rPr lang="ru-RU" b="1" dirty="0"/>
              <a:t>В зависимости от </a:t>
            </a:r>
            <a:r>
              <a:rPr lang="ru-RU" b="1" dirty="0" err="1"/>
              <a:t>оформленности</a:t>
            </a:r>
            <a:r>
              <a:rPr lang="ru-RU" b="1" dirty="0"/>
              <a:t> концептуальной основы программы бывают целостными и парциальными</a:t>
            </a:r>
          </a:p>
        </p:txBody>
      </p:sp>
      <p:sp>
        <p:nvSpPr>
          <p:cNvPr id="3" name="Содержимое 2"/>
          <p:cNvSpPr>
            <a:spLocks noGrp="1"/>
          </p:cNvSpPr>
          <p:nvPr>
            <p:ph idx="1"/>
          </p:nvPr>
        </p:nvSpPr>
        <p:spPr>
          <a:xfrm>
            <a:off x="1273304" y="1169146"/>
            <a:ext cx="10080496" cy="4814965"/>
          </a:xfrm>
        </p:spPr>
        <p:txBody>
          <a:bodyPr>
            <a:normAutofit/>
          </a:bodyPr>
          <a:lstStyle/>
          <a:p>
            <a:endParaRPr lang="ru-RU" u="sng" dirty="0"/>
          </a:p>
          <a:p>
            <a:pPr algn="just"/>
            <a:r>
              <a:rPr lang="ru-RU" i="1" dirty="0"/>
              <a:t>Целостная программа</a:t>
            </a:r>
            <a:r>
              <a:rPr lang="ru-RU" dirty="0"/>
              <a:t>, которая вне зависимости от широкой или узкой направленности, имеет четкую теоретическую базу и обоснование. </a:t>
            </a:r>
          </a:p>
          <a:p>
            <a:pPr algn="just"/>
            <a:endParaRPr lang="ru-RU" dirty="0"/>
          </a:p>
          <a:p>
            <a:pPr algn="just"/>
            <a:r>
              <a:rPr lang="ru-RU" dirty="0"/>
              <a:t>Пример: Программа ШТУР (школьный тест умственного развития с двумя коррекционными программами),  программа Л.А. </a:t>
            </a:r>
            <a:r>
              <a:rPr lang="ru-RU" dirty="0" err="1"/>
              <a:t>Венгера</a:t>
            </a:r>
            <a:r>
              <a:rPr lang="ru-RU" dirty="0"/>
              <a:t>, О.М. Дьяченко, Р.И. Говоровой, Л.И. </a:t>
            </a:r>
            <a:r>
              <a:rPr lang="ru-RU" dirty="0" err="1"/>
              <a:t>Цеханской</a:t>
            </a:r>
            <a:r>
              <a:rPr lang="ru-RU" dirty="0"/>
              <a:t> по развитию умственных способностей детей дошкольного возраста, программа М.К. Акимовой и В.Т. Козловой по коррекции умственного развития детей 2-5 классов и др.</a:t>
            </a:r>
          </a:p>
          <a:p>
            <a:pPr algn="just"/>
            <a:endParaRPr lang="ru-RU" dirty="0"/>
          </a:p>
          <a:p>
            <a:pPr algn="just"/>
            <a:r>
              <a:rPr lang="ru-RU" i="1" dirty="0"/>
              <a:t>Парциальный характер программы</a:t>
            </a:r>
            <a:r>
              <a:rPr lang="ru-RU" dirty="0"/>
              <a:t> – дается перечень упражнений, которые могут быть использованы психологом в ходе коррекции тех или иных личностных качеств, психических процессов, например, упражнения по развитию внимания, памяти, воображения и т.п.</a:t>
            </a:r>
          </a:p>
        </p:txBody>
      </p:sp>
      <p:sp>
        <p:nvSpPr>
          <p:cNvPr id="4" name="Номер слайда 3">
            <a:extLst>
              <a:ext uri="{FF2B5EF4-FFF2-40B4-BE49-F238E27FC236}">
                <a16:creationId xmlns:a16="http://schemas.microsoft.com/office/drawing/2014/main" id="{07A93E2F-61EF-E377-29FA-884C4A0F6F4D}"/>
              </a:ext>
            </a:extLst>
          </p:cNvPr>
          <p:cNvSpPr>
            <a:spLocks noGrp="1"/>
          </p:cNvSpPr>
          <p:nvPr>
            <p:ph type="sldNum" sz="quarter" idx="12"/>
          </p:nvPr>
        </p:nvSpPr>
        <p:spPr>
          <a:xfrm>
            <a:off x="8703198" y="6310309"/>
            <a:ext cx="2743200" cy="365125"/>
          </a:xfrm>
        </p:spPr>
        <p:txBody>
          <a:bodyPr/>
          <a:lstStyle/>
          <a:p>
            <a:pPr>
              <a:defRPr/>
            </a:pPr>
            <a:fld id="{A9092A10-1186-4CF6-9444-8E6666C4E82B}" type="slidenum">
              <a:rPr lang="ru-RU" sz="2400" b="1" smtClean="0">
                <a:solidFill>
                  <a:schemeClr val="tx1"/>
                </a:solidFill>
              </a:rPr>
              <a:pPr>
                <a:defRPr/>
              </a:pPr>
              <a:t>35</a:t>
            </a:fld>
            <a:endParaRPr lang="ru-RU" sz="2400" b="1">
              <a:solidFill>
                <a:schemeClr val="tx1"/>
              </a:solidFill>
            </a:endParaRPr>
          </a:p>
        </p:txBody>
      </p:sp>
    </p:spTree>
    <p:extLst>
      <p:ext uri="{BB962C8B-B14F-4D97-AF65-F5344CB8AC3E}">
        <p14:creationId xmlns:p14="http://schemas.microsoft.com/office/powerpoint/2010/main" val="605982823"/>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757617"/>
          </a:xfrm>
        </p:spPr>
        <p:txBody>
          <a:bodyPr>
            <a:normAutofit/>
          </a:bodyPr>
          <a:lstStyle/>
          <a:p>
            <a:pPr algn="ctr"/>
            <a:r>
              <a:rPr lang="ru-RU" b="1" dirty="0"/>
              <a:t>Принципы составления коррекционной программы</a:t>
            </a:r>
            <a:r>
              <a:rPr lang="ru-RU" dirty="0"/>
              <a:t> </a:t>
            </a:r>
          </a:p>
        </p:txBody>
      </p:sp>
      <p:sp>
        <p:nvSpPr>
          <p:cNvPr id="3" name="Содержимое 2"/>
          <p:cNvSpPr>
            <a:spLocks noGrp="1"/>
          </p:cNvSpPr>
          <p:nvPr>
            <p:ph idx="1"/>
          </p:nvPr>
        </p:nvSpPr>
        <p:spPr>
          <a:xfrm>
            <a:off x="1018662" y="1122744"/>
            <a:ext cx="10162482" cy="5089548"/>
          </a:xfrm>
        </p:spPr>
        <p:txBody>
          <a:bodyPr>
            <a:normAutofit/>
          </a:bodyPr>
          <a:lstStyle/>
          <a:p>
            <a:pPr marL="0" indent="0">
              <a:buNone/>
            </a:pPr>
            <a:r>
              <a:rPr lang="ru-RU" dirty="0"/>
              <a:t>1. </a:t>
            </a:r>
            <a:r>
              <a:rPr lang="ru-RU" i="1" dirty="0"/>
              <a:t>Принцип системности коррекционных, профилактических и развивающих задач - задачи профилактики </a:t>
            </a:r>
            <a:r>
              <a:rPr lang="ru-RU" dirty="0"/>
              <a:t>– предупреждения отклонений в развитии; развития – оптимизации.</a:t>
            </a:r>
          </a:p>
          <a:p>
            <a:pPr marL="0" indent="0">
              <a:buNone/>
            </a:pPr>
            <a:r>
              <a:rPr lang="ru-RU" dirty="0"/>
              <a:t> 2. </a:t>
            </a:r>
            <a:r>
              <a:rPr lang="ru-RU" i="1" dirty="0"/>
              <a:t>Принцип личностно-деятельностного подхода -  </a:t>
            </a:r>
            <a:r>
              <a:rPr lang="ru-RU" dirty="0"/>
              <a:t>развить какие-либо качества личности или психические процессы невозможно без включения ее в деятельность.</a:t>
            </a:r>
          </a:p>
          <a:p>
            <a:pPr marL="0" indent="0">
              <a:buNone/>
            </a:pPr>
            <a:r>
              <a:rPr lang="ru-RU" dirty="0"/>
              <a:t>3. </a:t>
            </a:r>
            <a:r>
              <a:rPr lang="ru-RU" i="1" dirty="0"/>
              <a:t>Принцип приоритета «причинной» коррекции </a:t>
            </a:r>
            <a:r>
              <a:rPr lang="ru-RU" dirty="0"/>
              <a:t>- любое отклонение, недостатки в развитии имеют не только внешние симптомы, но и внутренние причины. </a:t>
            </a:r>
          </a:p>
          <a:p>
            <a:pPr marL="0" indent="0">
              <a:buNone/>
            </a:pPr>
            <a:r>
              <a:rPr lang="ru-RU" dirty="0"/>
              <a:t>4. </a:t>
            </a:r>
            <a:r>
              <a:rPr lang="ru-RU" i="1" dirty="0"/>
              <a:t>Принцип учета возрастных и индивидуальных особенностей</a:t>
            </a:r>
            <a:r>
              <a:rPr lang="ru-RU" dirty="0"/>
              <a:t>.</a:t>
            </a:r>
          </a:p>
          <a:p>
            <a:pPr marL="0" indent="0">
              <a:buNone/>
            </a:pPr>
            <a:r>
              <a:rPr lang="ru-RU" dirty="0"/>
              <a:t>5. </a:t>
            </a:r>
            <a:r>
              <a:rPr lang="ru-RU" i="1" dirty="0"/>
              <a:t>Принцип комплексности </a:t>
            </a:r>
            <a:r>
              <a:rPr lang="ru-RU" dirty="0"/>
              <a:t>- предусмотрено  использование самых разнообразных методов и приемов, включение в разные виды деятельности.</a:t>
            </a:r>
          </a:p>
          <a:p>
            <a:pPr marL="0" indent="0">
              <a:buNone/>
            </a:pPr>
            <a:r>
              <a:rPr lang="ru-RU" dirty="0"/>
              <a:t>6. </a:t>
            </a:r>
            <a:r>
              <a:rPr lang="ru-RU" i="1" dirty="0"/>
              <a:t>Принцип опоры на зону ближайшего развития </a:t>
            </a:r>
            <a:r>
              <a:rPr lang="ru-RU" dirty="0"/>
              <a:t>-  только в этом случае работа даст развивающий эффект.</a:t>
            </a:r>
          </a:p>
          <a:p>
            <a:pPr marL="0" indent="0">
              <a:buNone/>
            </a:pPr>
            <a:r>
              <a:rPr lang="ru-RU" dirty="0"/>
              <a:t> 7. </a:t>
            </a:r>
            <a:r>
              <a:rPr lang="ru-RU" i="1" dirty="0"/>
              <a:t>Принцип активного привлечения ближайшего социального окружения к реализации </a:t>
            </a:r>
            <a:r>
              <a:rPr lang="ru-RU" i="1" dirty="0" err="1"/>
              <a:t>психокоррекционной</a:t>
            </a:r>
            <a:r>
              <a:rPr lang="ru-RU" i="1" dirty="0"/>
              <a:t> программы</a:t>
            </a:r>
            <a:r>
              <a:rPr lang="ru-RU" dirty="0"/>
              <a:t>. </a:t>
            </a:r>
          </a:p>
        </p:txBody>
      </p:sp>
      <p:sp>
        <p:nvSpPr>
          <p:cNvPr id="4" name="Номер слайда 3">
            <a:extLst>
              <a:ext uri="{FF2B5EF4-FFF2-40B4-BE49-F238E27FC236}">
                <a16:creationId xmlns:a16="http://schemas.microsoft.com/office/drawing/2014/main" id="{5B188373-8B09-8CAE-8C72-0A77AB2FF8BF}"/>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36</a:t>
            </a:fld>
            <a:endParaRPr lang="ru-RU" sz="2400" b="1">
              <a:solidFill>
                <a:schemeClr val="tx1"/>
              </a:solidFill>
            </a:endParaRPr>
          </a:p>
        </p:txBody>
      </p:sp>
    </p:spTree>
    <p:extLst>
      <p:ext uri="{BB962C8B-B14F-4D97-AF65-F5344CB8AC3E}">
        <p14:creationId xmlns:p14="http://schemas.microsoft.com/office/powerpoint/2010/main" val="3372303521"/>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618721"/>
          </a:xfrm>
        </p:spPr>
        <p:txBody>
          <a:bodyPr>
            <a:normAutofit/>
          </a:bodyPr>
          <a:lstStyle/>
          <a:p>
            <a:pPr algn="ctr"/>
            <a:r>
              <a:rPr lang="ru-RU" b="1" dirty="0"/>
              <a:t>Структура программы</a:t>
            </a:r>
          </a:p>
        </p:txBody>
      </p:sp>
      <p:sp>
        <p:nvSpPr>
          <p:cNvPr id="3" name="Содержимое 2"/>
          <p:cNvSpPr>
            <a:spLocks noGrp="1"/>
          </p:cNvSpPr>
          <p:nvPr>
            <p:ph idx="1"/>
          </p:nvPr>
        </p:nvSpPr>
        <p:spPr>
          <a:xfrm>
            <a:off x="960698" y="1307938"/>
            <a:ext cx="10515600" cy="4835705"/>
          </a:xfrm>
        </p:spPr>
        <p:txBody>
          <a:bodyPr>
            <a:normAutofit/>
          </a:bodyPr>
          <a:lstStyle/>
          <a:p>
            <a:pPr marL="0" indent="358775"/>
            <a:r>
              <a:rPr lang="ru-RU" dirty="0"/>
              <a:t>Титульный лист.</a:t>
            </a:r>
          </a:p>
          <a:p>
            <a:pPr marL="0" indent="358775"/>
            <a:r>
              <a:rPr lang="ru-RU" dirty="0"/>
              <a:t>Содержание.</a:t>
            </a:r>
          </a:p>
          <a:p>
            <a:pPr marL="0" indent="358775"/>
            <a:r>
              <a:rPr lang="ru-RU" dirty="0"/>
              <a:t>Пояснительная записка.</a:t>
            </a:r>
          </a:p>
          <a:p>
            <a:pPr marL="0" indent="358775"/>
            <a:r>
              <a:rPr lang="ru-RU" dirty="0"/>
              <a:t>Особенности и план реализации программы (рабочий план внедрения программы),</a:t>
            </a:r>
          </a:p>
          <a:p>
            <a:pPr marL="0" indent="358775"/>
            <a:r>
              <a:rPr lang="ru-RU" dirty="0"/>
              <a:t>Библиографический список.</a:t>
            </a:r>
          </a:p>
          <a:p>
            <a:pPr marL="0" indent="358775"/>
            <a:r>
              <a:rPr lang="ru-RU" dirty="0"/>
              <a:t>Приложение 1 - Диагностический блок</a:t>
            </a:r>
          </a:p>
          <a:p>
            <a:pPr marL="0" indent="358775"/>
            <a:r>
              <a:rPr lang="ru-RU" dirty="0"/>
              <a:t>Приложение 2 – Конспекты коррекционных занятий </a:t>
            </a:r>
          </a:p>
          <a:p>
            <a:pPr marL="0" indent="358775"/>
            <a:r>
              <a:rPr lang="ru-RU" dirty="0"/>
              <a:t>Приложение 3 – Методические рекомендации (родителям, педагогам).</a:t>
            </a:r>
          </a:p>
          <a:p>
            <a:pPr marL="0" indent="358775"/>
            <a:r>
              <a:rPr lang="ru-RU" dirty="0"/>
              <a:t> Коррекционная программа состоит из пояснительной записки, самой программы, рабочего плана внедрения программы, описания диагностических методов и методик, полностью приводятся коррекционные занятия с описанием всех предлагаемых заданий и упражнений. </a:t>
            </a:r>
          </a:p>
        </p:txBody>
      </p:sp>
      <p:sp>
        <p:nvSpPr>
          <p:cNvPr id="4" name="Номер слайда 3">
            <a:extLst>
              <a:ext uri="{FF2B5EF4-FFF2-40B4-BE49-F238E27FC236}">
                <a16:creationId xmlns:a16="http://schemas.microsoft.com/office/drawing/2014/main" id="{9E418432-84AE-E591-E8D5-68FE38C47472}"/>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37</a:t>
            </a:fld>
            <a:endParaRPr lang="ru-RU" sz="2400" b="1">
              <a:solidFill>
                <a:schemeClr val="tx1"/>
              </a:solidFill>
            </a:endParaRPr>
          </a:p>
        </p:txBody>
      </p:sp>
    </p:spTree>
    <p:extLst>
      <p:ext uri="{BB962C8B-B14F-4D97-AF65-F5344CB8AC3E}">
        <p14:creationId xmlns:p14="http://schemas.microsoft.com/office/powerpoint/2010/main" val="3718066784"/>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1058559"/>
          </a:xfrm>
        </p:spPr>
        <p:txBody>
          <a:bodyPr>
            <a:normAutofit/>
          </a:bodyPr>
          <a:lstStyle/>
          <a:p>
            <a:pPr algn="ctr"/>
            <a:r>
              <a:rPr lang="ru-RU" b="1" dirty="0"/>
              <a:t>Содержание пояснительной записки</a:t>
            </a:r>
          </a:p>
        </p:txBody>
      </p:sp>
      <p:sp>
        <p:nvSpPr>
          <p:cNvPr id="3" name="Содержимое 2"/>
          <p:cNvSpPr>
            <a:spLocks noGrp="1"/>
          </p:cNvSpPr>
          <p:nvPr>
            <p:ph idx="1"/>
          </p:nvPr>
        </p:nvSpPr>
        <p:spPr>
          <a:xfrm>
            <a:off x="1828800" y="1554162"/>
            <a:ext cx="8686800" cy="4024835"/>
          </a:xfrm>
        </p:spPr>
        <p:txBody>
          <a:bodyPr>
            <a:normAutofit/>
          </a:bodyPr>
          <a:lstStyle/>
          <a:p>
            <a:r>
              <a:rPr lang="ru-RU" dirty="0"/>
              <a:t>Актуальность изучаемой проблемы;</a:t>
            </a:r>
          </a:p>
          <a:p>
            <a:r>
              <a:rPr lang="ru-RU" dirty="0"/>
              <a:t>Описание основных понятий;</a:t>
            </a:r>
          </a:p>
          <a:p>
            <a:r>
              <a:rPr lang="ru-RU" dirty="0"/>
              <a:t>Характеристика тех или иных  недоразвитий, типичных для данного возраста;</a:t>
            </a:r>
          </a:p>
          <a:p>
            <a:r>
              <a:rPr lang="ru-RU" dirty="0"/>
              <a:t>Ожидаемые результаты;</a:t>
            </a:r>
          </a:p>
          <a:p>
            <a:r>
              <a:rPr lang="ru-RU" dirty="0"/>
              <a:t>Анализ существующих </a:t>
            </a:r>
            <a:r>
              <a:rPr lang="ru-RU" dirty="0" err="1"/>
              <a:t>психокоррекционных</a:t>
            </a:r>
            <a:r>
              <a:rPr lang="ru-RU" dirty="0"/>
              <a:t> программ из литературы;</a:t>
            </a:r>
          </a:p>
          <a:p>
            <a:r>
              <a:rPr lang="ru-RU" dirty="0"/>
              <a:t>Цели и задачи программы. </a:t>
            </a:r>
          </a:p>
          <a:p>
            <a:pPr>
              <a:buNone/>
            </a:pPr>
            <a:endParaRPr lang="ru-RU" dirty="0"/>
          </a:p>
          <a:p>
            <a:endParaRPr lang="ru-RU" dirty="0"/>
          </a:p>
        </p:txBody>
      </p:sp>
      <p:sp>
        <p:nvSpPr>
          <p:cNvPr id="4" name="Номер слайда 3">
            <a:extLst>
              <a:ext uri="{FF2B5EF4-FFF2-40B4-BE49-F238E27FC236}">
                <a16:creationId xmlns:a16="http://schemas.microsoft.com/office/drawing/2014/main" id="{06D839A9-4FA3-FB4E-B209-1D932252E91C}"/>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38</a:t>
            </a:fld>
            <a:endParaRPr lang="ru-RU" sz="2400" b="1">
              <a:solidFill>
                <a:schemeClr val="tx1"/>
              </a:solidFill>
            </a:endParaRPr>
          </a:p>
        </p:txBody>
      </p:sp>
    </p:spTree>
    <p:extLst>
      <p:ext uri="{BB962C8B-B14F-4D97-AF65-F5344CB8AC3E}">
        <p14:creationId xmlns:p14="http://schemas.microsoft.com/office/powerpoint/2010/main" val="3753306303"/>
      </p:ext>
    </p:extLst>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2273" y="620689"/>
            <a:ext cx="10093124" cy="1025547"/>
          </a:xfrm>
        </p:spPr>
        <p:txBody>
          <a:bodyPr>
            <a:normAutofit/>
          </a:bodyPr>
          <a:lstStyle/>
          <a:p>
            <a:pPr algn="ctr"/>
            <a:r>
              <a:rPr lang="ru-RU" b="1" dirty="0" err="1"/>
              <a:t>Тренинговые</a:t>
            </a:r>
            <a:r>
              <a:rPr lang="ru-RU" b="1" dirty="0"/>
              <a:t> группы и социально-психологический тренинг</a:t>
            </a:r>
          </a:p>
        </p:txBody>
      </p:sp>
      <p:sp>
        <p:nvSpPr>
          <p:cNvPr id="3" name="Объект 2"/>
          <p:cNvSpPr>
            <a:spLocks noGrp="1"/>
          </p:cNvSpPr>
          <p:nvPr>
            <p:ph idx="1"/>
          </p:nvPr>
        </p:nvSpPr>
        <p:spPr/>
        <p:txBody>
          <a:bodyPr>
            <a:normAutofit/>
          </a:bodyPr>
          <a:lstStyle/>
          <a:p>
            <a:pPr algn="just"/>
            <a:r>
              <a:rPr lang="ru-RU" dirty="0"/>
              <a:t>Создатель – </a:t>
            </a:r>
            <a:r>
              <a:rPr lang="ru-RU" dirty="0" err="1"/>
              <a:t>К.Левин</a:t>
            </a:r>
            <a:endParaRPr lang="ru-RU" dirty="0"/>
          </a:p>
          <a:p>
            <a:pPr algn="just"/>
            <a:r>
              <a:rPr lang="ru-RU" dirty="0"/>
              <a:t>Занятие в группе предполагает психологическую безопасность. Чем ближе задачи </a:t>
            </a:r>
            <a:r>
              <a:rPr lang="ru-RU" dirty="0" err="1"/>
              <a:t>тренинговой</a:t>
            </a:r>
            <a:r>
              <a:rPr lang="ru-RU" dirty="0"/>
              <a:t> группы к решению вопросов роста личности, межличностных отношений и чем успешнее авторитарные методы руководства заменяются </a:t>
            </a:r>
            <a:r>
              <a:rPr lang="ru-RU" dirty="0" err="1"/>
              <a:t>неавторитарными</a:t>
            </a:r>
            <a:r>
              <a:rPr lang="ru-RU" dirty="0"/>
              <a:t>, тем больше Т-группа (особенно ее </a:t>
            </a:r>
            <a:r>
              <a:rPr lang="ru-RU" dirty="0" err="1"/>
              <a:t>сензитивный</a:t>
            </a:r>
            <a:r>
              <a:rPr lang="ru-RU" dirty="0"/>
              <a:t> тип) приближается к группе встреч. И все же между Т-группой и группой встреч существует разница. Прежде всего Т-группа учит, как учиться. Поскольку все члены группы вовлекаются в общий процесс </a:t>
            </a:r>
            <a:r>
              <a:rPr lang="ru-RU" dirty="0" err="1"/>
              <a:t>взаимообучения</a:t>
            </a:r>
            <a:r>
              <a:rPr lang="ru-RU" dirty="0"/>
              <a:t>, они в большей мере полагаются на руководителя. Таким образом, обучение является скорее результатом опыта самой группы, нежели разъяснений и рекомендаций руководителя. Обучение тому, как учиться, включает в себя отдельные этапы: представление самого себя, обратная связь, экспериментирование. Конечная цель </a:t>
            </a:r>
            <a:r>
              <a:rPr lang="ru-RU" dirty="0" err="1"/>
              <a:t>тренинговой</a:t>
            </a:r>
            <a:r>
              <a:rPr lang="ru-RU" dirty="0"/>
              <a:t> группы - научить ее участников применять полученные на занятиях знания и навыки в реальной жизни.</a:t>
            </a:r>
          </a:p>
        </p:txBody>
      </p:sp>
      <p:sp>
        <p:nvSpPr>
          <p:cNvPr id="4" name="Номер слайда 3">
            <a:extLst>
              <a:ext uri="{FF2B5EF4-FFF2-40B4-BE49-F238E27FC236}">
                <a16:creationId xmlns:a16="http://schemas.microsoft.com/office/drawing/2014/main" id="{D36F9D79-36D0-1E52-0A4D-A13FF29DC9B5}"/>
              </a:ext>
            </a:extLst>
          </p:cNvPr>
          <p:cNvSpPr>
            <a:spLocks noGrp="1"/>
          </p:cNvSpPr>
          <p:nvPr>
            <p:ph type="sldNum" sz="quarter" idx="12"/>
          </p:nvPr>
        </p:nvSpPr>
        <p:spPr>
          <a:xfrm>
            <a:off x="8749496" y="6237311"/>
            <a:ext cx="2743200" cy="365125"/>
          </a:xfrm>
        </p:spPr>
        <p:txBody>
          <a:bodyPr/>
          <a:lstStyle/>
          <a:p>
            <a:pPr>
              <a:defRPr/>
            </a:pPr>
            <a:fld id="{A9092A10-1186-4CF6-9444-8E6666C4E82B}" type="slidenum">
              <a:rPr lang="ru-RU" sz="2400" b="1" smtClean="0">
                <a:solidFill>
                  <a:schemeClr val="tx1"/>
                </a:solidFill>
              </a:rPr>
              <a:pPr>
                <a:defRPr/>
              </a:pPr>
              <a:t>39</a:t>
            </a:fld>
            <a:endParaRPr lang="ru-RU" sz="2400" b="1">
              <a:solidFill>
                <a:schemeClr val="tx1"/>
              </a:solidFill>
            </a:endParaRPr>
          </a:p>
        </p:txBody>
      </p:sp>
    </p:spTree>
    <p:extLst>
      <p:ext uri="{BB962C8B-B14F-4D97-AF65-F5344CB8AC3E}">
        <p14:creationId xmlns:p14="http://schemas.microsoft.com/office/powerpoint/2010/main" val="145724625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098" name="Содержимое 3">
            <a:extLst>
              <a:ext uri="{FF2B5EF4-FFF2-40B4-BE49-F238E27FC236}">
                <a16:creationId xmlns:a16="http://schemas.microsoft.com/office/drawing/2014/main" id="{F6C641E6-9779-7B64-FF1C-1E2A0B53ED2E}"/>
              </a:ext>
            </a:extLst>
          </p:cNvPr>
          <p:cNvSpPr>
            <a:spLocks noGrp="1"/>
          </p:cNvSpPr>
          <p:nvPr>
            <p:ph idx="1"/>
          </p:nvPr>
        </p:nvSpPr>
        <p:spPr>
          <a:xfrm>
            <a:off x="532435" y="285750"/>
            <a:ext cx="10579261" cy="6070602"/>
          </a:xfrm>
        </p:spPr>
        <p:txBody>
          <a:bodyPr>
            <a:normAutofit fontScale="92500"/>
          </a:bodyPr>
          <a:lstStyle/>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b="1" dirty="0"/>
              <a:t>Психокоррекция</a:t>
            </a:r>
            <a:r>
              <a:rPr lang="ru-RU" altLang="ru-RU" sz="2600" dirty="0"/>
              <a:t> - это система мероприятий, направленных на исправление недостатков психологии или поведения человека с помощью специальных средств психологического воздействия.</a:t>
            </a:r>
          </a:p>
          <a:p>
            <a:pPr marL="0" indent="360363" algn="just">
              <a:lnSpc>
                <a:spcPts val="2500"/>
              </a:lnSpc>
              <a:spcBef>
                <a:spcPct val="0"/>
              </a:spcBef>
              <a:buNone/>
            </a:pPr>
            <a:r>
              <a:rPr lang="ru-RU" altLang="ru-RU" sz="2600" dirty="0"/>
              <a:t>Психокоррекции подлежат недостатки, не имеющие органической основы и не представляющие собой такие устойчивые качества, которые формируются довольно рано и в дальнейшем практически не изменяются.</a:t>
            </a:r>
          </a:p>
          <a:p>
            <a:pPr marL="0" indent="360363" algn="just">
              <a:lnSpc>
                <a:spcPts val="2500"/>
              </a:lnSpc>
              <a:spcBef>
                <a:spcPct val="0"/>
              </a:spcBef>
              <a:buNone/>
            </a:pPr>
            <a:r>
              <a:rPr lang="ru-RU" altLang="ru-RU" sz="2600" b="1" dirty="0"/>
              <a:t>Специфические черты </a:t>
            </a:r>
            <a:r>
              <a:rPr lang="ru-RU" altLang="ru-RU" sz="2600" b="1" dirty="0" err="1"/>
              <a:t>психокоррекционного</a:t>
            </a:r>
            <a:r>
              <a:rPr lang="ru-RU" altLang="ru-RU" sz="2600" b="1" dirty="0"/>
              <a:t> процесса, отличающие его от психотерапии.</a:t>
            </a:r>
          </a:p>
          <a:p>
            <a:pPr marL="0" indent="360363" algn="just">
              <a:lnSpc>
                <a:spcPts val="2500"/>
              </a:lnSpc>
              <a:spcBef>
                <a:spcPct val="0"/>
              </a:spcBef>
              <a:buNone/>
            </a:pPr>
            <a:r>
              <a:rPr lang="ru-RU" altLang="ru-RU" sz="2600" b="1" dirty="0"/>
              <a:t>·</a:t>
            </a:r>
            <a:r>
              <a:rPr lang="ru-RU" altLang="ru-RU" sz="2600" dirty="0"/>
              <a:t> Психокоррекция ориентирована на клинически здоровую личность людей, имеющих в повседневной жизни психологические трудности, проблемы, жалобы невротического характера, а также на людей, чувствующих себя хорошо, однако желающих изменить свою жизнь либо ставящих перед собой цель развития личности.</a:t>
            </a:r>
          </a:p>
          <a:p>
            <a:pPr marL="0" indent="360363" algn="just">
              <a:lnSpc>
                <a:spcPts val="2500"/>
              </a:lnSpc>
              <a:spcBef>
                <a:spcPct val="0"/>
              </a:spcBef>
              <a:buNone/>
            </a:pPr>
            <a:r>
              <a:rPr lang="ru-RU" altLang="ru-RU" sz="2600" b="1" dirty="0"/>
              <a:t>· </a:t>
            </a:r>
            <a:r>
              <a:rPr lang="ru-RU" altLang="ru-RU" sz="2600" dirty="0"/>
              <a:t>Коррекция ориентируется на здоровые стороны личности независимо от степени нарушения.</a:t>
            </a:r>
          </a:p>
          <a:p>
            <a:pPr marL="0" indent="360363" algn="just">
              <a:lnSpc>
                <a:spcPts val="2500"/>
              </a:lnSpc>
              <a:spcBef>
                <a:spcPct val="0"/>
              </a:spcBef>
              <a:buNone/>
            </a:pPr>
            <a:r>
              <a:rPr lang="ru-RU" altLang="ru-RU" sz="2600" b="1" dirty="0"/>
              <a:t>·</a:t>
            </a:r>
            <a:r>
              <a:rPr lang="ru-RU" altLang="ru-RU" sz="2600" dirty="0"/>
              <a:t> В психокоррекции чаще ориентируются на настоящее и будущее клиентов.</a:t>
            </a:r>
          </a:p>
          <a:p>
            <a:pPr marL="0" indent="360363" algn="just">
              <a:lnSpc>
                <a:spcPts val="2500"/>
              </a:lnSpc>
              <a:spcBef>
                <a:spcPct val="0"/>
              </a:spcBef>
              <a:buNone/>
            </a:pPr>
            <a:endParaRPr lang="ru-RU" altLang="ru-RU" sz="2600" dirty="0"/>
          </a:p>
        </p:txBody>
      </p:sp>
      <p:sp>
        <p:nvSpPr>
          <p:cNvPr id="2" name="Номер слайда 1">
            <a:extLst>
              <a:ext uri="{FF2B5EF4-FFF2-40B4-BE49-F238E27FC236}">
                <a16:creationId xmlns:a16="http://schemas.microsoft.com/office/drawing/2014/main" id="{4A3A4132-E3A8-C437-A573-E68E08EAA2C3}"/>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4</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653445"/>
          </a:xfrm>
        </p:spPr>
        <p:txBody>
          <a:bodyPr/>
          <a:lstStyle/>
          <a:p>
            <a:pPr algn="ctr"/>
            <a:r>
              <a:rPr lang="ru-RU" b="1" dirty="0"/>
              <a:t>Роль и ошибки</a:t>
            </a:r>
          </a:p>
        </p:txBody>
      </p:sp>
      <p:sp>
        <p:nvSpPr>
          <p:cNvPr id="3" name="Объект 2"/>
          <p:cNvSpPr>
            <a:spLocks noGrp="1"/>
          </p:cNvSpPr>
          <p:nvPr>
            <p:ph idx="1"/>
          </p:nvPr>
        </p:nvSpPr>
        <p:spPr>
          <a:xfrm>
            <a:off x="838200" y="1122744"/>
            <a:ext cx="10515600" cy="5054219"/>
          </a:xfrm>
        </p:spPr>
        <p:txBody>
          <a:bodyPr>
            <a:normAutofit/>
          </a:bodyPr>
          <a:lstStyle/>
          <a:p>
            <a:r>
              <a:rPr lang="ru-RU" dirty="0"/>
              <a:t>Роль руководителя - вовлечь участников в совместную работу по исследованию их взаимоотношений и поведения, организовать групповой процесс, а потом незаметно устраниться от директивного руководства. </a:t>
            </a:r>
          </a:p>
          <a:p>
            <a:r>
              <a:rPr lang="ru-RU" dirty="0"/>
              <a:t>Общая ошибка всех руководителей тренинговых групп заключается в стремлении активно включиться в групповой процесс, «вытянуть» группу из тупиковой ситуации. </a:t>
            </a:r>
          </a:p>
          <a:p>
            <a:pPr algn="just"/>
            <a:r>
              <a:rPr lang="ru-RU" dirty="0"/>
              <a:t>Т-группы, или группы социально-психологического тренинга, большей частью создаются и используются для обучения правильному поведению в различных ситуациях межличностного общения. В них обсуждаются проблемы, с которыми участники сталкиваются в повседневной жизни, ведется поиск их решения.</a:t>
            </a:r>
          </a:p>
          <a:p>
            <a:endParaRPr lang="ru-RU" dirty="0"/>
          </a:p>
        </p:txBody>
      </p:sp>
      <p:sp>
        <p:nvSpPr>
          <p:cNvPr id="4" name="Номер слайда 3">
            <a:extLst>
              <a:ext uri="{FF2B5EF4-FFF2-40B4-BE49-F238E27FC236}">
                <a16:creationId xmlns:a16="http://schemas.microsoft.com/office/drawing/2014/main" id="{451B46E0-07CD-6079-AD96-DF24CF6E7D97}"/>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40</a:t>
            </a:fld>
            <a:endParaRPr lang="ru-RU" sz="2400" b="1" dirty="0">
              <a:solidFill>
                <a:schemeClr val="tx1"/>
              </a:solidFill>
            </a:endParaRPr>
          </a:p>
        </p:txBody>
      </p:sp>
    </p:spTree>
    <p:extLst>
      <p:ext uri="{BB962C8B-B14F-4D97-AF65-F5344CB8AC3E}">
        <p14:creationId xmlns:p14="http://schemas.microsoft.com/office/powerpoint/2010/main" val="1126551287"/>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838640"/>
          </a:xfrm>
        </p:spPr>
        <p:txBody>
          <a:bodyPr/>
          <a:lstStyle/>
          <a:p>
            <a:pPr algn="ctr"/>
            <a:r>
              <a:rPr lang="ru-RU" b="1" dirty="0"/>
              <a:t>Задачи </a:t>
            </a:r>
          </a:p>
        </p:txBody>
      </p:sp>
      <p:sp>
        <p:nvSpPr>
          <p:cNvPr id="3" name="Объект 2"/>
          <p:cNvSpPr>
            <a:spLocks noGrp="1"/>
          </p:cNvSpPr>
          <p:nvPr>
            <p:ph idx="1"/>
          </p:nvPr>
        </p:nvSpPr>
        <p:spPr/>
        <p:txBody>
          <a:bodyPr>
            <a:normAutofit/>
          </a:bodyPr>
          <a:lstStyle/>
          <a:p>
            <a:pPr algn="just"/>
            <a:r>
              <a:rPr lang="ru-RU" dirty="0"/>
              <a:t>Основная задача, которую решают Т-группы, - обучение деловому и личностному взаимодействию, руководству людьми и организации совместной деятельности.</a:t>
            </a:r>
          </a:p>
          <a:p>
            <a:pPr algn="just"/>
            <a:r>
              <a:rPr lang="ru-RU" dirty="0"/>
              <a:t>Иногда Т-группы применяются для изменения индивидуальной психологии клиентов. </a:t>
            </a:r>
          </a:p>
          <a:p>
            <a:pPr algn="just"/>
            <a:r>
              <a:rPr lang="ru-RU" dirty="0"/>
              <a:t>Конкретные цели этой группы, направленность ее деятельности в основном определяются самими участниками групп.</a:t>
            </a:r>
          </a:p>
          <a:p>
            <a:pPr marL="0" indent="0" algn="just">
              <a:buNone/>
            </a:pPr>
            <a:r>
              <a:rPr lang="ru-RU" b="1" dirty="0"/>
              <a:t>	Распространенные методы СПТ:</a:t>
            </a:r>
          </a:p>
          <a:p>
            <a:r>
              <a:rPr lang="ru-RU" dirty="0"/>
              <a:t>Групповая дискуссия (используется в основном в форме анализа конкретных ситуаций и в </a:t>
            </a:r>
            <a:r>
              <a:rPr lang="ru-RU" dirty="0" err="1"/>
              <a:t>формегруппового</a:t>
            </a:r>
            <a:r>
              <a:rPr lang="ru-RU" dirty="0"/>
              <a:t> самоанализа).</a:t>
            </a:r>
          </a:p>
          <a:p>
            <a:r>
              <a:rPr lang="ru-RU" dirty="0"/>
              <a:t>Игровой метод</a:t>
            </a:r>
          </a:p>
          <a:p>
            <a:pPr marL="0" indent="0" algn="just">
              <a:buNone/>
            </a:pPr>
            <a:endParaRPr lang="ru-RU" b="1" dirty="0"/>
          </a:p>
          <a:p>
            <a:endParaRPr lang="ru-RU" dirty="0"/>
          </a:p>
        </p:txBody>
      </p:sp>
      <p:sp>
        <p:nvSpPr>
          <p:cNvPr id="4" name="Номер слайда 3">
            <a:extLst>
              <a:ext uri="{FF2B5EF4-FFF2-40B4-BE49-F238E27FC236}">
                <a16:creationId xmlns:a16="http://schemas.microsoft.com/office/drawing/2014/main" id="{1EBC9531-935D-9AF7-C547-12D226E6D38B}"/>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41</a:t>
            </a:fld>
            <a:endParaRPr lang="ru-RU" sz="2400" b="1" dirty="0">
              <a:solidFill>
                <a:schemeClr val="tx1"/>
              </a:solidFill>
            </a:endParaRPr>
          </a:p>
        </p:txBody>
      </p:sp>
    </p:spTree>
    <p:extLst>
      <p:ext uri="{BB962C8B-B14F-4D97-AF65-F5344CB8AC3E}">
        <p14:creationId xmlns:p14="http://schemas.microsoft.com/office/powerpoint/2010/main" val="698281436"/>
      </p:ext>
    </p:extLst>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7729" y="462987"/>
            <a:ext cx="10515600" cy="999099"/>
          </a:xfrm>
        </p:spPr>
        <p:txBody>
          <a:bodyPr/>
          <a:lstStyle/>
          <a:p>
            <a:pPr algn="ctr"/>
            <a:r>
              <a:rPr lang="ru-RU" b="1" dirty="0"/>
              <a:t>Игровой метод</a:t>
            </a:r>
          </a:p>
        </p:txBody>
      </p:sp>
      <p:sp>
        <p:nvSpPr>
          <p:cNvPr id="3" name="Объект 2"/>
          <p:cNvSpPr>
            <a:spLocks noGrp="1"/>
          </p:cNvSpPr>
          <p:nvPr>
            <p:ph idx="1"/>
          </p:nvPr>
        </p:nvSpPr>
        <p:spPr>
          <a:xfrm>
            <a:off x="838200" y="1122744"/>
            <a:ext cx="10515600" cy="5054219"/>
          </a:xfrm>
        </p:spPr>
        <p:txBody>
          <a:bodyPr>
            <a:normAutofit lnSpcReduction="10000"/>
          </a:bodyPr>
          <a:lstStyle/>
          <a:p>
            <a:pPr marL="0" indent="0">
              <a:buNone/>
            </a:pPr>
            <a:r>
              <a:rPr lang="ru-RU" dirty="0"/>
              <a:t>	1. Психотехнические игры, цель - снятие психической напряженности, развитие внутренних психических сил конкретного человека:</a:t>
            </a:r>
          </a:p>
          <a:p>
            <a:r>
              <a:rPr lang="ru-RU" dirty="0"/>
              <a:t>игры-релаксации,</a:t>
            </a:r>
          </a:p>
          <a:p>
            <a:r>
              <a:rPr lang="ru-RU" dirty="0"/>
              <a:t>адаптационные игры,</a:t>
            </a:r>
          </a:p>
          <a:p>
            <a:r>
              <a:rPr lang="ru-RU" dirty="0"/>
              <a:t>игры-формулы,</a:t>
            </a:r>
          </a:p>
          <a:p>
            <a:r>
              <a:rPr lang="ru-RU" dirty="0"/>
              <a:t>игры-освобождения.</a:t>
            </a:r>
          </a:p>
          <a:p>
            <a:pPr algn="just"/>
            <a:r>
              <a:rPr lang="ru-RU" dirty="0"/>
              <a:t>Регулярное выполнение каждым членом группы психотехнических игровых упражнений поможет ему правильно ориентироваться в собственных психических состояниях, адекватно оценивать и эффективно управлять собой.</a:t>
            </a:r>
          </a:p>
          <a:p>
            <a:pPr marL="0" indent="0">
              <a:buNone/>
            </a:pPr>
            <a:r>
              <a:rPr lang="ru-RU" dirty="0"/>
              <a:t>	2. Игровые методы разрешения конфликта. </a:t>
            </a:r>
          </a:p>
          <a:p>
            <a:pPr marL="0" indent="0">
              <a:buNone/>
            </a:pPr>
            <a:r>
              <a:rPr lang="ru-RU" dirty="0"/>
              <a:t>	3. Игры-защиты от манипулирования.</a:t>
            </a:r>
          </a:p>
          <a:p>
            <a:pPr marL="0" indent="0">
              <a:buNone/>
            </a:pPr>
            <a:r>
              <a:rPr lang="ru-RU" dirty="0"/>
              <a:t>	4. Игры для развития интуиции.</a:t>
            </a:r>
          </a:p>
          <a:p>
            <a:pPr marL="0" indent="0">
              <a:buNone/>
            </a:pPr>
            <a:r>
              <a:rPr lang="ru-RU" dirty="0"/>
              <a:t>	5. Позиционные игры. (позиция при общении с партнёром).</a:t>
            </a:r>
          </a:p>
          <a:p>
            <a:pPr marL="0" indent="0">
              <a:buNone/>
            </a:pPr>
            <a:r>
              <a:rPr lang="ru-RU" dirty="0"/>
              <a:t>	6. Игры-коммуникации. </a:t>
            </a:r>
          </a:p>
          <a:p>
            <a:pPr algn="just"/>
            <a:endParaRPr lang="ru-RU" dirty="0"/>
          </a:p>
          <a:p>
            <a:endParaRPr lang="ru-RU" dirty="0"/>
          </a:p>
        </p:txBody>
      </p:sp>
      <p:sp>
        <p:nvSpPr>
          <p:cNvPr id="4" name="Номер слайда 3">
            <a:extLst>
              <a:ext uri="{FF2B5EF4-FFF2-40B4-BE49-F238E27FC236}">
                <a16:creationId xmlns:a16="http://schemas.microsoft.com/office/drawing/2014/main" id="{24D58301-9BEC-35B2-0A4B-562A6E8A1C27}"/>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42</a:t>
            </a:fld>
            <a:endParaRPr lang="ru-RU" sz="2400" b="1" dirty="0">
              <a:solidFill>
                <a:schemeClr val="tx1"/>
              </a:solidFill>
            </a:endParaRPr>
          </a:p>
        </p:txBody>
      </p:sp>
    </p:spTree>
    <p:extLst>
      <p:ext uri="{BB962C8B-B14F-4D97-AF65-F5344CB8AC3E}">
        <p14:creationId xmlns:p14="http://schemas.microsoft.com/office/powerpoint/2010/main" val="1716200045"/>
      </p:ext>
    </p:extLst>
  </p:cSld>
  <p:clrMapOvr>
    <a:overrideClrMapping bg1="lt1" tx1="dk1" bg2="lt2" tx2="dk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1070134"/>
          </a:xfrm>
        </p:spPr>
        <p:txBody>
          <a:bodyPr>
            <a:normAutofit/>
          </a:bodyPr>
          <a:lstStyle/>
          <a:p>
            <a:pPr algn="ctr"/>
            <a:r>
              <a:rPr lang="ru-RU" b="1" dirty="0"/>
              <a:t>Упражнения, используемые при проведении социально - психологического тренинга</a:t>
            </a:r>
          </a:p>
        </p:txBody>
      </p:sp>
      <p:sp>
        <p:nvSpPr>
          <p:cNvPr id="3" name="Объект 2"/>
          <p:cNvSpPr>
            <a:spLocks noGrp="1"/>
          </p:cNvSpPr>
          <p:nvPr>
            <p:ph idx="1"/>
          </p:nvPr>
        </p:nvSpPr>
        <p:spPr/>
        <p:txBody>
          <a:bodyPr>
            <a:normAutofit fontScale="92500"/>
          </a:bodyPr>
          <a:lstStyle/>
          <a:p>
            <a:pPr marL="342900" lvl="1" indent="0">
              <a:buNone/>
            </a:pPr>
            <a:r>
              <a:rPr lang="ru-RU" sz="2400" dirty="0"/>
              <a:t>1. «Представление»</a:t>
            </a:r>
          </a:p>
          <a:p>
            <a:pPr marL="342900" lvl="1" indent="0">
              <a:buNone/>
            </a:pPr>
            <a:r>
              <a:rPr lang="ru-RU" sz="2400" dirty="0"/>
              <a:t>2. «Правила группы»</a:t>
            </a:r>
          </a:p>
          <a:p>
            <a:pPr marL="342900" lvl="1" indent="0">
              <a:buNone/>
            </a:pPr>
            <a:r>
              <a:rPr lang="ru-RU" sz="2400" dirty="0"/>
              <a:t>3. «Список претензий»</a:t>
            </a:r>
          </a:p>
          <a:p>
            <a:pPr marL="342900" lvl="1" indent="0">
              <a:buNone/>
            </a:pPr>
            <a:r>
              <a:rPr lang="ru-RU" sz="2400" dirty="0"/>
              <a:t>4. «Тренинг </a:t>
            </a:r>
            <a:r>
              <a:rPr lang="ru-RU" sz="2400" dirty="0" err="1"/>
              <a:t>саморегуляции</a:t>
            </a:r>
            <a:r>
              <a:rPr lang="ru-RU" sz="2400" dirty="0"/>
              <a:t>»</a:t>
            </a:r>
          </a:p>
          <a:p>
            <a:pPr marL="0" indent="0">
              <a:buNone/>
            </a:pPr>
            <a:r>
              <a:rPr lang="ru-RU" dirty="0"/>
              <a:t>Так же можно использовать такие упражнения как: «Комплемент», «выявление лидера», «Иллюзии социальных претензий», «Эмоциональная поддержка», «Умение слушать» и т.д.</a:t>
            </a:r>
          </a:p>
          <a:p>
            <a:pPr marL="0" indent="0">
              <a:buNone/>
            </a:pPr>
            <a:r>
              <a:rPr lang="ru-RU" b="1" dirty="0"/>
              <a:t>Виды  тренингов:</a:t>
            </a:r>
          </a:p>
          <a:p>
            <a:r>
              <a:rPr lang="ru-RU" dirty="0"/>
              <a:t>Тренинг партнерства</a:t>
            </a:r>
          </a:p>
          <a:p>
            <a:r>
              <a:rPr lang="ru-RU" dirty="0"/>
              <a:t>Ведения переговоров</a:t>
            </a:r>
          </a:p>
          <a:p>
            <a:r>
              <a:rPr lang="ru-RU" dirty="0"/>
              <a:t>Уверенного поведения, настойчивости</a:t>
            </a:r>
          </a:p>
          <a:p>
            <a:r>
              <a:rPr lang="ru-RU" dirty="0"/>
              <a:t>Тренинг навыков работы с клиентом-потребителем</a:t>
            </a:r>
          </a:p>
          <a:p>
            <a:r>
              <a:rPr lang="ru-RU" dirty="0"/>
              <a:t>Тренинг педагогического общения</a:t>
            </a:r>
          </a:p>
          <a:p>
            <a:pPr marL="0" indent="0">
              <a:buNone/>
            </a:pPr>
            <a:endParaRPr lang="ru-RU" b="1" dirty="0"/>
          </a:p>
          <a:p>
            <a:pPr marL="0" indent="0">
              <a:buNone/>
            </a:pPr>
            <a:endParaRPr lang="ru-RU" b="1" dirty="0"/>
          </a:p>
        </p:txBody>
      </p:sp>
      <p:sp>
        <p:nvSpPr>
          <p:cNvPr id="4" name="Номер слайда 3">
            <a:extLst>
              <a:ext uri="{FF2B5EF4-FFF2-40B4-BE49-F238E27FC236}">
                <a16:creationId xmlns:a16="http://schemas.microsoft.com/office/drawing/2014/main" id="{85B9FEC3-D8F9-8DEF-9761-76C1285A3E18}"/>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43</a:t>
            </a:fld>
            <a:endParaRPr lang="ru-RU" sz="2400" b="1" dirty="0">
              <a:solidFill>
                <a:schemeClr val="tx1"/>
              </a:solidFill>
            </a:endParaRPr>
          </a:p>
        </p:txBody>
      </p:sp>
    </p:spTree>
    <p:extLst>
      <p:ext uri="{BB962C8B-B14F-4D97-AF65-F5344CB8AC3E}">
        <p14:creationId xmlns:p14="http://schemas.microsoft.com/office/powerpoint/2010/main" val="2572030391"/>
      </p:ext>
    </p:extLst>
  </p:cSld>
  <p:clrMapOvr>
    <a:overrideClrMapping bg1="lt1" tx1="dk1" bg2="lt2" tx2="dk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FFE45EB8-7F32-3AEF-0A58-43ABFA016238}"/>
              </a:ext>
            </a:extLst>
          </p:cNvPr>
          <p:cNvSpPr>
            <a:spLocks noGrp="1"/>
          </p:cNvSpPr>
          <p:nvPr>
            <p:ph type="title"/>
          </p:nvPr>
        </p:nvSpPr>
        <p:spPr>
          <a:xfrm>
            <a:off x="838200" y="365127"/>
            <a:ext cx="10515600" cy="827065"/>
          </a:xfrm>
        </p:spPr>
        <p:txBody>
          <a:bodyPr/>
          <a:lstStyle/>
          <a:p>
            <a:pPr algn="ctr"/>
            <a:r>
              <a:rPr lang="ru-RU" b="1" dirty="0"/>
              <a:t>Группы развития </a:t>
            </a:r>
            <a:r>
              <a:rPr lang="ru-RU" b="1" dirty="0" err="1"/>
              <a:t>сензитивности</a:t>
            </a:r>
            <a:r>
              <a:rPr lang="ru-RU" b="1" dirty="0"/>
              <a:t> (личностного роста)</a:t>
            </a:r>
            <a:endParaRPr lang="ru-RU" dirty="0"/>
          </a:p>
        </p:txBody>
      </p:sp>
      <p:sp>
        <p:nvSpPr>
          <p:cNvPr id="3" name="Объект 2"/>
          <p:cNvSpPr>
            <a:spLocks noGrp="1"/>
          </p:cNvSpPr>
          <p:nvPr>
            <p:ph idx="1"/>
          </p:nvPr>
        </p:nvSpPr>
        <p:spPr>
          <a:xfrm>
            <a:off x="838200" y="1412111"/>
            <a:ext cx="10515600" cy="4764852"/>
          </a:xfrm>
        </p:spPr>
        <p:txBody>
          <a:bodyPr>
            <a:normAutofit lnSpcReduction="10000"/>
          </a:bodyPr>
          <a:lstStyle/>
          <a:p>
            <a:pPr marL="0" indent="0" algn="just">
              <a:buNone/>
            </a:pPr>
            <a:r>
              <a:rPr lang="ru-RU" dirty="0"/>
              <a:t>	К этой группе тренингов, основная цель которых - коррекция развития личности, относятся тренинги, имеющие ярко выраженную основу, конкретную схему психологического анализа личности: психоаналитическую, </a:t>
            </a:r>
            <a:r>
              <a:rPr lang="ru-RU" dirty="0" err="1"/>
              <a:t>гешталътистскую</a:t>
            </a:r>
            <a:r>
              <a:rPr lang="ru-RU" dirty="0"/>
              <a:t>, </a:t>
            </a:r>
            <a:r>
              <a:rPr lang="ru-RU" dirty="0" err="1"/>
              <a:t>трансактный</a:t>
            </a:r>
            <a:r>
              <a:rPr lang="ru-RU" dirty="0"/>
              <a:t> анализ.</a:t>
            </a:r>
          </a:p>
          <a:p>
            <a:pPr marL="0" indent="0" algn="just">
              <a:buNone/>
            </a:pPr>
            <a:r>
              <a:rPr lang="ru-RU" i="1" dirty="0"/>
              <a:t>1. Психодинамический, психоаналитический тренинг</a:t>
            </a:r>
            <a:r>
              <a:rPr lang="ru-RU" dirty="0"/>
              <a:t>. Основные задачи: выявление защит, выстраиваемых участником группы на пути осознания выражения своих чувств, осознание перекосов, затрудняющих для него адекватное восприятие других людей, осознание импульсов, лежащих в основе внешнего рационального поведения.</a:t>
            </a:r>
          </a:p>
          <a:p>
            <a:pPr marL="0" indent="0" algn="just">
              <a:buNone/>
            </a:pPr>
            <a:r>
              <a:rPr lang="ru-RU" dirty="0"/>
              <a:t>2. </a:t>
            </a:r>
            <a:r>
              <a:rPr lang="ru-RU" dirty="0" err="1"/>
              <a:t>Г</a:t>
            </a:r>
            <a:r>
              <a:rPr lang="ru-RU" i="1" dirty="0" err="1"/>
              <a:t>ештальтгруппа</a:t>
            </a:r>
            <a:r>
              <a:rPr lang="ru-RU" dirty="0"/>
              <a:t>. Основные задачи: адекватное восприятие себя и других, осознание различных зон нашего бытия, внешней, внутренней, средней зоны фантазий и границ между ними, осознание границ нашего «Я» и внешнего окружения механизмов нарушения и ее адекватного восприятия.</a:t>
            </a:r>
          </a:p>
          <a:p>
            <a:pPr marL="0" indent="0" algn="just">
              <a:buNone/>
            </a:pPr>
            <a:r>
              <a:rPr lang="ru-RU" dirty="0"/>
              <a:t>3. </a:t>
            </a:r>
            <a:r>
              <a:rPr lang="ru-RU" i="1" dirty="0"/>
              <a:t>Группа </a:t>
            </a:r>
            <a:r>
              <a:rPr lang="ru-RU" i="1" dirty="0" err="1"/>
              <a:t>трансактного</a:t>
            </a:r>
            <a:r>
              <a:rPr lang="ru-RU" i="1" dirty="0"/>
              <a:t> анализа</a:t>
            </a:r>
            <a:r>
              <a:rPr lang="ru-RU" dirty="0"/>
              <a:t>. Основные задачи: анализ трансакций (элементарных взаимодействий двух людей), структурный анализ личности и ее ролей, анализ игр и других способов структурирования времени.  Группы развития </a:t>
            </a:r>
            <a:r>
              <a:rPr lang="ru-RU" dirty="0" err="1"/>
              <a:t>сензитивности</a:t>
            </a:r>
            <a:r>
              <a:rPr lang="ru-RU" dirty="0"/>
              <a:t> (личностного роста).</a:t>
            </a:r>
          </a:p>
        </p:txBody>
      </p:sp>
      <p:sp>
        <p:nvSpPr>
          <p:cNvPr id="2" name="Номер слайда 1">
            <a:extLst>
              <a:ext uri="{FF2B5EF4-FFF2-40B4-BE49-F238E27FC236}">
                <a16:creationId xmlns:a16="http://schemas.microsoft.com/office/drawing/2014/main" id="{27304A2D-76A5-1E9B-B7E3-292B65FA455F}"/>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44</a:t>
            </a:fld>
            <a:endParaRPr lang="ru-RU" sz="2400" b="1">
              <a:solidFill>
                <a:schemeClr val="tx1"/>
              </a:solidFill>
            </a:endParaRPr>
          </a:p>
        </p:txBody>
      </p:sp>
    </p:spTree>
    <p:extLst>
      <p:ext uri="{BB962C8B-B14F-4D97-AF65-F5344CB8AC3E}">
        <p14:creationId xmlns:p14="http://schemas.microsoft.com/office/powerpoint/2010/main" val="2267250661"/>
      </p:ext>
    </p:extLst>
  </p:cSld>
  <p:clrMapOvr>
    <a:overrideClrMapping bg1="lt1" tx1="dk1" bg2="lt2" tx2="dk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641870"/>
          </a:xfrm>
        </p:spPr>
        <p:txBody>
          <a:bodyPr/>
          <a:lstStyle/>
          <a:p>
            <a:pPr algn="ctr"/>
            <a:r>
              <a:rPr lang="ru-RU" b="1" dirty="0"/>
              <a:t>Группы встреч</a:t>
            </a:r>
          </a:p>
        </p:txBody>
      </p:sp>
      <p:sp>
        <p:nvSpPr>
          <p:cNvPr id="3" name="Объект 2"/>
          <p:cNvSpPr>
            <a:spLocks noGrp="1"/>
          </p:cNvSpPr>
          <p:nvPr>
            <p:ph idx="1"/>
          </p:nvPr>
        </p:nvSpPr>
        <p:spPr>
          <a:xfrm>
            <a:off x="838200" y="1006998"/>
            <a:ext cx="10515600" cy="5169965"/>
          </a:xfrm>
        </p:spPr>
        <p:txBody>
          <a:bodyPr/>
          <a:lstStyle/>
          <a:p>
            <a:pPr algn="just"/>
            <a:r>
              <a:rPr lang="ru-RU" dirty="0"/>
              <a:t>В группах встреч основное внимание сосредоточено на выяснении индивидуальности и развитии каждого человека как личности.</a:t>
            </a:r>
          </a:p>
          <a:p>
            <a:pPr algn="just"/>
            <a:r>
              <a:rPr lang="ru-RU" dirty="0"/>
              <a:t>Цель этих групп - осознание и возможно полная реализация того потенциала личностного и интеллектуального развития, который заложен в каждом индивиде.</a:t>
            </a:r>
          </a:p>
          <a:p>
            <a:pPr algn="just"/>
            <a:r>
              <a:rPr lang="ru-RU" dirty="0"/>
              <a:t>В группах встреч основное внимание уделяется выбору на текущий момент, и ответственности участника за последствия своего выбора. </a:t>
            </a:r>
          </a:p>
          <a:p>
            <a:pPr algn="just"/>
            <a:r>
              <a:rPr lang="ru-RU" dirty="0"/>
              <a:t>Руководитель группы выступает в качестве модели личности, способной к самораскрытию и конфронтации. Подчеркивается важность тела и соматических ощущений. Группа способствует развитию личности и самореализации. </a:t>
            </a:r>
          </a:p>
          <a:p>
            <a:pPr algn="just"/>
            <a:r>
              <a:rPr lang="ru-RU" dirty="0"/>
              <a:t>Функционирует она как в регулярном режиме (обычно краткосрочном), так и в режиме марафона.</a:t>
            </a:r>
          </a:p>
          <a:p>
            <a:pPr algn="just"/>
            <a:endParaRPr lang="ru-RU" dirty="0"/>
          </a:p>
          <a:p>
            <a:pPr algn="just"/>
            <a:endParaRPr lang="ru-RU" dirty="0"/>
          </a:p>
        </p:txBody>
      </p:sp>
      <p:sp>
        <p:nvSpPr>
          <p:cNvPr id="4" name="Номер слайда 3">
            <a:extLst>
              <a:ext uri="{FF2B5EF4-FFF2-40B4-BE49-F238E27FC236}">
                <a16:creationId xmlns:a16="http://schemas.microsoft.com/office/drawing/2014/main" id="{D01B6C8B-1B34-3F8D-8EB3-2561E6ED6F9A}"/>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45</a:t>
            </a:fld>
            <a:endParaRPr lang="ru-RU" sz="2400" b="1" dirty="0">
              <a:solidFill>
                <a:schemeClr val="tx1"/>
              </a:solidFill>
            </a:endParaRPr>
          </a:p>
        </p:txBody>
      </p:sp>
    </p:spTree>
    <p:extLst>
      <p:ext uri="{BB962C8B-B14F-4D97-AF65-F5344CB8AC3E}">
        <p14:creationId xmlns:p14="http://schemas.microsoft.com/office/powerpoint/2010/main" val="964479819"/>
      </p:ext>
    </p:extLst>
  </p:cSld>
  <p:clrMapOvr>
    <a:overrideClrMapping bg1="lt1" tx1="dk1" bg2="lt2" tx2="dk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838200" y="405114"/>
            <a:ext cx="10515600" cy="5829722"/>
          </a:xfrm>
        </p:spPr>
        <p:txBody>
          <a:bodyPr>
            <a:normAutofit fontScale="92500"/>
          </a:bodyPr>
          <a:lstStyle/>
          <a:p>
            <a:pPr marL="0" indent="0">
              <a:lnSpc>
                <a:spcPct val="100000"/>
              </a:lnSpc>
              <a:spcBef>
                <a:spcPts val="0"/>
              </a:spcBef>
              <a:buNone/>
            </a:pPr>
            <a:r>
              <a:rPr lang="ru-RU" dirty="0"/>
              <a:t>	</a:t>
            </a:r>
            <a:r>
              <a:rPr lang="ru-RU" b="1" dirty="0"/>
              <a:t>Базовые правила:</a:t>
            </a:r>
          </a:p>
          <a:p>
            <a:pPr>
              <a:lnSpc>
                <a:spcPct val="100000"/>
              </a:lnSpc>
              <a:spcBef>
                <a:spcPts val="0"/>
              </a:spcBef>
            </a:pPr>
            <a:r>
              <a:rPr lang="ru-RU" dirty="0"/>
              <a:t>организовывать открытое и честное общение;</a:t>
            </a:r>
          </a:p>
          <a:p>
            <a:pPr>
              <a:lnSpc>
                <a:spcPct val="100000"/>
              </a:lnSpc>
              <a:spcBef>
                <a:spcPts val="0"/>
              </a:spcBef>
            </a:pPr>
            <a:r>
              <a:rPr lang="ru-RU" dirty="0"/>
              <a:t>уделять особое внимание телесным ощущениям;</a:t>
            </a:r>
          </a:p>
          <a:p>
            <a:pPr>
              <a:lnSpc>
                <a:spcPct val="100000"/>
              </a:lnSpc>
              <a:spcBef>
                <a:spcPts val="0"/>
              </a:spcBef>
            </a:pPr>
            <a:r>
              <a:rPr lang="ru-RU" dirty="0"/>
              <a:t>обращать внимание на чувства, а не на мысли;</a:t>
            </a:r>
          </a:p>
          <a:p>
            <a:pPr>
              <a:lnSpc>
                <a:spcPct val="100000"/>
              </a:lnSpc>
              <a:spcBef>
                <a:spcPts val="0"/>
              </a:spcBef>
            </a:pPr>
            <a:r>
              <a:rPr lang="ru-RU" dirty="0"/>
              <a:t>апеллировать (насколько это возможно) к своему прошлому опыту и рассудочным описаниям.</a:t>
            </a:r>
          </a:p>
          <a:p>
            <a:pPr marL="0" indent="0">
              <a:lnSpc>
                <a:spcPct val="100000"/>
              </a:lnSpc>
              <a:spcBef>
                <a:spcPts val="0"/>
              </a:spcBef>
              <a:buNone/>
            </a:pPr>
            <a:r>
              <a:rPr lang="ru-RU" b="1" dirty="0"/>
              <a:t>	Отбор кандидатов в группу встреч:</a:t>
            </a:r>
          </a:p>
          <a:p>
            <a:pPr algn="just">
              <a:lnSpc>
                <a:spcPct val="100000"/>
              </a:lnSpc>
              <a:spcBef>
                <a:spcPts val="0"/>
              </a:spcBef>
            </a:pPr>
            <a:r>
              <a:rPr lang="ru-RU" dirty="0"/>
              <a:t>включаются люди, которые, с одной стороны, достаточно толерантны к </a:t>
            </a:r>
            <a:r>
              <a:rPr lang="ru-RU" dirty="0" err="1"/>
              <a:t>конфронтациям</a:t>
            </a:r>
            <a:r>
              <a:rPr lang="ru-RU" dirty="0"/>
              <a:t>, эмоциональным встряскам, а с другой - способны перенести групповой опыт в обычную среду. </a:t>
            </a:r>
          </a:p>
          <a:p>
            <a:pPr algn="just">
              <a:lnSpc>
                <a:spcPct val="100000"/>
              </a:lnSpc>
              <a:spcBef>
                <a:spcPts val="0"/>
              </a:spcBef>
            </a:pPr>
            <a:r>
              <a:rPr lang="ru-RU" dirty="0"/>
              <a:t>Есть люди, которым встречи противопоказаны, они ухудшают их состояние. Это, как правило, люди, неуверенные в себе, имеющие низкую самооценку, нереалистические ожидания какого-то особого эффекта от взаимодействия, а также склонные избегать сложных, психотравмирующих ситуаций. Иными словами - это чрезмерно уязвимые люди. Клиенты, которые не умеют строить адекватные межличностные отношения и возлагают чрезмерную надежду на встречи, должны быть отнесены к группе риска.</a:t>
            </a:r>
          </a:p>
          <a:p>
            <a:pPr algn="just">
              <a:lnSpc>
                <a:spcPct val="100000"/>
              </a:lnSpc>
              <a:spcBef>
                <a:spcPts val="0"/>
              </a:spcBef>
            </a:pPr>
            <a:r>
              <a:rPr lang="ru-RU" dirty="0"/>
              <a:t>Контакт в группе начинается с общего знакомства, </a:t>
            </a:r>
            <a:r>
              <a:rPr lang="ru-RU" u="sng" dirty="0"/>
              <a:t>с хождения "вокруг да около"</a:t>
            </a:r>
            <a:r>
              <a:rPr lang="ru-RU" dirty="0"/>
              <a:t>. Когда выясняется, что члены группы сами должны определить, чем они будут заниматься, наступает период разочарования. Этот период межличностных отношений проявляется сопротивлением самовыражению и самораскрытию.</a:t>
            </a:r>
            <a:endParaRPr lang="ru-RU" b="1" dirty="0"/>
          </a:p>
        </p:txBody>
      </p:sp>
      <p:sp>
        <p:nvSpPr>
          <p:cNvPr id="4" name="Номер слайда 3">
            <a:extLst>
              <a:ext uri="{FF2B5EF4-FFF2-40B4-BE49-F238E27FC236}">
                <a16:creationId xmlns:a16="http://schemas.microsoft.com/office/drawing/2014/main" id="{A0D46CC6-D407-A95A-E22B-CC60C60B0F68}"/>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46</a:t>
            </a:fld>
            <a:endParaRPr lang="ru-RU" sz="2400" b="1">
              <a:solidFill>
                <a:schemeClr val="tx1"/>
              </a:solidFill>
            </a:endParaRPr>
          </a:p>
        </p:txBody>
      </p:sp>
    </p:spTree>
    <p:extLst>
      <p:ext uri="{BB962C8B-B14F-4D97-AF65-F5344CB8AC3E}">
        <p14:creationId xmlns:p14="http://schemas.microsoft.com/office/powerpoint/2010/main" val="913823453"/>
      </p:ext>
    </p:extLst>
  </p:cSld>
  <p:clrMapOvr>
    <a:overrideClrMapping bg1="lt1" tx1="dk1" bg2="lt2" tx2="dk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607145"/>
          </a:xfrm>
        </p:spPr>
        <p:txBody>
          <a:bodyPr>
            <a:normAutofit/>
          </a:bodyPr>
          <a:lstStyle/>
          <a:p>
            <a:pPr algn="ctr"/>
            <a:r>
              <a:rPr lang="ru-RU" b="1" dirty="0"/>
              <a:t>Основные этапы работы групп встреч</a:t>
            </a:r>
          </a:p>
        </p:txBody>
      </p:sp>
      <p:sp>
        <p:nvSpPr>
          <p:cNvPr id="3" name="Объект 2"/>
          <p:cNvSpPr>
            <a:spLocks noGrp="1"/>
          </p:cNvSpPr>
          <p:nvPr>
            <p:ph idx="1"/>
          </p:nvPr>
        </p:nvSpPr>
        <p:spPr>
          <a:xfrm>
            <a:off x="838200" y="972273"/>
            <a:ext cx="10515600" cy="5204690"/>
          </a:xfrm>
        </p:spPr>
        <p:txBody>
          <a:bodyPr>
            <a:normAutofit fontScale="92500" lnSpcReduction="10000"/>
          </a:bodyPr>
          <a:lstStyle/>
          <a:p>
            <a:pPr marL="0" indent="0" algn="just">
              <a:buNone/>
            </a:pPr>
            <a:r>
              <a:rPr lang="ru-RU" b="1" dirty="0"/>
              <a:t>1. Установление межличностных контактов</a:t>
            </a:r>
            <a:r>
              <a:rPr lang="ru-RU" dirty="0"/>
              <a:t>. Процедура совместной работы в группах встреч рассчитана на установление атмосферы доверия между участниками, открытости и безусловного принятия и одобрения каждого человека таким, каков он есть в реальной жизни. Открытость в межличностном общении в группах встреч достигается за счет психологического самораскрытия каждого участника перед остальными членами группы, за счет установления близких доверительных отношений между ними. </a:t>
            </a:r>
          </a:p>
          <a:p>
            <a:pPr marL="0" indent="0">
              <a:buNone/>
            </a:pPr>
            <a:r>
              <a:rPr lang="ru-RU" dirty="0"/>
              <a:t>2. </a:t>
            </a:r>
            <a:r>
              <a:rPr lang="ru-RU" b="1" dirty="0"/>
              <a:t>Установление отношений доверия</a:t>
            </a:r>
            <a:r>
              <a:rPr lang="ru-RU" dirty="0"/>
              <a:t>. Ощущения изолированности от группы характерно для тех ее членов, которые и в реальной жизни испытывают тревогу в общении и не доверяют другим свои переживания. Развитию доверия способствует спонтанный обмен чувствами и впечатлениями, а также множество специальных приемов, например следующие упражнения: падения назад с закрытыми глазами, при котором партнер на лету должен подхватить падающего на пол; упражнение «прорвись в круг» и др.</a:t>
            </a:r>
          </a:p>
          <a:p>
            <a:pPr marL="0" indent="0">
              <a:buNone/>
            </a:pPr>
            <a:r>
              <a:rPr lang="ru-RU" dirty="0"/>
              <a:t>3. </a:t>
            </a:r>
            <a:r>
              <a:rPr lang="ru-RU" b="1" dirty="0"/>
              <a:t>Преодоление возникающих конфликтов</a:t>
            </a:r>
            <a:r>
              <a:rPr lang="ru-RU" dirty="0"/>
              <a:t>. Конфликт разрешается как на вербальном уровне (руководитель может призвать членов группы к его обсуждению, побуждая участников конфликта высказываться откровенно и слушать друг друга), так и на уровне физического взаимодействия.</a:t>
            </a:r>
          </a:p>
          <a:p>
            <a:pPr marL="0" indent="0">
              <a:buNone/>
            </a:pPr>
            <a:r>
              <a:rPr lang="ru-RU" dirty="0"/>
              <a:t>4. </a:t>
            </a:r>
            <a:r>
              <a:rPr lang="ru-RU" b="1" dirty="0"/>
              <a:t>Преодоление сопротивления к самораскрытию</a:t>
            </a:r>
            <a:r>
              <a:rPr lang="ru-RU" dirty="0"/>
              <a:t>. Руководитель группы может предложить исследовать это сопротивление с помощью техники «направленного фантазирования».</a:t>
            </a:r>
          </a:p>
          <a:p>
            <a:pPr marL="0" indent="0">
              <a:buNone/>
            </a:pPr>
            <a:r>
              <a:rPr lang="ru-RU" dirty="0"/>
              <a:t>5. </a:t>
            </a:r>
            <a:r>
              <a:rPr lang="ru-RU" b="1" dirty="0"/>
              <a:t>Выражение сочувствия, поддержки друг другу</a:t>
            </a:r>
            <a:r>
              <a:rPr lang="ru-RU" dirty="0"/>
              <a:t>. Первоначально такая поддержка оказывается руководителем группы, но со временем группа становится способной обеспечить своего участника положительной обратной связью самостоятельно.</a:t>
            </a:r>
          </a:p>
          <a:p>
            <a:pPr marL="0" indent="0">
              <a:buNone/>
            </a:pPr>
            <a:endParaRPr lang="ru-RU" dirty="0"/>
          </a:p>
          <a:p>
            <a:pPr marL="457200" indent="-457200" algn="just">
              <a:buAutoNum type="arabicPeriod"/>
            </a:pPr>
            <a:endParaRPr lang="ru-RU" dirty="0"/>
          </a:p>
        </p:txBody>
      </p:sp>
      <p:sp>
        <p:nvSpPr>
          <p:cNvPr id="4" name="Номер слайда 3">
            <a:extLst>
              <a:ext uri="{FF2B5EF4-FFF2-40B4-BE49-F238E27FC236}">
                <a16:creationId xmlns:a16="http://schemas.microsoft.com/office/drawing/2014/main" id="{CDD14CE9-2DA5-C937-8D8F-5870F74B53CF}"/>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47</a:t>
            </a:fld>
            <a:endParaRPr lang="ru-RU" sz="2400" b="1" dirty="0">
              <a:solidFill>
                <a:schemeClr val="tx1"/>
              </a:solidFill>
            </a:endParaRPr>
          </a:p>
        </p:txBody>
      </p:sp>
    </p:spTree>
    <p:extLst>
      <p:ext uri="{BB962C8B-B14F-4D97-AF65-F5344CB8AC3E}">
        <p14:creationId xmlns:p14="http://schemas.microsoft.com/office/powerpoint/2010/main" val="2658512024"/>
      </p:ext>
    </p:extLst>
  </p:cSld>
  <p:clrMapOvr>
    <a:overrideClrMapping bg1="lt1" tx1="dk1" bg2="lt2" tx2="dk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815491"/>
          </a:xfrm>
        </p:spPr>
        <p:txBody>
          <a:bodyPr>
            <a:normAutofit/>
          </a:bodyPr>
          <a:lstStyle/>
          <a:p>
            <a:pPr algn="ctr"/>
            <a:r>
              <a:rPr lang="ru-RU" b="1" dirty="0"/>
              <a:t>Признаки групп встреч (У. </a:t>
            </a:r>
            <a:r>
              <a:rPr lang="ru-RU" b="1" dirty="0" err="1"/>
              <a:t>Шутц</a:t>
            </a:r>
            <a:r>
              <a:rPr lang="ru-RU" b="1" dirty="0"/>
              <a:t>)</a:t>
            </a:r>
          </a:p>
        </p:txBody>
      </p:sp>
      <p:sp>
        <p:nvSpPr>
          <p:cNvPr id="3" name="Объект 2"/>
          <p:cNvSpPr>
            <a:spLocks noGrp="1"/>
          </p:cNvSpPr>
          <p:nvPr>
            <p:ph idx="1"/>
          </p:nvPr>
        </p:nvSpPr>
        <p:spPr>
          <a:xfrm>
            <a:off x="838200" y="1261641"/>
            <a:ext cx="10515600" cy="4915322"/>
          </a:xfrm>
        </p:spPr>
        <p:txBody>
          <a:bodyPr>
            <a:normAutofit/>
          </a:bodyPr>
          <a:lstStyle/>
          <a:p>
            <a:r>
              <a:rPr lang="ru-RU" dirty="0"/>
              <a:t>открытость и честность в общении ее членов;</a:t>
            </a:r>
          </a:p>
          <a:p>
            <a:r>
              <a:rPr lang="ru-RU" dirty="0"/>
              <a:t>осознание самого себя, своего «Я» (психического, физического);</a:t>
            </a:r>
          </a:p>
          <a:p>
            <a:r>
              <a:rPr lang="ru-RU" dirty="0"/>
              <a:t>ответственность за себя и членов группы;</a:t>
            </a:r>
          </a:p>
          <a:p>
            <a:r>
              <a:rPr lang="ru-RU" dirty="0"/>
              <a:t>внимание к чувствам;</a:t>
            </a:r>
          </a:p>
          <a:p>
            <a:r>
              <a:rPr lang="ru-RU" dirty="0"/>
              <a:t>принцип «здесь и теперь».</a:t>
            </a:r>
          </a:p>
          <a:p>
            <a:pPr marL="0" indent="0">
              <a:buNone/>
            </a:pPr>
            <a:r>
              <a:rPr lang="ru-RU" dirty="0"/>
              <a:t>	</a:t>
            </a:r>
            <a:r>
              <a:rPr lang="ru-RU" b="1" dirty="0"/>
              <a:t>Изменения вследствие групповых встреч</a:t>
            </a:r>
            <a:r>
              <a:rPr lang="ru-RU" dirty="0"/>
              <a:t>	:</a:t>
            </a:r>
          </a:p>
          <a:p>
            <a:r>
              <a:rPr lang="ru-RU" dirty="0"/>
              <a:t>усиливается чувствительность к различным оттенкам межличностных отношений;</a:t>
            </a:r>
          </a:p>
          <a:p>
            <a:r>
              <a:rPr lang="ru-RU" dirty="0"/>
              <a:t>повышается самооценка;</a:t>
            </a:r>
          </a:p>
          <a:p>
            <a:r>
              <a:rPr lang="ru-RU" dirty="0"/>
              <a:t>увеличивается самопринятие;</a:t>
            </a:r>
          </a:p>
          <a:p>
            <a:r>
              <a:rPr lang="ru-RU" dirty="0"/>
              <a:t>уменьшается отчужденность;</a:t>
            </a:r>
          </a:p>
          <a:p>
            <a:r>
              <a:rPr lang="ru-RU" dirty="0"/>
              <a:t>возникают положительные изменения в представлении участника о самом себе.</a:t>
            </a:r>
          </a:p>
          <a:p>
            <a:pPr marL="0" indent="0">
              <a:buNone/>
            </a:pPr>
            <a:endParaRPr lang="ru-RU" dirty="0"/>
          </a:p>
        </p:txBody>
      </p:sp>
      <p:sp>
        <p:nvSpPr>
          <p:cNvPr id="4" name="Номер слайда 3">
            <a:extLst>
              <a:ext uri="{FF2B5EF4-FFF2-40B4-BE49-F238E27FC236}">
                <a16:creationId xmlns:a16="http://schemas.microsoft.com/office/drawing/2014/main" id="{5655820B-3ED5-ECEF-5D9B-929BE244AFA1}"/>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48</a:t>
            </a:fld>
            <a:endParaRPr lang="ru-RU" sz="2400" b="1" dirty="0">
              <a:solidFill>
                <a:schemeClr val="tx1"/>
              </a:solidFill>
            </a:endParaRPr>
          </a:p>
        </p:txBody>
      </p:sp>
    </p:spTree>
    <p:extLst>
      <p:ext uri="{BB962C8B-B14F-4D97-AF65-F5344CB8AC3E}">
        <p14:creationId xmlns:p14="http://schemas.microsoft.com/office/powerpoint/2010/main" val="1787701375"/>
      </p:ext>
    </p:extLst>
  </p:cSld>
  <p:clrMapOvr>
    <a:overrideClrMapping bg1="lt1" tx1="dk1" bg2="lt2" tx2="dk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769192"/>
          </a:xfrm>
        </p:spPr>
        <p:txBody>
          <a:bodyPr>
            <a:normAutofit/>
          </a:bodyPr>
          <a:lstStyle/>
          <a:p>
            <a:pPr algn="ctr"/>
            <a:r>
              <a:rPr lang="ru-RU" b="1" dirty="0"/>
              <a:t>Технические приемы в группе встреч</a:t>
            </a:r>
          </a:p>
        </p:txBody>
      </p:sp>
      <p:sp>
        <p:nvSpPr>
          <p:cNvPr id="3" name="Объект 2"/>
          <p:cNvSpPr>
            <a:spLocks noGrp="1"/>
          </p:cNvSpPr>
          <p:nvPr>
            <p:ph idx="1"/>
          </p:nvPr>
        </p:nvSpPr>
        <p:spPr>
          <a:xfrm>
            <a:off x="838200" y="1041722"/>
            <a:ext cx="10515600" cy="5135241"/>
          </a:xfrm>
        </p:spPr>
        <p:txBody>
          <a:bodyPr/>
          <a:lstStyle/>
          <a:p>
            <a:r>
              <a:rPr lang="ru-RU" dirty="0"/>
              <a:t>являются установление контактов, построение доверительных отношений, изучение конфликтов, анализ сопротивления, соучастие и поддержка.</a:t>
            </a:r>
          </a:p>
          <a:p>
            <a:r>
              <a:rPr lang="ru-RU" dirty="0"/>
              <a:t>Например: «Мудрец», «Вдвоем», «Живые руки» и т.д.</a:t>
            </a:r>
          </a:p>
        </p:txBody>
      </p:sp>
      <p:sp>
        <p:nvSpPr>
          <p:cNvPr id="4" name="Номер слайда 3">
            <a:extLst>
              <a:ext uri="{FF2B5EF4-FFF2-40B4-BE49-F238E27FC236}">
                <a16:creationId xmlns:a16="http://schemas.microsoft.com/office/drawing/2014/main" id="{1D952CDE-7C7A-98D3-F802-C72E3F9EF305}"/>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49</a:t>
            </a:fld>
            <a:endParaRPr lang="ru-RU" sz="2400" b="1">
              <a:solidFill>
                <a:schemeClr val="tx1"/>
              </a:solidFill>
            </a:endParaRPr>
          </a:p>
        </p:txBody>
      </p:sp>
    </p:spTree>
    <p:extLst>
      <p:ext uri="{BB962C8B-B14F-4D97-AF65-F5344CB8AC3E}">
        <p14:creationId xmlns:p14="http://schemas.microsoft.com/office/powerpoint/2010/main" val="79197393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927086"/>
          </a:xfrm>
        </p:spPr>
        <p:txBody>
          <a:bodyPr>
            <a:normAutofit/>
          </a:bodyPr>
          <a:lstStyle/>
          <a:p>
            <a:pPr algn="ctr"/>
            <a:r>
              <a:rPr lang="ru-RU" b="1" dirty="0"/>
              <a:t>Методологические основы психокоррекции</a:t>
            </a:r>
          </a:p>
        </p:txBody>
      </p:sp>
      <p:sp>
        <p:nvSpPr>
          <p:cNvPr id="3" name="Содержимое 2"/>
          <p:cNvSpPr>
            <a:spLocks noGrp="1"/>
          </p:cNvSpPr>
          <p:nvPr>
            <p:ph idx="1"/>
          </p:nvPr>
        </p:nvSpPr>
        <p:spPr>
          <a:xfrm>
            <a:off x="1412112" y="1063608"/>
            <a:ext cx="9757458" cy="5209870"/>
          </a:xfrm>
        </p:spPr>
        <p:txBody>
          <a:bodyPr>
            <a:normAutofit/>
          </a:bodyPr>
          <a:lstStyle/>
          <a:p>
            <a:pPr lvl="0"/>
            <a:r>
              <a:rPr lang="ru-RU" dirty="0"/>
              <a:t>Положение, разработанное в теоретической </a:t>
            </a:r>
            <a:r>
              <a:rPr lang="ru-RU" b="1" dirty="0"/>
              <a:t>концепции  В.Н. Мясищева</a:t>
            </a:r>
            <a:r>
              <a:rPr lang="ru-RU" dirty="0"/>
              <a:t>, согласно которому личность является продуктом системы значимых отношений, поэтому эффективная </a:t>
            </a:r>
            <a:r>
              <a:rPr lang="ru-RU" dirty="0" err="1"/>
              <a:t>психокоррекция</a:t>
            </a:r>
            <a:r>
              <a:rPr lang="ru-RU" dirty="0"/>
              <a:t> немыслима без включения в коррекционный процесс и самого ребенка, и его семьи.</a:t>
            </a:r>
          </a:p>
          <a:p>
            <a:pPr lvl="0"/>
            <a:r>
              <a:rPr lang="ru-RU" dirty="0"/>
              <a:t>Положение </a:t>
            </a:r>
            <a:r>
              <a:rPr lang="ru-RU" b="1" dirty="0"/>
              <a:t>теории деятельности А.Н. Леонтьева</a:t>
            </a:r>
            <a:r>
              <a:rPr lang="ru-RU" dirty="0"/>
              <a:t>, состоящее в том, что позитивно влиять на процесс развития – значит управлять ведущей развитие деятельностью, в данном случае воздействовать на деятельность по воспитанию детей и на ведущую деятельность ребенка;</a:t>
            </a:r>
          </a:p>
          <a:p>
            <a:pPr lvl="0"/>
            <a:r>
              <a:rPr lang="ru-RU" dirty="0"/>
              <a:t>Разработанное </a:t>
            </a:r>
            <a:r>
              <a:rPr lang="ru-RU" b="1" dirty="0"/>
              <a:t>Д.Б. </a:t>
            </a:r>
            <a:r>
              <a:rPr lang="ru-RU" b="1" dirty="0" err="1"/>
              <a:t>Элькониным</a:t>
            </a:r>
            <a:r>
              <a:rPr lang="ru-RU" b="1" dirty="0"/>
              <a:t> </a:t>
            </a:r>
            <a:r>
              <a:rPr lang="ru-RU" dirty="0"/>
              <a:t>положение о том, что коррекционный потенциал игры заключается в практике новых социальных отношений, в которые включается человек в процессе специально организованных игровых занятий;</a:t>
            </a:r>
          </a:p>
          <a:p>
            <a:pPr lvl="0"/>
            <a:r>
              <a:rPr lang="ru-RU" dirty="0"/>
              <a:t>Положение </a:t>
            </a:r>
            <a:r>
              <a:rPr lang="ru-RU" b="1" dirty="0"/>
              <a:t>Л.С. </a:t>
            </a:r>
            <a:r>
              <a:rPr lang="ru-RU" b="1" dirty="0" err="1"/>
              <a:t>Выготского</a:t>
            </a:r>
            <a:r>
              <a:rPr lang="ru-RU" b="1" dirty="0"/>
              <a:t> </a:t>
            </a:r>
            <a:r>
              <a:rPr lang="ru-RU" dirty="0"/>
              <a:t>о ведущей роли обучения для психического развития ребенка. Отсюда, основным содержанием коррекционной деятельности является создание «зоны ближайшего развития», своевременное формирование психологических новообразований.</a:t>
            </a:r>
          </a:p>
        </p:txBody>
      </p:sp>
      <p:sp>
        <p:nvSpPr>
          <p:cNvPr id="4" name="Номер слайда 3">
            <a:extLst>
              <a:ext uri="{FF2B5EF4-FFF2-40B4-BE49-F238E27FC236}">
                <a16:creationId xmlns:a16="http://schemas.microsoft.com/office/drawing/2014/main" id="{9EF0B58D-3FA1-6062-0160-632A25B82368}"/>
              </a:ext>
            </a:extLst>
          </p:cNvPr>
          <p:cNvSpPr>
            <a:spLocks noGrp="1"/>
          </p:cNvSpPr>
          <p:nvPr>
            <p:ph type="sldNum" sz="quarter" idx="12"/>
          </p:nvPr>
        </p:nvSpPr>
        <p:spPr/>
        <p:txBody>
          <a:bodyPr/>
          <a:lstStyle/>
          <a:p>
            <a:pPr>
              <a:defRPr/>
            </a:pPr>
            <a:fld id="{A9092A10-1186-4CF6-9444-8E6666C4E82B}" type="slidenum">
              <a:rPr lang="ru-RU" sz="2400" b="1" smtClean="0">
                <a:solidFill>
                  <a:schemeClr val="tx1">
                    <a:lumMod val="95000"/>
                    <a:lumOff val="5000"/>
                  </a:schemeClr>
                </a:solidFill>
              </a:rPr>
              <a:pPr>
                <a:defRPr/>
              </a:pPr>
              <a:t>5</a:t>
            </a:fld>
            <a:endParaRPr lang="ru-RU" sz="2400" b="1">
              <a:solidFill>
                <a:schemeClr val="tx1">
                  <a:lumMod val="95000"/>
                  <a:lumOff val="5000"/>
                </a:schemeClr>
              </a:solidFill>
            </a:endParaRPr>
          </a:p>
        </p:txBody>
      </p:sp>
    </p:spTree>
    <p:extLst>
      <p:ext uri="{BB962C8B-B14F-4D97-AF65-F5344CB8AC3E}">
        <p14:creationId xmlns:p14="http://schemas.microsoft.com/office/powerpoint/2010/main" val="2806407206"/>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607146"/>
          </a:xfrm>
        </p:spPr>
        <p:txBody>
          <a:bodyPr/>
          <a:lstStyle/>
          <a:p>
            <a:pPr algn="ctr"/>
            <a:r>
              <a:rPr lang="ru-RU" b="1" dirty="0" err="1"/>
              <a:t>Гештальт</a:t>
            </a:r>
            <a:r>
              <a:rPr lang="ru-RU" b="1" dirty="0"/>
              <a:t>-группы</a:t>
            </a:r>
          </a:p>
        </p:txBody>
      </p:sp>
      <p:sp>
        <p:nvSpPr>
          <p:cNvPr id="3" name="Объект 2"/>
          <p:cNvSpPr>
            <a:spLocks noGrp="1"/>
          </p:cNvSpPr>
          <p:nvPr>
            <p:ph idx="1"/>
          </p:nvPr>
        </p:nvSpPr>
        <p:spPr>
          <a:xfrm>
            <a:off x="838200" y="1099595"/>
            <a:ext cx="10515600" cy="5077368"/>
          </a:xfrm>
        </p:spPr>
        <p:txBody>
          <a:bodyPr>
            <a:normAutofit/>
          </a:bodyPr>
          <a:lstStyle/>
          <a:p>
            <a:pPr algn="just"/>
            <a:r>
              <a:rPr lang="ru-RU" dirty="0"/>
              <a:t>Внешнее отличие практики </a:t>
            </a:r>
            <a:r>
              <a:rPr lang="ru-RU" dirty="0" err="1"/>
              <a:t>гештальт</a:t>
            </a:r>
            <a:r>
              <a:rPr lang="ru-RU" dirty="0"/>
              <a:t>-групп от Т-групп и групп встреч заключается в том, что руководитель </a:t>
            </a:r>
            <a:r>
              <a:rPr lang="ru-RU" dirty="0" err="1"/>
              <a:t>гештальт</a:t>
            </a:r>
            <a:r>
              <a:rPr lang="ru-RU" dirty="0"/>
              <a:t>-группы одномоментно работает не со всеми ее участниками, а один на один с кем-либо из ее членов, добровольно согласившимся стать на время главным действующим лицом, т.е. сесть на так называемое «горячее место». Остальные члены группы наблюдают за процессом взаимодействия ведущего и клиента, находящегося на «горячем стуле». В результате такого наблюдения они начинают лучше понимать и осознавать собственные проблемы, идентифицируя себя с человеком, с которым работает ведущий.</a:t>
            </a:r>
          </a:p>
          <a:p>
            <a:pPr marL="0" indent="0" algn="just">
              <a:buNone/>
            </a:pPr>
            <a:r>
              <a:rPr lang="ru-RU" b="1" dirty="0"/>
              <a:t>	Основные формы работы гештальт-групп:</a:t>
            </a:r>
          </a:p>
          <a:p>
            <a:pPr marL="0" indent="0">
              <a:buNone/>
            </a:pPr>
            <a:r>
              <a:rPr lang="ru-RU" dirty="0"/>
              <a:t>1. Клиент-центрированная терапия.</a:t>
            </a:r>
          </a:p>
          <a:p>
            <a:pPr marL="0" indent="0">
              <a:buNone/>
            </a:pPr>
            <a:r>
              <a:rPr lang="ru-RU" dirty="0"/>
              <a:t>2. </a:t>
            </a:r>
            <a:r>
              <a:rPr lang="ru-RU" dirty="0" err="1"/>
              <a:t>Группо</a:t>
            </a:r>
            <a:r>
              <a:rPr lang="ru-RU" dirty="0"/>
              <a:t>-центрированная терапия.</a:t>
            </a:r>
          </a:p>
          <a:p>
            <a:pPr marL="0" indent="0">
              <a:buNone/>
            </a:pPr>
            <a:r>
              <a:rPr lang="ru-RU" dirty="0"/>
              <a:t>3. «Мастерская».</a:t>
            </a:r>
          </a:p>
          <a:p>
            <a:pPr marL="0" indent="0" algn="just">
              <a:buNone/>
            </a:pPr>
            <a:endParaRPr lang="ru-RU" dirty="0"/>
          </a:p>
          <a:p>
            <a:endParaRPr lang="ru-RU" dirty="0"/>
          </a:p>
        </p:txBody>
      </p:sp>
      <p:sp>
        <p:nvSpPr>
          <p:cNvPr id="4" name="Номер слайда 3">
            <a:extLst>
              <a:ext uri="{FF2B5EF4-FFF2-40B4-BE49-F238E27FC236}">
                <a16:creationId xmlns:a16="http://schemas.microsoft.com/office/drawing/2014/main" id="{1858D641-E420-2C5B-DA7C-C13D6BCC7885}"/>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50</a:t>
            </a:fld>
            <a:endParaRPr lang="ru-RU" sz="2400" b="1" dirty="0">
              <a:solidFill>
                <a:schemeClr val="tx1"/>
              </a:solidFill>
            </a:endParaRPr>
          </a:p>
        </p:txBody>
      </p:sp>
    </p:spTree>
    <p:extLst>
      <p:ext uri="{BB962C8B-B14F-4D97-AF65-F5344CB8AC3E}">
        <p14:creationId xmlns:p14="http://schemas.microsoft.com/office/powerpoint/2010/main" val="1748003979"/>
      </p:ext>
    </p:extLst>
  </p:cSld>
  <p:clrMapOvr>
    <a:overrideClrMapping bg1="lt1" tx1="dk1" bg2="lt2" tx2="dk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861789"/>
          </a:xfrm>
        </p:spPr>
        <p:txBody>
          <a:bodyPr>
            <a:normAutofit/>
          </a:bodyPr>
          <a:lstStyle/>
          <a:p>
            <a:pPr algn="ctr"/>
            <a:r>
              <a:rPr lang="ru-RU" b="1" dirty="0"/>
              <a:t>Основные принципы </a:t>
            </a:r>
            <a:r>
              <a:rPr lang="ru-RU" b="1" dirty="0" err="1"/>
              <a:t>гештальткоррекции</a:t>
            </a:r>
            <a:endParaRPr lang="ru-RU" b="1" dirty="0"/>
          </a:p>
        </p:txBody>
      </p:sp>
      <p:sp>
        <p:nvSpPr>
          <p:cNvPr id="3" name="Объект 2"/>
          <p:cNvSpPr>
            <a:spLocks noGrp="1"/>
          </p:cNvSpPr>
          <p:nvPr>
            <p:ph idx="1"/>
          </p:nvPr>
        </p:nvSpPr>
        <p:spPr>
          <a:xfrm>
            <a:off x="838200" y="1226916"/>
            <a:ext cx="10515600" cy="4950047"/>
          </a:xfrm>
        </p:spPr>
        <p:txBody>
          <a:bodyPr>
            <a:normAutofit/>
          </a:bodyPr>
          <a:lstStyle/>
          <a:p>
            <a:r>
              <a:rPr lang="ru-RU" dirty="0"/>
              <a:t>Принцип «здесь и сейчас»</a:t>
            </a:r>
          </a:p>
          <a:p>
            <a:r>
              <a:rPr lang="ru-RU" dirty="0"/>
              <a:t>Принцип «Я-ты» 2. (стремление к открытому и непосредственному контакту между людьми.)</a:t>
            </a:r>
          </a:p>
          <a:p>
            <a:r>
              <a:rPr lang="ru-RU" dirty="0"/>
              <a:t>Принцип </a:t>
            </a:r>
            <a:r>
              <a:rPr lang="ru-RU" dirty="0" err="1"/>
              <a:t>субъективизации</a:t>
            </a:r>
            <a:r>
              <a:rPr lang="ru-RU" dirty="0"/>
              <a:t> высказываний. Заменять объективизированные формы типа: «Что-то давит у меня в груди», на </a:t>
            </a:r>
            <a:r>
              <a:rPr lang="ru-RU" dirty="0" err="1"/>
              <a:t>субъективизированные</a:t>
            </a:r>
            <a:r>
              <a:rPr lang="ru-RU" dirty="0"/>
              <a:t>: «Я подавляю себя». Способствует </a:t>
            </a:r>
            <a:r>
              <a:rPr lang="ru-RU" dirty="0" err="1"/>
              <a:t>рассматрению</a:t>
            </a:r>
            <a:r>
              <a:rPr lang="ru-RU" dirty="0"/>
              <a:t> себя как активного субъекта, а не как пассивным объектом.</a:t>
            </a:r>
          </a:p>
          <a:p>
            <a:r>
              <a:rPr lang="ru-RU" dirty="0"/>
              <a:t>«Континуум сознания» Это концентрация на спонтанном потоке содержания переживаний. Осознание чувств.</a:t>
            </a:r>
          </a:p>
          <a:p>
            <a:endParaRPr lang="ru-RU" dirty="0"/>
          </a:p>
        </p:txBody>
      </p:sp>
      <p:sp>
        <p:nvSpPr>
          <p:cNvPr id="4" name="Номер слайда 3">
            <a:extLst>
              <a:ext uri="{FF2B5EF4-FFF2-40B4-BE49-F238E27FC236}">
                <a16:creationId xmlns:a16="http://schemas.microsoft.com/office/drawing/2014/main" id="{004DD538-402F-5428-C804-DE84F729DAE5}"/>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51</a:t>
            </a:fld>
            <a:endParaRPr lang="ru-RU" sz="2400" b="1" dirty="0">
              <a:solidFill>
                <a:schemeClr val="tx1"/>
              </a:solidFill>
            </a:endParaRPr>
          </a:p>
        </p:txBody>
      </p:sp>
    </p:spTree>
    <p:extLst>
      <p:ext uri="{BB962C8B-B14F-4D97-AF65-F5344CB8AC3E}">
        <p14:creationId xmlns:p14="http://schemas.microsoft.com/office/powerpoint/2010/main" val="3174396772"/>
      </p:ext>
    </p:extLst>
  </p:cSld>
  <p:clrMapOvr>
    <a:overrideClrMapping bg1="lt1" tx1="dk1" bg2="lt2" tx2="dk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699744"/>
          </a:xfrm>
        </p:spPr>
        <p:txBody>
          <a:bodyPr>
            <a:normAutofit/>
          </a:bodyPr>
          <a:lstStyle/>
          <a:p>
            <a:pPr algn="ctr"/>
            <a:r>
              <a:rPr lang="ru-RU" b="1" dirty="0"/>
              <a:t>Виды работы в гештальт-группе</a:t>
            </a:r>
            <a:endParaRPr lang="ru-RU" dirty="0"/>
          </a:p>
        </p:txBody>
      </p:sp>
      <p:sp>
        <p:nvSpPr>
          <p:cNvPr id="3" name="Объект 2"/>
          <p:cNvSpPr>
            <a:spLocks noGrp="1"/>
          </p:cNvSpPr>
          <p:nvPr>
            <p:ph idx="1"/>
          </p:nvPr>
        </p:nvSpPr>
        <p:spPr>
          <a:xfrm>
            <a:off x="838200" y="1064872"/>
            <a:ext cx="10515600" cy="5112091"/>
          </a:xfrm>
        </p:spPr>
        <p:txBody>
          <a:bodyPr>
            <a:normAutofit/>
          </a:bodyPr>
          <a:lstStyle/>
          <a:p>
            <a:pPr marL="0" indent="0" algn="just">
              <a:buNone/>
            </a:pPr>
            <a:r>
              <a:rPr lang="ru-RU" dirty="0"/>
              <a:t>1. Драматизация. Основана на развитии в драматизированной форме определенного аспекта существования клиента, выявляемого им в коррекционной ситуации. (привлечение внимания психолога).</a:t>
            </a:r>
          </a:p>
          <a:p>
            <a:pPr marL="0" indent="0" algn="just">
              <a:buNone/>
            </a:pPr>
            <a:r>
              <a:rPr lang="ru-RU" dirty="0"/>
              <a:t>2. Направление поведения. психолог предлагает выполнить определенные действия, дает инструкции и указания относительно того, что можно сделать в данный момент. (но не в жизни)</a:t>
            </a:r>
          </a:p>
          <a:p>
            <a:pPr marL="0" indent="0" algn="just">
              <a:buNone/>
            </a:pPr>
            <a:r>
              <a:rPr lang="ru-RU" dirty="0"/>
              <a:t>3. Работа с фантазией. </a:t>
            </a:r>
          </a:p>
          <a:p>
            <a:pPr marL="0" indent="0" algn="just">
              <a:buNone/>
            </a:pPr>
            <a:r>
              <a:rPr lang="ru-RU" dirty="0"/>
              <a:t>4. Работа со сновидениями</a:t>
            </a:r>
          </a:p>
          <a:p>
            <a:pPr marL="0" indent="0" algn="just">
              <a:buNone/>
            </a:pPr>
            <a:r>
              <a:rPr lang="ru-RU" dirty="0"/>
              <a:t>5. Домашняя работа. Действия участников являются источником важных переживаний, которые требуют отработки.</a:t>
            </a:r>
          </a:p>
          <a:p>
            <a:pPr algn="just"/>
            <a:endParaRPr lang="ru-RU" dirty="0"/>
          </a:p>
        </p:txBody>
      </p:sp>
      <p:sp>
        <p:nvSpPr>
          <p:cNvPr id="4" name="Номер слайда 3">
            <a:extLst>
              <a:ext uri="{FF2B5EF4-FFF2-40B4-BE49-F238E27FC236}">
                <a16:creationId xmlns:a16="http://schemas.microsoft.com/office/drawing/2014/main" id="{3F696309-B4FC-2098-AE0B-990956B78E60}"/>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52</a:t>
            </a:fld>
            <a:endParaRPr lang="ru-RU" sz="2400" b="1">
              <a:solidFill>
                <a:schemeClr val="tx1"/>
              </a:solidFill>
            </a:endParaRPr>
          </a:p>
        </p:txBody>
      </p:sp>
    </p:spTree>
    <p:extLst>
      <p:ext uri="{BB962C8B-B14F-4D97-AF65-F5344CB8AC3E}">
        <p14:creationId xmlns:p14="http://schemas.microsoft.com/office/powerpoint/2010/main" val="1270043080"/>
      </p:ext>
    </p:extLst>
  </p:cSld>
  <p:clrMapOvr>
    <a:overrideClrMapping bg1="lt1" tx1="dk1" bg2="lt2" tx2="dk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815491"/>
          </a:xfrm>
        </p:spPr>
        <p:txBody>
          <a:bodyPr>
            <a:normAutofit/>
          </a:bodyPr>
          <a:lstStyle/>
          <a:p>
            <a:pPr algn="ctr"/>
            <a:r>
              <a:rPr lang="ru-RU" b="1" dirty="0"/>
              <a:t>Основные приемы, используемые в работе гештальт-групп</a:t>
            </a:r>
            <a:endParaRPr lang="ru-RU" dirty="0"/>
          </a:p>
        </p:txBody>
      </p:sp>
      <p:sp>
        <p:nvSpPr>
          <p:cNvPr id="3" name="Объект 2"/>
          <p:cNvSpPr>
            <a:spLocks noGrp="1"/>
          </p:cNvSpPr>
          <p:nvPr>
            <p:ph idx="1"/>
          </p:nvPr>
        </p:nvSpPr>
        <p:spPr>
          <a:xfrm>
            <a:off x="838200" y="1180618"/>
            <a:ext cx="10515600" cy="4996345"/>
          </a:xfrm>
        </p:spPr>
        <p:txBody>
          <a:bodyPr>
            <a:normAutofit/>
          </a:bodyPr>
          <a:lstStyle/>
          <a:p>
            <a:pPr marL="0" indent="0" algn="just">
              <a:buNone/>
            </a:pPr>
            <a:r>
              <a:rPr lang="ru-RU" dirty="0"/>
              <a:t>1. Расширение осознания. Предполагает лучшее понимание человеком того, что происходит в нем и вокруг него. </a:t>
            </a:r>
          </a:p>
          <a:p>
            <a:pPr marL="0" indent="0" algn="just">
              <a:buNone/>
            </a:pPr>
            <a:r>
              <a:rPr lang="ru-RU" dirty="0"/>
              <a:t>2. Интеграция противоположностей. Понимание и признание того факта, что в каждом человеке сочетаются разнообразные, дополняющее друг друга индивидуальные качества положительного и отрицательного характера, такие, например, как честность -нечестность; принципиальность -беспринципность и т.д.</a:t>
            </a:r>
          </a:p>
          <a:p>
            <a:pPr marL="0" indent="0" algn="just">
              <a:buNone/>
            </a:pPr>
            <a:r>
              <a:rPr lang="ru-RU" dirty="0"/>
              <a:t> 3. Усиление внимания к чувствам. Осознание и понятие собственного переживания.</a:t>
            </a:r>
          </a:p>
          <a:p>
            <a:pPr marL="0" indent="0" algn="just">
              <a:buNone/>
            </a:pPr>
            <a:r>
              <a:rPr lang="ru-RU" dirty="0"/>
              <a:t>4.  Работа</a:t>
            </a:r>
            <a:r>
              <a:rPr lang="ru-RU" b="1" dirty="0"/>
              <a:t> </a:t>
            </a:r>
            <a:r>
              <a:rPr lang="ru-RU" dirty="0"/>
              <a:t>с</a:t>
            </a:r>
            <a:r>
              <a:rPr lang="ru-RU" b="1" dirty="0"/>
              <a:t> </a:t>
            </a:r>
            <a:r>
              <a:rPr lang="ru-RU" dirty="0"/>
              <a:t>мечтами</a:t>
            </a:r>
            <a:r>
              <a:rPr lang="ru-RU" b="1" dirty="0"/>
              <a:t> </a:t>
            </a:r>
            <a:r>
              <a:rPr lang="ru-RU" dirty="0"/>
              <a:t>фантазиями,</a:t>
            </a:r>
            <a:r>
              <a:rPr lang="ru-RU" b="1" dirty="0"/>
              <a:t> </a:t>
            </a:r>
            <a:r>
              <a:rPr lang="ru-RU" dirty="0"/>
              <a:t>снами. Работа с мечтами представляет возможность лучше ценить себя как личность. </a:t>
            </a:r>
          </a:p>
          <a:p>
            <a:pPr marL="0" indent="0" algn="just">
              <a:buNone/>
            </a:pPr>
            <a:r>
              <a:rPr lang="ru-RU" dirty="0"/>
              <a:t>5.  Принятие</a:t>
            </a:r>
            <a:r>
              <a:rPr lang="ru-RU" b="1" dirty="0"/>
              <a:t> </a:t>
            </a:r>
            <a:r>
              <a:rPr lang="ru-RU" dirty="0"/>
              <a:t>ответственности.</a:t>
            </a:r>
          </a:p>
          <a:p>
            <a:pPr marL="0" indent="0" algn="just">
              <a:buNone/>
            </a:pPr>
            <a:endParaRPr lang="ru-RU" dirty="0"/>
          </a:p>
        </p:txBody>
      </p:sp>
      <p:sp>
        <p:nvSpPr>
          <p:cNvPr id="4" name="Номер слайда 3">
            <a:extLst>
              <a:ext uri="{FF2B5EF4-FFF2-40B4-BE49-F238E27FC236}">
                <a16:creationId xmlns:a16="http://schemas.microsoft.com/office/drawing/2014/main" id="{E79A325B-45DE-F9C5-65EA-C19BB4123738}"/>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53</a:t>
            </a:fld>
            <a:endParaRPr lang="ru-RU" sz="2400" b="1">
              <a:solidFill>
                <a:schemeClr val="tx1"/>
              </a:solidFill>
            </a:endParaRPr>
          </a:p>
        </p:txBody>
      </p:sp>
    </p:spTree>
    <p:extLst>
      <p:ext uri="{BB962C8B-B14F-4D97-AF65-F5344CB8AC3E}">
        <p14:creationId xmlns:p14="http://schemas.microsoft.com/office/powerpoint/2010/main" val="2730149269"/>
      </p:ext>
    </p:extLst>
  </p:cSld>
  <p:clrMapOvr>
    <a:overrideClrMapping bg1="lt1" tx1="dk1" bg2="lt2" tx2="dk2" accent1="accent1" accent2="accent2" accent3="accent3" accent4="accent4" accent5="accent5" accent6="accent6" hlink="hlink" folHlink="folHlink"/>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861789"/>
          </a:xfrm>
        </p:spPr>
        <p:txBody>
          <a:bodyPr/>
          <a:lstStyle/>
          <a:p>
            <a:pPr algn="ctr"/>
            <a:r>
              <a:rPr lang="ru-RU" b="1" dirty="0"/>
              <a:t>Группы умений</a:t>
            </a:r>
          </a:p>
        </p:txBody>
      </p:sp>
      <p:sp>
        <p:nvSpPr>
          <p:cNvPr id="3" name="Объект 2"/>
          <p:cNvSpPr>
            <a:spLocks noGrp="1"/>
          </p:cNvSpPr>
          <p:nvPr>
            <p:ph idx="1"/>
          </p:nvPr>
        </p:nvSpPr>
        <p:spPr>
          <a:xfrm>
            <a:off x="838200" y="1226916"/>
            <a:ext cx="10515600" cy="4950047"/>
          </a:xfrm>
        </p:spPr>
        <p:txBody>
          <a:bodyPr>
            <a:normAutofit lnSpcReduction="10000"/>
          </a:bodyPr>
          <a:lstStyle/>
          <a:p>
            <a:pPr algn="just"/>
            <a:r>
              <a:rPr lang="ru-RU" dirty="0"/>
              <a:t>Группа тренинга умений включает в себя определенное число людей, испытывающих трудности в общении и взаимодействии с другими людьми и проходящих запрограммированный курс обучения отсутствующим у них коммуникативным умениям и навыкам. </a:t>
            </a:r>
          </a:p>
          <a:p>
            <a:pPr algn="just"/>
            <a:r>
              <a:rPr lang="ru-RU" i="1" dirty="0"/>
              <a:t>Целью групп тренинга умений </a:t>
            </a:r>
            <a:r>
              <a:rPr lang="ru-RU" dirty="0"/>
              <a:t>является выработка нужных внешних форм поведения. К числу таких умений относятся те, которые помогают избавиться от состояния тревоги, страха, помогают справляться с чрезмерными эмоциональными возбуждениями, а также умения, необходимые для профессиональной деятельности, для принятия решений и выполнения родительских функций, для ведения переговоров и дискуссий. Членов таких групп учат вести самонаблюдение, фиксировать и записывать данные о себе.</a:t>
            </a:r>
          </a:p>
          <a:p>
            <a:pPr algn="just"/>
            <a:r>
              <a:rPr lang="ru-RU" dirty="0"/>
              <a:t>Работа групп тренинга умений строится на ролевом проигрывании сложных жизненных ситуаций, в которых эти умения могут быть выработаны. Сначала разыгрываются простые социальные ситуации, затем они усложняются и доводятся до уровня конфликтных, т.е. таких, из которых трудно найти простой и единственно возможный выход, полностью устраивающий всех участников. Иногда используются технические средства обучения – аудио и видео записи.</a:t>
            </a:r>
          </a:p>
          <a:p>
            <a:pPr algn="just"/>
            <a:endParaRPr lang="ru-RU" dirty="0"/>
          </a:p>
          <a:p>
            <a:pPr algn="just"/>
            <a:endParaRPr lang="ru-RU" dirty="0"/>
          </a:p>
        </p:txBody>
      </p:sp>
      <p:sp>
        <p:nvSpPr>
          <p:cNvPr id="4" name="Номер слайда 3">
            <a:extLst>
              <a:ext uri="{FF2B5EF4-FFF2-40B4-BE49-F238E27FC236}">
                <a16:creationId xmlns:a16="http://schemas.microsoft.com/office/drawing/2014/main" id="{FC58E657-2898-C205-9531-23B8EF987D20}"/>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54</a:t>
            </a:fld>
            <a:endParaRPr lang="ru-RU" sz="2400" b="1" dirty="0">
              <a:solidFill>
                <a:schemeClr val="tx1"/>
              </a:solidFill>
            </a:endParaRPr>
          </a:p>
        </p:txBody>
      </p:sp>
    </p:spTree>
    <p:extLst>
      <p:ext uri="{BB962C8B-B14F-4D97-AF65-F5344CB8AC3E}">
        <p14:creationId xmlns:p14="http://schemas.microsoft.com/office/powerpoint/2010/main" val="3994007032"/>
      </p:ext>
    </p:extLst>
  </p:cSld>
  <p:clrMapOvr>
    <a:overrideClrMapping bg1="lt1" tx1="dk1" bg2="lt2" tx2="dk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630296"/>
          </a:xfrm>
        </p:spPr>
        <p:txBody>
          <a:bodyPr>
            <a:normAutofit/>
          </a:bodyPr>
          <a:lstStyle/>
          <a:p>
            <a:pPr algn="ctr"/>
            <a:r>
              <a:rPr lang="ru-RU" b="1" dirty="0"/>
              <a:t>Компоненты</a:t>
            </a:r>
            <a:r>
              <a:rPr lang="ru-RU" dirty="0"/>
              <a:t> </a:t>
            </a:r>
          </a:p>
        </p:txBody>
      </p:sp>
      <p:sp>
        <p:nvSpPr>
          <p:cNvPr id="3" name="Объект 2"/>
          <p:cNvSpPr>
            <a:spLocks noGrp="1"/>
          </p:cNvSpPr>
          <p:nvPr>
            <p:ph idx="1"/>
          </p:nvPr>
        </p:nvSpPr>
        <p:spPr>
          <a:xfrm>
            <a:off x="838200" y="995424"/>
            <a:ext cx="10515600" cy="5181539"/>
          </a:xfrm>
        </p:spPr>
        <p:txBody>
          <a:bodyPr/>
          <a:lstStyle/>
          <a:p>
            <a:pPr algn="just"/>
            <a:r>
              <a:rPr lang="ru-RU" dirty="0"/>
              <a:t>Группа тренинга умения включает в себя такие компоненты, как: учебная модель, постановка цели, измерение и оценка.</a:t>
            </a:r>
          </a:p>
          <a:p>
            <a:pPr marL="0" indent="0" algn="just">
              <a:buNone/>
            </a:pPr>
            <a:r>
              <a:rPr lang="ru-RU" b="1" dirty="0"/>
              <a:t>Элементы и техники: </a:t>
            </a:r>
          </a:p>
          <a:p>
            <a:pPr marL="0" indent="0">
              <a:buNone/>
            </a:pPr>
            <a:r>
              <a:rPr lang="ru-RU" dirty="0"/>
              <a:t>1. </a:t>
            </a:r>
            <a:r>
              <a:rPr lang="ru-RU" i="1" dirty="0"/>
              <a:t>Оценка уверенности в себе</a:t>
            </a:r>
            <a:r>
              <a:rPr lang="ru-RU" dirty="0"/>
              <a:t> (опросник </a:t>
            </a:r>
            <a:r>
              <a:rPr lang="ru-RU" dirty="0" err="1"/>
              <a:t>Рейзасса</a:t>
            </a:r>
            <a:r>
              <a:rPr lang="ru-RU" dirty="0"/>
              <a:t>).</a:t>
            </a:r>
          </a:p>
          <a:p>
            <a:pPr marL="0" indent="0" algn="just">
              <a:buNone/>
            </a:pPr>
            <a:r>
              <a:rPr lang="ru-RU" dirty="0"/>
              <a:t>2. </a:t>
            </a:r>
            <a:r>
              <a:rPr lang="ru-RU" i="1" dirty="0"/>
              <a:t>Репетиция поведения</a:t>
            </a:r>
            <a:r>
              <a:rPr lang="ru-RU" dirty="0"/>
              <a:t>. Методика представляет собой ролевое проигрывание жизненных ситуаций</a:t>
            </a:r>
          </a:p>
          <a:p>
            <a:pPr marL="0" indent="0">
              <a:buNone/>
            </a:pPr>
            <a:r>
              <a:rPr lang="ru-RU" dirty="0"/>
              <a:t>3. </a:t>
            </a:r>
            <a:r>
              <a:rPr lang="ru-RU" i="1" dirty="0"/>
              <a:t>Релаксационный</a:t>
            </a:r>
            <a:r>
              <a:rPr lang="ru-RU" b="1" dirty="0"/>
              <a:t> </a:t>
            </a:r>
            <a:r>
              <a:rPr lang="ru-RU" i="1" dirty="0"/>
              <a:t>тренинг</a:t>
            </a:r>
            <a:r>
              <a:rPr lang="ru-RU" dirty="0"/>
              <a:t>.</a:t>
            </a:r>
            <a:r>
              <a:rPr lang="ru-RU" b="1" dirty="0"/>
              <a:t> </a:t>
            </a:r>
            <a:r>
              <a:rPr lang="ru-RU" dirty="0"/>
              <a:t>Перестройка</a:t>
            </a:r>
            <a:r>
              <a:rPr lang="ru-RU" b="1" dirty="0"/>
              <a:t> </a:t>
            </a:r>
            <a:r>
              <a:rPr lang="ru-RU" dirty="0"/>
              <a:t>убеждений.</a:t>
            </a:r>
          </a:p>
          <a:p>
            <a:pPr marL="0" indent="0" algn="just">
              <a:buNone/>
            </a:pPr>
            <a:r>
              <a:rPr lang="ru-RU" dirty="0"/>
              <a:t>4. </a:t>
            </a:r>
            <a:r>
              <a:rPr lang="ru-RU" i="1" dirty="0"/>
              <a:t>Домашняя</a:t>
            </a:r>
            <a:r>
              <a:rPr lang="ru-RU" b="1" dirty="0"/>
              <a:t> </a:t>
            </a:r>
            <a:r>
              <a:rPr lang="ru-RU" i="1" dirty="0"/>
              <a:t>работа</a:t>
            </a:r>
            <a:r>
              <a:rPr lang="ru-RU" dirty="0"/>
              <a:t>. Одной из проблем поведенческой терапии является проблема переноса полученных в группе новых поведенческих навыков в повседневную жизнь (ведение дневника).</a:t>
            </a:r>
          </a:p>
          <a:p>
            <a:pPr marL="0" indent="0" algn="just">
              <a:buNone/>
            </a:pPr>
            <a:r>
              <a:rPr lang="ru-RU" b="1" dirty="0"/>
              <a:t>Упражнения: </a:t>
            </a:r>
          </a:p>
          <a:p>
            <a:pPr marL="0" indent="0" algn="just">
              <a:buNone/>
            </a:pPr>
            <a:r>
              <a:rPr lang="ru-RU" dirty="0"/>
              <a:t>«Умение вести разговор», «Репетиция поведения» и т.д.</a:t>
            </a:r>
          </a:p>
          <a:p>
            <a:pPr marL="0" indent="0" algn="just">
              <a:buNone/>
            </a:pPr>
            <a:endParaRPr lang="ru-RU" b="1" dirty="0"/>
          </a:p>
          <a:p>
            <a:pPr marL="0" indent="0" algn="just">
              <a:buNone/>
            </a:pPr>
            <a:endParaRPr lang="ru-RU" b="1" dirty="0"/>
          </a:p>
          <a:p>
            <a:pPr marL="0" indent="0">
              <a:buNone/>
            </a:pPr>
            <a:endParaRPr lang="ru-RU" dirty="0"/>
          </a:p>
        </p:txBody>
      </p:sp>
      <p:sp>
        <p:nvSpPr>
          <p:cNvPr id="4" name="Номер слайда 3">
            <a:extLst>
              <a:ext uri="{FF2B5EF4-FFF2-40B4-BE49-F238E27FC236}">
                <a16:creationId xmlns:a16="http://schemas.microsoft.com/office/drawing/2014/main" id="{826DA523-617D-7504-5C1C-5039731DDB84}"/>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55</a:t>
            </a:fld>
            <a:endParaRPr lang="ru-RU" sz="2400" b="1" dirty="0">
              <a:solidFill>
                <a:schemeClr val="tx1"/>
              </a:solidFill>
            </a:endParaRPr>
          </a:p>
        </p:txBody>
      </p:sp>
    </p:spTree>
    <p:extLst>
      <p:ext uri="{BB962C8B-B14F-4D97-AF65-F5344CB8AC3E}">
        <p14:creationId xmlns:p14="http://schemas.microsoft.com/office/powerpoint/2010/main" val="603585872"/>
      </p:ext>
    </p:extLst>
  </p:cSld>
  <p:clrMapOvr>
    <a:overrideClrMapping bg1="lt1" tx1="dk1" bg2="lt2" tx2="dk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8"/>
            <a:ext cx="10515600" cy="896514"/>
          </a:xfrm>
        </p:spPr>
        <p:txBody>
          <a:bodyPr>
            <a:normAutofit/>
          </a:bodyPr>
          <a:lstStyle/>
          <a:p>
            <a:pPr algn="ctr"/>
            <a:r>
              <a:rPr lang="ru-RU" b="1" dirty="0"/>
              <a:t>Телесно-ориентированные группы</a:t>
            </a:r>
          </a:p>
        </p:txBody>
      </p:sp>
      <p:sp>
        <p:nvSpPr>
          <p:cNvPr id="3" name="Объект 2"/>
          <p:cNvSpPr>
            <a:spLocks noGrp="1"/>
          </p:cNvSpPr>
          <p:nvPr>
            <p:ph idx="1"/>
          </p:nvPr>
        </p:nvSpPr>
        <p:spPr>
          <a:xfrm>
            <a:off x="838200" y="1365813"/>
            <a:ext cx="10515600" cy="4811150"/>
          </a:xfrm>
        </p:spPr>
        <p:txBody>
          <a:bodyPr>
            <a:normAutofit fontScale="92500" lnSpcReduction="10000"/>
          </a:bodyPr>
          <a:lstStyle/>
          <a:p>
            <a:pPr algn="just"/>
            <a:r>
              <a:rPr lang="ru-RU" dirty="0"/>
              <a:t>Многие телесные расстройства (осанки, дыхания и др.) можно рассматривать как результат нарушений в психике и сбалансированности всего организма.</a:t>
            </a:r>
          </a:p>
          <a:p>
            <a:pPr algn="just"/>
            <a:r>
              <a:rPr lang="ru-RU" dirty="0"/>
              <a:t>Психологические защитные механизмы также имеют телесные проявления, такие как мышечная зажатость и напряжение. В этом виде групп решаются проблемы как мышечного напряжения и скованности, так и психической резистентности. Ограничения активности, спонтанности и внутренней свободы исчезают в процессе выполнения определенных упражнений, которые дают возможность клиенту использовать свои внутренние ресурсы и креативность.</a:t>
            </a:r>
          </a:p>
          <a:p>
            <a:pPr algn="just"/>
            <a:r>
              <a:rPr lang="ru-RU" dirty="0">
                <a:solidFill>
                  <a:srgbClr val="2A2723"/>
                </a:solidFill>
              </a:rPr>
              <a:t>В традиционных телесно-ориентированных группах используется ряд понятий, разработанных В. Райхом, к числу которых относятся «энергия», «мышечная броня», «опора под ногами».</a:t>
            </a:r>
          </a:p>
          <a:p>
            <a:pPr algn="just"/>
            <a:r>
              <a:rPr lang="ru-RU" dirty="0"/>
              <a:t> </a:t>
            </a:r>
            <a:r>
              <a:rPr lang="ru-RU" i="1" dirty="0">
                <a:solidFill>
                  <a:srgbClr val="2A2723"/>
                </a:solidFill>
              </a:rPr>
              <a:t>Понятие</a:t>
            </a:r>
            <a:r>
              <a:rPr lang="ru-RU" b="1" i="1" dirty="0">
                <a:solidFill>
                  <a:srgbClr val="2A2723"/>
                </a:solidFill>
              </a:rPr>
              <a:t> </a:t>
            </a:r>
            <a:r>
              <a:rPr lang="ru-RU" i="1" dirty="0">
                <a:solidFill>
                  <a:srgbClr val="2A2723"/>
                </a:solidFill>
              </a:rPr>
              <a:t>«энергия».</a:t>
            </a:r>
            <a:r>
              <a:rPr lang="ru-RU" b="1" i="1" dirty="0">
                <a:solidFill>
                  <a:srgbClr val="2A2723"/>
                </a:solidFill>
              </a:rPr>
              <a:t> </a:t>
            </a:r>
            <a:r>
              <a:rPr lang="ru-RU" dirty="0">
                <a:solidFill>
                  <a:srgbClr val="2A2723"/>
                </a:solidFill>
              </a:rPr>
              <a:t>На самочувствие человека влияет все, что нарушает ход </a:t>
            </a:r>
            <a:r>
              <a:rPr lang="ru-RU" dirty="0" err="1">
                <a:solidFill>
                  <a:srgbClr val="2A2723"/>
                </a:solidFill>
              </a:rPr>
              <a:t>энергообменных</a:t>
            </a:r>
            <a:r>
              <a:rPr lang="ru-RU" dirty="0">
                <a:solidFill>
                  <a:srgbClr val="2A2723"/>
                </a:solidFill>
              </a:rPr>
              <a:t> процессов в любой части тела - от мышц до внутренних органов. </a:t>
            </a:r>
          </a:p>
          <a:p>
            <a:pPr algn="just"/>
            <a:r>
              <a:rPr lang="ru-RU" dirty="0"/>
              <a:t>Понятие «мышечная броня» означает, что мышечное напряжение связано с различными ситуациями и психологическими травмами, переживаемыми людьми. В. Райх полагал, что механизмы психологической защиты используются для того, чтобы скрыть «актуальные эмоциональные переживания» и способствуют формированию «мышечной брони» (или «брони характера»), выражающейся в напряжении различных групп мышц, стесненном дыхании и пр.</a:t>
            </a:r>
          </a:p>
          <a:p>
            <a:pPr algn="just"/>
            <a:r>
              <a:rPr lang="ru-RU" dirty="0">
                <a:solidFill>
                  <a:srgbClr val="2A2723"/>
                </a:solidFill>
              </a:rPr>
              <a:t> В понятии </a:t>
            </a:r>
            <a:r>
              <a:rPr lang="ru-RU" i="1" dirty="0">
                <a:solidFill>
                  <a:srgbClr val="2A2723"/>
                </a:solidFill>
              </a:rPr>
              <a:t>«опора</a:t>
            </a:r>
            <a:r>
              <a:rPr lang="ru-RU" b="1" i="1" dirty="0">
                <a:solidFill>
                  <a:srgbClr val="2A2723"/>
                </a:solidFill>
              </a:rPr>
              <a:t> </a:t>
            </a:r>
            <a:r>
              <a:rPr lang="ru-RU" i="1" dirty="0">
                <a:solidFill>
                  <a:srgbClr val="2A2723"/>
                </a:solidFill>
              </a:rPr>
              <a:t>под</a:t>
            </a:r>
            <a:r>
              <a:rPr lang="ru-RU" b="1" i="1" dirty="0">
                <a:solidFill>
                  <a:srgbClr val="2A2723"/>
                </a:solidFill>
              </a:rPr>
              <a:t> </a:t>
            </a:r>
            <a:r>
              <a:rPr lang="ru-RU" i="1" dirty="0">
                <a:solidFill>
                  <a:srgbClr val="2A2723"/>
                </a:solidFill>
              </a:rPr>
              <a:t>ногами»</a:t>
            </a:r>
            <a:r>
              <a:rPr lang="ru-RU" dirty="0">
                <a:solidFill>
                  <a:srgbClr val="2A2723"/>
                </a:solidFill>
              </a:rPr>
              <a:t> значит быть в энергетическом контакте с почвой, обеспечивать ощущение стабильности и уверенности.</a:t>
            </a:r>
            <a:endParaRPr lang="ru-RU" dirty="0"/>
          </a:p>
          <a:p>
            <a:pPr algn="just"/>
            <a:endParaRPr lang="ru-RU" dirty="0"/>
          </a:p>
          <a:p>
            <a:pPr algn="just"/>
            <a:endParaRPr lang="ru-RU" dirty="0"/>
          </a:p>
        </p:txBody>
      </p:sp>
      <p:sp>
        <p:nvSpPr>
          <p:cNvPr id="4" name="Номер слайда 3">
            <a:extLst>
              <a:ext uri="{FF2B5EF4-FFF2-40B4-BE49-F238E27FC236}">
                <a16:creationId xmlns:a16="http://schemas.microsoft.com/office/drawing/2014/main" id="{25A7079B-A241-D9BB-7F5B-BC527BB62199}"/>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56</a:t>
            </a:fld>
            <a:endParaRPr lang="ru-RU" sz="2400" b="1">
              <a:solidFill>
                <a:schemeClr val="tx1"/>
              </a:solidFill>
            </a:endParaRPr>
          </a:p>
        </p:txBody>
      </p:sp>
    </p:spTree>
    <p:extLst>
      <p:ext uri="{BB962C8B-B14F-4D97-AF65-F5344CB8AC3E}">
        <p14:creationId xmlns:p14="http://schemas.microsoft.com/office/powerpoint/2010/main" val="3158432655"/>
      </p:ext>
    </p:extLst>
  </p:cSld>
  <p:clrMapOvr>
    <a:overrideClrMapping bg1="lt1" tx1="dk1" bg2="lt2" tx2="dk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9BB779E2-C694-2191-5742-07A8FAAE3CC2}"/>
              </a:ext>
            </a:extLst>
          </p:cNvPr>
          <p:cNvSpPr>
            <a:spLocks noGrp="1"/>
          </p:cNvSpPr>
          <p:nvPr>
            <p:ph type="title"/>
          </p:nvPr>
        </p:nvSpPr>
        <p:spPr>
          <a:xfrm>
            <a:off x="838200" y="365128"/>
            <a:ext cx="10515600" cy="1000686"/>
          </a:xfrm>
        </p:spPr>
        <p:txBody>
          <a:bodyPr/>
          <a:lstStyle/>
          <a:p>
            <a:pPr algn="ctr"/>
            <a:r>
              <a:rPr lang="ru-RU" b="1" dirty="0"/>
              <a:t>Упражнения</a:t>
            </a:r>
          </a:p>
        </p:txBody>
      </p:sp>
      <p:sp>
        <p:nvSpPr>
          <p:cNvPr id="3" name="Объект 2"/>
          <p:cNvSpPr>
            <a:spLocks noGrp="1"/>
          </p:cNvSpPr>
          <p:nvPr>
            <p:ph idx="1"/>
          </p:nvPr>
        </p:nvSpPr>
        <p:spPr>
          <a:xfrm>
            <a:off x="838200" y="1460500"/>
            <a:ext cx="10515600" cy="4351338"/>
          </a:xfrm>
        </p:spPr>
        <p:txBody>
          <a:bodyPr/>
          <a:lstStyle/>
          <a:p>
            <a:endParaRPr lang="ru-RU" dirty="0"/>
          </a:p>
          <a:p>
            <a:pPr>
              <a:buFontTx/>
              <a:buChar char="-"/>
            </a:pPr>
            <a:r>
              <a:rPr lang="ru-RU" dirty="0"/>
              <a:t>Дыхательные</a:t>
            </a:r>
          </a:p>
          <a:p>
            <a:pPr>
              <a:buFontTx/>
              <a:buChar char="-"/>
            </a:pPr>
            <a:r>
              <a:rPr lang="ru-RU" dirty="0"/>
              <a:t>Двигательные</a:t>
            </a:r>
          </a:p>
          <a:p>
            <a:pPr>
              <a:buFontTx/>
              <a:buChar char="-"/>
            </a:pPr>
            <a:r>
              <a:rPr lang="ru-RU" dirty="0"/>
              <a:t>Двигательная гибкость</a:t>
            </a:r>
          </a:p>
          <a:p>
            <a:pPr>
              <a:buFontTx/>
              <a:buChar char="-"/>
            </a:pPr>
            <a:r>
              <a:rPr lang="ru-RU" dirty="0"/>
              <a:t>Двигательный ритм</a:t>
            </a:r>
          </a:p>
          <a:p>
            <a:pPr>
              <a:buFontTx/>
              <a:buChar char="-"/>
            </a:pPr>
            <a:r>
              <a:rPr lang="ru-RU" dirty="0"/>
              <a:t>Индивидуальное протекание движения</a:t>
            </a:r>
          </a:p>
          <a:p>
            <a:pPr>
              <a:buFontTx/>
              <a:buChar char="-"/>
            </a:pPr>
            <a:r>
              <a:rPr lang="ru-RU" dirty="0"/>
              <a:t>Двигательная уверенность и координация</a:t>
            </a:r>
          </a:p>
          <a:p>
            <a:pPr marL="0" indent="0">
              <a:buNone/>
            </a:pPr>
            <a:endParaRPr lang="ru-RU" dirty="0"/>
          </a:p>
        </p:txBody>
      </p:sp>
      <p:sp>
        <p:nvSpPr>
          <p:cNvPr id="2" name="Номер слайда 1">
            <a:extLst>
              <a:ext uri="{FF2B5EF4-FFF2-40B4-BE49-F238E27FC236}">
                <a16:creationId xmlns:a16="http://schemas.microsoft.com/office/drawing/2014/main" id="{D1B014A0-8FE9-45BD-E127-02A162B3F1E3}"/>
              </a:ext>
            </a:extLst>
          </p:cNvPr>
          <p:cNvSpPr>
            <a:spLocks noGrp="1"/>
          </p:cNvSpPr>
          <p:nvPr>
            <p:ph type="sldNum" sz="quarter" idx="12"/>
          </p:nvPr>
        </p:nvSpPr>
        <p:spPr>
          <a:xfrm>
            <a:off x="8610600" y="6310309"/>
            <a:ext cx="2743200" cy="365125"/>
          </a:xfrm>
        </p:spPr>
        <p:txBody>
          <a:bodyPr/>
          <a:lstStyle/>
          <a:p>
            <a:pPr>
              <a:defRPr/>
            </a:pPr>
            <a:fld id="{A9092A10-1186-4CF6-9444-8E6666C4E82B}" type="slidenum">
              <a:rPr lang="ru-RU" sz="2400" b="1" smtClean="0">
                <a:solidFill>
                  <a:schemeClr val="tx1"/>
                </a:solidFill>
              </a:rPr>
              <a:pPr>
                <a:defRPr/>
              </a:pPr>
              <a:t>57</a:t>
            </a:fld>
            <a:endParaRPr lang="ru-RU" sz="2400" b="1">
              <a:solidFill>
                <a:schemeClr val="tx1"/>
              </a:solidFill>
            </a:endParaRPr>
          </a:p>
        </p:txBody>
      </p:sp>
    </p:spTree>
    <p:extLst>
      <p:ext uri="{BB962C8B-B14F-4D97-AF65-F5344CB8AC3E}">
        <p14:creationId xmlns:p14="http://schemas.microsoft.com/office/powerpoint/2010/main" val="4275041269"/>
      </p:ext>
    </p:extLst>
  </p:cSld>
  <p:clrMapOvr>
    <a:overrideClrMapping bg1="lt1" tx1="dk1" bg2="lt2" tx2="dk2" accent1="accent1" accent2="accent2" accent3="accent3" accent4="accent4" accent5="accent5" accent6="accent6" hlink="hlink" folHlink="folHlink"/>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7"/>
            <a:ext cx="10515600" cy="989111"/>
          </a:xfrm>
        </p:spPr>
        <p:txBody>
          <a:bodyPr/>
          <a:lstStyle/>
          <a:p>
            <a:pPr algn="ctr"/>
            <a:r>
              <a:rPr lang="ru-RU" b="1" dirty="0">
                <a:solidFill>
                  <a:srgbClr val="2A2723"/>
                </a:solidFill>
                <a:latin typeface="+mn-lt"/>
              </a:rPr>
              <a:t>Метод М. </a:t>
            </a:r>
            <a:r>
              <a:rPr lang="ru-RU" b="1" dirty="0" err="1">
                <a:solidFill>
                  <a:srgbClr val="2A2723"/>
                </a:solidFill>
                <a:latin typeface="+mn-lt"/>
              </a:rPr>
              <a:t>Фельденкрайс</a:t>
            </a:r>
            <a:endParaRPr lang="ru-RU" b="1" dirty="0">
              <a:latin typeface="+mn-lt"/>
            </a:endParaRPr>
          </a:p>
        </p:txBody>
      </p:sp>
      <p:sp>
        <p:nvSpPr>
          <p:cNvPr id="3" name="Объект 2"/>
          <p:cNvSpPr>
            <a:spLocks noGrp="1"/>
          </p:cNvSpPr>
          <p:nvPr>
            <p:ph idx="1"/>
          </p:nvPr>
        </p:nvSpPr>
        <p:spPr>
          <a:xfrm>
            <a:off x="838200" y="1493134"/>
            <a:ext cx="10515600" cy="4683829"/>
          </a:xfrm>
        </p:spPr>
        <p:txBody>
          <a:bodyPr>
            <a:normAutofit/>
          </a:bodyPr>
          <a:lstStyle/>
          <a:p>
            <a:pPr algn="just"/>
            <a:r>
              <a:rPr lang="ru-RU" dirty="0">
                <a:solidFill>
                  <a:srgbClr val="2A2723"/>
                </a:solidFill>
              </a:rPr>
              <a:t>Цель метода состоит в формировании лучших телесных привычек, в восстановлении естественной грации и свободы движений, в утверждении образа «Я», в повышении самооценки, в расширении самосознания и развития способностей человека. Автор считает, что деформированные паттерны мышечных движений приобретают застойный характер, становятся привычками, действующими вне сознания. Упражнения применяются для снижения избыточного напряжения при простых действиях, например при стоянии, и для высвобождения мышц с целью использования их по назначению.</a:t>
            </a:r>
          </a:p>
          <a:p>
            <a:pPr algn="just"/>
            <a:r>
              <a:rPr lang="ru-RU" dirty="0">
                <a:solidFill>
                  <a:srgbClr val="2A2723"/>
                </a:solidFill>
              </a:rPr>
              <a:t>Для облегчения </a:t>
            </a:r>
            <a:r>
              <a:rPr lang="ru-RU" i="1" dirty="0">
                <a:solidFill>
                  <a:srgbClr val="2A2723"/>
                </a:solidFill>
              </a:rPr>
              <a:t>осознания </a:t>
            </a:r>
            <a:r>
              <a:rPr lang="ru-RU" dirty="0">
                <a:solidFill>
                  <a:srgbClr val="2A2723"/>
                </a:solidFill>
              </a:rPr>
              <a:t>мышечных усилий и плавности движений внимание клиента акцентируется на поиске лучшего положения, соответствующего его врожденной физической структуре.</a:t>
            </a:r>
          </a:p>
          <a:p>
            <a:endParaRPr lang="ru-RU" dirty="0"/>
          </a:p>
        </p:txBody>
      </p:sp>
      <p:sp>
        <p:nvSpPr>
          <p:cNvPr id="4" name="Номер слайда 3">
            <a:extLst>
              <a:ext uri="{FF2B5EF4-FFF2-40B4-BE49-F238E27FC236}">
                <a16:creationId xmlns:a16="http://schemas.microsoft.com/office/drawing/2014/main" id="{F6CA1027-995B-9C30-DC23-26E4B2122D0D}"/>
              </a:ext>
            </a:extLst>
          </p:cNvPr>
          <p:cNvSpPr>
            <a:spLocks noGrp="1"/>
          </p:cNvSpPr>
          <p:nvPr>
            <p:ph type="sldNum" sz="quarter" idx="12"/>
          </p:nvPr>
        </p:nvSpPr>
        <p:spPr/>
        <p:txBody>
          <a:bodyPr/>
          <a:lstStyle/>
          <a:p>
            <a:pPr>
              <a:defRPr/>
            </a:pPr>
            <a:fld id="{A9092A10-1186-4CF6-9444-8E6666C4E82B}" type="slidenum">
              <a:rPr lang="ru-RU" sz="2400" b="1" smtClean="0">
                <a:solidFill>
                  <a:schemeClr val="tx1"/>
                </a:solidFill>
              </a:rPr>
              <a:pPr>
                <a:defRPr/>
              </a:pPr>
              <a:t>58</a:t>
            </a:fld>
            <a:endParaRPr lang="ru-RU" sz="2400" b="1" dirty="0">
              <a:solidFill>
                <a:schemeClr val="tx1"/>
              </a:solidFill>
            </a:endParaRPr>
          </a:p>
        </p:txBody>
      </p:sp>
    </p:spTree>
    <p:extLst>
      <p:ext uri="{BB962C8B-B14F-4D97-AF65-F5344CB8AC3E}">
        <p14:creationId xmlns:p14="http://schemas.microsoft.com/office/powerpoint/2010/main" val="3944039553"/>
      </p:ext>
    </p:extLst>
  </p:cSld>
  <p:clrMapOvr>
    <a:overrideClrMapping bg1="lt1" tx1="dk1" bg2="lt2" tx2="dk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Заголовок 2"/>
          <p:cNvSpPr>
            <a:spLocks noGrp="1"/>
          </p:cNvSpPr>
          <p:nvPr>
            <p:ph type="ctrTitle"/>
          </p:nvPr>
        </p:nvSpPr>
        <p:spPr/>
        <p:txBody>
          <a:bodyPr>
            <a:normAutofit/>
          </a:bodyPr>
          <a:lstStyle/>
          <a:p>
            <a:r>
              <a:rPr lang="ru-RU" dirty="0"/>
              <a:t>Спасибо за внимание!</a:t>
            </a:r>
          </a:p>
        </p:txBody>
      </p:sp>
    </p:spTree>
    <p:extLst>
      <p:ext uri="{BB962C8B-B14F-4D97-AF65-F5344CB8AC3E}">
        <p14:creationId xmlns:p14="http://schemas.microsoft.com/office/powerpoint/2010/main" val="8485262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6146" name="Содержимое 3">
            <a:extLst>
              <a:ext uri="{FF2B5EF4-FFF2-40B4-BE49-F238E27FC236}">
                <a16:creationId xmlns:a16="http://schemas.microsoft.com/office/drawing/2014/main" id="{712CA0F6-FA85-B523-AE0A-7B2ECE1518A0}"/>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r>
              <a:rPr lang="ru-RU" altLang="ru-RU" sz="2600" b="1"/>
              <a:t>Специфические черты психокоррекционного процесса, отличающие его от психотерапии.</a:t>
            </a:r>
          </a:p>
          <a:p>
            <a:pPr marL="0" indent="360363" algn="just">
              <a:lnSpc>
                <a:spcPts val="2500"/>
              </a:lnSpc>
              <a:spcBef>
                <a:spcPct val="0"/>
              </a:spcBef>
              <a:buNone/>
            </a:pPr>
            <a:endParaRPr lang="ru-RU" altLang="ru-RU" sz="2600" b="1"/>
          </a:p>
          <a:p>
            <a:pPr marL="0" indent="360363" algn="just">
              <a:lnSpc>
                <a:spcPts val="2500"/>
              </a:lnSpc>
              <a:spcBef>
                <a:spcPct val="0"/>
              </a:spcBef>
              <a:buNone/>
            </a:pPr>
            <a:endParaRPr lang="ru-RU" altLang="ru-RU" sz="2600" b="1"/>
          </a:p>
          <a:p>
            <a:pPr marL="0" indent="360363" algn="just">
              <a:lnSpc>
                <a:spcPts val="2500"/>
              </a:lnSpc>
              <a:spcBef>
                <a:spcPct val="0"/>
              </a:spcBef>
              <a:buNone/>
            </a:pPr>
            <a:r>
              <a:rPr lang="ru-RU" altLang="ru-RU" sz="2600" b="1"/>
              <a:t>·</a:t>
            </a:r>
            <a:r>
              <a:rPr lang="ru-RU" altLang="ru-RU" sz="2600"/>
              <a:t> Психокоррекция обычно ориентируется на среднесрочную помощь (в отличие от краткосрочной - до 15 встреч - помощи при консультировании и долгосрочной - до нескольких лет - помощи при психотерапии).</a:t>
            </a:r>
          </a:p>
          <a:p>
            <a:pPr marL="0" indent="360363" algn="just">
              <a:lnSpc>
                <a:spcPts val="2500"/>
              </a:lnSpc>
              <a:spcBef>
                <a:spcPct val="0"/>
              </a:spcBef>
              <a:buNone/>
            </a:pPr>
            <a:r>
              <a:rPr lang="ru-RU" altLang="ru-RU" sz="2600" b="1"/>
              <a:t>·</a:t>
            </a:r>
            <a:r>
              <a:rPr lang="ru-RU" altLang="ru-RU" sz="2600"/>
              <a:t>    В психокоррекции акцентируется ценностный вклад психолога, хотя отклоняется навязывание определенных ценностей клиенту.</a:t>
            </a:r>
          </a:p>
          <a:p>
            <a:pPr marL="0" indent="360363" algn="just">
              <a:lnSpc>
                <a:spcPts val="2500"/>
              </a:lnSpc>
              <a:spcBef>
                <a:spcPct val="0"/>
              </a:spcBef>
              <a:buNone/>
            </a:pPr>
            <a:r>
              <a:rPr lang="ru-RU" altLang="ru-RU" sz="2600" b="1"/>
              <a:t>·</a:t>
            </a:r>
            <a:r>
              <a:rPr lang="ru-RU" altLang="ru-RU" sz="2600"/>
              <a:t>  Психокоррекционные воздействия направлены на изменение поведения и развитие личности клиента.</a:t>
            </a:r>
          </a:p>
          <a:p>
            <a:pPr marL="0" indent="360363" algn="just">
              <a:lnSpc>
                <a:spcPts val="2500"/>
              </a:lnSpc>
              <a:spcBef>
                <a:spcPct val="0"/>
              </a:spcBef>
              <a:buNone/>
            </a:pPr>
            <a:endParaRPr lang="ru-RU" altLang="ru-RU" sz="2600"/>
          </a:p>
        </p:txBody>
      </p:sp>
      <p:sp>
        <p:nvSpPr>
          <p:cNvPr id="2" name="Номер слайда 1">
            <a:extLst>
              <a:ext uri="{FF2B5EF4-FFF2-40B4-BE49-F238E27FC236}">
                <a16:creationId xmlns:a16="http://schemas.microsoft.com/office/drawing/2014/main" id="{CFA31B37-9B57-2B8A-6554-E6581693634F}"/>
              </a:ext>
            </a:extLst>
          </p:cNvPr>
          <p:cNvSpPr>
            <a:spLocks noGrp="1"/>
          </p:cNvSpPr>
          <p:nvPr>
            <p:ph type="sldNum" sz="quarter" idx="12"/>
          </p:nvPr>
        </p:nvSpPr>
        <p:spPr/>
        <p:txBody>
          <a:bodyPr/>
          <a:lstStyle/>
          <a:p>
            <a:pPr>
              <a:defRPr/>
            </a:pPr>
            <a:fld id="{434D9315-6691-4001-AB10-E0B49B12D351}" type="slidenum">
              <a:rPr lang="ru-RU" smtClean="0">
                <a:solidFill>
                  <a:srgbClr val="FFFFFF"/>
                </a:solidFill>
              </a:rPr>
              <a:pPr>
                <a:defRPr/>
              </a:pPr>
              <a:t>6</a:t>
            </a:fld>
            <a:endParaRPr lang="ru-RU">
              <a:solidFill>
                <a:srgbClr val="FFFFFF"/>
              </a:solidFill>
            </a:endParaRP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7170" name="Содержимое 3">
            <a:extLst>
              <a:ext uri="{FF2B5EF4-FFF2-40B4-BE49-F238E27FC236}">
                <a16:creationId xmlns:a16="http://schemas.microsoft.com/office/drawing/2014/main" id="{757E4C88-646D-9621-1DBD-C1D9CA4ECC9D}"/>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endParaRPr lang="ru-RU" altLang="ru-RU" sz="2600"/>
          </a:p>
          <a:p>
            <a:pPr marL="0" indent="360363" algn="just">
              <a:lnSpc>
                <a:spcPts val="2500"/>
              </a:lnSpc>
              <a:spcBef>
                <a:spcPct val="0"/>
              </a:spcBef>
              <a:buNone/>
            </a:pPr>
            <a:r>
              <a:rPr lang="ru-RU" altLang="ru-RU" sz="2600"/>
              <a:t>Основное отличие психокоррекции от воздействий, направленных на психологическое развитие человека, заключается в том, что психокоррекция имеет дело с уже сформированными качествами личности или видами поведения и направлена на их переделку, в то время как основная задача развития состоит в том, чтобы при отсутствии или недостаточном.</a:t>
            </a:r>
          </a:p>
          <a:p>
            <a:pPr marL="0" indent="360363" algn="just">
              <a:lnSpc>
                <a:spcPts val="2500"/>
              </a:lnSpc>
              <a:spcBef>
                <a:spcPct val="0"/>
              </a:spcBef>
              <a:buNone/>
            </a:pPr>
            <a:endParaRPr lang="ru-RU" altLang="ru-RU" sz="2600"/>
          </a:p>
          <a:p>
            <a:pPr marL="0" indent="360363" algn="just">
              <a:lnSpc>
                <a:spcPts val="2500"/>
              </a:lnSpc>
              <a:spcBef>
                <a:spcPct val="0"/>
              </a:spcBef>
              <a:buNone/>
            </a:pPr>
            <a:r>
              <a:rPr lang="ru-RU" altLang="ru-RU" sz="2600"/>
              <a:t>Различие между психотерапией и психокоррекцией заключается в том, что психотерапия имеет дело с различного рода нарушениями у людей, страдающих различными видами соматических или психических заболеваний (расстройств). </a:t>
            </a:r>
          </a:p>
        </p:txBody>
      </p:sp>
      <p:sp>
        <p:nvSpPr>
          <p:cNvPr id="2" name="Номер слайда 1">
            <a:extLst>
              <a:ext uri="{FF2B5EF4-FFF2-40B4-BE49-F238E27FC236}">
                <a16:creationId xmlns:a16="http://schemas.microsoft.com/office/drawing/2014/main" id="{848075A7-A3B8-BA7D-3D63-60D049498701}"/>
              </a:ext>
            </a:extLst>
          </p:cNvPr>
          <p:cNvSpPr>
            <a:spLocks noGrp="1"/>
          </p:cNvSpPr>
          <p:nvPr>
            <p:ph type="sldNum" sz="quarter" idx="12"/>
          </p:nvPr>
        </p:nvSpPr>
        <p:spPr/>
        <p:txBody>
          <a:bodyPr/>
          <a:lstStyle/>
          <a:p>
            <a:pPr>
              <a:defRPr/>
            </a:pPr>
            <a:fld id="{434D9315-6691-4001-AB10-E0B49B12D351}" type="slidenum">
              <a:rPr lang="ru-RU" smtClean="0">
                <a:solidFill>
                  <a:srgbClr val="FFFFFF"/>
                </a:solidFill>
              </a:rPr>
              <a:pPr>
                <a:defRPr/>
              </a:pPr>
              <a:t>7</a:t>
            </a:fld>
            <a:endParaRPr lang="ru-RU">
              <a:solidFill>
                <a:srgbClr val="FFFFFF"/>
              </a:solidFill>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8194" name="Содержимое 3">
            <a:extLst>
              <a:ext uri="{FF2B5EF4-FFF2-40B4-BE49-F238E27FC236}">
                <a16:creationId xmlns:a16="http://schemas.microsoft.com/office/drawing/2014/main" id="{05C6CA43-6EB8-937F-3EAC-D2BA188BE6FE}"/>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endParaRPr lang="ru-RU" altLang="ru-RU" sz="2600" b="1" dirty="0"/>
          </a:p>
          <a:p>
            <a:pPr marL="0" indent="360363" algn="just">
              <a:lnSpc>
                <a:spcPts val="2500"/>
              </a:lnSpc>
              <a:spcBef>
                <a:spcPct val="0"/>
              </a:spcBef>
              <a:buNone/>
            </a:pPr>
            <a:r>
              <a:rPr lang="ru-RU" altLang="ru-RU" sz="2600" b="1" dirty="0"/>
              <a:t>По характеру направленности выделяют коррекцию:</a:t>
            </a:r>
          </a:p>
          <a:p>
            <a:pPr marL="0" indent="360363" algn="just">
              <a:lnSpc>
                <a:spcPts val="2500"/>
              </a:lnSpc>
              <a:spcBef>
                <a:spcPct val="0"/>
              </a:spcBef>
              <a:buNone/>
            </a:pPr>
            <a:endParaRPr lang="ru-RU" altLang="ru-RU" sz="2600" dirty="0"/>
          </a:p>
          <a:p>
            <a:pPr marL="0" indent="360363" algn="just">
              <a:lnSpc>
                <a:spcPts val="2500"/>
              </a:lnSpc>
              <a:spcBef>
                <a:spcPct val="0"/>
              </a:spcBef>
              <a:buNone/>
            </a:pPr>
            <a:r>
              <a:rPr lang="ru-RU" altLang="ru-RU" sz="2600" dirty="0"/>
              <a:t>·    симптоматическую;</a:t>
            </a:r>
          </a:p>
          <a:p>
            <a:pPr marL="0" indent="360363" algn="just">
              <a:lnSpc>
                <a:spcPts val="2500"/>
              </a:lnSpc>
              <a:spcBef>
                <a:spcPct val="0"/>
              </a:spcBef>
              <a:buNone/>
            </a:pPr>
            <a:r>
              <a:rPr lang="ru-RU" altLang="ru-RU" sz="2600" dirty="0"/>
              <a:t>·    каузальную.</a:t>
            </a:r>
          </a:p>
          <a:p>
            <a:pPr marL="0" indent="360363" algn="just">
              <a:lnSpc>
                <a:spcPts val="2500"/>
              </a:lnSpc>
              <a:spcBef>
                <a:spcPct val="0"/>
              </a:spcBef>
              <a:buNone/>
            </a:pPr>
            <a:r>
              <a:rPr lang="ru-RU" altLang="ru-RU" sz="2600" i="1" dirty="0"/>
              <a:t>Симптоматическая коррекция </a:t>
            </a:r>
            <a:r>
              <a:rPr lang="ru-RU" altLang="ru-RU" sz="2600" dirty="0"/>
              <a:t>(</a:t>
            </a:r>
            <a:r>
              <a:rPr lang="ru-RU" altLang="ru-RU" sz="2600" i="1" dirty="0"/>
              <a:t>коррекция симптомов)</a:t>
            </a:r>
            <a:r>
              <a:rPr lang="ru-RU" altLang="ru-RU" sz="2600" dirty="0"/>
              <a:t>, как правило, предполагает кратковременное воздействие с целью снятия острых симптомов отклонений в развитии, которые мешают перейти к коррекции каузального типа.</a:t>
            </a:r>
          </a:p>
          <a:p>
            <a:pPr marL="0" indent="360363" algn="just">
              <a:lnSpc>
                <a:spcPts val="2500"/>
              </a:lnSpc>
              <a:spcBef>
                <a:spcPct val="0"/>
              </a:spcBef>
              <a:buNone/>
            </a:pPr>
            <a:r>
              <a:rPr lang="ru-RU" altLang="ru-RU" sz="2600" i="1" dirty="0"/>
              <a:t>Каузальная (причинная) коррекция </a:t>
            </a:r>
            <a:r>
              <a:rPr lang="ru-RU" altLang="ru-RU" sz="2600" dirty="0"/>
              <a:t>направлена на источники и причины отклонений. Данный вид коррекции более длителен по времени, требует значительных усилий, однако более эффективен по сравнению с симптоматической коррекцией, так как одни и те же симптомы отклонений могут иметь совершенно разную природу, причины и психологическую структуру нарушений.</a:t>
            </a:r>
          </a:p>
        </p:txBody>
      </p:sp>
      <p:sp>
        <p:nvSpPr>
          <p:cNvPr id="2" name="Номер слайда 1">
            <a:extLst>
              <a:ext uri="{FF2B5EF4-FFF2-40B4-BE49-F238E27FC236}">
                <a16:creationId xmlns:a16="http://schemas.microsoft.com/office/drawing/2014/main" id="{5AC50525-07D2-F4CE-9BFB-9739318391A9}"/>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8</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9218" name="Содержимое 3">
            <a:extLst>
              <a:ext uri="{FF2B5EF4-FFF2-40B4-BE49-F238E27FC236}">
                <a16:creationId xmlns:a16="http://schemas.microsoft.com/office/drawing/2014/main" id="{9DB389D3-F60B-117A-B457-0BAC335B912D}"/>
              </a:ext>
            </a:extLst>
          </p:cNvPr>
          <p:cNvSpPr>
            <a:spLocks noGrp="1"/>
          </p:cNvSpPr>
          <p:nvPr>
            <p:ph idx="1"/>
          </p:nvPr>
        </p:nvSpPr>
        <p:spPr>
          <a:xfrm>
            <a:off x="1847850" y="285750"/>
            <a:ext cx="8534400" cy="6286500"/>
          </a:xfrm>
        </p:spPr>
        <p:txBody>
          <a:bodyPr/>
          <a:lstStyle/>
          <a:p>
            <a:pPr marL="0" indent="360363" algn="just">
              <a:lnSpc>
                <a:spcPts val="2500"/>
              </a:lnSpc>
              <a:spcBef>
                <a:spcPct val="0"/>
              </a:spcBef>
              <a:buNone/>
            </a:pPr>
            <a:r>
              <a:rPr lang="ru-RU" altLang="ru-RU" sz="2600" b="1"/>
              <a:t>По содержанию различают коррекцию:</a:t>
            </a:r>
          </a:p>
          <a:p>
            <a:pPr marL="0" indent="360363" algn="just">
              <a:lnSpc>
                <a:spcPts val="2500"/>
              </a:lnSpc>
              <a:spcBef>
                <a:spcPct val="0"/>
              </a:spcBef>
              <a:buNone/>
            </a:pPr>
            <a:r>
              <a:rPr lang="ru-RU" altLang="ru-RU" sz="2600"/>
              <a:t>·     познавательной сферы;</a:t>
            </a:r>
          </a:p>
          <a:p>
            <a:pPr marL="0" indent="360363" algn="just">
              <a:lnSpc>
                <a:spcPts val="2500"/>
              </a:lnSpc>
              <a:spcBef>
                <a:spcPct val="0"/>
              </a:spcBef>
              <a:buNone/>
            </a:pPr>
            <a:r>
              <a:rPr lang="ru-RU" altLang="ru-RU" sz="2600"/>
              <a:t>·    личности;</a:t>
            </a:r>
          </a:p>
          <a:p>
            <a:pPr marL="0" indent="360363" algn="just">
              <a:lnSpc>
                <a:spcPts val="2500"/>
              </a:lnSpc>
              <a:spcBef>
                <a:spcPct val="0"/>
              </a:spcBef>
              <a:buNone/>
            </a:pPr>
            <a:r>
              <a:rPr lang="ru-RU" altLang="ru-RU" sz="2600"/>
              <a:t>·    аффективно-волевой сферы;</a:t>
            </a:r>
          </a:p>
          <a:p>
            <a:pPr marL="0" indent="360363" algn="just">
              <a:lnSpc>
                <a:spcPts val="2500"/>
              </a:lnSpc>
              <a:spcBef>
                <a:spcPct val="0"/>
              </a:spcBef>
              <a:buNone/>
            </a:pPr>
            <a:r>
              <a:rPr lang="ru-RU" altLang="ru-RU" sz="2600"/>
              <a:t>·    поведенческих аспектов;</a:t>
            </a:r>
          </a:p>
          <a:p>
            <a:pPr marL="0" indent="360363" algn="just">
              <a:lnSpc>
                <a:spcPts val="2500"/>
              </a:lnSpc>
              <a:spcBef>
                <a:spcPct val="0"/>
              </a:spcBef>
              <a:buNone/>
            </a:pPr>
            <a:r>
              <a:rPr lang="ru-RU" altLang="ru-RU" sz="2600"/>
              <a:t>·    межличностных отношений:</a:t>
            </a:r>
          </a:p>
          <a:p>
            <a:pPr marL="0" indent="360363" algn="just">
              <a:lnSpc>
                <a:spcPts val="2500"/>
              </a:lnSpc>
              <a:spcBef>
                <a:spcPct val="0"/>
              </a:spcBef>
              <a:buNone/>
            </a:pPr>
            <a:r>
              <a:rPr lang="ru-RU" altLang="ru-RU" sz="2600"/>
              <a:t>· внутригрупповых взаимоотношений (семейных, супружеских, коллективных);</a:t>
            </a:r>
          </a:p>
          <a:p>
            <a:pPr marL="0" indent="360363" algn="just">
              <a:lnSpc>
                <a:spcPts val="2500"/>
              </a:lnSpc>
              <a:spcBef>
                <a:spcPct val="0"/>
              </a:spcBef>
              <a:buNone/>
            </a:pPr>
            <a:r>
              <a:rPr lang="ru-RU" altLang="ru-RU" sz="2600"/>
              <a:t>·    детско-родительских отношений.</a:t>
            </a:r>
          </a:p>
          <a:p>
            <a:pPr marL="0" indent="360363" algn="just">
              <a:lnSpc>
                <a:spcPts val="2500"/>
              </a:lnSpc>
              <a:spcBef>
                <a:spcPct val="0"/>
              </a:spcBef>
              <a:buNone/>
            </a:pPr>
            <a:endParaRPr lang="ru-RU" altLang="ru-RU" sz="2600"/>
          </a:p>
          <a:p>
            <a:pPr marL="0" indent="360363" algn="just">
              <a:lnSpc>
                <a:spcPts val="2500"/>
              </a:lnSpc>
              <a:spcBef>
                <a:spcPct val="0"/>
              </a:spcBef>
              <a:buNone/>
            </a:pPr>
            <a:r>
              <a:rPr lang="ru-RU" altLang="ru-RU" sz="2600" b="1"/>
              <a:t>По форме работы с клиентом различают коррекцию: </a:t>
            </a:r>
            <a:endParaRPr lang="ru-RU" altLang="ru-RU" sz="2600"/>
          </a:p>
          <a:p>
            <a:pPr marL="0" indent="360363" algn="just">
              <a:lnSpc>
                <a:spcPts val="2500"/>
              </a:lnSpc>
              <a:spcBef>
                <a:spcPct val="0"/>
              </a:spcBef>
              <a:buNone/>
            </a:pPr>
            <a:r>
              <a:rPr lang="ru-RU" altLang="ru-RU" sz="2600"/>
              <a:t>·     индивидуальную;</a:t>
            </a:r>
          </a:p>
          <a:p>
            <a:pPr marL="0" indent="360363" algn="just">
              <a:lnSpc>
                <a:spcPts val="2500"/>
              </a:lnSpc>
              <a:spcBef>
                <a:spcPct val="0"/>
              </a:spcBef>
              <a:buNone/>
            </a:pPr>
            <a:r>
              <a:rPr lang="ru-RU" altLang="ru-RU" sz="2600"/>
              <a:t>·    групповую:</a:t>
            </a:r>
          </a:p>
          <a:p>
            <a:pPr marL="0" indent="360363" algn="just">
              <a:lnSpc>
                <a:spcPts val="2500"/>
              </a:lnSpc>
              <a:spcBef>
                <a:spcPct val="0"/>
              </a:spcBef>
              <a:buNone/>
            </a:pPr>
            <a:r>
              <a:rPr lang="ru-RU" altLang="ru-RU" sz="2600"/>
              <a:t>·    в закрытой естественной группе (семья, класс, сотрудники и т.д.);</a:t>
            </a:r>
          </a:p>
          <a:p>
            <a:pPr marL="0" indent="360363" algn="just">
              <a:lnSpc>
                <a:spcPts val="2500"/>
              </a:lnSpc>
              <a:spcBef>
                <a:spcPct val="0"/>
              </a:spcBef>
              <a:buNone/>
            </a:pPr>
            <a:r>
              <a:rPr lang="ru-RU" altLang="ru-RU" sz="2600"/>
              <a:t>·    в открытой группе для клиентов со сходными проблемами;</a:t>
            </a:r>
          </a:p>
          <a:p>
            <a:pPr marL="0" indent="360363" algn="just">
              <a:lnSpc>
                <a:spcPts val="2500"/>
              </a:lnSpc>
              <a:spcBef>
                <a:spcPct val="0"/>
              </a:spcBef>
              <a:buNone/>
            </a:pPr>
            <a:r>
              <a:rPr lang="ru-RU" altLang="ru-RU" sz="2600"/>
              <a:t>·    смешанную форму (индивидуально-групповую).</a:t>
            </a:r>
          </a:p>
        </p:txBody>
      </p:sp>
      <p:sp>
        <p:nvSpPr>
          <p:cNvPr id="2" name="Номер слайда 1">
            <a:extLst>
              <a:ext uri="{FF2B5EF4-FFF2-40B4-BE49-F238E27FC236}">
                <a16:creationId xmlns:a16="http://schemas.microsoft.com/office/drawing/2014/main" id="{CA8A56BA-DBE6-4F11-EBA0-646D3D76E2D4}"/>
              </a:ext>
            </a:extLst>
          </p:cNvPr>
          <p:cNvSpPr>
            <a:spLocks noGrp="1"/>
          </p:cNvSpPr>
          <p:nvPr>
            <p:ph type="sldNum" sz="quarter" idx="12"/>
          </p:nvPr>
        </p:nvSpPr>
        <p:spPr/>
        <p:txBody>
          <a:bodyPr/>
          <a:lstStyle/>
          <a:p>
            <a:pPr>
              <a:defRPr/>
            </a:pPr>
            <a:fld id="{434D9315-6691-4001-AB10-E0B49B12D351}" type="slidenum">
              <a:rPr lang="ru-RU" sz="2400" b="1" smtClean="0">
                <a:solidFill>
                  <a:schemeClr val="tx1">
                    <a:lumMod val="95000"/>
                    <a:lumOff val="5000"/>
                  </a:schemeClr>
                </a:solidFill>
              </a:rPr>
              <a:pPr>
                <a:defRPr/>
              </a:pPr>
              <a:t>9</a:t>
            </a:fld>
            <a:endParaRPr lang="ru-RU" sz="2400" b="1">
              <a:solidFill>
                <a:schemeClr val="tx1">
                  <a:lumMod val="95000"/>
                  <a:lumOff val="5000"/>
                </a:schemeClr>
              </a:solidFill>
            </a:endParaRP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7.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8.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9.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0.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3.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4.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5.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6.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7.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8.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9.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0.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3.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4.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5.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6.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7.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8.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9.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0.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3.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4.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5.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6.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7.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8.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9.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0.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3.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4.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5.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6.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7.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8.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340</TotalTime>
  <Words>5645</Words>
  <Application>Microsoft Office PowerPoint</Application>
  <PresentationFormat>Широкоэкранный</PresentationFormat>
  <Paragraphs>423</Paragraphs>
  <Slides>59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59</vt:i4>
      </vt:variant>
    </vt:vector>
  </HeadingPairs>
  <TitlesOfParts>
    <vt:vector size="65" baseType="lpstr">
      <vt:lpstr>Arial</vt:lpstr>
      <vt:lpstr>Calibri</vt:lpstr>
      <vt:lpstr>Calibri Light</vt:lpstr>
      <vt:lpstr>Times New Roman</vt:lpstr>
      <vt:lpstr>Wingdings</vt:lpstr>
      <vt:lpstr>1_Тема Office</vt:lpstr>
      <vt:lpstr>Психология психокоррекционной группы. Выявление отклонений в поведении обучающихся </vt:lpstr>
      <vt:lpstr>План лекции</vt:lpstr>
      <vt:lpstr>Виды психологической помощи</vt:lpstr>
      <vt:lpstr>Презентация PowerPoint</vt:lpstr>
      <vt:lpstr>Методологические основы психокоррекции</vt:lpstr>
      <vt:lpstr>Презентация PowerPoint</vt:lpstr>
      <vt:lpstr>Презентация PowerPoint</vt:lpstr>
      <vt:lpstr>Презентация PowerPoint</vt:lpstr>
      <vt:lpstr>Презентация PowerPoint</vt:lpstr>
      <vt:lpstr>Индивидуальная  психологическая  коррекция</vt:lpstr>
      <vt:lpstr>Групповая форма психокоррекции</vt:lpstr>
      <vt:lpstr>Презентация PowerPoint</vt:lpstr>
      <vt:lpstr>Презентация PowerPoint</vt:lpstr>
      <vt:lpstr>Презентация PowerPoint</vt:lpstr>
      <vt:lpstr>Презентация PowerPoint</vt:lpstr>
      <vt:lpstr>Презентация PowerPoint</vt:lpstr>
      <vt:lpstr>Виды корекционых групп</vt:lpstr>
      <vt:lpstr>Т - ГРУППЫ</vt:lpstr>
      <vt:lpstr>Социально - психологический тренинг</vt:lpstr>
      <vt:lpstr>Коммуникативный тренинг для подростков</vt:lpstr>
      <vt:lpstr>Группы развития сензитивности (личностного роста)</vt:lpstr>
      <vt:lpstr>Основные принципы психокоррекции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7 Этапов коррекционно-развивающей работы (по И.В. Дубровиной)</vt:lpstr>
      <vt:lpstr>Презентация PowerPoint</vt:lpstr>
      <vt:lpstr>Особенности психокоррекционных программ</vt:lpstr>
      <vt:lpstr>В зависимости от оформленности концептуальной основы программы бывают целостными и парциальными</vt:lpstr>
      <vt:lpstr>Принципы составления коррекционной программы </vt:lpstr>
      <vt:lpstr>Структура программы</vt:lpstr>
      <vt:lpstr>Содержание пояснительной записки</vt:lpstr>
      <vt:lpstr>Тренинговые группы и социально-психологический тренинг</vt:lpstr>
      <vt:lpstr>Роль и ошибки</vt:lpstr>
      <vt:lpstr>Задачи </vt:lpstr>
      <vt:lpstr>Игровой метод</vt:lpstr>
      <vt:lpstr>Упражнения, используемые при проведении социально - психологического тренинга</vt:lpstr>
      <vt:lpstr>Группы развития сензитивности (личностного роста)</vt:lpstr>
      <vt:lpstr>Группы встреч</vt:lpstr>
      <vt:lpstr>Презентация PowerPoint</vt:lpstr>
      <vt:lpstr>Основные этапы работы групп встреч</vt:lpstr>
      <vt:lpstr>Признаки групп встреч (У. Шутц)</vt:lpstr>
      <vt:lpstr>Технические приемы в группе встреч</vt:lpstr>
      <vt:lpstr>Гештальт-группы</vt:lpstr>
      <vt:lpstr>Основные принципы гештальткоррекции</vt:lpstr>
      <vt:lpstr>Виды работы в гештальт-группе</vt:lpstr>
      <vt:lpstr>Основные приемы, используемые в работе гештальт-групп</vt:lpstr>
      <vt:lpstr>Группы умений</vt:lpstr>
      <vt:lpstr>Компоненты </vt:lpstr>
      <vt:lpstr>Телесно-ориентированные группы</vt:lpstr>
      <vt:lpstr>Упражнения</vt:lpstr>
      <vt:lpstr>Метод М. Фельденкрайс</vt:lpstr>
      <vt:lpstr>Спасибо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Предмет и задачи психологического консультирования. Оптимальные педагогические технологии обучения и воспитания </dc:title>
  <dc:creator>Абрамова Елена Алексеевна</dc:creator>
  <cp:lastModifiedBy>Абрамова Елена Алексеевна</cp:lastModifiedBy>
  <cp:revision>42</cp:revision>
  <dcterms:created xsi:type="dcterms:W3CDTF">2023-06-27T05:30:21Z</dcterms:created>
  <dcterms:modified xsi:type="dcterms:W3CDTF">2023-06-27T11:10:30Z</dcterms:modified>
</cp:coreProperties>
</file>