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ppt/theme/themeOverride24.xml" ContentType="application/vnd.openxmlformats-officedocument.themeOverride+xml"/>
  <Override PartName="/ppt/theme/themeOverride25.xml" ContentType="application/vnd.openxmlformats-officedocument.themeOverride+xml"/>
  <Override PartName="/ppt/theme/themeOverride26.xml" ContentType="application/vnd.openxmlformats-officedocument.themeOverride+xml"/>
  <Override PartName="/ppt/theme/themeOverride27.xml" ContentType="application/vnd.openxmlformats-officedocument.themeOverride+xml"/>
  <Override PartName="/ppt/theme/themeOverride28.xml" ContentType="application/vnd.openxmlformats-officedocument.themeOverride+xml"/>
  <Override PartName="/ppt/theme/themeOverride29.xml" ContentType="application/vnd.openxmlformats-officedocument.themeOverride+xml"/>
  <Override PartName="/ppt/theme/themeOverride30.xml" ContentType="application/vnd.openxmlformats-officedocument.themeOverride+xml"/>
  <Override PartName="/ppt/theme/themeOverride31.xml" ContentType="application/vnd.openxmlformats-officedocument.themeOverride+xml"/>
  <Override PartName="/ppt/theme/themeOverride32.xml" ContentType="application/vnd.openxmlformats-officedocument.themeOverride+xml"/>
  <Override PartName="/ppt/theme/themeOverride33.xml" ContentType="application/vnd.openxmlformats-officedocument.themeOverride+xml"/>
  <Override PartName="/ppt/theme/themeOverride34.xml" ContentType="application/vnd.openxmlformats-officedocument.themeOverride+xml"/>
  <Override PartName="/ppt/theme/themeOverride35.xml" ContentType="application/vnd.openxmlformats-officedocument.themeOverride+xml"/>
  <Override PartName="/ppt/theme/themeOverride36.xml" ContentType="application/vnd.openxmlformats-officedocument.themeOverride+xml"/>
  <Override PartName="/ppt/theme/themeOverride37.xml" ContentType="application/vnd.openxmlformats-officedocument.themeOverride+xml"/>
  <Override PartName="/ppt/theme/themeOverride38.xml" ContentType="application/vnd.openxmlformats-officedocument.themeOverride+xml"/>
  <Override PartName="/ppt/theme/themeOverride39.xml" ContentType="application/vnd.openxmlformats-officedocument.themeOverride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40.xml" ContentType="application/vnd.openxmlformats-officedocument.themeOverride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41.xml" ContentType="application/vnd.openxmlformats-officedocument.themeOverride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42.xml" ContentType="application/vnd.openxmlformats-officedocument.themeOverride+xml"/>
  <Override PartName="/ppt/notesSlides/notesSlide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43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44.xml" ContentType="application/vnd.openxmlformats-officedocument.themeOverride+xml"/>
  <Override PartName="/ppt/notesSlides/notesSlide6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45.xml" ContentType="application/vnd.openxmlformats-officedocument.themeOverride+xml"/>
  <Override PartName="/ppt/notesSlides/notesSlide7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46.xml" ContentType="application/vnd.openxmlformats-officedocument.themeOverride+xml"/>
  <Override PartName="/ppt/theme/themeOverride47.xml" ContentType="application/vnd.openxmlformats-officedocument.themeOverride+xml"/>
  <Override PartName="/ppt/theme/themeOverride48.xml" ContentType="application/vnd.openxmlformats-officedocument.themeOverride+xml"/>
  <Override PartName="/ppt/theme/themeOverride49.xml" ContentType="application/vnd.openxmlformats-officedocument.themeOverride+xml"/>
  <Override PartName="/ppt/theme/themeOverride50.xml" ContentType="application/vnd.openxmlformats-officedocument.themeOverride+xml"/>
  <Override PartName="/ppt/theme/themeOverride51.xml" ContentType="application/vnd.openxmlformats-officedocument.themeOverride+xml"/>
  <Override PartName="/ppt/theme/themeOverride52.xml" ContentType="application/vnd.openxmlformats-officedocument.themeOverride+xml"/>
  <Override PartName="/ppt/theme/themeOverride53.xml" ContentType="application/vnd.openxmlformats-officedocument.themeOverride+xml"/>
  <Override PartName="/ppt/theme/themeOverride54.xml" ContentType="application/vnd.openxmlformats-officedocument.themeOverride+xml"/>
  <Override PartName="/ppt/theme/themeOverride55.xml" ContentType="application/vnd.openxmlformats-officedocument.themeOverride+xml"/>
  <Override PartName="/ppt/theme/themeOverride56.xml" ContentType="application/vnd.openxmlformats-officedocument.themeOverride+xml"/>
  <Override PartName="/ppt/theme/themeOverride57.xml" ContentType="application/vnd.openxmlformats-officedocument.themeOverride+xml"/>
  <Override PartName="/ppt/theme/themeOverride58.xml" ContentType="application/vnd.openxmlformats-officedocument.themeOverride+xml"/>
  <Override PartName="/ppt/theme/themeOverride59.xml" ContentType="application/vnd.openxmlformats-officedocument.themeOverride+xml"/>
  <Override PartName="/ppt/theme/themeOverride60.xml" ContentType="application/vnd.openxmlformats-officedocument.themeOverride+xml"/>
  <Override PartName="/ppt/theme/themeOverride61.xml" ContentType="application/vnd.openxmlformats-officedocument.themeOverride+xml"/>
  <Override PartName="/ppt/theme/themeOverride62.xml" ContentType="application/vnd.openxmlformats-officedocument.themeOverride+xml"/>
  <Override PartName="/ppt/theme/themeOverride63.xml" ContentType="application/vnd.openxmlformats-officedocument.themeOverride+xml"/>
  <Override PartName="/ppt/theme/themeOverride64.xml" ContentType="application/vnd.openxmlformats-officedocument.themeOverride+xml"/>
  <Override PartName="/ppt/theme/themeOverride65.xml" ContentType="application/vnd.openxmlformats-officedocument.themeOverride+xml"/>
  <Override PartName="/ppt/theme/themeOverride66.xml" ContentType="application/vnd.openxmlformats-officedocument.themeOverride+xml"/>
  <Override PartName="/ppt/theme/themeOverride67.xml" ContentType="application/vnd.openxmlformats-officedocument.themeOverride+xml"/>
  <Override PartName="/ppt/theme/themeOverride68.xml" ContentType="application/vnd.openxmlformats-officedocument.themeOverride+xml"/>
  <Override PartName="/ppt/theme/themeOverride69.xml" ContentType="application/vnd.openxmlformats-officedocument.themeOverride+xml"/>
  <Override PartName="/ppt/theme/themeOverride70.xml" ContentType="application/vnd.openxmlformats-officedocument.themeOverride+xml"/>
  <Override PartName="/ppt/theme/themeOverride71.xml" ContentType="application/vnd.openxmlformats-officedocument.themeOverride+xml"/>
  <Override PartName="/ppt/theme/themeOverride72.xml" ContentType="application/vnd.openxmlformats-officedocument.themeOverride+xml"/>
  <Override PartName="/ppt/theme/themeOverride73.xml" ContentType="application/vnd.openxmlformats-officedocument.themeOverride+xml"/>
  <Override PartName="/ppt/theme/themeOverride74.xml" ContentType="application/vnd.openxmlformats-officedocument.themeOverride+xml"/>
  <Override PartName="/ppt/theme/themeOverride75.xml" ContentType="application/vnd.openxmlformats-officedocument.themeOverride+xml"/>
  <Override PartName="/ppt/theme/themeOverride76.xml" ContentType="application/vnd.openxmlformats-officedocument.themeOverride+xml"/>
  <Override PartName="/ppt/theme/themeOverride77.xml" ContentType="application/vnd.openxmlformats-officedocument.themeOverride+xml"/>
  <Override PartName="/ppt/theme/themeOverride78.xml" ContentType="application/vnd.openxmlformats-officedocument.themeOverride+xml"/>
  <Override PartName="/ppt/theme/themeOverride79.xml" ContentType="application/vnd.openxmlformats-officedocument.themeOverride+xml"/>
  <Override PartName="/ppt/theme/themeOverride80.xml" ContentType="application/vnd.openxmlformats-officedocument.themeOverride+xml"/>
  <Override PartName="/ppt/theme/themeOverride8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4"/>
  </p:notesMasterIdLst>
  <p:sldIdLst>
    <p:sldId id="257" r:id="rId2"/>
    <p:sldId id="258" r:id="rId3"/>
    <p:sldId id="301" r:id="rId4"/>
    <p:sldId id="304" r:id="rId5"/>
    <p:sldId id="305" r:id="rId6"/>
    <p:sldId id="306" r:id="rId7"/>
    <p:sldId id="307" r:id="rId8"/>
    <p:sldId id="308" r:id="rId9"/>
    <p:sldId id="309" r:id="rId10"/>
    <p:sldId id="311" r:id="rId11"/>
    <p:sldId id="315" r:id="rId12"/>
    <p:sldId id="316" r:id="rId13"/>
    <p:sldId id="317" r:id="rId14"/>
    <p:sldId id="319" r:id="rId15"/>
    <p:sldId id="320" r:id="rId16"/>
    <p:sldId id="321" r:id="rId17"/>
    <p:sldId id="322" r:id="rId18"/>
    <p:sldId id="323" r:id="rId19"/>
    <p:sldId id="325" r:id="rId20"/>
    <p:sldId id="327" r:id="rId21"/>
    <p:sldId id="328" r:id="rId22"/>
    <p:sldId id="329" r:id="rId23"/>
    <p:sldId id="352" r:id="rId24"/>
    <p:sldId id="331" r:id="rId25"/>
    <p:sldId id="334" r:id="rId26"/>
    <p:sldId id="335" r:id="rId27"/>
    <p:sldId id="337" r:id="rId28"/>
    <p:sldId id="338" r:id="rId29"/>
    <p:sldId id="339" r:id="rId30"/>
    <p:sldId id="340" r:id="rId31"/>
    <p:sldId id="342" r:id="rId32"/>
    <p:sldId id="343" r:id="rId33"/>
    <p:sldId id="344" r:id="rId34"/>
    <p:sldId id="345" r:id="rId35"/>
    <p:sldId id="346" r:id="rId36"/>
    <p:sldId id="347" r:id="rId37"/>
    <p:sldId id="349" r:id="rId38"/>
    <p:sldId id="350" r:id="rId39"/>
    <p:sldId id="351" r:id="rId40"/>
    <p:sldId id="353" r:id="rId41"/>
    <p:sldId id="354" r:id="rId42"/>
    <p:sldId id="355" r:id="rId43"/>
    <p:sldId id="356" r:id="rId44"/>
    <p:sldId id="357" r:id="rId45"/>
    <p:sldId id="358" r:id="rId46"/>
    <p:sldId id="359" r:id="rId47"/>
    <p:sldId id="360" r:id="rId48"/>
    <p:sldId id="361" r:id="rId49"/>
    <p:sldId id="362" r:id="rId50"/>
    <p:sldId id="372" r:id="rId51"/>
    <p:sldId id="373" r:id="rId52"/>
    <p:sldId id="374" r:id="rId53"/>
    <p:sldId id="375" r:id="rId54"/>
    <p:sldId id="376" r:id="rId55"/>
    <p:sldId id="363" r:id="rId56"/>
    <p:sldId id="364" r:id="rId57"/>
    <p:sldId id="365" r:id="rId58"/>
    <p:sldId id="366" r:id="rId59"/>
    <p:sldId id="367" r:id="rId60"/>
    <p:sldId id="368" r:id="rId61"/>
    <p:sldId id="369" r:id="rId62"/>
    <p:sldId id="370" r:id="rId63"/>
    <p:sldId id="371" r:id="rId64"/>
    <p:sldId id="377" r:id="rId65"/>
    <p:sldId id="378" r:id="rId66"/>
    <p:sldId id="379" r:id="rId67"/>
    <p:sldId id="380" r:id="rId68"/>
    <p:sldId id="382" r:id="rId69"/>
    <p:sldId id="383" r:id="rId70"/>
    <p:sldId id="384" r:id="rId71"/>
    <p:sldId id="385" r:id="rId72"/>
    <p:sldId id="386" r:id="rId73"/>
    <p:sldId id="387" r:id="rId74"/>
    <p:sldId id="388" r:id="rId75"/>
    <p:sldId id="389" r:id="rId76"/>
    <p:sldId id="391" r:id="rId77"/>
    <p:sldId id="392" r:id="rId78"/>
    <p:sldId id="393" r:id="rId79"/>
    <p:sldId id="394" r:id="rId80"/>
    <p:sldId id="395" r:id="rId81"/>
    <p:sldId id="396" r:id="rId82"/>
    <p:sldId id="300" r:id="rId8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023" autoAdjust="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21892F-DC3C-493A-9EF4-8818852483C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D9980FB-493C-4811-AAD0-289B0B4CE73C}">
      <dgm:prSet phldrT="[Текст]"/>
      <dgm:spPr/>
      <dgm:t>
        <a:bodyPr/>
        <a:lstStyle/>
        <a:p>
          <a:r>
            <a:rPr lang="ru-RU" b="1" dirty="0"/>
            <a:t>Родитель</a:t>
          </a:r>
        </a:p>
      </dgm:t>
    </dgm:pt>
    <dgm:pt modelId="{597B6AFC-B430-466B-83CD-AFB8B3CDC26B}" type="parTrans" cxnId="{F5B5F6CB-0D96-4E74-A26A-9C87DEB95E2D}">
      <dgm:prSet/>
      <dgm:spPr/>
      <dgm:t>
        <a:bodyPr/>
        <a:lstStyle/>
        <a:p>
          <a:endParaRPr lang="ru-RU"/>
        </a:p>
      </dgm:t>
    </dgm:pt>
    <dgm:pt modelId="{8C2AD9ED-60A9-4000-B6B9-308956219FAD}" type="sibTrans" cxnId="{F5B5F6CB-0D96-4E74-A26A-9C87DEB95E2D}">
      <dgm:prSet/>
      <dgm:spPr/>
      <dgm:t>
        <a:bodyPr/>
        <a:lstStyle/>
        <a:p>
          <a:endParaRPr lang="ru-RU"/>
        </a:p>
      </dgm:t>
    </dgm:pt>
    <dgm:pt modelId="{988C784A-1C93-46B4-8E39-F712CE0C657E}">
      <dgm:prSet phldrT="[Текст]"/>
      <dgm:spPr/>
      <dgm:t>
        <a:bodyPr/>
        <a:lstStyle/>
        <a:p>
          <a:r>
            <a:rPr lang="ru-RU" b="1" dirty="0"/>
            <a:t>Заботливый</a:t>
          </a:r>
        </a:p>
      </dgm:t>
    </dgm:pt>
    <dgm:pt modelId="{D355538E-34ED-4BB8-BA95-46C80D850D93}" type="parTrans" cxnId="{8DE33B4E-CB0C-40CA-B4D8-30342701A879}">
      <dgm:prSet/>
      <dgm:spPr/>
      <dgm:t>
        <a:bodyPr/>
        <a:lstStyle/>
        <a:p>
          <a:endParaRPr lang="ru-RU"/>
        </a:p>
      </dgm:t>
    </dgm:pt>
    <dgm:pt modelId="{E2B4EAF6-06A2-4038-BBFF-FB8098D9B5E1}" type="sibTrans" cxnId="{8DE33B4E-CB0C-40CA-B4D8-30342701A879}">
      <dgm:prSet/>
      <dgm:spPr/>
      <dgm:t>
        <a:bodyPr/>
        <a:lstStyle/>
        <a:p>
          <a:endParaRPr lang="ru-RU"/>
        </a:p>
      </dgm:t>
    </dgm:pt>
    <dgm:pt modelId="{15D22016-B88F-4296-BEA2-8544297EAA7A}">
      <dgm:prSet phldrT="[Текст]"/>
      <dgm:spPr/>
      <dgm:t>
        <a:bodyPr/>
        <a:lstStyle/>
        <a:p>
          <a:r>
            <a:rPr lang="ru-RU" b="1" dirty="0"/>
            <a:t>Критический</a:t>
          </a:r>
        </a:p>
      </dgm:t>
    </dgm:pt>
    <dgm:pt modelId="{109D6C43-F6C8-4769-9AA1-64FFD9AC5363}" type="parTrans" cxnId="{F6777AD2-7D03-4DF8-94B5-A43DA8777268}">
      <dgm:prSet/>
      <dgm:spPr/>
      <dgm:t>
        <a:bodyPr/>
        <a:lstStyle/>
        <a:p>
          <a:endParaRPr lang="ru-RU"/>
        </a:p>
      </dgm:t>
    </dgm:pt>
    <dgm:pt modelId="{4A9177B8-A24F-446C-BFDB-63487503F48D}" type="sibTrans" cxnId="{F6777AD2-7D03-4DF8-94B5-A43DA8777268}">
      <dgm:prSet/>
      <dgm:spPr/>
      <dgm:t>
        <a:bodyPr/>
        <a:lstStyle/>
        <a:p>
          <a:endParaRPr lang="ru-RU"/>
        </a:p>
      </dgm:t>
    </dgm:pt>
    <dgm:pt modelId="{7EE33A61-77D7-47A3-94CB-F135A76B0B12}" type="pres">
      <dgm:prSet presAssocID="{6E21892F-DC3C-493A-9EF4-8818852483C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50E00CD-E42B-4A37-A65B-3B51A41944B2}" type="pres">
      <dgm:prSet presAssocID="{ED9980FB-493C-4811-AAD0-289B0B4CE73C}" presName="hierRoot1" presStyleCnt="0"/>
      <dgm:spPr/>
    </dgm:pt>
    <dgm:pt modelId="{7997AAA4-E10A-436A-BA5E-74D8531C636F}" type="pres">
      <dgm:prSet presAssocID="{ED9980FB-493C-4811-AAD0-289B0B4CE73C}" presName="composite" presStyleCnt="0"/>
      <dgm:spPr/>
    </dgm:pt>
    <dgm:pt modelId="{2AE2C705-D96D-4EE7-8E62-E1F66CD0060F}" type="pres">
      <dgm:prSet presAssocID="{ED9980FB-493C-4811-AAD0-289B0B4CE73C}" presName="background" presStyleLbl="node0" presStyleIdx="0" presStyleCnt="1"/>
      <dgm:spPr/>
    </dgm:pt>
    <dgm:pt modelId="{BB188A15-CF84-4843-A5BA-D174DCF7B290}" type="pres">
      <dgm:prSet presAssocID="{ED9980FB-493C-4811-AAD0-289B0B4CE73C}" presName="text" presStyleLbl="fgAcc0" presStyleIdx="0" presStyleCnt="1" custLinFactNeighborX="3598" custLinFactNeighborY="-66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59F143E-BCB2-4FDD-A054-416D7064FDF3}" type="pres">
      <dgm:prSet presAssocID="{ED9980FB-493C-4811-AAD0-289B0B4CE73C}" presName="hierChild2" presStyleCnt="0"/>
      <dgm:spPr/>
    </dgm:pt>
    <dgm:pt modelId="{7CDD8766-5B66-41C1-BAB4-F12161843FF3}" type="pres">
      <dgm:prSet presAssocID="{D355538E-34ED-4BB8-BA95-46C80D850D93}" presName="Name10" presStyleLbl="parChTrans1D2" presStyleIdx="0" presStyleCnt="2"/>
      <dgm:spPr/>
      <dgm:t>
        <a:bodyPr/>
        <a:lstStyle/>
        <a:p>
          <a:endParaRPr lang="ru-RU"/>
        </a:p>
      </dgm:t>
    </dgm:pt>
    <dgm:pt modelId="{D191E709-0E0F-4086-B46D-C1BC65068E8E}" type="pres">
      <dgm:prSet presAssocID="{988C784A-1C93-46B4-8E39-F712CE0C657E}" presName="hierRoot2" presStyleCnt="0"/>
      <dgm:spPr/>
    </dgm:pt>
    <dgm:pt modelId="{FB9EA3C0-1294-434B-85AC-37B0DE5AF841}" type="pres">
      <dgm:prSet presAssocID="{988C784A-1C93-46B4-8E39-F712CE0C657E}" presName="composite2" presStyleCnt="0"/>
      <dgm:spPr/>
    </dgm:pt>
    <dgm:pt modelId="{068427E4-86B8-44D7-935B-6D7ED8F69105}" type="pres">
      <dgm:prSet presAssocID="{988C784A-1C93-46B4-8E39-F712CE0C657E}" presName="background2" presStyleLbl="node2" presStyleIdx="0" presStyleCnt="2"/>
      <dgm:spPr/>
    </dgm:pt>
    <dgm:pt modelId="{329245C3-CE3F-41CD-922C-C1C416294970}" type="pres">
      <dgm:prSet presAssocID="{988C784A-1C93-46B4-8E39-F712CE0C657E}" presName="text2" presStyleLbl="fgAcc2" presStyleIdx="0" presStyleCnt="2" custLinFactNeighborX="-1666" custLinFactNeighborY="-17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38EE927-321D-48AA-B17E-0E394FF9816B}" type="pres">
      <dgm:prSet presAssocID="{988C784A-1C93-46B4-8E39-F712CE0C657E}" presName="hierChild3" presStyleCnt="0"/>
      <dgm:spPr/>
    </dgm:pt>
    <dgm:pt modelId="{57ED1327-077A-470E-AB2E-DF00C07A39F4}" type="pres">
      <dgm:prSet presAssocID="{109D6C43-F6C8-4769-9AA1-64FFD9AC5363}" presName="Name10" presStyleLbl="parChTrans1D2" presStyleIdx="1" presStyleCnt="2"/>
      <dgm:spPr/>
      <dgm:t>
        <a:bodyPr/>
        <a:lstStyle/>
        <a:p>
          <a:endParaRPr lang="ru-RU"/>
        </a:p>
      </dgm:t>
    </dgm:pt>
    <dgm:pt modelId="{24A48EDA-2D47-41C6-B36E-1FA6C4C59724}" type="pres">
      <dgm:prSet presAssocID="{15D22016-B88F-4296-BEA2-8544297EAA7A}" presName="hierRoot2" presStyleCnt="0"/>
      <dgm:spPr/>
    </dgm:pt>
    <dgm:pt modelId="{E8DDEF53-2BF3-46F6-9716-5992C6F5E1ED}" type="pres">
      <dgm:prSet presAssocID="{15D22016-B88F-4296-BEA2-8544297EAA7A}" presName="composite2" presStyleCnt="0"/>
      <dgm:spPr/>
    </dgm:pt>
    <dgm:pt modelId="{8240EF8F-3504-49D2-8685-848E8C380CBA}" type="pres">
      <dgm:prSet presAssocID="{15D22016-B88F-4296-BEA2-8544297EAA7A}" presName="background2" presStyleLbl="node2" presStyleIdx="1" presStyleCnt="2"/>
      <dgm:spPr/>
    </dgm:pt>
    <dgm:pt modelId="{5EAEE4C3-0499-4B56-A9E4-EF401D81BE42}" type="pres">
      <dgm:prSet presAssocID="{15D22016-B88F-4296-BEA2-8544297EAA7A}" presName="text2" presStyleLbl="fgAcc2" presStyleIdx="1" presStyleCnt="2" custLinFactNeighborX="-1349" custLinFactNeighborY="-17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0FA02B8-3496-4762-ACDD-550D1F48A272}" type="pres">
      <dgm:prSet presAssocID="{15D22016-B88F-4296-BEA2-8544297EAA7A}" presName="hierChild3" presStyleCnt="0"/>
      <dgm:spPr/>
    </dgm:pt>
  </dgm:ptLst>
  <dgm:cxnLst>
    <dgm:cxn modelId="{FB92181C-4B24-4A80-987C-7C89FFDFDA81}" type="presOf" srcId="{ED9980FB-493C-4811-AAD0-289B0B4CE73C}" destId="{BB188A15-CF84-4843-A5BA-D174DCF7B290}" srcOrd="0" destOrd="0" presId="urn:microsoft.com/office/officeart/2005/8/layout/hierarchy1"/>
    <dgm:cxn modelId="{CF375F8A-45E3-45AA-B097-E03C56E43061}" type="presOf" srcId="{988C784A-1C93-46B4-8E39-F712CE0C657E}" destId="{329245C3-CE3F-41CD-922C-C1C416294970}" srcOrd="0" destOrd="0" presId="urn:microsoft.com/office/officeart/2005/8/layout/hierarchy1"/>
    <dgm:cxn modelId="{DE2EF4A4-093E-4B88-87E5-90FB945F59FA}" type="presOf" srcId="{6E21892F-DC3C-493A-9EF4-8818852483CC}" destId="{7EE33A61-77D7-47A3-94CB-F135A76B0B12}" srcOrd="0" destOrd="0" presId="urn:microsoft.com/office/officeart/2005/8/layout/hierarchy1"/>
    <dgm:cxn modelId="{F6777AD2-7D03-4DF8-94B5-A43DA8777268}" srcId="{ED9980FB-493C-4811-AAD0-289B0B4CE73C}" destId="{15D22016-B88F-4296-BEA2-8544297EAA7A}" srcOrd="1" destOrd="0" parTransId="{109D6C43-F6C8-4769-9AA1-64FFD9AC5363}" sibTransId="{4A9177B8-A24F-446C-BFDB-63487503F48D}"/>
    <dgm:cxn modelId="{62540D82-4461-45BD-8378-C53B69A0437A}" type="presOf" srcId="{D355538E-34ED-4BB8-BA95-46C80D850D93}" destId="{7CDD8766-5B66-41C1-BAB4-F12161843FF3}" srcOrd="0" destOrd="0" presId="urn:microsoft.com/office/officeart/2005/8/layout/hierarchy1"/>
    <dgm:cxn modelId="{BF76BD58-04A9-4228-B775-F229BE994FDB}" type="presOf" srcId="{15D22016-B88F-4296-BEA2-8544297EAA7A}" destId="{5EAEE4C3-0499-4B56-A9E4-EF401D81BE42}" srcOrd="0" destOrd="0" presId="urn:microsoft.com/office/officeart/2005/8/layout/hierarchy1"/>
    <dgm:cxn modelId="{F5B5F6CB-0D96-4E74-A26A-9C87DEB95E2D}" srcId="{6E21892F-DC3C-493A-9EF4-8818852483CC}" destId="{ED9980FB-493C-4811-AAD0-289B0B4CE73C}" srcOrd="0" destOrd="0" parTransId="{597B6AFC-B430-466B-83CD-AFB8B3CDC26B}" sibTransId="{8C2AD9ED-60A9-4000-B6B9-308956219FAD}"/>
    <dgm:cxn modelId="{82F7E9A6-F08E-4EFE-B8F5-CCA1BBC75EDF}" type="presOf" srcId="{109D6C43-F6C8-4769-9AA1-64FFD9AC5363}" destId="{57ED1327-077A-470E-AB2E-DF00C07A39F4}" srcOrd="0" destOrd="0" presId="urn:microsoft.com/office/officeart/2005/8/layout/hierarchy1"/>
    <dgm:cxn modelId="{8DE33B4E-CB0C-40CA-B4D8-30342701A879}" srcId="{ED9980FB-493C-4811-AAD0-289B0B4CE73C}" destId="{988C784A-1C93-46B4-8E39-F712CE0C657E}" srcOrd="0" destOrd="0" parTransId="{D355538E-34ED-4BB8-BA95-46C80D850D93}" sibTransId="{E2B4EAF6-06A2-4038-BBFF-FB8098D9B5E1}"/>
    <dgm:cxn modelId="{7CE0574C-4985-427A-9B2A-CC6D8C171399}" type="presParOf" srcId="{7EE33A61-77D7-47A3-94CB-F135A76B0B12}" destId="{F50E00CD-E42B-4A37-A65B-3B51A41944B2}" srcOrd="0" destOrd="0" presId="urn:microsoft.com/office/officeart/2005/8/layout/hierarchy1"/>
    <dgm:cxn modelId="{44CB0C55-74F3-43A2-BFA3-737910F2EDFF}" type="presParOf" srcId="{F50E00CD-E42B-4A37-A65B-3B51A41944B2}" destId="{7997AAA4-E10A-436A-BA5E-74D8531C636F}" srcOrd="0" destOrd="0" presId="urn:microsoft.com/office/officeart/2005/8/layout/hierarchy1"/>
    <dgm:cxn modelId="{9880B201-B131-4EC1-886F-C435DC50D959}" type="presParOf" srcId="{7997AAA4-E10A-436A-BA5E-74D8531C636F}" destId="{2AE2C705-D96D-4EE7-8E62-E1F66CD0060F}" srcOrd="0" destOrd="0" presId="urn:microsoft.com/office/officeart/2005/8/layout/hierarchy1"/>
    <dgm:cxn modelId="{8780605F-16AD-40B3-8214-520FFC0ABAEA}" type="presParOf" srcId="{7997AAA4-E10A-436A-BA5E-74D8531C636F}" destId="{BB188A15-CF84-4843-A5BA-D174DCF7B290}" srcOrd="1" destOrd="0" presId="urn:microsoft.com/office/officeart/2005/8/layout/hierarchy1"/>
    <dgm:cxn modelId="{6FB4D972-A74F-4A8B-BEBB-7DE53867C8BC}" type="presParOf" srcId="{F50E00CD-E42B-4A37-A65B-3B51A41944B2}" destId="{059F143E-BCB2-4FDD-A054-416D7064FDF3}" srcOrd="1" destOrd="0" presId="urn:microsoft.com/office/officeart/2005/8/layout/hierarchy1"/>
    <dgm:cxn modelId="{E5B1D801-7C79-42A0-8895-12F4B794BFBB}" type="presParOf" srcId="{059F143E-BCB2-4FDD-A054-416D7064FDF3}" destId="{7CDD8766-5B66-41C1-BAB4-F12161843FF3}" srcOrd="0" destOrd="0" presId="urn:microsoft.com/office/officeart/2005/8/layout/hierarchy1"/>
    <dgm:cxn modelId="{90EB9FE6-565C-4066-9C7A-10AF24330EED}" type="presParOf" srcId="{059F143E-BCB2-4FDD-A054-416D7064FDF3}" destId="{D191E709-0E0F-4086-B46D-C1BC65068E8E}" srcOrd="1" destOrd="0" presId="urn:microsoft.com/office/officeart/2005/8/layout/hierarchy1"/>
    <dgm:cxn modelId="{488811B1-4405-4D93-A198-21FB79A840B1}" type="presParOf" srcId="{D191E709-0E0F-4086-B46D-C1BC65068E8E}" destId="{FB9EA3C0-1294-434B-85AC-37B0DE5AF841}" srcOrd="0" destOrd="0" presId="urn:microsoft.com/office/officeart/2005/8/layout/hierarchy1"/>
    <dgm:cxn modelId="{2C9732BE-8BF7-4F77-BA05-BBA71214D7DB}" type="presParOf" srcId="{FB9EA3C0-1294-434B-85AC-37B0DE5AF841}" destId="{068427E4-86B8-44D7-935B-6D7ED8F69105}" srcOrd="0" destOrd="0" presId="urn:microsoft.com/office/officeart/2005/8/layout/hierarchy1"/>
    <dgm:cxn modelId="{DBFDBD3D-C529-4727-B2A2-CCE49520E13F}" type="presParOf" srcId="{FB9EA3C0-1294-434B-85AC-37B0DE5AF841}" destId="{329245C3-CE3F-41CD-922C-C1C416294970}" srcOrd="1" destOrd="0" presId="urn:microsoft.com/office/officeart/2005/8/layout/hierarchy1"/>
    <dgm:cxn modelId="{AF0DEE40-57F3-4325-8B16-F061DF713746}" type="presParOf" srcId="{D191E709-0E0F-4086-B46D-C1BC65068E8E}" destId="{538EE927-321D-48AA-B17E-0E394FF9816B}" srcOrd="1" destOrd="0" presId="urn:microsoft.com/office/officeart/2005/8/layout/hierarchy1"/>
    <dgm:cxn modelId="{F7A74E8A-680D-4D0C-AF35-66DEC902BC3B}" type="presParOf" srcId="{059F143E-BCB2-4FDD-A054-416D7064FDF3}" destId="{57ED1327-077A-470E-AB2E-DF00C07A39F4}" srcOrd="2" destOrd="0" presId="urn:microsoft.com/office/officeart/2005/8/layout/hierarchy1"/>
    <dgm:cxn modelId="{E63B267E-B1F6-49BB-BA32-38051E98B7FD}" type="presParOf" srcId="{059F143E-BCB2-4FDD-A054-416D7064FDF3}" destId="{24A48EDA-2D47-41C6-B36E-1FA6C4C59724}" srcOrd="3" destOrd="0" presId="urn:microsoft.com/office/officeart/2005/8/layout/hierarchy1"/>
    <dgm:cxn modelId="{6E09E288-494D-4B80-881E-07CA33525B9F}" type="presParOf" srcId="{24A48EDA-2D47-41C6-B36E-1FA6C4C59724}" destId="{E8DDEF53-2BF3-46F6-9716-5992C6F5E1ED}" srcOrd="0" destOrd="0" presId="urn:microsoft.com/office/officeart/2005/8/layout/hierarchy1"/>
    <dgm:cxn modelId="{B1F317C6-C634-4DDD-B838-CCF1506EEF0E}" type="presParOf" srcId="{E8DDEF53-2BF3-46F6-9716-5992C6F5E1ED}" destId="{8240EF8F-3504-49D2-8685-848E8C380CBA}" srcOrd="0" destOrd="0" presId="urn:microsoft.com/office/officeart/2005/8/layout/hierarchy1"/>
    <dgm:cxn modelId="{A50406D6-D0D6-4EC4-A2F9-ECCA49EF65BB}" type="presParOf" srcId="{E8DDEF53-2BF3-46F6-9716-5992C6F5E1ED}" destId="{5EAEE4C3-0499-4B56-A9E4-EF401D81BE42}" srcOrd="1" destOrd="0" presId="urn:microsoft.com/office/officeart/2005/8/layout/hierarchy1"/>
    <dgm:cxn modelId="{A19D2BE1-84EA-409E-B681-B0D3EC6630EB}" type="presParOf" srcId="{24A48EDA-2D47-41C6-B36E-1FA6C4C59724}" destId="{40FA02B8-3496-4762-ACDD-550D1F48A27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EA13C9-66D9-435A-B5E0-BF5244BC433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832ADE2-C9EA-4E50-A02B-58BA11F6AF0D}">
      <dgm:prSet phldrT="[Текст]" custT="1"/>
      <dgm:spPr/>
      <dgm:t>
        <a:bodyPr/>
        <a:lstStyle/>
        <a:p>
          <a:r>
            <a:rPr lang="ru-RU" sz="1800" b="1" dirty="0"/>
            <a:t>Способы проявления</a:t>
          </a:r>
        </a:p>
      </dgm:t>
    </dgm:pt>
    <dgm:pt modelId="{02728A9E-D8D5-4E58-9C2B-01589414FD36}" type="parTrans" cxnId="{F3E79C40-BEB1-4592-965F-BC5137B536A8}">
      <dgm:prSet/>
      <dgm:spPr/>
      <dgm:t>
        <a:bodyPr/>
        <a:lstStyle/>
        <a:p>
          <a:endParaRPr lang="ru-RU"/>
        </a:p>
      </dgm:t>
    </dgm:pt>
    <dgm:pt modelId="{DB42724E-F632-4ADE-961E-9102CC547A52}" type="sibTrans" cxnId="{F3E79C40-BEB1-4592-965F-BC5137B536A8}">
      <dgm:prSet/>
      <dgm:spPr/>
      <dgm:t>
        <a:bodyPr/>
        <a:lstStyle/>
        <a:p>
          <a:endParaRPr lang="ru-RU"/>
        </a:p>
      </dgm:t>
    </dgm:pt>
    <dgm:pt modelId="{E7FB8326-6CDF-45CD-B5F1-8AFD2BAE4A48}">
      <dgm:prSet phldrT="[Текст]" custT="1"/>
      <dgm:spPr/>
      <dgm:t>
        <a:bodyPr/>
        <a:lstStyle/>
        <a:p>
          <a:r>
            <a:rPr lang="ru-RU" sz="1800" b="1" dirty="0"/>
            <a:t>Приспособившийся</a:t>
          </a:r>
        </a:p>
        <a:p>
          <a:r>
            <a:rPr lang="ru-RU" sz="1800" b="1" dirty="0"/>
            <a:t>Ребенок</a:t>
          </a:r>
        </a:p>
        <a:p>
          <a:endParaRPr lang="ru-RU" sz="1300" dirty="0"/>
        </a:p>
      </dgm:t>
    </dgm:pt>
    <dgm:pt modelId="{6D4D63F9-3240-4254-AD16-542B9A258B6B}" type="parTrans" cxnId="{EC7FD363-F99F-4D39-95D1-8D5D08C59B58}">
      <dgm:prSet/>
      <dgm:spPr/>
      <dgm:t>
        <a:bodyPr/>
        <a:lstStyle/>
        <a:p>
          <a:endParaRPr lang="ru-RU"/>
        </a:p>
      </dgm:t>
    </dgm:pt>
    <dgm:pt modelId="{1C348EBC-7533-439E-877F-9C3874919D8C}" type="sibTrans" cxnId="{EC7FD363-F99F-4D39-95D1-8D5D08C59B58}">
      <dgm:prSet/>
      <dgm:spPr/>
      <dgm:t>
        <a:bodyPr/>
        <a:lstStyle/>
        <a:p>
          <a:endParaRPr lang="ru-RU"/>
        </a:p>
      </dgm:t>
    </dgm:pt>
    <dgm:pt modelId="{52F645BF-C090-4EB2-9D3F-B1B3308AAC2B}">
      <dgm:prSet phldrT="[Текст]" custT="1"/>
      <dgm:spPr/>
      <dgm:t>
        <a:bodyPr/>
        <a:lstStyle/>
        <a:p>
          <a:r>
            <a:rPr lang="ru-RU" sz="1800" b="1" dirty="0"/>
            <a:t>Естественный</a:t>
          </a:r>
        </a:p>
        <a:p>
          <a:r>
            <a:rPr lang="ru-RU" sz="1800" b="1" dirty="0"/>
            <a:t>Ребенок</a:t>
          </a:r>
        </a:p>
      </dgm:t>
    </dgm:pt>
    <dgm:pt modelId="{80B4DC47-5AC9-4206-9243-15C0692B1BA0}" type="parTrans" cxnId="{661849F7-2F72-4FE4-9D61-C0CD5BF86C7A}">
      <dgm:prSet/>
      <dgm:spPr/>
      <dgm:t>
        <a:bodyPr/>
        <a:lstStyle/>
        <a:p>
          <a:endParaRPr lang="ru-RU"/>
        </a:p>
      </dgm:t>
    </dgm:pt>
    <dgm:pt modelId="{8061B91C-9436-418C-AAED-D7292381436E}" type="sibTrans" cxnId="{661849F7-2F72-4FE4-9D61-C0CD5BF86C7A}">
      <dgm:prSet/>
      <dgm:spPr/>
      <dgm:t>
        <a:bodyPr/>
        <a:lstStyle/>
        <a:p>
          <a:endParaRPr lang="ru-RU"/>
        </a:p>
      </dgm:t>
    </dgm:pt>
    <dgm:pt modelId="{F60FB4CF-96F3-4E3A-A1B1-10741EF6A0C0}" type="pres">
      <dgm:prSet presAssocID="{1AEA13C9-66D9-435A-B5E0-BF5244BC433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F5EFD6D-B7D4-47F1-AD93-0644CB808A83}" type="pres">
      <dgm:prSet presAssocID="{9832ADE2-C9EA-4E50-A02B-58BA11F6AF0D}" presName="hierRoot1" presStyleCnt="0"/>
      <dgm:spPr/>
    </dgm:pt>
    <dgm:pt modelId="{EA8B111C-CB40-488F-ABEE-18049794F8AE}" type="pres">
      <dgm:prSet presAssocID="{9832ADE2-C9EA-4E50-A02B-58BA11F6AF0D}" presName="composite" presStyleCnt="0"/>
      <dgm:spPr/>
    </dgm:pt>
    <dgm:pt modelId="{3A63D0DC-33B1-480F-801C-4EDFEAA80C1D}" type="pres">
      <dgm:prSet presAssocID="{9832ADE2-C9EA-4E50-A02B-58BA11F6AF0D}" presName="background" presStyleLbl="node0" presStyleIdx="0" presStyleCnt="1"/>
      <dgm:spPr/>
    </dgm:pt>
    <dgm:pt modelId="{A6AB3C14-A3EA-40E0-B891-B4D488770D80}" type="pres">
      <dgm:prSet presAssocID="{9832ADE2-C9EA-4E50-A02B-58BA11F6AF0D}" presName="text" presStyleLbl="fgAcc0" presStyleIdx="0" presStyleCnt="1" custLinFactNeighborX="-3294" custLinFactNeighborY="-235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91A0A90-5DE0-4B00-BC88-227A790294A1}" type="pres">
      <dgm:prSet presAssocID="{9832ADE2-C9EA-4E50-A02B-58BA11F6AF0D}" presName="hierChild2" presStyleCnt="0"/>
      <dgm:spPr/>
    </dgm:pt>
    <dgm:pt modelId="{C25A3524-99A5-46CF-83E9-67BBCFF32357}" type="pres">
      <dgm:prSet presAssocID="{6D4D63F9-3240-4254-AD16-542B9A258B6B}" presName="Name10" presStyleLbl="parChTrans1D2" presStyleIdx="0" presStyleCnt="2"/>
      <dgm:spPr/>
      <dgm:t>
        <a:bodyPr/>
        <a:lstStyle/>
        <a:p>
          <a:endParaRPr lang="ru-RU"/>
        </a:p>
      </dgm:t>
    </dgm:pt>
    <dgm:pt modelId="{DC459456-967F-4CCE-82CE-C1F6736E674E}" type="pres">
      <dgm:prSet presAssocID="{E7FB8326-6CDF-45CD-B5F1-8AFD2BAE4A48}" presName="hierRoot2" presStyleCnt="0"/>
      <dgm:spPr/>
    </dgm:pt>
    <dgm:pt modelId="{5476F8DC-4D44-430D-8254-5EF73AF2D254}" type="pres">
      <dgm:prSet presAssocID="{E7FB8326-6CDF-45CD-B5F1-8AFD2BAE4A48}" presName="composite2" presStyleCnt="0"/>
      <dgm:spPr/>
    </dgm:pt>
    <dgm:pt modelId="{B3C1F613-B7C6-426D-A229-D649EEC08413}" type="pres">
      <dgm:prSet presAssocID="{E7FB8326-6CDF-45CD-B5F1-8AFD2BAE4A48}" presName="background2" presStyleLbl="node2" presStyleIdx="0" presStyleCnt="2"/>
      <dgm:spPr/>
    </dgm:pt>
    <dgm:pt modelId="{B575C08C-B7A3-42CE-BA33-9F7598CA5755}" type="pres">
      <dgm:prSet presAssocID="{E7FB8326-6CDF-45CD-B5F1-8AFD2BAE4A48}" presName="text2" presStyleLbl="fgAcc2" presStyleIdx="0" presStyleCnt="2" custScaleX="1662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F31383-4253-4A06-B56D-69281F3F8153}" type="pres">
      <dgm:prSet presAssocID="{E7FB8326-6CDF-45CD-B5F1-8AFD2BAE4A48}" presName="hierChild3" presStyleCnt="0"/>
      <dgm:spPr/>
    </dgm:pt>
    <dgm:pt modelId="{0C8BAD4E-9DB3-45C9-8BD6-3AF36B54ABD7}" type="pres">
      <dgm:prSet presAssocID="{80B4DC47-5AC9-4206-9243-15C0692B1BA0}" presName="Name10" presStyleLbl="parChTrans1D2" presStyleIdx="1" presStyleCnt="2"/>
      <dgm:spPr/>
      <dgm:t>
        <a:bodyPr/>
        <a:lstStyle/>
        <a:p>
          <a:endParaRPr lang="ru-RU"/>
        </a:p>
      </dgm:t>
    </dgm:pt>
    <dgm:pt modelId="{96B54895-707D-4A65-AD9D-D85F69E07011}" type="pres">
      <dgm:prSet presAssocID="{52F645BF-C090-4EB2-9D3F-B1B3308AAC2B}" presName="hierRoot2" presStyleCnt="0"/>
      <dgm:spPr/>
    </dgm:pt>
    <dgm:pt modelId="{E676BC26-A8EB-4BDF-A512-D5C1A4B5C9AE}" type="pres">
      <dgm:prSet presAssocID="{52F645BF-C090-4EB2-9D3F-B1B3308AAC2B}" presName="composite2" presStyleCnt="0"/>
      <dgm:spPr/>
    </dgm:pt>
    <dgm:pt modelId="{4D88FFDA-976B-43BE-905E-E00D26B9FE43}" type="pres">
      <dgm:prSet presAssocID="{52F645BF-C090-4EB2-9D3F-B1B3308AAC2B}" presName="background2" presStyleLbl="node2" presStyleIdx="1" presStyleCnt="2"/>
      <dgm:spPr/>
    </dgm:pt>
    <dgm:pt modelId="{7D62EB6F-5A93-4C2E-8E3E-FD27C2470B04}" type="pres">
      <dgm:prSet presAssocID="{52F645BF-C090-4EB2-9D3F-B1B3308AAC2B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FAF890-F721-48E4-8BE2-FB5DD9106792}" type="pres">
      <dgm:prSet presAssocID="{52F645BF-C090-4EB2-9D3F-B1B3308AAC2B}" presName="hierChild3" presStyleCnt="0"/>
      <dgm:spPr/>
    </dgm:pt>
  </dgm:ptLst>
  <dgm:cxnLst>
    <dgm:cxn modelId="{EC7FD363-F99F-4D39-95D1-8D5D08C59B58}" srcId="{9832ADE2-C9EA-4E50-A02B-58BA11F6AF0D}" destId="{E7FB8326-6CDF-45CD-B5F1-8AFD2BAE4A48}" srcOrd="0" destOrd="0" parTransId="{6D4D63F9-3240-4254-AD16-542B9A258B6B}" sibTransId="{1C348EBC-7533-439E-877F-9C3874919D8C}"/>
    <dgm:cxn modelId="{1C891176-289B-484E-8B4A-464F0FAD74F4}" type="presOf" srcId="{9832ADE2-C9EA-4E50-A02B-58BA11F6AF0D}" destId="{A6AB3C14-A3EA-40E0-B891-B4D488770D80}" srcOrd="0" destOrd="0" presId="urn:microsoft.com/office/officeart/2005/8/layout/hierarchy1"/>
    <dgm:cxn modelId="{F3E79C40-BEB1-4592-965F-BC5137B536A8}" srcId="{1AEA13C9-66D9-435A-B5E0-BF5244BC433B}" destId="{9832ADE2-C9EA-4E50-A02B-58BA11F6AF0D}" srcOrd="0" destOrd="0" parTransId="{02728A9E-D8D5-4E58-9C2B-01589414FD36}" sibTransId="{DB42724E-F632-4ADE-961E-9102CC547A52}"/>
    <dgm:cxn modelId="{1F554DD7-9308-4F5A-A3A8-C53A8674FBEE}" type="presOf" srcId="{80B4DC47-5AC9-4206-9243-15C0692B1BA0}" destId="{0C8BAD4E-9DB3-45C9-8BD6-3AF36B54ABD7}" srcOrd="0" destOrd="0" presId="urn:microsoft.com/office/officeart/2005/8/layout/hierarchy1"/>
    <dgm:cxn modelId="{661849F7-2F72-4FE4-9D61-C0CD5BF86C7A}" srcId="{9832ADE2-C9EA-4E50-A02B-58BA11F6AF0D}" destId="{52F645BF-C090-4EB2-9D3F-B1B3308AAC2B}" srcOrd="1" destOrd="0" parTransId="{80B4DC47-5AC9-4206-9243-15C0692B1BA0}" sibTransId="{8061B91C-9436-418C-AAED-D7292381436E}"/>
    <dgm:cxn modelId="{C7D36C2D-A91C-4A29-84DF-478B64309438}" type="presOf" srcId="{52F645BF-C090-4EB2-9D3F-B1B3308AAC2B}" destId="{7D62EB6F-5A93-4C2E-8E3E-FD27C2470B04}" srcOrd="0" destOrd="0" presId="urn:microsoft.com/office/officeart/2005/8/layout/hierarchy1"/>
    <dgm:cxn modelId="{04C875BC-61C2-4946-B5F2-A2298B4FEEE3}" type="presOf" srcId="{6D4D63F9-3240-4254-AD16-542B9A258B6B}" destId="{C25A3524-99A5-46CF-83E9-67BBCFF32357}" srcOrd="0" destOrd="0" presId="urn:microsoft.com/office/officeart/2005/8/layout/hierarchy1"/>
    <dgm:cxn modelId="{FAC65902-75D4-4AAF-B475-E2F4E68AF802}" type="presOf" srcId="{E7FB8326-6CDF-45CD-B5F1-8AFD2BAE4A48}" destId="{B575C08C-B7A3-42CE-BA33-9F7598CA5755}" srcOrd="0" destOrd="0" presId="urn:microsoft.com/office/officeart/2005/8/layout/hierarchy1"/>
    <dgm:cxn modelId="{BBEFFA82-5252-4DF0-AE74-1551F34893EB}" type="presOf" srcId="{1AEA13C9-66D9-435A-B5E0-BF5244BC433B}" destId="{F60FB4CF-96F3-4E3A-A1B1-10741EF6A0C0}" srcOrd="0" destOrd="0" presId="urn:microsoft.com/office/officeart/2005/8/layout/hierarchy1"/>
    <dgm:cxn modelId="{71826872-247E-4D2F-87EE-B22FF7C05BEE}" type="presParOf" srcId="{F60FB4CF-96F3-4E3A-A1B1-10741EF6A0C0}" destId="{BF5EFD6D-B7D4-47F1-AD93-0644CB808A83}" srcOrd="0" destOrd="0" presId="urn:microsoft.com/office/officeart/2005/8/layout/hierarchy1"/>
    <dgm:cxn modelId="{E45C5274-F4E9-4EA6-B28B-A283FD39C12A}" type="presParOf" srcId="{BF5EFD6D-B7D4-47F1-AD93-0644CB808A83}" destId="{EA8B111C-CB40-488F-ABEE-18049794F8AE}" srcOrd="0" destOrd="0" presId="urn:microsoft.com/office/officeart/2005/8/layout/hierarchy1"/>
    <dgm:cxn modelId="{2E6D7271-3798-4B16-89DA-45DA98FF0FB5}" type="presParOf" srcId="{EA8B111C-CB40-488F-ABEE-18049794F8AE}" destId="{3A63D0DC-33B1-480F-801C-4EDFEAA80C1D}" srcOrd="0" destOrd="0" presId="urn:microsoft.com/office/officeart/2005/8/layout/hierarchy1"/>
    <dgm:cxn modelId="{F2FA3D2D-6EEC-49B1-8E3B-AFF67CCE6FB5}" type="presParOf" srcId="{EA8B111C-CB40-488F-ABEE-18049794F8AE}" destId="{A6AB3C14-A3EA-40E0-B891-B4D488770D80}" srcOrd="1" destOrd="0" presId="urn:microsoft.com/office/officeart/2005/8/layout/hierarchy1"/>
    <dgm:cxn modelId="{AEA0190A-62D0-4FBE-896C-8164377D7B95}" type="presParOf" srcId="{BF5EFD6D-B7D4-47F1-AD93-0644CB808A83}" destId="{B91A0A90-5DE0-4B00-BC88-227A790294A1}" srcOrd="1" destOrd="0" presId="urn:microsoft.com/office/officeart/2005/8/layout/hierarchy1"/>
    <dgm:cxn modelId="{95EAE5AD-C900-46C5-8E17-D33BB54E3C7D}" type="presParOf" srcId="{B91A0A90-5DE0-4B00-BC88-227A790294A1}" destId="{C25A3524-99A5-46CF-83E9-67BBCFF32357}" srcOrd="0" destOrd="0" presId="urn:microsoft.com/office/officeart/2005/8/layout/hierarchy1"/>
    <dgm:cxn modelId="{4D03F40F-0311-4750-91DA-43B241CBB1AE}" type="presParOf" srcId="{B91A0A90-5DE0-4B00-BC88-227A790294A1}" destId="{DC459456-967F-4CCE-82CE-C1F6736E674E}" srcOrd="1" destOrd="0" presId="urn:microsoft.com/office/officeart/2005/8/layout/hierarchy1"/>
    <dgm:cxn modelId="{747CE686-B41A-46EC-810C-F64B02036437}" type="presParOf" srcId="{DC459456-967F-4CCE-82CE-C1F6736E674E}" destId="{5476F8DC-4D44-430D-8254-5EF73AF2D254}" srcOrd="0" destOrd="0" presId="urn:microsoft.com/office/officeart/2005/8/layout/hierarchy1"/>
    <dgm:cxn modelId="{492ED60E-8B0D-4987-84D3-5A00EF6A317C}" type="presParOf" srcId="{5476F8DC-4D44-430D-8254-5EF73AF2D254}" destId="{B3C1F613-B7C6-426D-A229-D649EEC08413}" srcOrd="0" destOrd="0" presId="urn:microsoft.com/office/officeart/2005/8/layout/hierarchy1"/>
    <dgm:cxn modelId="{0647F665-2057-4766-A57F-8D57AF62DC4C}" type="presParOf" srcId="{5476F8DC-4D44-430D-8254-5EF73AF2D254}" destId="{B575C08C-B7A3-42CE-BA33-9F7598CA5755}" srcOrd="1" destOrd="0" presId="urn:microsoft.com/office/officeart/2005/8/layout/hierarchy1"/>
    <dgm:cxn modelId="{9E5B5BC2-EEFB-45E5-9B45-1C0E01A2DEEF}" type="presParOf" srcId="{DC459456-967F-4CCE-82CE-C1F6736E674E}" destId="{0BF31383-4253-4A06-B56D-69281F3F8153}" srcOrd="1" destOrd="0" presId="urn:microsoft.com/office/officeart/2005/8/layout/hierarchy1"/>
    <dgm:cxn modelId="{8BA9B9F6-020B-477C-A49B-C7EB9D7B78B1}" type="presParOf" srcId="{B91A0A90-5DE0-4B00-BC88-227A790294A1}" destId="{0C8BAD4E-9DB3-45C9-8BD6-3AF36B54ABD7}" srcOrd="2" destOrd="0" presId="urn:microsoft.com/office/officeart/2005/8/layout/hierarchy1"/>
    <dgm:cxn modelId="{11B62868-96AA-4B5D-84FA-6BF86DD985BC}" type="presParOf" srcId="{B91A0A90-5DE0-4B00-BC88-227A790294A1}" destId="{96B54895-707D-4A65-AD9D-D85F69E07011}" srcOrd="3" destOrd="0" presId="urn:microsoft.com/office/officeart/2005/8/layout/hierarchy1"/>
    <dgm:cxn modelId="{39D8DB0D-987F-459F-9F74-998E5FF8505A}" type="presParOf" srcId="{96B54895-707D-4A65-AD9D-D85F69E07011}" destId="{E676BC26-A8EB-4BDF-A512-D5C1A4B5C9AE}" srcOrd="0" destOrd="0" presId="urn:microsoft.com/office/officeart/2005/8/layout/hierarchy1"/>
    <dgm:cxn modelId="{0C7910CB-6677-4430-A2C9-047E89776A5A}" type="presParOf" srcId="{E676BC26-A8EB-4BDF-A512-D5C1A4B5C9AE}" destId="{4D88FFDA-976B-43BE-905E-E00D26B9FE43}" srcOrd="0" destOrd="0" presId="urn:microsoft.com/office/officeart/2005/8/layout/hierarchy1"/>
    <dgm:cxn modelId="{B42407C2-5AC7-4E89-8575-09DB7D48488F}" type="presParOf" srcId="{E676BC26-A8EB-4BDF-A512-D5C1A4B5C9AE}" destId="{7D62EB6F-5A93-4C2E-8E3E-FD27C2470B04}" srcOrd="1" destOrd="0" presId="urn:microsoft.com/office/officeart/2005/8/layout/hierarchy1"/>
    <dgm:cxn modelId="{D5F191A3-466C-40B0-91D3-582B8156C1E2}" type="presParOf" srcId="{96B54895-707D-4A65-AD9D-D85F69E07011}" destId="{CBFAF890-F721-48E4-8BE2-FB5DD910679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205A49-AE8D-45F7-8303-08921CA5FB2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2A12DC0-1A49-4189-9825-B1A87AD15234}">
      <dgm:prSet/>
      <dgm:spPr/>
      <dgm:t>
        <a:bodyPr/>
        <a:lstStyle/>
        <a:p>
          <a:pPr rtl="0"/>
          <a:r>
            <a:rPr lang="ru-RU" dirty="0" smtClean="0"/>
            <a:t>терапевтический групповой процесс с использованием инструмента драматической импровизации для изучения внутреннего мира клиента</a:t>
          </a:r>
          <a:endParaRPr lang="ru-RU" dirty="0"/>
        </a:p>
      </dgm:t>
    </dgm:pt>
    <dgm:pt modelId="{A0701F20-FB15-4B72-8C41-B213718326F4}" type="parTrans" cxnId="{9B2D31BB-09F5-4A27-9DEC-5CA275C0F9A0}">
      <dgm:prSet/>
      <dgm:spPr/>
      <dgm:t>
        <a:bodyPr/>
        <a:lstStyle/>
        <a:p>
          <a:endParaRPr lang="ru-RU"/>
        </a:p>
      </dgm:t>
    </dgm:pt>
    <dgm:pt modelId="{2F79C6CC-141B-4AB3-A8AC-A07F5CCBAD1B}" type="sibTrans" cxnId="{9B2D31BB-09F5-4A27-9DEC-5CA275C0F9A0}">
      <dgm:prSet/>
      <dgm:spPr/>
      <dgm:t>
        <a:bodyPr/>
        <a:lstStyle/>
        <a:p>
          <a:endParaRPr lang="ru-RU"/>
        </a:p>
      </dgm:t>
    </dgm:pt>
    <dgm:pt modelId="{86F81D27-B71A-4277-BACD-1907866892E1}">
      <dgm:prSet/>
      <dgm:spPr/>
      <dgm:t>
        <a:bodyPr/>
        <a:lstStyle/>
        <a:p>
          <a:pPr rtl="0"/>
          <a:r>
            <a:rPr lang="ru-RU" dirty="0" smtClean="0"/>
            <a:t>вид драматического искусства, отражающий действительные проблемы клиента</a:t>
          </a:r>
          <a:endParaRPr lang="ru-RU" dirty="0"/>
        </a:p>
      </dgm:t>
    </dgm:pt>
    <dgm:pt modelId="{68C0CED8-711A-4A1B-A500-EA151DBC88F8}" type="parTrans" cxnId="{558C011F-E7D0-48E0-A3FE-DAAADB22A242}">
      <dgm:prSet/>
      <dgm:spPr/>
      <dgm:t>
        <a:bodyPr/>
        <a:lstStyle/>
        <a:p>
          <a:endParaRPr lang="ru-RU"/>
        </a:p>
      </dgm:t>
    </dgm:pt>
    <dgm:pt modelId="{66052A95-DCFC-4E6A-96FD-BAC4033132BD}" type="sibTrans" cxnId="{558C011F-E7D0-48E0-A3FE-DAAADB22A242}">
      <dgm:prSet/>
      <dgm:spPr/>
      <dgm:t>
        <a:bodyPr/>
        <a:lstStyle/>
        <a:p>
          <a:endParaRPr lang="ru-RU"/>
        </a:p>
      </dgm:t>
    </dgm:pt>
    <dgm:pt modelId="{F2BB61CD-D467-437C-BDC9-0A38D70FBD43}">
      <dgm:prSet/>
      <dgm:spPr/>
      <dgm:t>
        <a:bodyPr/>
        <a:lstStyle/>
        <a:p>
          <a:pPr rtl="0"/>
          <a:r>
            <a:rPr lang="ru-RU" dirty="0" smtClean="0"/>
            <a:t>первый метод групповой психотерапии для изучения личностных проблем, мечтаний, страхов и фантазий</a:t>
          </a:r>
          <a:endParaRPr lang="ru-RU" dirty="0"/>
        </a:p>
      </dgm:t>
    </dgm:pt>
    <dgm:pt modelId="{80BE8DB3-87BF-4235-BC9C-1D3583F04B6E}" type="parTrans" cxnId="{1EB7B394-82A6-4DF2-89A0-6F1D2AA1EA5F}">
      <dgm:prSet/>
      <dgm:spPr/>
      <dgm:t>
        <a:bodyPr/>
        <a:lstStyle/>
        <a:p>
          <a:endParaRPr lang="ru-RU"/>
        </a:p>
      </dgm:t>
    </dgm:pt>
    <dgm:pt modelId="{9101244C-6C67-4BD4-A650-F70F151A9ACF}" type="sibTrans" cxnId="{1EB7B394-82A6-4DF2-89A0-6F1D2AA1EA5F}">
      <dgm:prSet/>
      <dgm:spPr/>
      <dgm:t>
        <a:bodyPr/>
        <a:lstStyle/>
        <a:p>
          <a:endParaRPr lang="ru-RU"/>
        </a:p>
      </dgm:t>
    </dgm:pt>
    <dgm:pt modelId="{073D0D4B-36EA-4F8B-AC76-DB07AC0078F7}" type="pres">
      <dgm:prSet presAssocID="{8F205A49-AE8D-45F7-8303-08921CA5FB2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BA8278-EAD5-4DE8-8F20-2CA25FE6963D}" type="pres">
      <dgm:prSet presAssocID="{02A12DC0-1A49-4189-9825-B1A87AD1523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C0B0A9-0BD7-4952-A010-C105044150C6}" type="pres">
      <dgm:prSet presAssocID="{2F79C6CC-141B-4AB3-A8AC-A07F5CCBAD1B}" presName="spacer" presStyleCnt="0"/>
      <dgm:spPr/>
    </dgm:pt>
    <dgm:pt modelId="{68BBB55B-89D1-47E5-9CA2-068EC484DBF2}" type="pres">
      <dgm:prSet presAssocID="{86F81D27-B71A-4277-BACD-1907866892E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CACE0D-8AEF-4E00-A690-26720A6ECCF6}" type="pres">
      <dgm:prSet presAssocID="{66052A95-DCFC-4E6A-96FD-BAC4033132BD}" presName="spacer" presStyleCnt="0"/>
      <dgm:spPr/>
    </dgm:pt>
    <dgm:pt modelId="{BAC0DCF0-079F-4EFB-8B17-610012D9779C}" type="pres">
      <dgm:prSet presAssocID="{F2BB61CD-D467-437C-BDC9-0A38D70FBD4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BB3A84-C9FB-4912-A497-4270365DE420}" type="presOf" srcId="{F2BB61CD-D467-437C-BDC9-0A38D70FBD43}" destId="{BAC0DCF0-079F-4EFB-8B17-610012D9779C}" srcOrd="0" destOrd="0" presId="urn:microsoft.com/office/officeart/2005/8/layout/vList2"/>
    <dgm:cxn modelId="{0C1EB749-524A-4561-866F-08C9940F6BAF}" type="presOf" srcId="{8F205A49-AE8D-45F7-8303-08921CA5FB2F}" destId="{073D0D4B-36EA-4F8B-AC76-DB07AC0078F7}" srcOrd="0" destOrd="0" presId="urn:microsoft.com/office/officeart/2005/8/layout/vList2"/>
    <dgm:cxn modelId="{558C011F-E7D0-48E0-A3FE-DAAADB22A242}" srcId="{8F205A49-AE8D-45F7-8303-08921CA5FB2F}" destId="{86F81D27-B71A-4277-BACD-1907866892E1}" srcOrd="1" destOrd="0" parTransId="{68C0CED8-711A-4A1B-A500-EA151DBC88F8}" sibTransId="{66052A95-DCFC-4E6A-96FD-BAC4033132BD}"/>
    <dgm:cxn modelId="{A4DF4EDB-F0D9-4ADE-B127-904A6332D37A}" type="presOf" srcId="{86F81D27-B71A-4277-BACD-1907866892E1}" destId="{68BBB55B-89D1-47E5-9CA2-068EC484DBF2}" srcOrd="0" destOrd="0" presId="urn:microsoft.com/office/officeart/2005/8/layout/vList2"/>
    <dgm:cxn modelId="{1EB7B394-82A6-4DF2-89A0-6F1D2AA1EA5F}" srcId="{8F205A49-AE8D-45F7-8303-08921CA5FB2F}" destId="{F2BB61CD-D467-437C-BDC9-0A38D70FBD43}" srcOrd="2" destOrd="0" parTransId="{80BE8DB3-87BF-4235-BC9C-1D3583F04B6E}" sibTransId="{9101244C-6C67-4BD4-A650-F70F151A9ACF}"/>
    <dgm:cxn modelId="{9B2D31BB-09F5-4A27-9DEC-5CA275C0F9A0}" srcId="{8F205A49-AE8D-45F7-8303-08921CA5FB2F}" destId="{02A12DC0-1A49-4189-9825-B1A87AD15234}" srcOrd="0" destOrd="0" parTransId="{A0701F20-FB15-4B72-8C41-B213718326F4}" sibTransId="{2F79C6CC-141B-4AB3-A8AC-A07F5CCBAD1B}"/>
    <dgm:cxn modelId="{88A5B3C1-B1E7-4FC2-BFDE-2D77473C0E95}" type="presOf" srcId="{02A12DC0-1A49-4189-9825-B1A87AD15234}" destId="{12BA8278-EAD5-4DE8-8F20-2CA25FE6963D}" srcOrd="0" destOrd="0" presId="urn:microsoft.com/office/officeart/2005/8/layout/vList2"/>
    <dgm:cxn modelId="{CC06C40B-DE52-49E7-B3B3-3AE0355BF4ED}" type="presParOf" srcId="{073D0D4B-36EA-4F8B-AC76-DB07AC0078F7}" destId="{12BA8278-EAD5-4DE8-8F20-2CA25FE6963D}" srcOrd="0" destOrd="0" presId="urn:microsoft.com/office/officeart/2005/8/layout/vList2"/>
    <dgm:cxn modelId="{34610D0F-A487-4C36-831B-90B3B7D3CA9D}" type="presParOf" srcId="{073D0D4B-36EA-4F8B-AC76-DB07AC0078F7}" destId="{71C0B0A9-0BD7-4952-A010-C105044150C6}" srcOrd="1" destOrd="0" presId="urn:microsoft.com/office/officeart/2005/8/layout/vList2"/>
    <dgm:cxn modelId="{DD94DFB5-C4DA-4EEE-811F-81F1199396FB}" type="presParOf" srcId="{073D0D4B-36EA-4F8B-AC76-DB07AC0078F7}" destId="{68BBB55B-89D1-47E5-9CA2-068EC484DBF2}" srcOrd="2" destOrd="0" presId="urn:microsoft.com/office/officeart/2005/8/layout/vList2"/>
    <dgm:cxn modelId="{5FC34B8B-4A92-4B7A-AD56-A184AEF6AE0A}" type="presParOf" srcId="{073D0D4B-36EA-4F8B-AC76-DB07AC0078F7}" destId="{11CACE0D-8AEF-4E00-A690-26720A6ECCF6}" srcOrd="3" destOrd="0" presId="urn:microsoft.com/office/officeart/2005/8/layout/vList2"/>
    <dgm:cxn modelId="{C5D8BE71-7CA5-4037-A664-D99A636FF233}" type="presParOf" srcId="{073D0D4B-36EA-4F8B-AC76-DB07AC0078F7}" destId="{BAC0DCF0-079F-4EFB-8B17-610012D9779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502321E-DF0D-4EC1-840C-4D19E4A9DE88}" type="doc">
      <dgm:prSet loTypeId="urn:microsoft.com/office/officeart/2005/8/layout/arrow6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1FED3AB8-A508-47FC-9248-A4CEE6B97581}">
      <dgm:prSet/>
      <dgm:spPr/>
      <dgm:t>
        <a:bodyPr/>
        <a:lstStyle/>
        <a:p>
          <a:pPr rtl="0"/>
          <a:r>
            <a:rPr lang="ru-RU" dirty="0" smtClean="0"/>
            <a:t>Действия</a:t>
          </a:r>
          <a:endParaRPr lang="ru-RU" dirty="0"/>
        </a:p>
      </dgm:t>
    </dgm:pt>
    <dgm:pt modelId="{23FC5908-9E3C-44A5-AAF9-E8AF4E98E95E}" type="parTrans" cxnId="{8078A89A-4B6E-47DF-AC5C-CD1C30EA2BB5}">
      <dgm:prSet/>
      <dgm:spPr/>
      <dgm:t>
        <a:bodyPr/>
        <a:lstStyle/>
        <a:p>
          <a:endParaRPr lang="ru-RU"/>
        </a:p>
      </dgm:t>
    </dgm:pt>
    <dgm:pt modelId="{EEE6DD37-1375-4A4D-83BD-AA4BB6F89564}" type="sibTrans" cxnId="{8078A89A-4B6E-47DF-AC5C-CD1C30EA2BB5}">
      <dgm:prSet/>
      <dgm:spPr/>
      <dgm:t>
        <a:bodyPr/>
        <a:lstStyle/>
        <a:p>
          <a:endParaRPr lang="ru-RU"/>
        </a:p>
      </dgm:t>
    </dgm:pt>
    <dgm:pt modelId="{427B58CD-40F5-4AAB-AA6C-57D099C24DF1}">
      <dgm:prSet/>
      <dgm:spPr/>
      <dgm:t>
        <a:bodyPr/>
        <a:lstStyle/>
        <a:p>
          <a:pPr rtl="0"/>
          <a:r>
            <a:rPr lang="ru-RU" dirty="0" smtClean="0"/>
            <a:t>Вербализация</a:t>
          </a:r>
          <a:endParaRPr lang="ru-RU" dirty="0"/>
        </a:p>
      </dgm:t>
    </dgm:pt>
    <dgm:pt modelId="{8DC50889-9B3C-4016-A40E-F91D430694D8}" type="parTrans" cxnId="{72DBFC2A-A5DE-4C7B-8DD6-C6CF3E8E3D32}">
      <dgm:prSet/>
      <dgm:spPr/>
      <dgm:t>
        <a:bodyPr/>
        <a:lstStyle/>
        <a:p>
          <a:endParaRPr lang="ru-RU"/>
        </a:p>
      </dgm:t>
    </dgm:pt>
    <dgm:pt modelId="{2DB7F97F-AA7C-4CC6-8E93-6CE456FE8431}" type="sibTrans" cxnId="{72DBFC2A-A5DE-4C7B-8DD6-C6CF3E8E3D32}">
      <dgm:prSet/>
      <dgm:spPr/>
      <dgm:t>
        <a:bodyPr/>
        <a:lstStyle/>
        <a:p>
          <a:endParaRPr lang="ru-RU"/>
        </a:p>
      </dgm:t>
    </dgm:pt>
    <dgm:pt modelId="{A1E5C3F7-92CA-4B4A-BC6E-73DBBFE12193}" type="pres">
      <dgm:prSet presAssocID="{A502321E-DF0D-4EC1-840C-4D19E4A9DE88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933DB8-AC2E-4263-A331-BC2A1AA142E1}" type="pres">
      <dgm:prSet presAssocID="{A502321E-DF0D-4EC1-840C-4D19E4A9DE88}" presName="ribbon" presStyleLbl="node1" presStyleIdx="0" presStyleCnt="1"/>
      <dgm:spPr/>
    </dgm:pt>
    <dgm:pt modelId="{A379DAC1-46E4-4CED-876C-6AB1D2B341BA}" type="pres">
      <dgm:prSet presAssocID="{A502321E-DF0D-4EC1-840C-4D19E4A9DE88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2712FE-5693-4D3D-95E5-60259ECB53EC}" type="pres">
      <dgm:prSet presAssocID="{A502321E-DF0D-4EC1-840C-4D19E4A9DE88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455E0A-EA2E-42EA-BA19-497C78A865BE}" type="presOf" srcId="{427B58CD-40F5-4AAB-AA6C-57D099C24DF1}" destId="{052712FE-5693-4D3D-95E5-60259ECB53EC}" srcOrd="0" destOrd="0" presId="urn:microsoft.com/office/officeart/2005/8/layout/arrow6"/>
    <dgm:cxn modelId="{8078A89A-4B6E-47DF-AC5C-CD1C30EA2BB5}" srcId="{A502321E-DF0D-4EC1-840C-4D19E4A9DE88}" destId="{1FED3AB8-A508-47FC-9248-A4CEE6B97581}" srcOrd="0" destOrd="0" parTransId="{23FC5908-9E3C-44A5-AAF9-E8AF4E98E95E}" sibTransId="{EEE6DD37-1375-4A4D-83BD-AA4BB6F89564}"/>
    <dgm:cxn modelId="{C8CECFAF-B38F-4BD1-A81E-587574745900}" type="presOf" srcId="{A502321E-DF0D-4EC1-840C-4D19E4A9DE88}" destId="{A1E5C3F7-92CA-4B4A-BC6E-73DBBFE12193}" srcOrd="0" destOrd="0" presId="urn:microsoft.com/office/officeart/2005/8/layout/arrow6"/>
    <dgm:cxn modelId="{72DBFC2A-A5DE-4C7B-8DD6-C6CF3E8E3D32}" srcId="{A502321E-DF0D-4EC1-840C-4D19E4A9DE88}" destId="{427B58CD-40F5-4AAB-AA6C-57D099C24DF1}" srcOrd="1" destOrd="0" parTransId="{8DC50889-9B3C-4016-A40E-F91D430694D8}" sibTransId="{2DB7F97F-AA7C-4CC6-8E93-6CE456FE8431}"/>
    <dgm:cxn modelId="{B1ECCBE1-196F-4D1C-B2A0-AD4F65C96436}" type="presOf" srcId="{1FED3AB8-A508-47FC-9248-A4CEE6B97581}" destId="{A379DAC1-46E4-4CED-876C-6AB1D2B341BA}" srcOrd="0" destOrd="0" presId="urn:microsoft.com/office/officeart/2005/8/layout/arrow6"/>
    <dgm:cxn modelId="{8AFC0F28-2A21-44B2-86EE-E2F7A9ADF0FF}" type="presParOf" srcId="{A1E5C3F7-92CA-4B4A-BC6E-73DBBFE12193}" destId="{B1933DB8-AC2E-4263-A331-BC2A1AA142E1}" srcOrd="0" destOrd="0" presId="urn:microsoft.com/office/officeart/2005/8/layout/arrow6"/>
    <dgm:cxn modelId="{4169C3DC-8993-4E82-A7F4-FE54E29AE11D}" type="presParOf" srcId="{A1E5C3F7-92CA-4B4A-BC6E-73DBBFE12193}" destId="{A379DAC1-46E4-4CED-876C-6AB1D2B341BA}" srcOrd="1" destOrd="0" presId="urn:microsoft.com/office/officeart/2005/8/layout/arrow6"/>
    <dgm:cxn modelId="{BD4C0B82-B732-4F9C-BE61-4FC5643232AC}" type="presParOf" srcId="{A1E5C3F7-92CA-4B4A-BC6E-73DBBFE12193}" destId="{052712FE-5693-4D3D-95E5-60259ECB53EC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C40A044-8903-48F4-A2BB-D4335B1806F1}" type="doc">
      <dgm:prSet loTypeId="urn:microsoft.com/office/officeart/2005/8/layout/vList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0A1F1A6F-B469-4D8A-89E3-DC9A0E60B70D}">
      <dgm:prSet/>
      <dgm:spPr/>
      <dgm:t>
        <a:bodyPr/>
        <a:lstStyle/>
        <a:p>
          <a:pPr rtl="0"/>
          <a:r>
            <a:rPr lang="ru-RU" dirty="0" smtClean="0"/>
            <a:t>Проект организации групп самопомощи для одиноких проституток Вены</a:t>
          </a:r>
          <a:endParaRPr lang="ru-RU" dirty="0"/>
        </a:p>
      </dgm:t>
    </dgm:pt>
    <dgm:pt modelId="{EC3BF4CA-231F-4582-B7D4-87396F1F3D7E}" type="parTrans" cxnId="{40E07995-9205-404C-A52C-867E5C410679}">
      <dgm:prSet/>
      <dgm:spPr/>
      <dgm:t>
        <a:bodyPr/>
        <a:lstStyle/>
        <a:p>
          <a:endParaRPr lang="ru-RU"/>
        </a:p>
      </dgm:t>
    </dgm:pt>
    <dgm:pt modelId="{5305B931-CB04-4E76-8721-007E43C65A9D}" type="sibTrans" cxnId="{40E07995-9205-404C-A52C-867E5C410679}">
      <dgm:prSet/>
      <dgm:spPr/>
      <dgm:t>
        <a:bodyPr/>
        <a:lstStyle/>
        <a:p>
          <a:endParaRPr lang="ru-RU"/>
        </a:p>
      </dgm:t>
    </dgm:pt>
    <dgm:pt modelId="{D4E764D8-0734-4DD8-9F68-09F1B79F1770}">
      <dgm:prSet/>
      <dgm:spPr/>
      <dgm:t>
        <a:bodyPr/>
        <a:lstStyle/>
        <a:p>
          <a:pPr rtl="0"/>
          <a:r>
            <a:rPr lang="ru-RU" dirty="0" smtClean="0"/>
            <a:t>Динамические внутригрупповые факторы как средствах оказания помощи в осознании личностных целей</a:t>
          </a:r>
          <a:endParaRPr lang="ru-RU" dirty="0"/>
        </a:p>
      </dgm:t>
    </dgm:pt>
    <dgm:pt modelId="{AC024FE9-7A7C-47E6-B0BC-E28D44EA25B9}" type="parTrans" cxnId="{21665E49-3D74-438B-9D3F-DFD279D8D548}">
      <dgm:prSet/>
      <dgm:spPr/>
      <dgm:t>
        <a:bodyPr/>
        <a:lstStyle/>
        <a:p>
          <a:endParaRPr lang="ru-RU"/>
        </a:p>
      </dgm:t>
    </dgm:pt>
    <dgm:pt modelId="{3784E8C4-955F-45C1-9486-60F230A08510}" type="sibTrans" cxnId="{21665E49-3D74-438B-9D3F-DFD279D8D548}">
      <dgm:prSet/>
      <dgm:spPr/>
      <dgm:t>
        <a:bodyPr/>
        <a:lstStyle/>
        <a:p>
          <a:endParaRPr lang="ru-RU"/>
        </a:p>
      </dgm:t>
    </dgm:pt>
    <dgm:pt modelId="{88B0C39C-B74E-440E-AAE5-3EB347B3E013}">
      <dgm:prSet/>
      <dgm:spPr/>
      <dgm:t>
        <a:bodyPr/>
        <a:lstStyle/>
        <a:p>
          <a:pPr rtl="0"/>
          <a:r>
            <a:rPr lang="ru-RU" dirty="0" smtClean="0"/>
            <a:t>Основные элементы групповой психотерапии: автономность группы, наличие определенной групповой структуры, проблема коллективности и анонимности</a:t>
          </a:r>
          <a:endParaRPr lang="ru-RU" dirty="0"/>
        </a:p>
      </dgm:t>
    </dgm:pt>
    <dgm:pt modelId="{8105EFBC-AFAB-4785-AD4D-1B38E7E015BB}" type="parTrans" cxnId="{4AAECFC1-CAC7-40ED-86AE-E79A55EBA124}">
      <dgm:prSet/>
      <dgm:spPr/>
      <dgm:t>
        <a:bodyPr/>
        <a:lstStyle/>
        <a:p>
          <a:endParaRPr lang="ru-RU"/>
        </a:p>
      </dgm:t>
    </dgm:pt>
    <dgm:pt modelId="{5F1FD665-47E8-4D44-807C-0FAA0FE889EC}" type="sibTrans" cxnId="{4AAECFC1-CAC7-40ED-86AE-E79A55EBA124}">
      <dgm:prSet/>
      <dgm:spPr/>
      <dgm:t>
        <a:bodyPr/>
        <a:lstStyle/>
        <a:p>
          <a:endParaRPr lang="ru-RU"/>
        </a:p>
      </dgm:t>
    </dgm:pt>
    <dgm:pt modelId="{E29F6863-1AF0-4B8A-A736-871728076152}">
      <dgm:prSet/>
      <dgm:spPr/>
      <dgm:t>
        <a:bodyPr/>
        <a:lstStyle/>
        <a:p>
          <a:pPr rtl="0"/>
          <a:r>
            <a:rPr lang="ru-RU" dirty="0" smtClean="0"/>
            <a:t>«Спонтанный театр» -театральный эксперимент в Вене после первой мировой войны. На сцене поставлена история актрисы, конфликтовавшей с женихом</a:t>
          </a:r>
        </a:p>
      </dgm:t>
    </dgm:pt>
    <dgm:pt modelId="{4DECED12-9707-41E8-A965-60386286A00B}" type="parTrans" cxnId="{30D10A47-76AF-43A8-AF68-4D949061B98D}">
      <dgm:prSet/>
      <dgm:spPr/>
      <dgm:t>
        <a:bodyPr/>
        <a:lstStyle/>
        <a:p>
          <a:endParaRPr lang="ru-RU"/>
        </a:p>
      </dgm:t>
    </dgm:pt>
    <dgm:pt modelId="{B0E95BD5-A166-4C39-9721-11F888F6D803}" type="sibTrans" cxnId="{30D10A47-76AF-43A8-AF68-4D949061B98D}">
      <dgm:prSet/>
      <dgm:spPr/>
      <dgm:t>
        <a:bodyPr/>
        <a:lstStyle/>
        <a:p>
          <a:endParaRPr lang="ru-RU"/>
        </a:p>
      </dgm:t>
    </dgm:pt>
    <dgm:pt modelId="{EAEBB861-7B22-44A8-A80A-21FFAF9BFEF6}">
      <dgm:prSet/>
      <dgm:spPr/>
      <dgm:t>
        <a:bodyPr/>
        <a:lstStyle/>
        <a:p>
          <a:pPr rtl="0"/>
          <a:r>
            <a:rPr lang="ru-RU" dirty="0" smtClean="0"/>
            <a:t>В 1925 г., работа с детьми в </a:t>
          </a:r>
          <a:r>
            <a:rPr lang="ru-RU" dirty="0" err="1" smtClean="0"/>
            <a:t>Плимутском</a:t>
          </a:r>
          <a:r>
            <a:rPr lang="ru-RU" dirty="0" smtClean="0"/>
            <a:t> институте в Нью-Йорке</a:t>
          </a:r>
        </a:p>
      </dgm:t>
    </dgm:pt>
    <dgm:pt modelId="{0D52DCCD-F008-4008-9E7B-6C70BD92F4D5}" type="parTrans" cxnId="{DBBC126F-518D-48D7-ABAE-9EC422FF4097}">
      <dgm:prSet/>
      <dgm:spPr/>
      <dgm:t>
        <a:bodyPr/>
        <a:lstStyle/>
        <a:p>
          <a:endParaRPr lang="ru-RU"/>
        </a:p>
      </dgm:t>
    </dgm:pt>
    <dgm:pt modelId="{7E3E7C5F-0F3A-4C6A-B430-F220DC1682A8}" type="sibTrans" cxnId="{DBBC126F-518D-48D7-ABAE-9EC422FF4097}">
      <dgm:prSet/>
      <dgm:spPr/>
      <dgm:t>
        <a:bodyPr/>
        <a:lstStyle/>
        <a:p>
          <a:endParaRPr lang="ru-RU"/>
        </a:p>
      </dgm:t>
    </dgm:pt>
    <dgm:pt modelId="{14BC31B2-5DAE-4A6B-A25D-DCBA7357A996}">
      <dgm:prSet/>
      <dgm:spPr/>
      <dgm:t>
        <a:bodyPr/>
        <a:lstStyle/>
        <a:p>
          <a:pPr rtl="0"/>
          <a:r>
            <a:rPr lang="ru-RU" dirty="0" smtClean="0"/>
            <a:t>В 1929 г. Программа "открытой" </a:t>
          </a:r>
          <a:r>
            <a:rPr lang="ru-RU" dirty="0" err="1" smtClean="0"/>
            <a:t>психодрамы</a:t>
          </a:r>
          <a:r>
            <a:rPr lang="ru-RU" dirty="0" smtClean="0"/>
            <a:t> в любительской труппе Карнеги-холла. </a:t>
          </a:r>
        </a:p>
      </dgm:t>
    </dgm:pt>
    <dgm:pt modelId="{30E7CCB4-E16F-434B-A636-325F57C72C01}" type="parTrans" cxnId="{98268B10-2F4F-46AF-A016-AD34046AFCB0}">
      <dgm:prSet/>
      <dgm:spPr/>
      <dgm:t>
        <a:bodyPr/>
        <a:lstStyle/>
        <a:p>
          <a:endParaRPr lang="ru-RU"/>
        </a:p>
      </dgm:t>
    </dgm:pt>
    <dgm:pt modelId="{FD9B6CBF-0EA9-4127-947B-7ABA122FB4FE}" type="sibTrans" cxnId="{98268B10-2F4F-46AF-A016-AD34046AFCB0}">
      <dgm:prSet/>
      <dgm:spPr/>
      <dgm:t>
        <a:bodyPr/>
        <a:lstStyle/>
        <a:p>
          <a:endParaRPr lang="ru-RU"/>
        </a:p>
      </dgm:t>
    </dgm:pt>
    <dgm:pt modelId="{4FBDC314-1D5B-4070-BD74-B921FE1621B1}">
      <dgm:prSet/>
      <dgm:spPr/>
      <dgm:t>
        <a:bodyPr/>
        <a:lstStyle/>
        <a:p>
          <a:pPr rtl="0"/>
          <a:r>
            <a:rPr lang="ru-RU" dirty="0" smtClean="0"/>
            <a:t>В 1934 г. Монография "Применение группового метода для классификации"</a:t>
          </a:r>
        </a:p>
      </dgm:t>
    </dgm:pt>
    <dgm:pt modelId="{62777FE1-622B-4D02-A487-0470D1AA8839}" type="parTrans" cxnId="{73972EC4-CD5E-448A-A454-D0BA17DAC449}">
      <dgm:prSet/>
      <dgm:spPr/>
      <dgm:t>
        <a:bodyPr/>
        <a:lstStyle/>
        <a:p>
          <a:endParaRPr lang="ru-RU"/>
        </a:p>
      </dgm:t>
    </dgm:pt>
    <dgm:pt modelId="{62CD1499-A7DB-4BDE-B40C-AE9AFF92D046}" type="sibTrans" cxnId="{73972EC4-CD5E-448A-A454-D0BA17DAC449}">
      <dgm:prSet/>
      <dgm:spPr/>
      <dgm:t>
        <a:bodyPr/>
        <a:lstStyle/>
        <a:p>
          <a:endParaRPr lang="ru-RU"/>
        </a:p>
      </dgm:t>
    </dgm:pt>
    <dgm:pt modelId="{BF0D2DAF-E096-46F3-9815-7E3DBCB7027C}">
      <dgm:prSet/>
      <dgm:spPr/>
      <dgm:t>
        <a:bodyPr/>
        <a:lstStyle/>
        <a:p>
          <a:pPr rtl="0"/>
          <a:r>
            <a:rPr lang="ru-RU" smtClean="0"/>
            <a:t>Понятие о драме как терапевтическом методе </a:t>
          </a:r>
          <a:endParaRPr lang="ru-RU" dirty="0" smtClean="0"/>
        </a:p>
      </dgm:t>
    </dgm:pt>
    <dgm:pt modelId="{159C8B42-C575-46F2-8F84-603C5268B6F3}" type="parTrans" cxnId="{6C626A19-834D-4D23-8DCE-E5C645B3B484}">
      <dgm:prSet/>
      <dgm:spPr/>
      <dgm:t>
        <a:bodyPr/>
        <a:lstStyle/>
        <a:p>
          <a:endParaRPr lang="ru-RU"/>
        </a:p>
      </dgm:t>
    </dgm:pt>
    <dgm:pt modelId="{A2461113-C838-4069-9FA8-1ECB2AC4382E}" type="sibTrans" cxnId="{6C626A19-834D-4D23-8DCE-E5C645B3B484}">
      <dgm:prSet/>
      <dgm:spPr/>
      <dgm:t>
        <a:bodyPr/>
        <a:lstStyle/>
        <a:p>
          <a:endParaRPr lang="ru-RU"/>
        </a:p>
      </dgm:t>
    </dgm:pt>
    <dgm:pt modelId="{76BBBDC5-6C0A-4383-8E68-9C9B90589269}">
      <dgm:prSet/>
      <dgm:spPr/>
      <dgm:t>
        <a:bodyPr/>
        <a:lstStyle/>
        <a:p>
          <a:pPr rtl="0"/>
          <a:r>
            <a:rPr lang="ru-RU" dirty="0" smtClean="0"/>
            <a:t>Определено содержание терминов "групповая терапия" и "групповая психотерапия", подробно описан специфический комплекс операций</a:t>
          </a:r>
        </a:p>
      </dgm:t>
    </dgm:pt>
    <dgm:pt modelId="{B641ED30-3BB1-495C-8150-BC594FEED738}" type="parTrans" cxnId="{A54B7C9D-ACAA-4D05-AB67-A8138E612570}">
      <dgm:prSet/>
      <dgm:spPr/>
      <dgm:t>
        <a:bodyPr/>
        <a:lstStyle/>
        <a:p>
          <a:endParaRPr lang="ru-RU"/>
        </a:p>
      </dgm:t>
    </dgm:pt>
    <dgm:pt modelId="{0119AFE2-B013-4E9D-813B-90445E3FB83E}" type="sibTrans" cxnId="{A54B7C9D-ACAA-4D05-AB67-A8138E612570}">
      <dgm:prSet/>
      <dgm:spPr/>
      <dgm:t>
        <a:bodyPr/>
        <a:lstStyle/>
        <a:p>
          <a:endParaRPr lang="ru-RU"/>
        </a:p>
      </dgm:t>
    </dgm:pt>
    <dgm:pt modelId="{9BA3646A-8E0C-4D42-9A31-BB759AF8AD16}" type="pres">
      <dgm:prSet presAssocID="{BC40A044-8903-48F4-A2BB-D4335B1806F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B5638D-9146-4D12-B7F7-4AB7060BF405}" type="pres">
      <dgm:prSet presAssocID="{0A1F1A6F-B469-4D8A-89E3-DC9A0E60B70D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D39252-B8D0-4D51-9710-4B3595749850}" type="pres">
      <dgm:prSet presAssocID="{0A1F1A6F-B469-4D8A-89E3-DC9A0E60B70D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9CA8EB-3D50-4EA6-96F9-66C8035504F0}" type="pres">
      <dgm:prSet presAssocID="{E29F6863-1AF0-4B8A-A736-871728076152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1B6AF2-91FA-4472-B5AA-FC515C0F3D15}" type="pres">
      <dgm:prSet presAssocID="{E29F6863-1AF0-4B8A-A736-871728076152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3DD015-B3BA-4BFA-8E86-D47577C8CEE4}" type="pres">
      <dgm:prSet presAssocID="{EAEBB861-7B22-44A8-A80A-21FFAF9BFEF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62A529-4DB6-4646-9076-E7A25C4C16AD}" type="pres">
      <dgm:prSet presAssocID="{7E3E7C5F-0F3A-4C6A-B430-F220DC1682A8}" presName="spacer" presStyleCnt="0"/>
      <dgm:spPr/>
    </dgm:pt>
    <dgm:pt modelId="{BF1953A3-6E55-464C-935E-2CAFE6294CDF}" type="pres">
      <dgm:prSet presAssocID="{14BC31B2-5DAE-4A6B-A25D-DCBA7357A996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CAF1B1-6CF2-4CE8-B5D0-985EA2A1650C}" type="pres">
      <dgm:prSet presAssocID="{FD9B6CBF-0EA9-4127-947B-7ABA122FB4FE}" presName="spacer" presStyleCnt="0"/>
      <dgm:spPr/>
    </dgm:pt>
    <dgm:pt modelId="{3B425057-4674-4EA6-97EE-3A5397A981E5}" type="pres">
      <dgm:prSet presAssocID="{4FBDC314-1D5B-4070-BD74-B921FE1621B1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32947B-5D8C-4807-B291-CF4F057EF41F}" type="pres">
      <dgm:prSet presAssocID="{4FBDC314-1D5B-4070-BD74-B921FE1621B1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4B7C9D-ACAA-4D05-AB67-A8138E612570}" srcId="{4FBDC314-1D5B-4070-BD74-B921FE1621B1}" destId="{76BBBDC5-6C0A-4383-8E68-9C9B90589269}" srcOrd="0" destOrd="0" parTransId="{B641ED30-3BB1-495C-8150-BC594FEED738}" sibTransId="{0119AFE2-B013-4E9D-813B-90445E3FB83E}"/>
    <dgm:cxn modelId="{5B5C6576-262F-411E-A3F5-096C34CF4C07}" type="presOf" srcId="{EAEBB861-7B22-44A8-A80A-21FFAF9BFEF6}" destId="{883DD015-B3BA-4BFA-8E86-D47577C8CEE4}" srcOrd="0" destOrd="0" presId="urn:microsoft.com/office/officeart/2005/8/layout/vList2"/>
    <dgm:cxn modelId="{6B617440-806F-4175-962D-E99B004B19AE}" type="presOf" srcId="{E29F6863-1AF0-4B8A-A736-871728076152}" destId="{589CA8EB-3D50-4EA6-96F9-66C8035504F0}" srcOrd="0" destOrd="0" presId="urn:microsoft.com/office/officeart/2005/8/layout/vList2"/>
    <dgm:cxn modelId="{40DEC6C4-88E1-43C1-B30C-83E46EF21A09}" type="presOf" srcId="{0A1F1A6F-B469-4D8A-89E3-DC9A0E60B70D}" destId="{9BB5638D-9146-4D12-B7F7-4AB7060BF405}" srcOrd="0" destOrd="0" presId="urn:microsoft.com/office/officeart/2005/8/layout/vList2"/>
    <dgm:cxn modelId="{98268B10-2F4F-46AF-A016-AD34046AFCB0}" srcId="{BC40A044-8903-48F4-A2BB-D4335B1806F1}" destId="{14BC31B2-5DAE-4A6B-A25D-DCBA7357A996}" srcOrd="3" destOrd="0" parTransId="{30E7CCB4-E16F-434B-A636-325F57C72C01}" sibTransId="{FD9B6CBF-0EA9-4127-947B-7ABA122FB4FE}"/>
    <dgm:cxn modelId="{DBBC126F-518D-48D7-ABAE-9EC422FF4097}" srcId="{BC40A044-8903-48F4-A2BB-D4335B1806F1}" destId="{EAEBB861-7B22-44A8-A80A-21FFAF9BFEF6}" srcOrd="2" destOrd="0" parTransId="{0D52DCCD-F008-4008-9E7B-6C70BD92F4D5}" sibTransId="{7E3E7C5F-0F3A-4C6A-B430-F220DC1682A8}"/>
    <dgm:cxn modelId="{7CD603A6-C432-47EE-9077-25A2B85F21A6}" type="presOf" srcId="{BF0D2DAF-E096-46F3-9815-7E3DBCB7027C}" destId="{E61B6AF2-91FA-4472-B5AA-FC515C0F3D15}" srcOrd="0" destOrd="0" presId="urn:microsoft.com/office/officeart/2005/8/layout/vList2"/>
    <dgm:cxn modelId="{898D5794-2D53-42C9-AA17-6C0F8C8B09E0}" type="presOf" srcId="{4FBDC314-1D5B-4070-BD74-B921FE1621B1}" destId="{3B425057-4674-4EA6-97EE-3A5397A981E5}" srcOrd="0" destOrd="0" presId="urn:microsoft.com/office/officeart/2005/8/layout/vList2"/>
    <dgm:cxn modelId="{40E07995-9205-404C-A52C-867E5C410679}" srcId="{BC40A044-8903-48F4-A2BB-D4335B1806F1}" destId="{0A1F1A6F-B469-4D8A-89E3-DC9A0E60B70D}" srcOrd="0" destOrd="0" parTransId="{EC3BF4CA-231F-4582-B7D4-87396F1F3D7E}" sibTransId="{5305B931-CB04-4E76-8721-007E43C65A9D}"/>
    <dgm:cxn modelId="{66FF9743-8ED2-4823-9E5A-4151E43E7661}" type="presOf" srcId="{76BBBDC5-6C0A-4383-8E68-9C9B90589269}" destId="{5F32947B-5D8C-4807-B291-CF4F057EF41F}" srcOrd="0" destOrd="0" presId="urn:microsoft.com/office/officeart/2005/8/layout/vList2"/>
    <dgm:cxn modelId="{21665E49-3D74-438B-9D3F-DFD279D8D548}" srcId="{0A1F1A6F-B469-4D8A-89E3-DC9A0E60B70D}" destId="{D4E764D8-0734-4DD8-9F68-09F1B79F1770}" srcOrd="0" destOrd="0" parTransId="{AC024FE9-7A7C-47E6-B0BC-E28D44EA25B9}" sibTransId="{3784E8C4-955F-45C1-9486-60F230A08510}"/>
    <dgm:cxn modelId="{B5C566B0-A4C0-4DD6-844F-981F4D63113A}" type="presOf" srcId="{88B0C39C-B74E-440E-AAE5-3EB347B3E013}" destId="{47D39252-B8D0-4D51-9710-4B3595749850}" srcOrd="0" destOrd="1" presId="urn:microsoft.com/office/officeart/2005/8/layout/vList2"/>
    <dgm:cxn modelId="{4AAECFC1-CAC7-40ED-86AE-E79A55EBA124}" srcId="{0A1F1A6F-B469-4D8A-89E3-DC9A0E60B70D}" destId="{88B0C39C-B74E-440E-AAE5-3EB347B3E013}" srcOrd="1" destOrd="0" parTransId="{8105EFBC-AFAB-4785-AD4D-1B38E7E015BB}" sibTransId="{5F1FD665-47E8-4D44-807C-0FAA0FE889EC}"/>
    <dgm:cxn modelId="{FE4EFE0C-A3E2-43B2-B142-9B4DD2B2B9F2}" type="presOf" srcId="{BC40A044-8903-48F4-A2BB-D4335B1806F1}" destId="{9BA3646A-8E0C-4D42-9A31-BB759AF8AD16}" srcOrd="0" destOrd="0" presId="urn:microsoft.com/office/officeart/2005/8/layout/vList2"/>
    <dgm:cxn modelId="{B73E8692-806C-4D74-93B1-F63ED0905E99}" type="presOf" srcId="{14BC31B2-5DAE-4A6B-A25D-DCBA7357A996}" destId="{BF1953A3-6E55-464C-935E-2CAFE6294CDF}" srcOrd="0" destOrd="0" presId="urn:microsoft.com/office/officeart/2005/8/layout/vList2"/>
    <dgm:cxn modelId="{6C626A19-834D-4D23-8DCE-E5C645B3B484}" srcId="{E29F6863-1AF0-4B8A-A736-871728076152}" destId="{BF0D2DAF-E096-46F3-9815-7E3DBCB7027C}" srcOrd="0" destOrd="0" parTransId="{159C8B42-C575-46F2-8F84-603C5268B6F3}" sibTransId="{A2461113-C838-4069-9FA8-1ECB2AC4382E}"/>
    <dgm:cxn modelId="{30D10A47-76AF-43A8-AF68-4D949061B98D}" srcId="{BC40A044-8903-48F4-A2BB-D4335B1806F1}" destId="{E29F6863-1AF0-4B8A-A736-871728076152}" srcOrd="1" destOrd="0" parTransId="{4DECED12-9707-41E8-A965-60386286A00B}" sibTransId="{B0E95BD5-A166-4C39-9721-11F888F6D803}"/>
    <dgm:cxn modelId="{73972EC4-CD5E-448A-A454-D0BA17DAC449}" srcId="{BC40A044-8903-48F4-A2BB-D4335B1806F1}" destId="{4FBDC314-1D5B-4070-BD74-B921FE1621B1}" srcOrd="4" destOrd="0" parTransId="{62777FE1-622B-4D02-A487-0470D1AA8839}" sibTransId="{62CD1499-A7DB-4BDE-B40C-AE9AFF92D046}"/>
    <dgm:cxn modelId="{F6316F8A-2765-41E4-BE5A-DACB5D09A8B0}" type="presOf" srcId="{D4E764D8-0734-4DD8-9F68-09F1B79F1770}" destId="{47D39252-B8D0-4D51-9710-4B3595749850}" srcOrd="0" destOrd="0" presId="urn:microsoft.com/office/officeart/2005/8/layout/vList2"/>
    <dgm:cxn modelId="{4A9FA3C5-75F9-4AC0-9F34-3B6ACDB15CEA}" type="presParOf" srcId="{9BA3646A-8E0C-4D42-9A31-BB759AF8AD16}" destId="{9BB5638D-9146-4D12-B7F7-4AB7060BF405}" srcOrd="0" destOrd="0" presId="urn:microsoft.com/office/officeart/2005/8/layout/vList2"/>
    <dgm:cxn modelId="{FE830646-D1C1-46EC-8515-24866781A4C8}" type="presParOf" srcId="{9BA3646A-8E0C-4D42-9A31-BB759AF8AD16}" destId="{47D39252-B8D0-4D51-9710-4B3595749850}" srcOrd="1" destOrd="0" presId="urn:microsoft.com/office/officeart/2005/8/layout/vList2"/>
    <dgm:cxn modelId="{4D9F35F5-F967-4FAB-B2FE-C9326A284B1F}" type="presParOf" srcId="{9BA3646A-8E0C-4D42-9A31-BB759AF8AD16}" destId="{589CA8EB-3D50-4EA6-96F9-66C8035504F0}" srcOrd="2" destOrd="0" presId="urn:microsoft.com/office/officeart/2005/8/layout/vList2"/>
    <dgm:cxn modelId="{4985B10B-588A-4684-8D20-2EF6D0D47C9C}" type="presParOf" srcId="{9BA3646A-8E0C-4D42-9A31-BB759AF8AD16}" destId="{E61B6AF2-91FA-4472-B5AA-FC515C0F3D15}" srcOrd="3" destOrd="0" presId="urn:microsoft.com/office/officeart/2005/8/layout/vList2"/>
    <dgm:cxn modelId="{D6A0E6B3-3B36-440F-BF14-DCB759851F36}" type="presParOf" srcId="{9BA3646A-8E0C-4D42-9A31-BB759AF8AD16}" destId="{883DD015-B3BA-4BFA-8E86-D47577C8CEE4}" srcOrd="4" destOrd="0" presId="urn:microsoft.com/office/officeart/2005/8/layout/vList2"/>
    <dgm:cxn modelId="{2AB6CC14-FF11-4D56-AFAD-46971BA77EF1}" type="presParOf" srcId="{9BA3646A-8E0C-4D42-9A31-BB759AF8AD16}" destId="{D362A529-4DB6-4646-9076-E7A25C4C16AD}" srcOrd="5" destOrd="0" presId="urn:microsoft.com/office/officeart/2005/8/layout/vList2"/>
    <dgm:cxn modelId="{E57BD791-959F-42DD-BD69-F6503F315A16}" type="presParOf" srcId="{9BA3646A-8E0C-4D42-9A31-BB759AF8AD16}" destId="{BF1953A3-6E55-464C-935E-2CAFE6294CDF}" srcOrd="6" destOrd="0" presId="urn:microsoft.com/office/officeart/2005/8/layout/vList2"/>
    <dgm:cxn modelId="{99550D5A-BF4F-47EC-86DA-4FDB3489C2FD}" type="presParOf" srcId="{9BA3646A-8E0C-4D42-9A31-BB759AF8AD16}" destId="{D8CAF1B1-6CF2-4CE8-B5D0-985EA2A1650C}" srcOrd="7" destOrd="0" presId="urn:microsoft.com/office/officeart/2005/8/layout/vList2"/>
    <dgm:cxn modelId="{3CCF19C8-7246-426F-9BF4-5E279463BFFA}" type="presParOf" srcId="{9BA3646A-8E0C-4D42-9A31-BB759AF8AD16}" destId="{3B425057-4674-4EA6-97EE-3A5397A981E5}" srcOrd="8" destOrd="0" presId="urn:microsoft.com/office/officeart/2005/8/layout/vList2"/>
    <dgm:cxn modelId="{E9A43BCB-469E-428F-87D3-8222BFFE9494}" type="presParOf" srcId="{9BA3646A-8E0C-4D42-9A31-BB759AF8AD16}" destId="{5F32947B-5D8C-4807-B291-CF4F057EF41F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5A9A252-7DE9-449A-BFFA-402542865D15}" type="doc">
      <dgm:prSet loTypeId="urn:microsoft.com/office/officeart/2005/8/layout/default" loCatId="list" qsTypeId="urn:microsoft.com/office/officeart/2005/8/quickstyle/simple1" qsCatId="simple" csTypeId="urn:microsoft.com/office/officeart/2005/8/colors/accent1_3" csCatId="accent1"/>
      <dgm:spPr/>
      <dgm:t>
        <a:bodyPr/>
        <a:lstStyle/>
        <a:p>
          <a:endParaRPr lang="ru-RU"/>
        </a:p>
      </dgm:t>
    </dgm:pt>
    <dgm:pt modelId="{8FFADCAE-2A4C-4A95-8C89-F13A9EA5AC6B}">
      <dgm:prSet/>
      <dgm:spPr/>
      <dgm:t>
        <a:bodyPr/>
        <a:lstStyle/>
        <a:p>
          <a:pPr rtl="0"/>
          <a:r>
            <a:rPr lang="ru-RU" i="0" smtClean="0"/>
            <a:t>Ролевая игра</a:t>
          </a:r>
          <a:endParaRPr lang="ru-RU" i="0"/>
        </a:p>
      </dgm:t>
    </dgm:pt>
    <dgm:pt modelId="{801256F1-2591-414F-855F-98434F38912C}" type="parTrans" cxnId="{2D91543D-EFC2-47F2-AD13-7EB9FBA18488}">
      <dgm:prSet/>
      <dgm:spPr/>
      <dgm:t>
        <a:bodyPr/>
        <a:lstStyle/>
        <a:p>
          <a:endParaRPr lang="ru-RU" i="0"/>
        </a:p>
      </dgm:t>
    </dgm:pt>
    <dgm:pt modelId="{FEC1CA3E-1A25-4772-A24E-102F3A1B216A}" type="sibTrans" cxnId="{2D91543D-EFC2-47F2-AD13-7EB9FBA18488}">
      <dgm:prSet/>
      <dgm:spPr/>
      <dgm:t>
        <a:bodyPr/>
        <a:lstStyle/>
        <a:p>
          <a:endParaRPr lang="ru-RU" i="0"/>
        </a:p>
      </dgm:t>
    </dgm:pt>
    <dgm:pt modelId="{C3AF6EE6-1A4F-479A-9FBC-F9C786A14B86}">
      <dgm:prSet/>
      <dgm:spPr/>
      <dgm:t>
        <a:bodyPr/>
        <a:lstStyle/>
        <a:p>
          <a:pPr rtl="0"/>
          <a:r>
            <a:rPr lang="ru-RU" i="0" smtClean="0"/>
            <a:t>Спонтанность </a:t>
          </a:r>
          <a:endParaRPr lang="ru-RU" i="0"/>
        </a:p>
      </dgm:t>
    </dgm:pt>
    <dgm:pt modelId="{15E65C45-D8C2-4E34-8BE5-7B4A2D2C2594}" type="parTrans" cxnId="{B2F7A5E0-B62E-498D-BDD7-F523C387FD97}">
      <dgm:prSet/>
      <dgm:spPr/>
      <dgm:t>
        <a:bodyPr/>
        <a:lstStyle/>
        <a:p>
          <a:endParaRPr lang="ru-RU" i="0"/>
        </a:p>
      </dgm:t>
    </dgm:pt>
    <dgm:pt modelId="{70337503-E48C-47FB-8F90-D1ECE646D263}" type="sibTrans" cxnId="{B2F7A5E0-B62E-498D-BDD7-F523C387FD97}">
      <dgm:prSet/>
      <dgm:spPr/>
      <dgm:t>
        <a:bodyPr/>
        <a:lstStyle/>
        <a:p>
          <a:endParaRPr lang="ru-RU" i="0"/>
        </a:p>
      </dgm:t>
    </dgm:pt>
    <dgm:pt modelId="{5B3B6AE0-FA9F-4C65-AB57-971BA00CFA57}">
      <dgm:prSet/>
      <dgm:spPr/>
      <dgm:t>
        <a:bodyPr/>
        <a:lstStyle/>
        <a:p>
          <a:pPr rtl="0"/>
          <a:r>
            <a:rPr lang="ru-RU" i="0" smtClean="0"/>
            <a:t>Теле</a:t>
          </a:r>
          <a:endParaRPr lang="ru-RU" i="0"/>
        </a:p>
      </dgm:t>
    </dgm:pt>
    <dgm:pt modelId="{95E0E6F5-04CF-4C5E-B138-60B78ECDD6BB}" type="parTrans" cxnId="{E0AC8429-0BE0-4D9C-A112-40920EEAFC8A}">
      <dgm:prSet/>
      <dgm:spPr/>
      <dgm:t>
        <a:bodyPr/>
        <a:lstStyle/>
        <a:p>
          <a:endParaRPr lang="ru-RU" i="0"/>
        </a:p>
      </dgm:t>
    </dgm:pt>
    <dgm:pt modelId="{BF8C606C-ECD4-4094-B9C4-F41976060B41}" type="sibTrans" cxnId="{E0AC8429-0BE0-4D9C-A112-40920EEAFC8A}">
      <dgm:prSet/>
      <dgm:spPr/>
      <dgm:t>
        <a:bodyPr/>
        <a:lstStyle/>
        <a:p>
          <a:endParaRPr lang="ru-RU" i="0"/>
        </a:p>
      </dgm:t>
    </dgm:pt>
    <dgm:pt modelId="{E17AB1FE-F6CA-49DC-AA19-8B3377B0CF7C}">
      <dgm:prSet/>
      <dgm:spPr/>
      <dgm:t>
        <a:bodyPr/>
        <a:lstStyle/>
        <a:p>
          <a:pPr rtl="0"/>
          <a:r>
            <a:rPr lang="ru-RU" i="0" smtClean="0"/>
            <a:t>Катарсис </a:t>
          </a:r>
          <a:endParaRPr lang="ru-RU" i="0"/>
        </a:p>
      </dgm:t>
    </dgm:pt>
    <dgm:pt modelId="{4C9A23FA-105E-4F5A-91A4-EC778CC398CC}" type="parTrans" cxnId="{1BB7049D-D8DA-4692-9785-6F7E9832B5B8}">
      <dgm:prSet/>
      <dgm:spPr/>
      <dgm:t>
        <a:bodyPr/>
        <a:lstStyle/>
        <a:p>
          <a:endParaRPr lang="ru-RU" i="0"/>
        </a:p>
      </dgm:t>
    </dgm:pt>
    <dgm:pt modelId="{FA95AFEE-F666-4E62-A6E5-0D236F1A384B}" type="sibTrans" cxnId="{1BB7049D-D8DA-4692-9785-6F7E9832B5B8}">
      <dgm:prSet/>
      <dgm:spPr/>
      <dgm:t>
        <a:bodyPr/>
        <a:lstStyle/>
        <a:p>
          <a:endParaRPr lang="ru-RU" i="0"/>
        </a:p>
      </dgm:t>
    </dgm:pt>
    <dgm:pt modelId="{C2811483-30E7-420D-B502-9C7958C07FAE}">
      <dgm:prSet/>
      <dgm:spPr/>
      <dgm:t>
        <a:bodyPr/>
        <a:lstStyle/>
        <a:p>
          <a:pPr rtl="0"/>
          <a:r>
            <a:rPr lang="ru-RU" i="0" smtClean="0"/>
            <a:t>Инсайт </a:t>
          </a:r>
          <a:endParaRPr lang="ru-RU" i="0"/>
        </a:p>
      </dgm:t>
    </dgm:pt>
    <dgm:pt modelId="{49D0C417-A8D3-4F14-8F53-2E20A16AB935}" type="parTrans" cxnId="{6840BBCD-CA49-430F-A4A1-5836792C6779}">
      <dgm:prSet/>
      <dgm:spPr/>
      <dgm:t>
        <a:bodyPr/>
        <a:lstStyle/>
        <a:p>
          <a:endParaRPr lang="ru-RU" i="0"/>
        </a:p>
      </dgm:t>
    </dgm:pt>
    <dgm:pt modelId="{24F6C1B1-1D07-4548-8873-C28438C06602}" type="sibTrans" cxnId="{6840BBCD-CA49-430F-A4A1-5836792C6779}">
      <dgm:prSet/>
      <dgm:spPr/>
      <dgm:t>
        <a:bodyPr/>
        <a:lstStyle/>
        <a:p>
          <a:endParaRPr lang="ru-RU" i="0"/>
        </a:p>
      </dgm:t>
    </dgm:pt>
    <dgm:pt modelId="{32321EB7-50E4-4FC0-ADA6-2FFF9657FB76}" type="pres">
      <dgm:prSet presAssocID="{C5A9A252-7DE9-449A-BFFA-402542865D1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768FAA-8663-480A-A927-692A94323F90}" type="pres">
      <dgm:prSet presAssocID="{8FFADCAE-2A4C-4A95-8C89-F13A9EA5AC6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0B1BB6-F5C4-4D59-BC29-CAE26002A391}" type="pres">
      <dgm:prSet presAssocID="{FEC1CA3E-1A25-4772-A24E-102F3A1B216A}" presName="sibTrans" presStyleCnt="0"/>
      <dgm:spPr/>
    </dgm:pt>
    <dgm:pt modelId="{70097775-8A58-451D-9118-010F378CDE4B}" type="pres">
      <dgm:prSet presAssocID="{C3AF6EE6-1A4F-479A-9FBC-F9C786A14B8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0C02FB-B1DB-47F3-A309-018443DF8EF4}" type="pres">
      <dgm:prSet presAssocID="{70337503-E48C-47FB-8F90-D1ECE646D263}" presName="sibTrans" presStyleCnt="0"/>
      <dgm:spPr/>
    </dgm:pt>
    <dgm:pt modelId="{55D36D24-DC1B-4C87-B12D-3C75E54A62BD}" type="pres">
      <dgm:prSet presAssocID="{5B3B6AE0-FA9F-4C65-AB57-971BA00CFA5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E2BF93-9AB9-4B73-89AF-8967341E31C7}" type="pres">
      <dgm:prSet presAssocID="{BF8C606C-ECD4-4094-B9C4-F41976060B41}" presName="sibTrans" presStyleCnt="0"/>
      <dgm:spPr/>
    </dgm:pt>
    <dgm:pt modelId="{817E5F98-D9D6-438A-86F1-D4A13F2C543E}" type="pres">
      <dgm:prSet presAssocID="{E17AB1FE-F6CA-49DC-AA19-8B3377B0CF7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7AE877-C4F8-49CC-8708-24FB7985AFA8}" type="pres">
      <dgm:prSet presAssocID="{FA95AFEE-F666-4E62-A6E5-0D236F1A384B}" presName="sibTrans" presStyleCnt="0"/>
      <dgm:spPr/>
    </dgm:pt>
    <dgm:pt modelId="{20DADAD6-5557-4EC4-9745-310AB4211B61}" type="pres">
      <dgm:prSet presAssocID="{C2811483-30E7-420D-B502-9C7958C07FA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AC8429-0BE0-4D9C-A112-40920EEAFC8A}" srcId="{C5A9A252-7DE9-449A-BFFA-402542865D15}" destId="{5B3B6AE0-FA9F-4C65-AB57-971BA00CFA57}" srcOrd="2" destOrd="0" parTransId="{95E0E6F5-04CF-4C5E-B138-60B78ECDD6BB}" sibTransId="{BF8C606C-ECD4-4094-B9C4-F41976060B41}"/>
    <dgm:cxn modelId="{B2F7A5E0-B62E-498D-BDD7-F523C387FD97}" srcId="{C5A9A252-7DE9-449A-BFFA-402542865D15}" destId="{C3AF6EE6-1A4F-479A-9FBC-F9C786A14B86}" srcOrd="1" destOrd="0" parTransId="{15E65C45-D8C2-4E34-8BE5-7B4A2D2C2594}" sibTransId="{70337503-E48C-47FB-8F90-D1ECE646D263}"/>
    <dgm:cxn modelId="{2789A876-5C9F-4527-8B19-24D88E75CE88}" type="presOf" srcId="{5B3B6AE0-FA9F-4C65-AB57-971BA00CFA57}" destId="{55D36D24-DC1B-4C87-B12D-3C75E54A62BD}" srcOrd="0" destOrd="0" presId="urn:microsoft.com/office/officeart/2005/8/layout/default"/>
    <dgm:cxn modelId="{1BB7049D-D8DA-4692-9785-6F7E9832B5B8}" srcId="{C5A9A252-7DE9-449A-BFFA-402542865D15}" destId="{E17AB1FE-F6CA-49DC-AA19-8B3377B0CF7C}" srcOrd="3" destOrd="0" parTransId="{4C9A23FA-105E-4F5A-91A4-EC778CC398CC}" sibTransId="{FA95AFEE-F666-4E62-A6E5-0D236F1A384B}"/>
    <dgm:cxn modelId="{ED332A77-F71C-47BC-AAA1-F2F57351CA87}" type="presOf" srcId="{C3AF6EE6-1A4F-479A-9FBC-F9C786A14B86}" destId="{70097775-8A58-451D-9118-010F378CDE4B}" srcOrd="0" destOrd="0" presId="urn:microsoft.com/office/officeart/2005/8/layout/default"/>
    <dgm:cxn modelId="{2D91543D-EFC2-47F2-AD13-7EB9FBA18488}" srcId="{C5A9A252-7DE9-449A-BFFA-402542865D15}" destId="{8FFADCAE-2A4C-4A95-8C89-F13A9EA5AC6B}" srcOrd="0" destOrd="0" parTransId="{801256F1-2591-414F-855F-98434F38912C}" sibTransId="{FEC1CA3E-1A25-4772-A24E-102F3A1B216A}"/>
    <dgm:cxn modelId="{6840BBCD-CA49-430F-A4A1-5836792C6779}" srcId="{C5A9A252-7DE9-449A-BFFA-402542865D15}" destId="{C2811483-30E7-420D-B502-9C7958C07FAE}" srcOrd="4" destOrd="0" parTransId="{49D0C417-A8D3-4F14-8F53-2E20A16AB935}" sibTransId="{24F6C1B1-1D07-4548-8873-C28438C06602}"/>
    <dgm:cxn modelId="{F7450499-EF7F-40BB-8584-08D467AF4411}" type="presOf" srcId="{C2811483-30E7-420D-B502-9C7958C07FAE}" destId="{20DADAD6-5557-4EC4-9745-310AB4211B61}" srcOrd="0" destOrd="0" presId="urn:microsoft.com/office/officeart/2005/8/layout/default"/>
    <dgm:cxn modelId="{8DAEFF77-C066-4664-B360-7543908907B2}" type="presOf" srcId="{E17AB1FE-F6CA-49DC-AA19-8B3377B0CF7C}" destId="{817E5F98-D9D6-438A-86F1-D4A13F2C543E}" srcOrd="0" destOrd="0" presId="urn:microsoft.com/office/officeart/2005/8/layout/default"/>
    <dgm:cxn modelId="{116C6B80-9496-46B0-A2B8-C8EAC98ECFB9}" type="presOf" srcId="{8FFADCAE-2A4C-4A95-8C89-F13A9EA5AC6B}" destId="{A7768FAA-8663-480A-A927-692A94323F90}" srcOrd="0" destOrd="0" presId="urn:microsoft.com/office/officeart/2005/8/layout/default"/>
    <dgm:cxn modelId="{DCE58E06-E6C7-45F9-AD34-1955932EDCC4}" type="presOf" srcId="{C5A9A252-7DE9-449A-BFFA-402542865D15}" destId="{32321EB7-50E4-4FC0-ADA6-2FFF9657FB76}" srcOrd="0" destOrd="0" presId="urn:microsoft.com/office/officeart/2005/8/layout/default"/>
    <dgm:cxn modelId="{4706CEAD-CADE-4919-BF92-05A768F4113F}" type="presParOf" srcId="{32321EB7-50E4-4FC0-ADA6-2FFF9657FB76}" destId="{A7768FAA-8663-480A-A927-692A94323F90}" srcOrd="0" destOrd="0" presId="urn:microsoft.com/office/officeart/2005/8/layout/default"/>
    <dgm:cxn modelId="{126DD0B7-81C1-4E5C-B7DA-7251F8B23876}" type="presParOf" srcId="{32321EB7-50E4-4FC0-ADA6-2FFF9657FB76}" destId="{B80B1BB6-F5C4-4D59-BC29-CAE26002A391}" srcOrd="1" destOrd="0" presId="urn:microsoft.com/office/officeart/2005/8/layout/default"/>
    <dgm:cxn modelId="{6DACB46D-B425-4183-8D91-FFB4220EA654}" type="presParOf" srcId="{32321EB7-50E4-4FC0-ADA6-2FFF9657FB76}" destId="{70097775-8A58-451D-9118-010F378CDE4B}" srcOrd="2" destOrd="0" presId="urn:microsoft.com/office/officeart/2005/8/layout/default"/>
    <dgm:cxn modelId="{23C1042A-AFC0-4B86-872D-749D4B2F742B}" type="presParOf" srcId="{32321EB7-50E4-4FC0-ADA6-2FFF9657FB76}" destId="{8A0C02FB-B1DB-47F3-A309-018443DF8EF4}" srcOrd="3" destOrd="0" presId="urn:microsoft.com/office/officeart/2005/8/layout/default"/>
    <dgm:cxn modelId="{3C07F28F-5780-4C4A-8803-717532E3A073}" type="presParOf" srcId="{32321EB7-50E4-4FC0-ADA6-2FFF9657FB76}" destId="{55D36D24-DC1B-4C87-B12D-3C75E54A62BD}" srcOrd="4" destOrd="0" presId="urn:microsoft.com/office/officeart/2005/8/layout/default"/>
    <dgm:cxn modelId="{D9FF6D3A-475B-4E92-A110-658E7C83107E}" type="presParOf" srcId="{32321EB7-50E4-4FC0-ADA6-2FFF9657FB76}" destId="{CEE2BF93-9AB9-4B73-89AF-8967341E31C7}" srcOrd="5" destOrd="0" presId="urn:microsoft.com/office/officeart/2005/8/layout/default"/>
    <dgm:cxn modelId="{36D0EA2E-A17D-4238-8EDF-B11D7C71510C}" type="presParOf" srcId="{32321EB7-50E4-4FC0-ADA6-2FFF9657FB76}" destId="{817E5F98-D9D6-438A-86F1-D4A13F2C543E}" srcOrd="6" destOrd="0" presId="urn:microsoft.com/office/officeart/2005/8/layout/default"/>
    <dgm:cxn modelId="{6998AF94-7B19-426F-920D-4BDC8CD463BA}" type="presParOf" srcId="{32321EB7-50E4-4FC0-ADA6-2FFF9657FB76}" destId="{0E7AE877-C4F8-49CC-8708-24FB7985AFA8}" srcOrd="7" destOrd="0" presId="urn:microsoft.com/office/officeart/2005/8/layout/default"/>
    <dgm:cxn modelId="{9CF339B8-27D9-4965-A4AE-4C53A561DF5A}" type="presParOf" srcId="{32321EB7-50E4-4FC0-ADA6-2FFF9657FB76}" destId="{20DADAD6-5557-4EC4-9745-310AB4211B6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73E7DE-11A3-4881-BDB8-D85441353FAA}" type="doc">
      <dgm:prSet loTypeId="urn:microsoft.com/office/officeart/2005/8/layout/p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44A46204-CD2A-4D70-8BE2-F47C03791E30}">
      <dgm:prSet custT="1"/>
      <dgm:spPr/>
      <dgm:t>
        <a:bodyPr/>
        <a:lstStyle/>
        <a:p>
          <a:pPr rtl="0"/>
          <a:r>
            <a:rPr lang="ru-RU" sz="2400" dirty="0" smtClean="0"/>
            <a:t>Режиссер</a:t>
          </a:r>
          <a:endParaRPr lang="ru-RU" sz="2400" dirty="0"/>
        </a:p>
      </dgm:t>
    </dgm:pt>
    <dgm:pt modelId="{F8DC8C0E-1193-4A08-B135-5C3B8A524555}" type="parTrans" cxnId="{768E9D24-C697-47F4-9A1A-605BDBF0AB61}">
      <dgm:prSet/>
      <dgm:spPr/>
      <dgm:t>
        <a:bodyPr/>
        <a:lstStyle/>
        <a:p>
          <a:endParaRPr lang="ru-RU"/>
        </a:p>
      </dgm:t>
    </dgm:pt>
    <dgm:pt modelId="{338716E3-0767-4F06-8277-31A5484C046B}" type="sibTrans" cxnId="{768E9D24-C697-47F4-9A1A-605BDBF0AB61}">
      <dgm:prSet/>
      <dgm:spPr/>
      <dgm:t>
        <a:bodyPr/>
        <a:lstStyle/>
        <a:p>
          <a:endParaRPr lang="ru-RU"/>
        </a:p>
      </dgm:t>
    </dgm:pt>
    <dgm:pt modelId="{8F48233A-A4A4-4B80-AD8C-DDA1FCD6E1D0}">
      <dgm:prSet custT="1"/>
      <dgm:spPr/>
      <dgm:t>
        <a:bodyPr/>
        <a:lstStyle/>
        <a:p>
          <a:pPr rtl="0"/>
          <a:r>
            <a:rPr lang="ru-RU" sz="1800" smtClean="0"/>
            <a:t>Терапевт</a:t>
          </a:r>
          <a:endParaRPr lang="ru-RU" sz="1800"/>
        </a:p>
      </dgm:t>
    </dgm:pt>
    <dgm:pt modelId="{96F2E7B2-8F18-4B78-ACC5-149DDF5A497D}" type="parTrans" cxnId="{E79F9932-BD1F-4243-BEA0-15F38E348284}">
      <dgm:prSet/>
      <dgm:spPr/>
      <dgm:t>
        <a:bodyPr/>
        <a:lstStyle/>
        <a:p>
          <a:endParaRPr lang="ru-RU"/>
        </a:p>
      </dgm:t>
    </dgm:pt>
    <dgm:pt modelId="{A930B596-EA03-4003-AFD6-FB34EF9B89F6}" type="sibTrans" cxnId="{E79F9932-BD1F-4243-BEA0-15F38E348284}">
      <dgm:prSet/>
      <dgm:spPr/>
      <dgm:t>
        <a:bodyPr/>
        <a:lstStyle/>
        <a:p>
          <a:endParaRPr lang="ru-RU"/>
        </a:p>
      </dgm:t>
    </dgm:pt>
    <dgm:pt modelId="{365D167B-88DC-4308-87FC-69299D37F230}">
      <dgm:prSet custT="1"/>
      <dgm:spPr/>
      <dgm:t>
        <a:bodyPr/>
        <a:lstStyle/>
        <a:p>
          <a:pPr rtl="0"/>
          <a:r>
            <a:rPr lang="ru-RU" sz="1800" dirty="0" smtClean="0"/>
            <a:t>Аналитик</a:t>
          </a:r>
          <a:endParaRPr lang="ru-RU" sz="1800" dirty="0"/>
        </a:p>
      </dgm:t>
    </dgm:pt>
    <dgm:pt modelId="{87843E69-F2BB-456B-8D94-17090A7E5286}" type="parTrans" cxnId="{49FA3F15-EEBF-4C39-BB13-0491E89E4F32}">
      <dgm:prSet/>
      <dgm:spPr/>
      <dgm:t>
        <a:bodyPr/>
        <a:lstStyle/>
        <a:p>
          <a:endParaRPr lang="ru-RU"/>
        </a:p>
      </dgm:t>
    </dgm:pt>
    <dgm:pt modelId="{777AA013-43CA-4ADD-B839-92114A30A51B}" type="sibTrans" cxnId="{49FA3F15-EEBF-4C39-BB13-0491E89E4F32}">
      <dgm:prSet/>
      <dgm:spPr/>
      <dgm:t>
        <a:bodyPr/>
        <a:lstStyle/>
        <a:p>
          <a:endParaRPr lang="ru-RU"/>
        </a:p>
      </dgm:t>
    </dgm:pt>
    <dgm:pt modelId="{64F4EEFF-A893-4A17-8E15-BFA2CECA7E99}">
      <dgm:prSet custT="1"/>
      <dgm:spPr/>
      <dgm:t>
        <a:bodyPr/>
        <a:lstStyle/>
        <a:p>
          <a:pPr rtl="0"/>
          <a:r>
            <a:rPr lang="ru-RU" sz="2400" i="0" dirty="0" smtClean="0"/>
            <a:t>Протагонист</a:t>
          </a:r>
          <a:endParaRPr lang="ru-RU" sz="1400" i="0" dirty="0"/>
        </a:p>
      </dgm:t>
    </dgm:pt>
    <dgm:pt modelId="{70DA3590-ABAB-495E-9857-C405F297E9DC}" type="parTrans" cxnId="{AF9AD682-926B-43EF-818E-0F425720BBAE}">
      <dgm:prSet/>
      <dgm:spPr/>
      <dgm:t>
        <a:bodyPr/>
        <a:lstStyle/>
        <a:p>
          <a:endParaRPr lang="ru-RU"/>
        </a:p>
      </dgm:t>
    </dgm:pt>
    <dgm:pt modelId="{75B420BB-FE2A-4549-A356-E4EDA6A9BE07}" type="sibTrans" cxnId="{AF9AD682-926B-43EF-818E-0F425720BBAE}">
      <dgm:prSet/>
      <dgm:spPr/>
      <dgm:t>
        <a:bodyPr/>
        <a:lstStyle/>
        <a:p>
          <a:endParaRPr lang="ru-RU"/>
        </a:p>
      </dgm:t>
    </dgm:pt>
    <dgm:pt modelId="{7FC0601E-1144-4E04-8B2F-A02BA8DBF0A5}">
      <dgm:prSet custT="1"/>
      <dgm:spPr/>
      <dgm:t>
        <a:bodyPr/>
        <a:lstStyle/>
        <a:p>
          <a:pPr rtl="0"/>
          <a:r>
            <a:rPr lang="ru-RU" sz="1400" dirty="0" smtClean="0"/>
            <a:t>«</a:t>
          </a:r>
          <a:r>
            <a:rPr lang="ru-RU" sz="2400" dirty="0" smtClean="0"/>
            <a:t>Вспомогательное</a:t>
          </a:r>
          <a:r>
            <a:rPr lang="ru-RU" sz="1400" dirty="0" smtClean="0"/>
            <a:t> Я» </a:t>
          </a:r>
          <a:endParaRPr lang="ru-RU" sz="1400" dirty="0"/>
        </a:p>
      </dgm:t>
    </dgm:pt>
    <dgm:pt modelId="{3D82BDE8-C00E-4ABF-B736-9CC2D0F4C369}" type="parTrans" cxnId="{66C6EFDC-64DD-4FDE-AC92-CDD57E47E46D}">
      <dgm:prSet/>
      <dgm:spPr/>
      <dgm:t>
        <a:bodyPr/>
        <a:lstStyle/>
        <a:p>
          <a:endParaRPr lang="ru-RU"/>
        </a:p>
      </dgm:t>
    </dgm:pt>
    <dgm:pt modelId="{0AF6FDA6-70E3-402D-845B-93D8A9185A8E}" type="sibTrans" cxnId="{66C6EFDC-64DD-4FDE-AC92-CDD57E47E46D}">
      <dgm:prSet/>
      <dgm:spPr/>
      <dgm:t>
        <a:bodyPr/>
        <a:lstStyle/>
        <a:p>
          <a:endParaRPr lang="ru-RU"/>
        </a:p>
      </dgm:t>
    </dgm:pt>
    <dgm:pt modelId="{76D65FB0-472A-4FBC-A5C6-61F04D68D448}">
      <dgm:prSet/>
      <dgm:spPr/>
      <dgm:t>
        <a:bodyPr/>
        <a:lstStyle/>
        <a:p>
          <a:pPr rtl="0"/>
          <a:r>
            <a:rPr lang="ru-RU" i="0" dirty="0" smtClean="0"/>
            <a:t>Аудитория</a:t>
          </a:r>
          <a:endParaRPr lang="ru-RU" i="0" dirty="0"/>
        </a:p>
      </dgm:t>
    </dgm:pt>
    <dgm:pt modelId="{470FBBC7-A663-456F-BA38-2CB5FC8EA5D6}" type="parTrans" cxnId="{421F9B57-9108-408C-B584-4B6AC3F2C5D2}">
      <dgm:prSet/>
      <dgm:spPr/>
      <dgm:t>
        <a:bodyPr/>
        <a:lstStyle/>
        <a:p>
          <a:endParaRPr lang="ru-RU"/>
        </a:p>
      </dgm:t>
    </dgm:pt>
    <dgm:pt modelId="{EC3B2208-D344-4E05-A5E9-EDB57B3C9F2C}" type="sibTrans" cxnId="{421F9B57-9108-408C-B584-4B6AC3F2C5D2}">
      <dgm:prSet/>
      <dgm:spPr/>
      <dgm:t>
        <a:bodyPr/>
        <a:lstStyle/>
        <a:p>
          <a:endParaRPr lang="ru-RU"/>
        </a:p>
      </dgm:t>
    </dgm:pt>
    <dgm:pt modelId="{19391876-CBA5-462E-89F6-81297B28D3CF}">
      <dgm:prSet custT="1"/>
      <dgm:spPr/>
      <dgm:t>
        <a:bodyPr/>
        <a:lstStyle/>
        <a:p>
          <a:pPr rtl="0"/>
          <a:r>
            <a:rPr lang="ru-RU" sz="1800" dirty="0" smtClean="0"/>
            <a:t>Продюсер</a:t>
          </a:r>
          <a:endParaRPr lang="ru-RU" sz="1800" dirty="0"/>
        </a:p>
      </dgm:t>
    </dgm:pt>
    <dgm:pt modelId="{E1452907-E676-46E6-A0AD-154CFE7441BF}" type="parTrans" cxnId="{929B753B-6712-4F32-9069-9548E3DA7FBE}">
      <dgm:prSet/>
      <dgm:spPr/>
      <dgm:t>
        <a:bodyPr/>
        <a:lstStyle/>
        <a:p>
          <a:endParaRPr lang="ru-RU"/>
        </a:p>
      </dgm:t>
    </dgm:pt>
    <dgm:pt modelId="{8976BEB6-F945-440D-B4EF-6AF310E54CAB}" type="sibTrans" cxnId="{929B753B-6712-4F32-9069-9548E3DA7FBE}">
      <dgm:prSet/>
      <dgm:spPr/>
      <dgm:t>
        <a:bodyPr/>
        <a:lstStyle/>
        <a:p>
          <a:endParaRPr lang="ru-RU"/>
        </a:p>
      </dgm:t>
    </dgm:pt>
    <dgm:pt modelId="{551353C1-262D-4582-A1F2-33ED3E59A087}" type="pres">
      <dgm:prSet presAssocID="{B173E7DE-11A3-4881-BDB8-D85441353FA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F4CEDDC-E5E1-48CC-BE86-C85B09CD84FE}" type="pres">
      <dgm:prSet presAssocID="{B173E7DE-11A3-4881-BDB8-D85441353FAA}" presName="bkgdShp" presStyleLbl="alignAccFollowNode1" presStyleIdx="0" presStyleCnt="1" custLinFactNeighborY="-2567"/>
      <dgm:spPr/>
    </dgm:pt>
    <dgm:pt modelId="{A6277392-0EC5-4F01-925E-EA1B439B10F0}" type="pres">
      <dgm:prSet presAssocID="{B173E7DE-11A3-4881-BDB8-D85441353FAA}" presName="linComp" presStyleCnt="0"/>
      <dgm:spPr/>
    </dgm:pt>
    <dgm:pt modelId="{EFEB572D-DFB2-484D-A0FF-2B1036B26A97}" type="pres">
      <dgm:prSet presAssocID="{44A46204-CD2A-4D70-8BE2-F47C03791E30}" presName="compNode" presStyleCnt="0"/>
      <dgm:spPr/>
    </dgm:pt>
    <dgm:pt modelId="{21981EA2-8DC2-41E0-A965-83B9AB777FA5}" type="pres">
      <dgm:prSet presAssocID="{44A46204-CD2A-4D70-8BE2-F47C03791E3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E124E1-9F33-44C4-AB11-CB4ACEE5CAF2}" type="pres">
      <dgm:prSet presAssocID="{44A46204-CD2A-4D70-8BE2-F47C03791E30}" presName="invisiNode" presStyleLbl="node1" presStyleIdx="0" presStyleCnt="4"/>
      <dgm:spPr/>
    </dgm:pt>
    <dgm:pt modelId="{81EF595C-E63B-449A-8F91-970403C9CD3D}" type="pres">
      <dgm:prSet presAssocID="{44A46204-CD2A-4D70-8BE2-F47C03791E30}" presName="imagNode" presStyleLbl="fgImgPlace1" presStyleIdx="0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39A0D15A-7C45-4450-8892-98D7DBC70AAE}" type="pres">
      <dgm:prSet presAssocID="{338716E3-0767-4F06-8277-31A5484C046B}" presName="sibTrans" presStyleLbl="sibTrans2D1" presStyleIdx="0" presStyleCnt="0"/>
      <dgm:spPr/>
      <dgm:t>
        <a:bodyPr/>
        <a:lstStyle/>
        <a:p>
          <a:endParaRPr lang="ru-RU"/>
        </a:p>
      </dgm:t>
    </dgm:pt>
    <dgm:pt modelId="{5295F847-4D18-4443-9CEB-09BB2E1ED880}" type="pres">
      <dgm:prSet presAssocID="{64F4EEFF-A893-4A17-8E15-BFA2CECA7E99}" presName="compNode" presStyleCnt="0"/>
      <dgm:spPr/>
    </dgm:pt>
    <dgm:pt modelId="{8E6389F9-F430-4B95-A94F-14F80116DA59}" type="pres">
      <dgm:prSet presAssocID="{64F4EEFF-A893-4A17-8E15-BFA2CECA7E9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082B24-0E69-4E18-AE94-0C26A9C01770}" type="pres">
      <dgm:prSet presAssocID="{64F4EEFF-A893-4A17-8E15-BFA2CECA7E99}" presName="invisiNode" presStyleLbl="node1" presStyleIdx="1" presStyleCnt="4"/>
      <dgm:spPr/>
    </dgm:pt>
    <dgm:pt modelId="{E49496A4-024C-4A08-B880-C45171162604}" type="pres">
      <dgm:prSet presAssocID="{64F4EEFF-A893-4A17-8E15-BFA2CECA7E99}" presName="imagNode" presStyleLbl="fgImgPlace1" presStyleIdx="1" presStyleCnt="4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D306A9AA-47A8-490F-8995-E5CC5FECAD12}" type="pres">
      <dgm:prSet presAssocID="{75B420BB-FE2A-4549-A356-E4EDA6A9BE07}" presName="sibTrans" presStyleLbl="sibTrans2D1" presStyleIdx="0" presStyleCnt="0"/>
      <dgm:spPr/>
      <dgm:t>
        <a:bodyPr/>
        <a:lstStyle/>
        <a:p>
          <a:endParaRPr lang="ru-RU"/>
        </a:p>
      </dgm:t>
    </dgm:pt>
    <dgm:pt modelId="{208A1DD2-31C7-4FE0-814F-22AAB3CF1F7D}" type="pres">
      <dgm:prSet presAssocID="{7FC0601E-1144-4E04-8B2F-A02BA8DBF0A5}" presName="compNode" presStyleCnt="0"/>
      <dgm:spPr/>
    </dgm:pt>
    <dgm:pt modelId="{0CCCFD11-DB0D-4C2C-A963-D529C8CC6D4A}" type="pres">
      <dgm:prSet presAssocID="{7FC0601E-1144-4E04-8B2F-A02BA8DBF0A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79EE1B-2209-4925-A32E-63950650183A}" type="pres">
      <dgm:prSet presAssocID="{7FC0601E-1144-4E04-8B2F-A02BA8DBF0A5}" presName="invisiNode" presStyleLbl="node1" presStyleIdx="2" presStyleCnt="4"/>
      <dgm:spPr/>
    </dgm:pt>
    <dgm:pt modelId="{103EFC05-C191-41A1-ABE3-692FAF0CCC12}" type="pres">
      <dgm:prSet presAssocID="{7FC0601E-1144-4E04-8B2F-A02BA8DBF0A5}" presName="imagNode" presStyleLbl="fgImgPlace1" presStyleIdx="2" presStyleCnt="4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0420FCF-B511-42D5-8362-DF5104F6E14E}" type="pres">
      <dgm:prSet presAssocID="{0AF6FDA6-70E3-402D-845B-93D8A9185A8E}" presName="sibTrans" presStyleLbl="sibTrans2D1" presStyleIdx="0" presStyleCnt="0"/>
      <dgm:spPr/>
      <dgm:t>
        <a:bodyPr/>
        <a:lstStyle/>
        <a:p>
          <a:endParaRPr lang="ru-RU"/>
        </a:p>
      </dgm:t>
    </dgm:pt>
    <dgm:pt modelId="{DC5831F3-AF26-453D-8B7F-2C637120D491}" type="pres">
      <dgm:prSet presAssocID="{76D65FB0-472A-4FBC-A5C6-61F04D68D448}" presName="compNode" presStyleCnt="0"/>
      <dgm:spPr/>
    </dgm:pt>
    <dgm:pt modelId="{821E6803-F1D1-45D3-A820-CE99C75479A9}" type="pres">
      <dgm:prSet presAssocID="{76D65FB0-472A-4FBC-A5C6-61F04D68D44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6AE125-1E2C-4435-8417-0E11B9FE65C8}" type="pres">
      <dgm:prSet presAssocID="{76D65FB0-472A-4FBC-A5C6-61F04D68D448}" presName="invisiNode" presStyleLbl="node1" presStyleIdx="3" presStyleCnt="4"/>
      <dgm:spPr/>
    </dgm:pt>
    <dgm:pt modelId="{8BD04366-CBB0-4C6C-B8B4-4E339A0B8F2C}" type="pres">
      <dgm:prSet presAssocID="{76D65FB0-472A-4FBC-A5C6-61F04D68D448}" presName="imagNode" presStyleLbl="fgImgPlace1" presStyleIdx="3" presStyleCnt="4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ru-RU"/>
        </a:p>
      </dgm:t>
    </dgm:pt>
  </dgm:ptLst>
  <dgm:cxnLst>
    <dgm:cxn modelId="{1CB51D75-C77F-4199-B0E9-395775B5BDCC}" type="presOf" srcId="{19391876-CBA5-462E-89F6-81297B28D3CF}" destId="{21981EA2-8DC2-41E0-A965-83B9AB777FA5}" srcOrd="0" destOrd="1" presId="urn:microsoft.com/office/officeart/2005/8/layout/pList2"/>
    <dgm:cxn modelId="{78BE7F47-2237-46C2-BF0C-175E9806B966}" type="presOf" srcId="{7FC0601E-1144-4E04-8B2F-A02BA8DBF0A5}" destId="{0CCCFD11-DB0D-4C2C-A963-D529C8CC6D4A}" srcOrd="0" destOrd="0" presId="urn:microsoft.com/office/officeart/2005/8/layout/pList2"/>
    <dgm:cxn modelId="{929B753B-6712-4F32-9069-9548E3DA7FBE}" srcId="{44A46204-CD2A-4D70-8BE2-F47C03791E30}" destId="{19391876-CBA5-462E-89F6-81297B28D3CF}" srcOrd="0" destOrd="0" parTransId="{E1452907-E676-46E6-A0AD-154CFE7441BF}" sibTransId="{8976BEB6-F945-440D-B4EF-6AF310E54CAB}"/>
    <dgm:cxn modelId="{EEABA2B1-4A31-44DD-B905-8E204053FF12}" type="presOf" srcId="{8F48233A-A4A4-4B80-AD8C-DDA1FCD6E1D0}" destId="{21981EA2-8DC2-41E0-A965-83B9AB777FA5}" srcOrd="0" destOrd="2" presId="urn:microsoft.com/office/officeart/2005/8/layout/pList2"/>
    <dgm:cxn modelId="{49FA3F15-EEBF-4C39-BB13-0491E89E4F32}" srcId="{44A46204-CD2A-4D70-8BE2-F47C03791E30}" destId="{365D167B-88DC-4308-87FC-69299D37F230}" srcOrd="2" destOrd="0" parTransId="{87843E69-F2BB-456B-8D94-17090A7E5286}" sibTransId="{777AA013-43CA-4ADD-B839-92114A30A51B}"/>
    <dgm:cxn modelId="{FF1C8AC6-848A-4176-A8A4-E4A35B739C58}" type="presOf" srcId="{75B420BB-FE2A-4549-A356-E4EDA6A9BE07}" destId="{D306A9AA-47A8-490F-8995-E5CC5FECAD12}" srcOrd="0" destOrd="0" presId="urn:microsoft.com/office/officeart/2005/8/layout/pList2"/>
    <dgm:cxn modelId="{421F9B57-9108-408C-B584-4B6AC3F2C5D2}" srcId="{B173E7DE-11A3-4881-BDB8-D85441353FAA}" destId="{76D65FB0-472A-4FBC-A5C6-61F04D68D448}" srcOrd="3" destOrd="0" parTransId="{470FBBC7-A663-456F-BA38-2CB5FC8EA5D6}" sibTransId="{EC3B2208-D344-4E05-A5E9-EDB57B3C9F2C}"/>
    <dgm:cxn modelId="{66C6EFDC-64DD-4FDE-AC92-CDD57E47E46D}" srcId="{B173E7DE-11A3-4881-BDB8-D85441353FAA}" destId="{7FC0601E-1144-4E04-8B2F-A02BA8DBF0A5}" srcOrd="2" destOrd="0" parTransId="{3D82BDE8-C00E-4ABF-B736-9CC2D0F4C369}" sibTransId="{0AF6FDA6-70E3-402D-845B-93D8A9185A8E}"/>
    <dgm:cxn modelId="{31C3CB7C-63D0-4524-BBF8-44E48C2416E0}" type="presOf" srcId="{0AF6FDA6-70E3-402D-845B-93D8A9185A8E}" destId="{E0420FCF-B511-42D5-8362-DF5104F6E14E}" srcOrd="0" destOrd="0" presId="urn:microsoft.com/office/officeart/2005/8/layout/pList2"/>
    <dgm:cxn modelId="{97FF63C5-69DB-450C-8008-1F36CB4D3629}" type="presOf" srcId="{44A46204-CD2A-4D70-8BE2-F47C03791E30}" destId="{21981EA2-8DC2-41E0-A965-83B9AB777FA5}" srcOrd="0" destOrd="0" presId="urn:microsoft.com/office/officeart/2005/8/layout/pList2"/>
    <dgm:cxn modelId="{2C3D0942-4C30-4F69-9C39-82CB98A8A005}" type="presOf" srcId="{64F4EEFF-A893-4A17-8E15-BFA2CECA7E99}" destId="{8E6389F9-F430-4B95-A94F-14F80116DA59}" srcOrd="0" destOrd="0" presId="urn:microsoft.com/office/officeart/2005/8/layout/pList2"/>
    <dgm:cxn modelId="{6E726407-2B13-4BEB-85D8-7FA3F10D8AAC}" type="presOf" srcId="{B173E7DE-11A3-4881-BDB8-D85441353FAA}" destId="{551353C1-262D-4582-A1F2-33ED3E59A087}" srcOrd="0" destOrd="0" presId="urn:microsoft.com/office/officeart/2005/8/layout/pList2"/>
    <dgm:cxn modelId="{768E9D24-C697-47F4-9A1A-605BDBF0AB61}" srcId="{B173E7DE-11A3-4881-BDB8-D85441353FAA}" destId="{44A46204-CD2A-4D70-8BE2-F47C03791E30}" srcOrd="0" destOrd="0" parTransId="{F8DC8C0E-1193-4A08-B135-5C3B8A524555}" sibTransId="{338716E3-0767-4F06-8277-31A5484C046B}"/>
    <dgm:cxn modelId="{C5D97198-BB7A-4D3C-B842-0902AC2049F6}" type="presOf" srcId="{365D167B-88DC-4308-87FC-69299D37F230}" destId="{21981EA2-8DC2-41E0-A965-83B9AB777FA5}" srcOrd="0" destOrd="3" presId="urn:microsoft.com/office/officeart/2005/8/layout/pList2"/>
    <dgm:cxn modelId="{AF9AD682-926B-43EF-818E-0F425720BBAE}" srcId="{B173E7DE-11A3-4881-BDB8-D85441353FAA}" destId="{64F4EEFF-A893-4A17-8E15-BFA2CECA7E99}" srcOrd="1" destOrd="0" parTransId="{70DA3590-ABAB-495E-9857-C405F297E9DC}" sibTransId="{75B420BB-FE2A-4549-A356-E4EDA6A9BE07}"/>
    <dgm:cxn modelId="{E79F9932-BD1F-4243-BEA0-15F38E348284}" srcId="{44A46204-CD2A-4D70-8BE2-F47C03791E30}" destId="{8F48233A-A4A4-4B80-AD8C-DDA1FCD6E1D0}" srcOrd="1" destOrd="0" parTransId="{96F2E7B2-8F18-4B78-ACC5-149DDF5A497D}" sibTransId="{A930B596-EA03-4003-AFD6-FB34EF9B89F6}"/>
    <dgm:cxn modelId="{9B49DDDF-0D3E-41D9-B82E-41AEAB444273}" type="presOf" srcId="{338716E3-0767-4F06-8277-31A5484C046B}" destId="{39A0D15A-7C45-4450-8892-98D7DBC70AAE}" srcOrd="0" destOrd="0" presId="urn:microsoft.com/office/officeart/2005/8/layout/pList2"/>
    <dgm:cxn modelId="{31A52566-923C-45FB-AFBC-6023286D8703}" type="presOf" srcId="{76D65FB0-472A-4FBC-A5C6-61F04D68D448}" destId="{821E6803-F1D1-45D3-A820-CE99C75479A9}" srcOrd="0" destOrd="0" presId="urn:microsoft.com/office/officeart/2005/8/layout/pList2"/>
    <dgm:cxn modelId="{4AB82D53-B572-4911-8298-FC95FC5144DE}" type="presParOf" srcId="{551353C1-262D-4582-A1F2-33ED3E59A087}" destId="{BF4CEDDC-E5E1-48CC-BE86-C85B09CD84FE}" srcOrd="0" destOrd="0" presId="urn:microsoft.com/office/officeart/2005/8/layout/pList2"/>
    <dgm:cxn modelId="{128A1D2E-C277-4626-B719-106BD85C2245}" type="presParOf" srcId="{551353C1-262D-4582-A1F2-33ED3E59A087}" destId="{A6277392-0EC5-4F01-925E-EA1B439B10F0}" srcOrd="1" destOrd="0" presId="urn:microsoft.com/office/officeart/2005/8/layout/pList2"/>
    <dgm:cxn modelId="{AFADE462-8B77-4C7D-B6F0-F2CCEE692892}" type="presParOf" srcId="{A6277392-0EC5-4F01-925E-EA1B439B10F0}" destId="{EFEB572D-DFB2-484D-A0FF-2B1036B26A97}" srcOrd="0" destOrd="0" presId="urn:microsoft.com/office/officeart/2005/8/layout/pList2"/>
    <dgm:cxn modelId="{B0D0BE47-F287-46FD-AE14-56C4E168F30F}" type="presParOf" srcId="{EFEB572D-DFB2-484D-A0FF-2B1036B26A97}" destId="{21981EA2-8DC2-41E0-A965-83B9AB777FA5}" srcOrd="0" destOrd="0" presId="urn:microsoft.com/office/officeart/2005/8/layout/pList2"/>
    <dgm:cxn modelId="{C86D5E6D-CD7B-4C22-94DF-C0DE903F7524}" type="presParOf" srcId="{EFEB572D-DFB2-484D-A0FF-2B1036B26A97}" destId="{73E124E1-9F33-44C4-AB11-CB4ACEE5CAF2}" srcOrd="1" destOrd="0" presId="urn:microsoft.com/office/officeart/2005/8/layout/pList2"/>
    <dgm:cxn modelId="{980671A2-8111-4DA3-A0B7-48FD18A71BD8}" type="presParOf" srcId="{EFEB572D-DFB2-484D-A0FF-2B1036B26A97}" destId="{81EF595C-E63B-449A-8F91-970403C9CD3D}" srcOrd="2" destOrd="0" presId="urn:microsoft.com/office/officeart/2005/8/layout/pList2"/>
    <dgm:cxn modelId="{9CC19994-E1E4-4ABE-8A37-502BB044993C}" type="presParOf" srcId="{A6277392-0EC5-4F01-925E-EA1B439B10F0}" destId="{39A0D15A-7C45-4450-8892-98D7DBC70AAE}" srcOrd="1" destOrd="0" presId="urn:microsoft.com/office/officeart/2005/8/layout/pList2"/>
    <dgm:cxn modelId="{41AB3645-AE70-4E97-930F-896D36889BCD}" type="presParOf" srcId="{A6277392-0EC5-4F01-925E-EA1B439B10F0}" destId="{5295F847-4D18-4443-9CEB-09BB2E1ED880}" srcOrd="2" destOrd="0" presId="urn:microsoft.com/office/officeart/2005/8/layout/pList2"/>
    <dgm:cxn modelId="{81FBB59E-8624-41B5-91A1-CEE2817F252F}" type="presParOf" srcId="{5295F847-4D18-4443-9CEB-09BB2E1ED880}" destId="{8E6389F9-F430-4B95-A94F-14F80116DA59}" srcOrd="0" destOrd="0" presId="urn:microsoft.com/office/officeart/2005/8/layout/pList2"/>
    <dgm:cxn modelId="{DF7EFB82-02A3-4E96-B650-2051692C305F}" type="presParOf" srcId="{5295F847-4D18-4443-9CEB-09BB2E1ED880}" destId="{D2082B24-0E69-4E18-AE94-0C26A9C01770}" srcOrd="1" destOrd="0" presId="urn:microsoft.com/office/officeart/2005/8/layout/pList2"/>
    <dgm:cxn modelId="{8A98CFF3-84B9-4217-8983-1974B5C4EFE6}" type="presParOf" srcId="{5295F847-4D18-4443-9CEB-09BB2E1ED880}" destId="{E49496A4-024C-4A08-B880-C45171162604}" srcOrd="2" destOrd="0" presId="urn:microsoft.com/office/officeart/2005/8/layout/pList2"/>
    <dgm:cxn modelId="{A0AAE426-47D8-40F2-B761-E0FC7C921919}" type="presParOf" srcId="{A6277392-0EC5-4F01-925E-EA1B439B10F0}" destId="{D306A9AA-47A8-490F-8995-E5CC5FECAD12}" srcOrd="3" destOrd="0" presId="urn:microsoft.com/office/officeart/2005/8/layout/pList2"/>
    <dgm:cxn modelId="{735C5006-BE5B-42DD-A008-7AD5DED17232}" type="presParOf" srcId="{A6277392-0EC5-4F01-925E-EA1B439B10F0}" destId="{208A1DD2-31C7-4FE0-814F-22AAB3CF1F7D}" srcOrd="4" destOrd="0" presId="urn:microsoft.com/office/officeart/2005/8/layout/pList2"/>
    <dgm:cxn modelId="{67364C8B-4A41-4DCE-8FC4-870C843C2245}" type="presParOf" srcId="{208A1DD2-31C7-4FE0-814F-22AAB3CF1F7D}" destId="{0CCCFD11-DB0D-4C2C-A963-D529C8CC6D4A}" srcOrd="0" destOrd="0" presId="urn:microsoft.com/office/officeart/2005/8/layout/pList2"/>
    <dgm:cxn modelId="{99C8017A-B4BE-44D3-AFD6-16C7325E18E6}" type="presParOf" srcId="{208A1DD2-31C7-4FE0-814F-22AAB3CF1F7D}" destId="{5179EE1B-2209-4925-A32E-63950650183A}" srcOrd="1" destOrd="0" presId="urn:microsoft.com/office/officeart/2005/8/layout/pList2"/>
    <dgm:cxn modelId="{F03C29A9-E5AB-416F-9425-5D5A94E77489}" type="presParOf" srcId="{208A1DD2-31C7-4FE0-814F-22AAB3CF1F7D}" destId="{103EFC05-C191-41A1-ABE3-692FAF0CCC12}" srcOrd="2" destOrd="0" presId="urn:microsoft.com/office/officeart/2005/8/layout/pList2"/>
    <dgm:cxn modelId="{49D25460-81C8-4520-AF89-203525CC0C3F}" type="presParOf" srcId="{A6277392-0EC5-4F01-925E-EA1B439B10F0}" destId="{E0420FCF-B511-42D5-8362-DF5104F6E14E}" srcOrd="5" destOrd="0" presId="urn:microsoft.com/office/officeart/2005/8/layout/pList2"/>
    <dgm:cxn modelId="{DAA771D5-B946-46E2-B340-6C70860C7150}" type="presParOf" srcId="{A6277392-0EC5-4F01-925E-EA1B439B10F0}" destId="{DC5831F3-AF26-453D-8B7F-2C637120D491}" srcOrd="6" destOrd="0" presId="urn:microsoft.com/office/officeart/2005/8/layout/pList2"/>
    <dgm:cxn modelId="{E3518CAE-639A-42FE-B1B5-208CBF12D40E}" type="presParOf" srcId="{DC5831F3-AF26-453D-8B7F-2C637120D491}" destId="{821E6803-F1D1-45D3-A820-CE99C75479A9}" srcOrd="0" destOrd="0" presId="urn:microsoft.com/office/officeart/2005/8/layout/pList2"/>
    <dgm:cxn modelId="{D9B9F92B-F81B-495C-BF52-C4A7FF105BB3}" type="presParOf" srcId="{DC5831F3-AF26-453D-8B7F-2C637120D491}" destId="{426AE125-1E2C-4435-8417-0E11B9FE65C8}" srcOrd="1" destOrd="0" presId="urn:microsoft.com/office/officeart/2005/8/layout/pList2"/>
    <dgm:cxn modelId="{8C48FF79-6A52-4088-AA3C-D4D4E40FE22E}" type="presParOf" srcId="{DC5831F3-AF26-453D-8B7F-2C637120D491}" destId="{8BD04366-CBB0-4C6C-B8B4-4E339A0B8F2C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F8B3D9D-9C69-47CA-9014-D596DE736F03}" type="doc">
      <dgm:prSet loTypeId="urn:microsoft.com/office/officeart/2005/8/layout/default" loCatId="list" qsTypeId="urn:microsoft.com/office/officeart/2005/8/quickstyle/simple1" qsCatId="simple" csTypeId="urn:microsoft.com/office/officeart/2005/8/colors/accent1_3" csCatId="accent1"/>
      <dgm:spPr/>
      <dgm:t>
        <a:bodyPr/>
        <a:lstStyle/>
        <a:p>
          <a:endParaRPr lang="ru-RU"/>
        </a:p>
      </dgm:t>
    </dgm:pt>
    <dgm:pt modelId="{816869E0-5165-4C47-9B83-ACE74F48C5AA}">
      <dgm:prSet/>
      <dgm:spPr/>
      <dgm:t>
        <a:bodyPr/>
        <a:lstStyle/>
        <a:p>
          <a:pPr rtl="0"/>
          <a:r>
            <a:rPr lang="ru-RU" i="1" smtClean="0"/>
            <a:t>Монолог</a:t>
          </a:r>
          <a:endParaRPr lang="ru-RU"/>
        </a:p>
      </dgm:t>
    </dgm:pt>
    <dgm:pt modelId="{A4D66B13-730A-47E6-9483-B86DD6D260BE}" type="parTrans" cxnId="{E40F8ADC-518E-49A5-A13C-474901B80668}">
      <dgm:prSet/>
      <dgm:spPr/>
      <dgm:t>
        <a:bodyPr/>
        <a:lstStyle/>
        <a:p>
          <a:endParaRPr lang="ru-RU"/>
        </a:p>
      </dgm:t>
    </dgm:pt>
    <dgm:pt modelId="{8E56411B-B433-44A0-B2C4-7F7F331B6AE5}" type="sibTrans" cxnId="{E40F8ADC-518E-49A5-A13C-474901B80668}">
      <dgm:prSet/>
      <dgm:spPr/>
      <dgm:t>
        <a:bodyPr/>
        <a:lstStyle/>
        <a:p>
          <a:endParaRPr lang="ru-RU"/>
        </a:p>
      </dgm:t>
    </dgm:pt>
    <dgm:pt modelId="{A9B662F1-5834-4227-8BBC-27D4BFD183E0}">
      <dgm:prSet/>
      <dgm:spPr/>
      <dgm:t>
        <a:bodyPr/>
        <a:lstStyle/>
        <a:p>
          <a:pPr rtl="0"/>
          <a:r>
            <a:rPr lang="ru-RU" i="1" smtClean="0"/>
            <a:t>Двойник</a:t>
          </a:r>
          <a:endParaRPr lang="ru-RU"/>
        </a:p>
      </dgm:t>
    </dgm:pt>
    <dgm:pt modelId="{AA26ECBC-E43D-42DB-8B0E-7D0E98B7CD71}" type="parTrans" cxnId="{C112DD57-F9B0-41AE-97B2-59766A5FD675}">
      <dgm:prSet/>
      <dgm:spPr/>
      <dgm:t>
        <a:bodyPr/>
        <a:lstStyle/>
        <a:p>
          <a:endParaRPr lang="ru-RU"/>
        </a:p>
      </dgm:t>
    </dgm:pt>
    <dgm:pt modelId="{5CFBDA3A-5EC2-43FE-9F1E-1A7D5D0F8846}" type="sibTrans" cxnId="{C112DD57-F9B0-41AE-97B2-59766A5FD675}">
      <dgm:prSet/>
      <dgm:spPr/>
      <dgm:t>
        <a:bodyPr/>
        <a:lstStyle/>
        <a:p>
          <a:endParaRPr lang="ru-RU"/>
        </a:p>
      </dgm:t>
    </dgm:pt>
    <dgm:pt modelId="{50F37A4D-DF14-44FB-B9BE-CAD5DFB47B57}">
      <dgm:prSet/>
      <dgm:spPr/>
      <dgm:t>
        <a:bodyPr/>
        <a:lstStyle/>
        <a:p>
          <a:pPr rtl="0"/>
          <a:r>
            <a:rPr lang="ru-RU" i="1" smtClean="0"/>
            <a:t>Обмен ролями</a:t>
          </a:r>
          <a:endParaRPr lang="ru-RU"/>
        </a:p>
      </dgm:t>
    </dgm:pt>
    <dgm:pt modelId="{458CB1A1-53F9-4DD0-8782-6DB94FC30E97}" type="parTrans" cxnId="{C66F12F7-1047-4B1D-B5F5-4CAB61C615B3}">
      <dgm:prSet/>
      <dgm:spPr/>
      <dgm:t>
        <a:bodyPr/>
        <a:lstStyle/>
        <a:p>
          <a:endParaRPr lang="ru-RU"/>
        </a:p>
      </dgm:t>
    </dgm:pt>
    <dgm:pt modelId="{1FA2568D-8994-4B1B-BCF0-4BCDB7981376}" type="sibTrans" cxnId="{C66F12F7-1047-4B1D-B5F5-4CAB61C615B3}">
      <dgm:prSet/>
      <dgm:spPr/>
      <dgm:t>
        <a:bodyPr/>
        <a:lstStyle/>
        <a:p>
          <a:endParaRPr lang="ru-RU"/>
        </a:p>
      </dgm:t>
    </dgm:pt>
    <dgm:pt modelId="{1EB59149-76B2-440D-8018-97FF1C064D5F}">
      <dgm:prSet/>
      <dgm:spPr/>
      <dgm:t>
        <a:bodyPr/>
        <a:lstStyle/>
        <a:p>
          <a:pPr rtl="0"/>
          <a:r>
            <a:rPr lang="ru-RU" i="1" smtClean="0"/>
            <a:t>Отображение</a:t>
          </a:r>
          <a:endParaRPr lang="ru-RU"/>
        </a:p>
      </dgm:t>
    </dgm:pt>
    <dgm:pt modelId="{55A91568-1917-4858-8717-5E9A2DD8658A}" type="parTrans" cxnId="{3091D026-00D2-460B-885F-EAA08E505DA8}">
      <dgm:prSet/>
      <dgm:spPr/>
      <dgm:t>
        <a:bodyPr/>
        <a:lstStyle/>
        <a:p>
          <a:endParaRPr lang="ru-RU"/>
        </a:p>
      </dgm:t>
    </dgm:pt>
    <dgm:pt modelId="{80EF3480-5787-4944-94A4-16C6C837571C}" type="sibTrans" cxnId="{3091D026-00D2-460B-885F-EAA08E505DA8}">
      <dgm:prSet/>
      <dgm:spPr/>
      <dgm:t>
        <a:bodyPr/>
        <a:lstStyle/>
        <a:p>
          <a:endParaRPr lang="ru-RU"/>
        </a:p>
      </dgm:t>
    </dgm:pt>
    <dgm:pt modelId="{50B3C78B-0841-438C-B584-5096F42F0F49}" type="pres">
      <dgm:prSet presAssocID="{BF8B3D9D-9C69-47CA-9014-D596DE736F0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F9D952-4F72-4551-B2F8-47EBF474E229}" type="pres">
      <dgm:prSet presAssocID="{816869E0-5165-4C47-9B83-ACE74F48C5A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19F867-053E-4876-9F58-25F223332EBD}" type="pres">
      <dgm:prSet presAssocID="{8E56411B-B433-44A0-B2C4-7F7F331B6AE5}" presName="sibTrans" presStyleCnt="0"/>
      <dgm:spPr/>
    </dgm:pt>
    <dgm:pt modelId="{428FA4B2-14F7-4EDC-B9AF-A6265CAA54EB}" type="pres">
      <dgm:prSet presAssocID="{A9B662F1-5834-4227-8BBC-27D4BFD183E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EAB736-C8A6-4FAF-B49A-3C5251ADDFC3}" type="pres">
      <dgm:prSet presAssocID="{5CFBDA3A-5EC2-43FE-9F1E-1A7D5D0F8846}" presName="sibTrans" presStyleCnt="0"/>
      <dgm:spPr/>
    </dgm:pt>
    <dgm:pt modelId="{1EDD5318-5F7A-4C6F-8EFB-D1D858BE2BAE}" type="pres">
      <dgm:prSet presAssocID="{50F37A4D-DF14-44FB-B9BE-CAD5DFB47B5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0BACEF-278D-4E01-A39E-2A010E110045}" type="pres">
      <dgm:prSet presAssocID="{1FA2568D-8994-4B1B-BCF0-4BCDB7981376}" presName="sibTrans" presStyleCnt="0"/>
      <dgm:spPr/>
    </dgm:pt>
    <dgm:pt modelId="{B71CF63A-A358-437B-97AE-8A743BBDBE55}" type="pres">
      <dgm:prSet presAssocID="{1EB59149-76B2-440D-8018-97FF1C064D5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E1A182-15FC-4E40-B0E0-13BDDF03A1B6}" type="presOf" srcId="{A9B662F1-5834-4227-8BBC-27D4BFD183E0}" destId="{428FA4B2-14F7-4EDC-B9AF-A6265CAA54EB}" srcOrd="0" destOrd="0" presId="urn:microsoft.com/office/officeart/2005/8/layout/default"/>
    <dgm:cxn modelId="{2E63B629-C966-46F6-A5D0-CB68208EA952}" type="presOf" srcId="{BF8B3D9D-9C69-47CA-9014-D596DE736F03}" destId="{50B3C78B-0841-438C-B584-5096F42F0F49}" srcOrd="0" destOrd="0" presId="urn:microsoft.com/office/officeart/2005/8/layout/default"/>
    <dgm:cxn modelId="{A2257722-7205-4D05-A750-5488B16FB0C7}" type="presOf" srcId="{816869E0-5165-4C47-9B83-ACE74F48C5AA}" destId="{FFF9D952-4F72-4551-B2F8-47EBF474E229}" srcOrd="0" destOrd="0" presId="urn:microsoft.com/office/officeart/2005/8/layout/default"/>
    <dgm:cxn modelId="{C112DD57-F9B0-41AE-97B2-59766A5FD675}" srcId="{BF8B3D9D-9C69-47CA-9014-D596DE736F03}" destId="{A9B662F1-5834-4227-8BBC-27D4BFD183E0}" srcOrd="1" destOrd="0" parTransId="{AA26ECBC-E43D-42DB-8B0E-7D0E98B7CD71}" sibTransId="{5CFBDA3A-5EC2-43FE-9F1E-1A7D5D0F8846}"/>
    <dgm:cxn modelId="{3091D026-00D2-460B-885F-EAA08E505DA8}" srcId="{BF8B3D9D-9C69-47CA-9014-D596DE736F03}" destId="{1EB59149-76B2-440D-8018-97FF1C064D5F}" srcOrd="3" destOrd="0" parTransId="{55A91568-1917-4858-8717-5E9A2DD8658A}" sibTransId="{80EF3480-5787-4944-94A4-16C6C837571C}"/>
    <dgm:cxn modelId="{2690AD20-F3AF-4567-B3C4-E1932FE1D63A}" type="presOf" srcId="{1EB59149-76B2-440D-8018-97FF1C064D5F}" destId="{B71CF63A-A358-437B-97AE-8A743BBDBE55}" srcOrd="0" destOrd="0" presId="urn:microsoft.com/office/officeart/2005/8/layout/default"/>
    <dgm:cxn modelId="{C66F12F7-1047-4B1D-B5F5-4CAB61C615B3}" srcId="{BF8B3D9D-9C69-47CA-9014-D596DE736F03}" destId="{50F37A4D-DF14-44FB-B9BE-CAD5DFB47B57}" srcOrd="2" destOrd="0" parTransId="{458CB1A1-53F9-4DD0-8782-6DB94FC30E97}" sibTransId="{1FA2568D-8994-4B1B-BCF0-4BCDB7981376}"/>
    <dgm:cxn modelId="{E293C26A-F334-4848-94E8-F7C9FFC16641}" type="presOf" srcId="{50F37A4D-DF14-44FB-B9BE-CAD5DFB47B57}" destId="{1EDD5318-5F7A-4C6F-8EFB-D1D858BE2BAE}" srcOrd="0" destOrd="0" presId="urn:microsoft.com/office/officeart/2005/8/layout/default"/>
    <dgm:cxn modelId="{E40F8ADC-518E-49A5-A13C-474901B80668}" srcId="{BF8B3D9D-9C69-47CA-9014-D596DE736F03}" destId="{816869E0-5165-4C47-9B83-ACE74F48C5AA}" srcOrd="0" destOrd="0" parTransId="{A4D66B13-730A-47E6-9483-B86DD6D260BE}" sibTransId="{8E56411B-B433-44A0-B2C4-7F7F331B6AE5}"/>
    <dgm:cxn modelId="{AB4E2C8C-BD1A-40D1-8BDE-7ABAEB01083A}" type="presParOf" srcId="{50B3C78B-0841-438C-B584-5096F42F0F49}" destId="{FFF9D952-4F72-4551-B2F8-47EBF474E229}" srcOrd="0" destOrd="0" presId="urn:microsoft.com/office/officeart/2005/8/layout/default"/>
    <dgm:cxn modelId="{8CADAECB-49FF-4A05-A345-AA293A515E63}" type="presParOf" srcId="{50B3C78B-0841-438C-B584-5096F42F0F49}" destId="{3A19F867-053E-4876-9F58-25F223332EBD}" srcOrd="1" destOrd="0" presId="urn:microsoft.com/office/officeart/2005/8/layout/default"/>
    <dgm:cxn modelId="{CDF3B6B1-72D1-4083-97EE-606093E673FD}" type="presParOf" srcId="{50B3C78B-0841-438C-B584-5096F42F0F49}" destId="{428FA4B2-14F7-4EDC-B9AF-A6265CAA54EB}" srcOrd="2" destOrd="0" presId="urn:microsoft.com/office/officeart/2005/8/layout/default"/>
    <dgm:cxn modelId="{C9B63B5A-5FA5-48E5-B993-D09C0A4B4DB1}" type="presParOf" srcId="{50B3C78B-0841-438C-B584-5096F42F0F49}" destId="{41EAB736-C8A6-4FAF-B49A-3C5251ADDFC3}" srcOrd="3" destOrd="0" presId="urn:microsoft.com/office/officeart/2005/8/layout/default"/>
    <dgm:cxn modelId="{0AC3B8EE-A6E5-4A71-8A7A-9CF849E2AC26}" type="presParOf" srcId="{50B3C78B-0841-438C-B584-5096F42F0F49}" destId="{1EDD5318-5F7A-4C6F-8EFB-D1D858BE2BAE}" srcOrd="4" destOrd="0" presId="urn:microsoft.com/office/officeart/2005/8/layout/default"/>
    <dgm:cxn modelId="{84FAF097-010C-4BCE-ACA5-822B81B80336}" type="presParOf" srcId="{50B3C78B-0841-438C-B584-5096F42F0F49}" destId="{B00BACEF-278D-4E01-A39E-2A010E110045}" srcOrd="5" destOrd="0" presId="urn:microsoft.com/office/officeart/2005/8/layout/default"/>
    <dgm:cxn modelId="{E44963D4-D023-4876-BF68-33060418E770}" type="presParOf" srcId="{50B3C78B-0841-438C-B584-5096F42F0F49}" destId="{B71CF63A-A358-437B-97AE-8A743BBDBE5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38A5DED-664F-46E6-B870-CC77DF263C80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3CABD7CA-478F-4101-89F4-6BE177104E72}">
      <dgm:prSet/>
      <dgm:spPr/>
      <dgm:t>
        <a:bodyPr/>
        <a:lstStyle/>
        <a:p>
          <a:pPr rtl="0"/>
          <a:r>
            <a:rPr lang="ru-RU" dirty="0" smtClean="0"/>
            <a:t>В плане терапевтических целей </a:t>
          </a:r>
          <a:r>
            <a:rPr lang="ru-RU" dirty="0" err="1" smtClean="0"/>
            <a:t>психодрама</a:t>
          </a:r>
          <a:r>
            <a:rPr lang="ru-RU" dirty="0" smtClean="0"/>
            <a:t> применяется при </a:t>
          </a:r>
          <a:endParaRPr lang="ru-RU" dirty="0"/>
        </a:p>
      </dgm:t>
    </dgm:pt>
    <dgm:pt modelId="{68E95F86-9D94-4804-BB79-29AB3D6C65A7}" type="parTrans" cxnId="{7B7C3EB5-ABC1-4F5D-86C3-5D5478E84995}">
      <dgm:prSet/>
      <dgm:spPr/>
      <dgm:t>
        <a:bodyPr/>
        <a:lstStyle/>
        <a:p>
          <a:endParaRPr lang="ru-RU"/>
        </a:p>
      </dgm:t>
    </dgm:pt>
    <dgm:pt modelId="{E8295135-FA4D-4697-A4CF-CFDB022B6B8B}" type="sibTrans" cxnId="{7B7C3EB5-ABC1-4F5D-86C3-5D5478E84995}">
      <dgm:prSet/>
      <dgm:spPr/>
      <dgm:t>
        <a:bodyPr/>
        <a:lstStyle/>
        <a:p>
          <a:endParaRPr lang="ru-RU"/>
        </a:p>
      </dgm:t>
    </dgm:pt>
    <dgm:pt modelId="{D2E7C7F9-0F67-479C-8482-6A616F2F8C3C}">
      <dgm:prSet/>
      <dgm:spPr/>
      <dgm:t>
        <a:bodyPr/>
        <a:lstStyle/>
        <a:p>
          <a:pPr rtl="0"/>
          <a:r>
            <a:rPr lang="ru-RU" smtClean="0"/>
            <a:t>лечении алкоголиков, наркоманов </a:t>
          </a:r>
          <a:endParaRPr lang="ru-RU"/>
        </a:p>
      </dgm:t>
    </dgm:pt>
    <dgm:pt modelId="{E630A309-4155-4A7D-A407-EEC6021BA1FE}" type="parTrans" cxnId="{4D3F4AD4-6047-4801-B4FF-99E1C2E7CEE3}">
      <dgm:prSet/>
      <dgm:spPr/>
      <dgm:t>
        <a:bodyPr/>
        <a:lstStyle/>
        <a:p>
          <a:endParaRPr lang="ru-RU"/>
        </a:p>
      </dgm:t>
    </dgm:pt>
    <dgm:pt modelId="{C6A4364C-CC95-4F45-A2A1-6FD171D7F649}" type="sibTrans" cxnId="{4D3F4AD4-6047-4801-B4FF-99E1C2E7CEE3}">
      <dgm:prSet/>
      <dgm:spPr/>
      <dgm:t>
        <a:bodyPr/>
        <a:lstStyle/>
        <a:p>
          <a:endParaRPr lang="ru-RU"/>
        </a:p>
      </dgm:t>
    </dgm:pt>
    <dgm:pt modelId="{E23E0429-DEB0-4498-928F-8853D8F84A66}">
      <dgm:prSet/>
      <dgm:spPr/>
      <dgm:t>
        <a:bodyPr/>
        <a:lstStyle/>
        <a:p>
          <a:pPr rtl="0"/>
          <a:r>
            <a:rPr lang="ru-RU" smtClean="0"/>
            <a:t>работе с делинквентами, стационарными больными и детьми</a:t>
          </a:r>
          <a:endParaRPr lang="ru-RU"/>
        </a:p>
      </dgm:t>
    </dgm:pt>
    <dgm:pt modelId="{53E3C9FA-81FB-4747-8F7F-ABF971FEF58D}" type="parTrans" cxnId="{077BCAD7-FCAD-4D0A-8BDA-7BE1FC5DAE5E}">
      <dgm:prSet/>
      <dgm:spPr/>
      <dgm:t>
        <a:bodyPr/>
        <a:lstStyle/>
        <a:p>
          <a:endParaRPr lang="ru-RU"/>
        </a:p>
      </dgm:t>
    </dgm:pt>
    <dgm:pt modelId="{21760010-C74E-46AE-9AAF-E4AD0728139A}" type="sibTrans" cxnId="{077BCAD7-FCAD-4D0A-8BDA-7BE1FC5DAE5E}">
      <dgm:prSet/>
      <dgm:spPr/>
      <dgm:t>
        <a:bodyPr/>
        <a:lstStyle/>
        <a:p>
          <a:endParaRPr lang="ru-RU"/>
        </a:p>
      </dgm:t>
    </dgm:pt>
    <dgm:pt modelId="{BB813E46-2991-48D2-A2E7-F697BC644491}">
      <dgm:prSet/>
      <dgm:spPr/>
      <dgm:t>
        <a:bodyPr/>
        <a:lstStyle/>
        <a:p>
          <a:pPr rtl="0"/>
          <a:r>
            <a:rPr lang="ru-RU" smtClean="0"/>
            <a:t>Кроме того, психодрама используется как средство расширения самосознания человека и коррекции навыков межличностного общения.</a:t>
          </a:r>
          <a:endParaRPr lang="ru-RU"/>
        </a:p>
      </dgm:t>
    </dgm:pt>
    <dgm:pt modelId="{2FFFCFF3-335E-4A9C-AEF3-30B0AC4E550F}" type="parTrans" cxnId="{52931838-42CA-4383-9F5F-DA23FC11647C}">
      <dgm:prSet/>
      <dgm:spPr/>
      <dgm:t>
        <a:bodyPr/>
        <a:lstStyle/>
        <a:p>
          <a:endParaRPr lang="ru-RU"/>
        </a:p>
      </dgm:t>
    </dgm:pt>
    <dgm:pt modelId="{1B678509-AFA9-4D5A-9668-57BC810520AD}" type="sibTrans" cxnId="{52931838-42CA-4383-9F5F-DA23FC11647C}">
      <dgm:prSet/>
      <dgm:spPr/>
      <dgm:t>
        <a:bodyPr/>
        <a:lstStyle/>
        <a:p>
          <a:endParaRPr lang="ru-RU"/>
        </a:p>
      </dgm:t>
    </dgm:pt>
    <dgm:pt modelId="{D826E36F-4570-42C5-B581-E7DEE1D4C9CC}" type="pres">
      <dgm:prSet presAssocID="{B38A5DED-664F-46E6-B870-CC77DF263C8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0D1ABA-CF4B-4932-A8AA-D2937676C068}" type="pres">
      <dgm:prSet presAssocID="{3CABD7CA-478F-4101-89F4-6BE177104E72}" presName="parentText" presStyleLbl="node1" presStyleIdx="0" presStyleCnt="2" custScaleY="5432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E2C4C7-EB2D-4AF0-89B4-164AA34B7AD0}" type="pres">
      <dgm:prSet presAssocID="{3CABD7CA-478F-4101-89F4-6BE177104E72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B3B445-CB27-4AA1-9F54-9FB3F78DCA43}" type="pres">
      <dgm:prSet presAssocID="{BB813E46-2991-48D2-A2E7-F697BC644491}" presName="parentText" presStyleLbl="node1" presStyleIdx="1" presStyleCnt="2" custScaleY="8034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7D9ED6-BB9A-4B51-8359-625A7BA14F33}" type="presOf" srcId="{D2E7C7F9-0F67-479C-8482-6A616F2F8C3C}" destId="{03E2C4C7-EB2D-4AF0-89B4-164AA34B7AD0}" srcOrd="0" destOrd="0" presId="urn:microsoft.com/office/officeart/2005/8/layout/vList2"/>
    <dgm:cxn modelId="{DA2A0300-AFDD-4901-9658-723A8E4C2E9F}" type="presOf" srcId="{BB813E46-2991-48D2-A2E7-F697BC644491}" destId="{BCB3B445-CB27-4AA1-9F54-9FB3F78DCA43}" srcOrd="0" destOrd="0" presId="urn:microsoft.com/office/officeart/2005/8/layout/vList2"/>
    <dgm:cxn modelId="{52931838-42CA-4383-9F5F-DA23FC11647C}" srcId="{B38A5DED-664F-46E6-B870-CC77DF263C80}" destId="{BB813E46-2991-48D2-A2E7-F697BC644491}" srcOrd="1" destOrd="0" parTransId="{2FFFCFF3-335E-4A9C-AEF3-30B0AC4E550F}" sibTransId="{1B678509-AFA9-4D5A-9668-57BC810520AD}"/>
    <dgm:cxn modelId="{9AD46B2E-A1D0-4A19-AA80-728EB6194459}" type="presOf" srcId="{B38A5DED-664F-46E6-B870-CC77DF263C80}" destId="{D826E36F-4570-42C5-B581-E7DEE1D4C9CC}" srcOrd="0" destOrd="0" presId="urn:microsoft.com/office/officeart/2005/8/layout/vList2"/>
    <dgm:cxn modelId="{DF933CCA-0795-4CBB-B801-468C3C6ECC21}" type="presOf" srcId="{3CABD7CA-478F-4101-89F4-6BE177104E72}" destId="{040D1ABA-CF4B-4932-A8AA-D2937676C068}" srcOrd="0" destOrd="0" presId="urn:microsoft.com/office/officeart/2005/8/layout/vList2"/>
    <dgm:cxn modelId="{7B7C3EB5-ABC1-4F5D-86C3-5D5478E84995}" srcId="{B38A5DED-664F-46E6-B870-CC77DF263C80}" destId="{3CABD7CA-478F-4101-89F4-6BE177104E72}" srcOrd="0" destOrd="0" parTransId="{68E95F86-9D94-4804-BB79-29AB3D6C65A7}" sibTransId="{E8295135-FA4D-4697-A4CF-CFDB022B6B8B}"/>
    <dgm:cxn modelId="{C6DE71E4-8207-4913-8C1B-E775A7D0EEB7}" type="presOf" srcId="{E23E0429-DEB0-4498-928F-8853D8F84A66}" destId="{03E2C4C7-EB2D-4AF0-89B4-164AA34B7AD0}" srcOrd="0" destOrd="1" presId="urn:microsoft.com/office/officeart/2005/8/layout/vList2"/>
    <dgm:cxn modelId="{077BCAD7-FCAD-4D0A-8BDA-7BE1FC5DAE5E}" srcId="{3CABD7CA-478F-4101-89F4-6BE177104E72}" destId="{E23E0429-DEB0-4498-928F-8853D8F84A66}" srcOrd="1" destOrd="0" parTransId="{53E3C9FA-81FB-4747-8F7F-ABF971FEF58D}" sibTransId="{21760010-C74E-46AE-9AAF-E4AD0728139A}"/>
    <dgm:cxn modelId="{4D3F4AD4-6047-4801-B4FF-99E1C2E7CEE3}" srcId="{3CABD7CA-478F-4101-89F4-6BE177104E72}" destId="{D2E7C7F9-0F67-479C-8482-6A616F2F8C3C}" srcOrd="0" destOrd="0" parTransId="{E630A309-4155-4A7D-A407-EEC6021BA1FE}" sibTransId="{C6A4364C-CC95-4F45-A2A1-6FD171D7F649}"/>
    <dgm:cxn modelId="{6ED42267-864D-4B62-AAEA-93335F0C9488}" type="presParOf" srcId="{D826E36F-4570-42C5-B581-E7DEE1D4C9CC}" destId="{040D1ABA-CF4B-4932-A8AA-D2937676C068}" srcOrd="0" destOrd="0" presId="urn:microsoft.com/office/officeart/2005/8/layout/vList2"/>
    <dgm:cxn modelId="{E2640FDF-EE75-4D12-8F2C-55D1437FBEEB}" type="presParOf" srcId="{D826E36F-4570-42C5-B581-E7DEE1D4C9CC}" destId="{03E2C4C7-EB2D-4AF0-89B4-164AA34B7AD0}" srcOrd="1" destOrd="0" presId="urn:microsoft.com/office/officeart/2005/8/layout/vList2"/>
    <dgm:cxn modelId="{5C0268B4-C56C-4DC3-8452-43D4DB14F925}" type="presParOf" srcId="{D826E36F-4570-42C5-B581-E7DEE1D4C9CC}" destId="{BCB3B445-CB27-4AA1-9F54-9FB3F78DCA4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D1327-077A-470E-AB2E-DF00C07A39F4}">
      <dsp:nvSpPr>
        <dsp:cNvPr id="0" name=""/>
        <dsp:cNvSpPr/>
      </dsp:nvSpPr>
      <dsp:spPr>
        <a:xfrm>
          <a:off x="2561558" y="942285"/>
          <a:ext cx="838955" cy="424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914"/>
              </a:lnTo>
              <a:lnTo>
                <a:pt x="838955" y="285914"/>
              </a:lnTo>
              <a:lnTo>
                <a:pt x="838955" y="4242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DD8766-5B66-41C1-BAB4-F12161843FF3}">
      <dsp:nvSpPr>
        <dsp:cNvPr id="0" name=""/>
        <dsp:cNvSpPr/>
      </dsp:nvSpPr>
      <dsp:spPr>
        <a:xfrm>
          <a:off x="1570075" y="942285"/>
          <a:ext cx="991483" cy="424294"/>
        </a:xfrm>
        <a:custGeom>
          <a:avLst/>
          <a:gdLst/>
          <a:ahLst/>
          <a:cxnLst/>
          <a:rect l="0" t="0" r="0" b="0"/>
          <a:pathLst>
            <a:path>
              <a:moveTo>
                <a:pt x="991483" y="0"/>
              </a:moveTo>
              <a:lnTo>
                <a:pt x="991483" y="285914"/>
              </a:lnTo>
              <a:lnTo>
                <a:pt x="0" y="285914"/>
              </a:lnTo>
              <a:lnTo>
                <a:pt x="0" y="4242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2C705-D96D-4EE7-8E62-E1F66CD0060F}">
      <dsp:nvSpPr>
        <dsp:cNvPr id="0" name=""/>
        <dsp:cNvSpPr/>
      </dsp:nvSpPr>
      <dsp:spPr>
        <a:xfrm>
          <a:off x="1814679" y="-6251"/>
          <a:ext cx="1493758" cy="9485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188A15-CF84-4843-A5BA-D174DCF7B290}">
      <dsp:nvSpPr>
        <dsp:cNvPr id="0" name=""/>
        <dsp:cNvSpPr/>
      </dsp:nvSpPr>
      <dsp:spPr>
        <a:xfrm>
          <a:off x="1980652" y="151423"/>
          <a:ext cx="1493758" cy="9485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Родитель</a:t>
          </a:r>
        </a:p>
      </dsp:txBody>
      <dsp:txXfrm>
        <a:off x="2008434" y="179205"/>
        <a:ext cx="1438194" cy="892972"/>
      </dsp:txXfrm>
    </dsp:sp>
    <dsp:sp modelId="{068427E4-86B8-44D7-935B-6D7ED8F69105}">
      <dsp:nvSpPr>
        <dsp:cNvPr id="0" name=""/>
        <dsp:cNvSpPr/>
      </dsp:nvSpPr>
      <dsp:spPr>
        <a:xfrm>
          <a:off x="823196" y="1366579"/>
          <a:ext cx="1493758" cy="9485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9245C3-CE3F-41CD-922C-C1C416294970}">
      <dsp:nvSpPr>
        <dsp:cNvPr id="0" name=""/>
        <dsp:cNvSpPr/>
      </dsp:nvSpPr>
      <dsp:spPr>
        <a:xfrm>
          <a:off x="989169" y="1524254"/>
          <a:ext cx="1493758" cy="9485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Заботливый</a:t>
          </a:r>
        </a:p>
      </dsp:txBody>
      <dsp:txXfrm>
        <a:off x="1016951" y="1552036"/>
        <a:ext cx="1438194" cy="892972"/>
      </dsp:txXfrm>
    </dsp:sp>
    <dsp:sp modelId="{8240EF8F-3504-49D2-8685-848E8C380CBA}">
      <dsp:nvSpPr>
        <dsp:cNvPr id="0" name=""/>
        <dsp:cNvSpPr/>
      </dsp:nvSpPr>
      <dsp:spPr>
        <a:xfrm>
          <a:off x="2653635" y="1366579"/>
          <a:ext cx="1493758" cy="9485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AEE4C3-0499-4B56-A9E4-EF401D81BE42}">
      <dsp:nvSpPr>
        <dsp:cNvPr id="0" name=""/>
        <dsp:cNvSpPr/>
      </dsp:nvSpPr>
      <dsp:spPr>
        <a:xfrm>
          <a:off x="2819608" y="1524254"/>
          <a:ext cx="1493758" cy="9485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Критический</a:t>
          </a:r>
        </a:p>
      </dsp:txBody>
      <dsp:txXfrm>
        <a:off x="2847390" y="1552036"/>
        <a:ext cx="1438194" cy="8929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8BAD4E-9DB3-45C9-8BD6-3AF36B54ABD7}">
      <dsp:nvSpPr>
        <dsp:cNvPr id="0" name=""/>
        <dsp:cNvSpPr/>
      </dsp:nvSpPr>
      <dsp:spPr>
        <a:xfrm>
          <a:off x="2330301" y="1044847"/>
          <a:ext cx="1611070" cy="5051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152"/>
              </a:lnTo>
              <a:lnTo>
                <a:pt x="1611070" y="352152"/>
              </a:lnTo>
              <a:lnTo>
                <a:pt x="1611070" y="5051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5A3524-99A5-46CF-83E9-67BBCFF32357}">
      <dsp:nvSpPr>
        <dsp:cNvPr id="0" name=""/>
        <dsp:cNvSpPr/>
      </dsp:nvSpPr>
      <dsp:spPr>
        <a:xfrm>
          <a:off x="1375134" y="1044847"/>
          <a:ext cx="955166" cy="505196"/>
        </a:xfrm>
        <a:custGeom>
          <a:avLst/>
          <a:gdLst/>
          <a:ahLst/>
          <a:cxnLst/>
          <a:rect l="0" t="0" r="0" b="0"/>
          <a:pathLst>
            <a:path>
              <a:moveTo>
                <a:pt x="955166" y="0"/>
              </a:moveTo>
              <a:lnTo>
                <a:pt x="955166" y="352152"/>
              </a:lnTo>
              <a:lnTo>
                <a:pt x="0" y="352152"/>
              </a:lnTo>
              <a:lnTo>
                <a:pt x="0" y="5051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63D0DC-33B1-480F-801C-4EDFEAA80C1D}">
      <dsp:nvSpPr>
        <dsp:cNvPr id="0" name=""/>
        <dsp:cNvSpPr/>
      </dsp:nvSpPr>
      <dsp:spPr>
        <a:xfrm>
          <a:off x="1504277" y="-4203"/>
          <a:ext cx="1652047" cy="1049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AB3C14-A3EA-40E0-B891-B4D488770D80}">
      <dsp:nvSpPr>
        <dsp:cNvPr id="0" name=""/>
        <dsp:cNvSpPr/>
      </dsp:nvSpPr>
      <dsp:spPr>
        <a:xfrm>
          <a:off x="1687837" y="170179"/>
          <a:ext cx="1652047" cy="10490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Способы проявления</a:t>
          </a:r>
        </a:p>
      </dsp:txBody>
      <dsp:txXfrm>
        <a:off x="1718563" y="200905"/>
        <a:ext cx="1590595" cy="987598"/>
      </dsp:txXfrm>
    </dsp:sp>
    <dsp:sp modelId="{B3C1F613-B7C6-426D-A229-D649EEC08413}">
      <dsp:nvSpPr>
        <dsp:cNvPr id="0" name=""/>
        <dsp:cNvSpPr/>
      </dsp:nvSpPr>
      <dsp:spPr>
        <a:xfrm>
          <a:off x="2043" y="1550043"/>
          <a:ext cx="2746182" cy="1049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75C08C-B7A3-42CE-BA33-9F7598CA5755}">
      <dsp:nvSpPr>
        <dsp:cNvPr id="0" name=""/>
        <dsp:cNvSpPr/>
      </dsp:nvSpPr>
      <dsp:spPr>
        <a:xfrm>
          <a:off x="185604" y="1724426"/>
          <a:ext cx="2746182" cy="10490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Приспособившийся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Ребенок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>
        <a:off x="216330" y="1755152"/>
        <a:ext cx="2684730" cy="987598"/>
      </dsp:txXfrm>
    </dsp:sp>
    <dsp:sp modelId="{4D88FFDA-976B-43BE-905E-E00D26B9FE43}">
      <dsp:nvSpPr>
        <dsp:cNvPr id="0" name=""/>
        <dsp:cNvSpPr/>
      </dsp:nvSpPr>
      <dsp:spPr>
        <a:xfrm>
          <a:off x="3115347" y="1550043"/>
          <a:ext cx="1652047" cy="1049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62EB6F-5A93-4C2E-8E3E-FD27C2470B04}">
      <dsp:nvSpPr>
        <dsp:cNvPr id="0" name=""/>
        <dsp:cNvSpPr/>
      </dsp:nvSpPr>
      <dsp:spPr>
        <a:xfrm>
          <a:off x="3298908" y="1724426"/>
          <a:ext cx="1652047" cy="10490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Естественный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Ребенок</a:t>
          </a:r>
        </a:p>
      </dsp:txBody>
      <dsp:txXfrm>
        <a:off x="3329634" y="1755152"/>
        <a:ext cx="1590595" cy="9875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BA8278-EAD5-4DE8-8F20-2CA25FE6963D}">
      <dsp:nvSpPr>
        <dsp:cNvPr id="0" name=""/>
        <dsp:cNvSpPr/>
      </dsp:nvSpPr>
      <dsp:spPr>
        <a:xfrm>
          <a:off x="0" y="485206"/>
          <a:ext cx="8533389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терапевтический групповой процесс с использованием инструмента драматической импровизации для изучения внутреннего мира клиента</a:t>
          </a:r>
          <a:endParaRPr lang="ru-RU" sz="2100" kern="1200" dirty="0"/>
        </a:p>
      </dsp:txBody>
      <dsp:txXfrm>
        <a:off x="40780" y="525986"/>
        <a:ext cx="8451829" cy="753819"/>
      </dsp:txXfrm>
    </dsp:sp>
    <dsp:sp modelId="{68BBB55B-89D1-47E5-9CA2-068EC484DBF2}">
      <dsp:nvSpPr>
        <dsp:cNvPr id="0" name=""/>
        <dsp:cNvSpPr/>
      </dsp:nvSpPr>
      <dsp:spPr>
        <a:xfrm>
          <a:off x="0" y="1381066"/>
          <a:ext cx="8533389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вид драматического искусства, отражающий действительные проблемы клиента</a:t>
          </a:r>
          <a:endParaRPr lang="ru-RU" sz="2100" kern="1200" dirty="0"/>
        </a:p>
      </dsp:txBody>
      <dsp:txXfrm>
        <a:off x="40780" y="1421846"/>
        <a:ext cx="8451829" cy="753819"/>
      </dsp:txXfrm>
    </dsp:sp>
    <dsp:sp modelId="{BAC0DCF0-079F-4EFB-8B17-610012D9779C}">
      <dsp:nvSpPr>
        <dsp:cNvPr id="0" name=""/>
        <dsp:cNvSpPr/>
      </dsp:nvSpPr>
      <dsp:spPr>
        <a:xfrm>
          <a:off x="0" y="2276926"/>
          <a:ext cx="8533389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первый метод групповой психотерапии для изучения личностных проблем, мечтаний, страхов и фантазий</a:t>
          </a:r>
          <a:endParaRPr lang="ru-RU" sz="2100" kern="1200" dirty="0"/>
        </a:p>
      </dsp:txBody>
      <dsp:txXfrm>
        <a:off x="40780" y="2317706"/>
        <a:ext cx="8451829" cy="7538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933DB8-AC2E-4263-A331-BC2A1AA142E1}">
      <dsp:nvSpPr>
        <dsp:cNvPr id="0" name=""/>
        <dsp:cNvSpPr/>
      </dsp:nvSpPr>
      <dsp:spPr>
        <a:xfrm>
          <a:off x="197662" y="0"/>
          <a:ext cx="4392632" cy="1757053"/>
        </a:xfrm>
        <a:prstGeom prst="leftRightRibb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79DAC1-46E4-4CED-876C-6AB1D2B341BA}">
      <dsp:nvSpPr>
        <dsp:cNvPr id="0" name=""/>
        <dsp:cNvSpPr/>
      </dsp:nvSpPr>
      <dsp:spPr>
        <a:xfrm>
          <a:off x="724778" y="307484"/>
          <a:ext cx="1449568" cy="86095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232" rIns="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Действия</a:t>
          </a:r>
          <a:endParaRPr lang="ru-RU" sz="2200" kern="1200" dirty="0"/>
        </a:p>
      </dsp:txBody>
      <dsp:txXfrm>
        <a:off x="724778" y="307484"/>
        <a:ext cx="1449568" cy="860955"/>
      </dsp:txXfrm>
    </dsp:sp>
    <dsp:sp modelId="{052712FE-5693-4D3D-95E5-60259ECB53EC}">
      <dsp:nvSpPr>
        <dsp:cNvPr id="0" name=""/>
        <dsp:cNvSpPr/>
      </dsp:nvSpPr>
      <dsp:spPr>
        <a:xfrm>
          <a:off x="2393979" y="588612"/>
          <a:ext cx="1713126" cy="86095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232" rIns="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Вербализация</a:t>
          </a:r>
          <a:endParaRPr lang="ru-RU" sz="2200" kern="1200" dirty="0"/>
        </a:p>
      </dsp:txBody>
      <dsp:txXfrm>
        <a:off x="2393979" y="588612"/>
        <a:ext cx="1713126" cy="8609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B5638D-9146-4D12-B7F7-4AB7060BF405}">
      <dsp:nvSpPr>
        <dsp:cNvPr id="0" name=""/>
        <dsp:cNvSpPr/>
      </dsp:nvSpPr>
      <dsp:spPr>
        <a:xfrm>
          <a:off x="0" y="5184"/>
          <a:ext cx="8229600" cy="635602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Проект организации групп самопомощи для одиноких проституток Вены</a:t>
          </a:r>
          <a:endParaRPr lang="ru-RU" sz="1600" kern="1200" dirty="0"/>
        </a:p>
      </dsp:txBody>
      <dsp:txXfrm>
        <a:off x="31028" y="36212"/>
        <a:ext cx="8167544" cy="573546"/>
      </dsp:txXfrm>
    </dsp:sp>
    <dsp:sp modelId="{47D39252-B8D0-4D51-9710-4B3595749850}">
      <dsp:nvSpPr>
        <dsp:cNvPr id="0" name=""/>
        <dsp:cNvSpPr/>
      </dsp:nvSpPr>
      <dsp:spPr>
        <a:xfrm>
          <a:off x="0" y="640786"/>
          <a:ext cx="8229600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0320" rIns="113792" bIns="20320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200" kern="1200" dirty="0" smtClean="0"/>
            <a:t>Динамические внутригрупповые факторы как средствах оказания помощи в осознании личностных целей</a:t>
          </a:r>
          <a:endParaRPr lang="ru-R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200" kern="1200" dirty="0" smtClean="0"/>
            <a:t>Основные элементы групповой психотерапии: автономность группы, наличие определенной групповой структуры, проблема коллективности и анонимности</a:t>
          </a:r>
          <a:endParaRPr lang="ru-RU" sz="1200" kern="1200" dirty="0"/>
        </a:p>
      </dsp:txBody>
      <dsp:txXfrm>
        <a:off x="0" y="640786"/>
        <a:ext cx="8229600" cy="596160"/>
      </dsp:txXfrm>
    </dsp:sp>
    <dsp:sp modelId="{589CA8EB-3D50-4EA6-96F9-66C8035504F0}">
      <dsp:nvSpPr>
        <dsp:cNvPr id="0" name=""/>
        <dsp:cNvSpPr/>
      </dsp:nvSpPr>
      <dsp:spPr>
        <a:xfrm>
          <a:off x="0" y="1236946"/>
          <a:ext cx="8229600" cy="635602"/>
        </a:xfrm>
        <a:prstGeom prst="roundRect">
          <a:avLst/>
        </a:prstGeom>
        <a:solidFill>
          <a:schemeClr val="accent1">
            <a:shade val="80000"/>
            <a:hueOff val="87321"/>
            <a:satOff val="-1564"/>
            <a:lumOff val="66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«Спонтанный театр» -театральный эксперимент в Вене после первой мировой войны. На сцене поставлена история актрисы, конфликтовавшей с женихом</a:t>
          </a:r>
        </a:p>
      </dsp:txBody>
      <dsp:txXfrm>
        <a:off x="31028" y="1267974"/>
        <a:ext cx="8167544" cy="573546"/>
      </dsp:txXfrm>
    </dsp:sp>
    <dsp:sp modelId="{E61B6AF2-91FA-4472-B5AA-FC515C0F3D15}">
      <dsp:nvSpPr>
        <dsp:cNvPr id="0" name=""/>
        <dsp:cNvSpPr/>
      </dsp:nvSpPr>
      <dsp:spPr>
        <a:xfrm>
          <a:off x="0" y="1872549"/>
          <a:ext cx="8229600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0320" rIns="113792" bIns="20320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200" kern="1200" smtClean="0"/>
            <a:t>Понятие о драме как терапевтическом методе </a:t>
          </a:r>
          <a:endParaRPr lang="ru-RU" sz="1200" kern="1200" dirty="0" smtClean="0"/>
        </a:p>
      </dsp:txBody>
      <dsp:txXfrm>
        <a:off x="0" y="1872549"/>
        <a:ext cx="8229600" cy="264960"/>
      </dsp:txXfrm>
    </dsp:sp>
    <dsp:sp modelId="{883DD015-B3BA-4BFA-8E86-D47577C8CEE4}">
      <dsp:nvSpPr>
        <dsp:cNvPr id="0" name=""/>
        <dsp:cNvSpPr/>
      </dsp:nvSpPr>
      <dsp:spPr>
        <a:xfrm>
          <a:off x="0" y="2137509"/>
          <a:ext cx="8229600" cy="635602"/>
        </a:xfrm>
        <a:prstGeom prst="roundRect">
          <a:avLst/>
        </a:prstGeom>
        <a:solidFill>
          <a:schemeClr val="accent1">
            <a:shade val="80000"/>
            <a:hueOff val="174641"/>
            <a:satOff val="-3128"/>
            <a:lumOff val="1329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 1925 г., работа с детьми в </a:t>
          </a:r>
          <a:r>
            <a:rPr lang="ru-RU" sz="1600" kern="1200" dirty="0" err="1" smtClean="0"/>
            <a:t>Плимутском</a:t>
          </a:r>
          <a:r>
            <a:rPr lang="ru-RU" sz="1600" kern="1200" dirty="0" smtClean="0"/>
            <a:t> институте в Нью-Йорке</a:t>
          </a:r>
        </a:p>
      </dsp:txBody>
      <dsp:txXfrm>
        <a:off x="31028" y="2168537"/>
        <a:ext cx="8167544" cy="573546"/>
      </dsp:txXfrm>
    </dsp:sp>
    <dsp:sp modelId="{BF1953A3-6E55-464C-935E-2CAFE6294CDF}">
      <dsp:nvSpPr>
        <dsp:cNvPr id="0" name=""/>
        <dsp:cNvSpPr/>
      </dsp:nvSpPr>
      <dsp:spPr>
        <a:xfrm>
          <a:off x="0" y="2819191"/>
          <a:ext cx="8229600" cy="635602"/>
        </a:xfrm>
        <a:prstGeom prst="roundRect">
          <a:avLst/>
        </a:prstGeom>
        <a:solidFill>
          <a:schemeClr val="accent1">
            <a:shade val="80000"/>
            <a:hueOff val="261962"/>
            <a:satOff val="-4692"/>
            <a:lumOff val="199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 1929 г. Программа "открытой" </a:t>
          </a:r>
          <a:r>
            <a:rPr lang="ru-RU" sz="1600" kern="1200" dirty="0" err="1" smtClean="0"/>
            <a:t>психодрамы</a:t>
          </a:r>
          <a:r>
            <a:rPr lang="ru-RU" sz="1600" kern="1200" dirty="0" smtClean="0"/>
            <a:t> в любительской труппе Карнеги-холла. </a:t>
          </a:r>
        </a:p>
      </dsp:txBody>
      <dsp:txXfrm>
        <a:off x="31028" y="2850219"/>
        <a:ext cx="8167544" cy="573546"/>
      </dsp:txXfrm>
    </dsp:sp>
    <dsp:sp modelId="{3B425057-4674-4EA6-97EE-3A5397A981E5}">
      <dsp:nvSpPr>
        <dsp:cNvPr id="0" name=""/>
        <dsp:cNvSpPr/>
      </dsp:nvSpPr>
      <dsp:spPr>
        <a:xfrm>
          <a:off x="0" y="3500874"/>
          <a:ext cx="8229600" cy="635602"/>
        </a:xfrm>
        <a:prstGeom prst="roundRec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 1934 г. Монография "Применение группового метода для классификации"</a:t>
          </a:r>
        </a:p>
      </dsp:txBody>
      <dsp:txXfrm>
        <a:off x="31028" y="3531902"/>
        <a:ext cx="8167544" cy="573546"/>
      </dsp:txXfrm>
    </dsp:sp>
    <dsp:sp modelId="{5F32947B-5D8C-4807-B291-CF4F057EF41F}">
      <dsp:nvSpPr>
        <dsp:cNvPr id="0" name=""/>
        <dsp:cNvSpPr/>
      </dsp:nvSpPr>
      <dsp:spPr>
        <a:xfrm>
          <a:off x="0" y="4136476"/>
          <a:ext cx="8229600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0320" rIns="113792" bIns="20320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200" kern="1200" dirty="0" smtClean="0"/>
            <a:t>Определено содержание терминов "групповая терапия" и "групповая психотерапия", подробно описан специфический комплекс операций</a:t>
          </a:r>
        </a:p>
      </dsp:txBody>
      <dsp:txXfrm>
        <a:off x="0" y="4136476"/>
        <a:ext cx="8229600" cy="3808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768FAA-8663-480A-A927-692A94323F90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i="0" kern="1200" smtClean="0"/>
            <a:t>Ролевая игра</a:t>
          </a:r>
          <a:endParaRPr lang="ru-RU" sz="3100" i="0" kern="1200"/>
        </a:p>
      </dsp:txBody>
      <dsp:txXfrm>
        <a:off x="0" y="591343"/>
        <a:ext cx="2571749" cy="1543050"/>
      </dsp:txXfrm>
    </dsp:sp>
    <dsp:sp modelId="{70097775-8A58-451D-9118-010F378CDE4B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1">
            <a:shade val="80000"/>
            <a:hueOff val="87321"/>
            <a:satOff val="-1564"/>
            <a:lumOff val="66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i="0" kern="1200" smtClean="0"/>
            <a:t>Спонтанность </a:t>
          </a:r>
          <a:endParaRPr lang="ru-RU" sz="3100" i="0" kern="1200"/>
        </a:p>
      </dsp:txBody>
      <dsp:txXfrm>
        <a:off x="2828925" y="591343"/>
        <a:ext cx="2571749" cy="1543050"/>
      </dsp:txXfrm>
    </dsp:sp>
    <dsp:sp modelId="{55D36D24-DC1B-4C87-B12D-3C75E54A62BD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accent1">
            <a:shade val="80000"/>
            <a:hueOff val="174641"/>
            <a:satOff val="-3128"/>
            <a:lumOff val="1329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i="0" kern="1200" smtClean="0"/>
            <a:t>Теле</a:t>
          </a:r>
          <a:endParaRPr lang="ru-RU" sz="3100" i="0" kern="1200"/>
        </a:p>
      </dsp:txBody>
      <dsp:txXfrm>
        <a:off x="5657849" y="591343"/>
        <a:ext cx="2571749" cy="1543050"/>
      </dsp:txXfrm>
    </dsp:sp>
    <dsp:sp modelId="{817E5F98-D9D6-438A-86F1-D4A13F2C543E}">
      <dsp:nvSpPr>
        <dsp:cNvPr id="0" name=""/>
        <dsp:cNvSpPr/>
      </dsp:nvSpPr>
      <dsp:spPr>
        <a:xfrm>
          <a:off x="1414462" y="2391569"/>
          <a:ext cx="2571749" cy="1543050"/>
        </a:xfrm>
        <a:prstGeom prst="rect">
          <a:avLst/>
        </a:prstGeom>
        <a:solidFill>
          <a:schemeClr val="accent1">
            <a:shade val="80000"/>
            <a:hueOff val="261962"/>
            <a:satOff val="-4692"/>
            <a:lumOff val="199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i="0" kern="1200" smtClean="0"/>
            <a:t>Катарсис </a:t>
          </a:r>
          <a:endParaRPr lang="ru-RU" sz="3100" i="0" kern="1200"/>
        </a:p>
      </dsp:txBody>
      <dsp:txXfrm>
        <a:off x="1414462" y="2391569"/>
        <a:ext cx="2571749" cy="1543050"/>
      </dsp:txXfrm>
    </dsp:sp>
    <dsp:sp modelId="{20DADAD6-5557-4EC4-9745-310AB4211B61}">
      <dsp:nvSpPr>
        <dsp:cNvPr id="0" name=""/>
        <dsp:cNvSpPr/>
      </dsp:nvSpPr>
      <dsp:spPr>
        <a:xfrm>
          <a:off x="4243387" y="2391569"/>
          <a:ext cx="2571749" cy="1543050"/>
        </a:xfrm>
        <a:prstGeom prst="rec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i="0" kern="1200" smtClean="0"/>
            <a:t>Инсайт </a:t>
          </a:r>
          <a:endParaRPr lang="ru-RU" sz="3100" i="0" kern="1200"/>
        </a:p>
      </dsp:txBody>
      <dsp:txXfrm>
        <a:off x="4243387" y="2391569"/>
        <a:ext cx="2571749" cy="154305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4CEDDC-E5E1-48CC-BE86-C85B09CD84FE}">
      <dsp:nvSpPr>
        <dsp:cNvPr id="0" name=""/>
        <dsp:cNvSpPr/>
      </dsp:nvSpPr>
      <dsp:spPr>
        <a:xfrm>
          <a:off x="0" y="0"/>
          <a:ext cx="8229600" cy="203668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EF595C-E63B-449A-8F91-970403C9CD3D}">
      <dsp:nvSpPr>
        <dsp:cNvPr id="0" name=""/>
        <dsp:cNvSpPr/>
      </dsp:nvSpPr>
      <dsp:spPr>
        <a:xfrm>
          <a:off x="249154" y="271557"/>
          <a:ext cx="1797974" cy="149356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981EA2-8DC2-41E0-A965-83B9AB777FA5}">
      <dsp:nvSpPr>
        <dsp:cNvPr id="0" name=""/>
        <dsp:cNvSpPr/>
      </dsp:nvSpPr>
      <dsp:spPr>
        <a:xfrm rot="10800000">
          <a:off x="249154" y="2036683"/>
          <a:ext cx="1797974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Режиссер</a:t>
          </a:r>
          <a:endParaRPr lang="ru-RU" sz="24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Продюсер</a:t>
          </a:r>
          <a:endParaRPr lang="ru-R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Терапевт</a:t>
          </a:r>
          <a:endParaRPr lang="ru-RU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Аналитик</a:t>
          </a:r>
          <a:endParaRPr lang="ru-RU" sz="1800" kern="1200" dirty="0"/>
        </a:p>
      </dsp:txBody>
      <dsp:txXfrm rot="10800000">
        <a:off x="304448" y="2036683"/>
        <a:ext cx="1687386" cy="2433985"/>
      </dsp:txXfrm>
    </dsp:sp>
    <dsp:sp modelId="{E49496A4-024C-4A08-B880-C45171162604}">
      <dsp:nvSpPr>
        <dsp:cNvPr id="0" name=""/>
        <dsp:cNvSpPr/>
      </dsp:nvSpPr>
      <dsp:spPr>
        <a:xfrm>
          <a:off x="2226926" y="271557"/>
          <a:ext cx="1797974" cy="149356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6389F9-F430-4B95-A94F-14F80116DA59}">
      <dsp:nvSpPr>
        <dsp:cNvPr id="0" name=""/>
        <dsp:cNvSpPr/>
      </dsp:nvSpPr>
      <dsp:spPr>
        <a:xfrm rot="10800000">
          <a:off x="2226926" y="2036683"/>
          <a:ext cx="1797974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shade val="50000"/>
            <a:hueOff val="201247"/>
            <a:satOff val="-4901"/>
            <a:lumOff val="214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0" kern="1200" dirty="0" smtClean="0"/>
            <a:t>Протагонист</a:t>
          </a:r>
          <a:endParaRPr lang="ru-RU" sz="1400" i="0" kern="1200" dirty="0"/>
        </a:p>
      </dsp:txBody>
      <dsp:txXfrm rot="10800000">
        <a:off x="2282220" y="2036683"/>
        <a:ext cx="1687386" cy="2433985"/>
      </dsp:txXfrm>
    </dsp:sp>
    <dsp:sp modelId="{103EFC05-C191-41A1-ABE3-692FAF0CCC12}">
      <dsp:nvSpPr>
        <dsp:cNvPr id="0" name=""/>
        <dsp:cNvSpPr/>
      </dsp:nvSpPr>
      <dsp:spPr>
        <a:xfrm>
          <a:off x="4204698" y="271557"/>
          <a:ext cx="1797974" cy="149356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CCFD11-DB0D-4C2C-A963-D529C8CC6D4A}">
      <dsp:nvSpPr>
        <dsp:cNvPr id="0" name=""/>
        <dsp:cNvSpPr/>
      </dsp:nvSpPr>
      <dsp:spPr>
        <a:xfrm rot="10800000">
          <a:off x="4204698" y="2036683"/>
          <a:ext cx="1797974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shade val="50000"/>
            <a:hueOff val="402493"/>
            <a:satOff val="-9802"/>
            <a:lumOff val="428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«</a:t>
          </a:r>
          <a:r>
            <a:rPr lang="ru-RU" sz="2400" kern="1200" dirty="0" smtClean="0"/>
            <a:t>Вспомогательное</a:t>
          </a:r>
          <a:r>
            <a:rPr lang="ru-RU" sz="1400" kern="1200" dirty="0" smtClean="0"/>
            <a:t> Я» </a:t>
          </a:r>
          <a:endParaRPr lang="ru-RU" sz="1400" kern="1200" dirty="0"/>
        </a:p>
      </dsp:txBody>
      <dsp:txXfrm rot="10800000">
        <a:off x="4259992" y="2036683"/>
        <a:ext cx="1687386" cy="2433985"/>
      </dsp:txXfrm>
    </dsp:sp>
    <dsp:sp modelId="{8BD04366-CBB0-4C6C-B8B4-4E339A0B8F2C}">
      <dsp:nvSpPr>
        <dsp:cNvPr id="0" name=""/>
        <dsp:cNvSpPr/>
      </dsp:nvSpPr>
      <dsp:spPr>
        <a:xfrm>
          <a:off x="6182470" y="271557"/>
          <a:ext cx="1797974" cy="149356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1E6803-F1D1-45D3-A820-CE99C75479A9}">
      <dsp:nvSpPr>
        <dsp:cNvPr id="0" name=""/>
        <dsp:cNvSpPr/>
      </dsp:nvSpPr>
      <dsp:spPr>
        <a:xfrm rot="10800000">
          <a:off x="6182470" y="2036683"/>
          <a:ext cx="1797974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shade val="50000"/>
            <a:hueOff val="201247"/>
            <a:satOff val="-4901"/>
            <a:lumOff val="214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t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i="0" kern="1200" dirty="0" smtClean="0"/>
            <a:t>Аудитория</a:t>
          </a:r>
          <a:endParaRPr lang="ru-RU" sz="2300" i="0" kern="1200" dirty="0"/>
        </a:p>
      </dsp:txBody>
      <dsp:txXfrm rot="10800000">
        <a:off x="6237764" y="2036683"/>
        <a:ext cx="1687386" cy="243398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F9D952-4F72-4551-B2F8-47EBF474E229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i="1" kern="1200" smtClean="0"/>
            <a:t>Монолог</a:t>
          </a:r>
          <a:endParaRPr lang="ru-RU" sz="3900" kern="1200"/>
        </a:p>
      </dsp:txBody>
      <dsp:txXfrm>
        <a:off x="460905" y="1047"/>
        <a:ext cx="3479899" cy="2087939"/>
      </dsp:txXfrm>
    </dsp:sp>
    <dsp:sp modelId="{428FA4B2-14F7-4EDC-B9AF-A6265CAA54EB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solidFill>
          <a:schemeClr val="accent1">
            <a:shade val="80000"/>
            <a:hueOff val="116428"/>
            <a:satOff val="-2085"/>
            <a:lumOff val="88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i="1" kern="1200" smtClean="0"/>
            <a:t>Двойник</a:t>
          </a:r>
          <a:endParaRPr lang="ru-RU" sz="3900" kern="1200"/>
        </a:p>
      </dsp:txBody>
      <dsp:txXfrm>
        <a:off x="4288794" y="1047"/>
        <a:ext cx="3479899" cy="2087939"/>
      </dsp:txXfrm>
    </dsp:sp>
    <dsp:sp modelId="{1EDD5318-5F7A-4C6F-8EFB-D1D858BE2BAE}">
      <dsp:nvSpPr>
        <dsp:cNvPr id="0" name=""/>
        <dsp:cNvSpPr/>
      </dsp:nvSpPr>
      <dsp:spPr>
        <a:xfrm>
          <a:off x="460905" y="2436976"/>
          <a:ext cx="3479899" cy="2087939"/>
        </a:xfrm>
        <a:prstGeom prst="rect">
          <a:avLst/>
        </a:prstGeom>
        <a:solidFill>
          <a:schemeClr val="accent1">
            <a:shade val="80000"/>
            <a:hueOff val="232855"/>
            <a:satOff val="-4171"/>
            <a:lumOff val="177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i="1" kern="1200" smtClean="0"/>
            <a:t>Обмен ролями</a:t>
          </a:r>
          <a:endParaRPr lang="ru-RU" sz="3900" kern="1200"/>
        </a:p>
      </dsp:txBody>
      <dsp:txXfrm>
        <a:off x="460905" y="2436976"/>
        <a:ext cx="3479899" cy="2087939"/>
      </dsp:txXfrm>
    </dsp:sp>
    <dsp:sp modelId="{B71CF63A-A358-437B-97AE-8A743BBDBE55}">
      <dsp:nvSpPr>
        <dsp:cNvPr id="0" name=""/>
        <dsp:cNvSpPr/>
      </dsp:nvSpPr>
      <dsp:spPr>
        <a:xfrm>
          <a:off x="4288794" y="2436976"/>
          <a:ext cx="3479899" cy="2087939"/>
        </a:xfrm>
        <a:prstGeom prst="rec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i="1" kern="1200" smtClean="0"/>
            <a:t>Отображение</a:t>
          </a:r>
          <a:endParaRPr lang="ru-RU" sz="3900" kern="1200"/>
        </a:p>
      </dsp:txBody>
      <dsp:txXfrm>
        <a:off x="4288794" y="2436976"/>
        <a:ext cx="3479899" cy="208793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0D1ABA-CF4B-4932-A8AA-D2937676C068}">
      <dsp:nvSpPr>
        <dsp:cNvPr id="0" name=""/>
        <dsp:cNvSpPr/>
      </dsp:nvSpPr>
      <dsp:spPr>
        <a:xfrm>
          <a:off x="0" y="56595"/>
          <a:ext cx="8229600" cy="12702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В плане терапевтических целей </a:t>
          </a:r>
          <a:r>
            <a:rPr lang="ru-RU" sz="3000" kern="1200" dirty="0" err="1" smtClean="0"/>
            <a:t>психодрама</a:t>
          </a:r>
          <a:r>
            <a:rPr lang="ru-RU" sz="3000" kern="1200" dirty="0" smtClean="0"/>
            <a:t> применяется при </a:t>
          </a:r>
          <a:endParaRPr lang="ru-RU" sz="3000" kern="1200" dirty="0"/>
        </a:p>
      </dsp:txBody>
      <dsp:txXfrm>
        <a:off x="62008" y="118603"/>
        <a:ext cx="8105584" cy="1146228"/>
      </dsp:txXfrm>
    </dsp:sp>
    <dsp:sp modelId="{03E2C4C7-EB2D-4AF0-89B4-164AA34B7AD0}">
      <dsp:nvSpPr>
        <dsp:cNvPr id="0" name=""/>
        <dsp:cNvSpPr/>
      </dsp:nvSpPr>
      <dsp:spPr>
        <a:xfrm>
          <a:off x="0" y="1326840"/>
          <a:ext cx="8229600" cy="1263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8100" rIns="213360" bIns="38100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300" kern="1200" smtClean="0"/>
            <a:t>лечении алкоголиков, наркоманов </a:t>
          </a:r>
          <a:endParaRPr lang="ru-RU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300" kern="1200" smtClean="0"/>
            <a:t>работе с делинквентами, стационарными больными и детьми</a:t>
          </a:r>
          <a:endParaRPr lang="ru-RU" sz="2300" kern="1200"/>
        </a:p>
      </dsp:txBody>
      <dsp:txXfrm>
        <a:off x="0" y="1326840"/>
        <a:ext cx="8229600" cy="1263735"/>
      </dsp:txXfrm>
    </dsp:sp>
    <dsp:sp modelId="{BCB3B445-CB27-4AA1-9F54-9FB3F78DCA43}">
      <dsp:nvSpPr>
        <dsp:cNvPr id="0" name=""/>
        <dsp:cNvSpPr/>
      </dsp:nvSpPr>
      <dsp:spPr>
        <a:xfrm>
          <a:off x="0" y="2590575"/>
          <a:ext cx="8229600" cy="18787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smtClean="0"/>
            <a:t>Кроме того, психодрама используется как средство расширения самосознания человека и коррекции навыков межличностного общения.</a:t>
          </a:r>
          <a:endParaRPr lang="ru-RU" sz="3000" kern="1200"/>
        </a:p>
      </dsp:txBody>
      <dsp:txXfrm>
        <a:off x="91715" y="2682290"/>
        <a:ext cx="8046170" cy="16953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238C2B-BEA9-4B7A-B527-FD329BF8091E}" type="datetimeFigureOut">
              <a:rPr lang="ru-RU" smtClean="0"/>
              <a:t>29.06.2023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D2538-A184-4847-8623-B3BC3E9EB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501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390A6-1D66-455E-A137-CC6B60840748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279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390A6-1D66-455E-A137-CC6B60840748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2847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390A6-1D66-455E-A137-CC6B60840748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067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390A6-1D66-455E-A137-CC6B60840748}" type="slidenum">
              <a:rPr lang="ru-RU" smtClean="0"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573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390A6-1D66-455E-A137-CC6B60840748}" type="slidenum">
              <a:rPr lang="ru-RU" smtClean="0"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052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390A6-1D66-455E-A137-CC6B60840748}" type="slidenum">
              <a:rPr lang="ru-RU" smtClean="0"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216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390A6-1D66-455E-A137-CC6B60840748}" type="slidenum">
              <a:rPr lang="ru-RU" smtClean="0"/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644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BD6CB14-7BCF-73C2-B068-417F27346A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FCA020CB-8590-5E27-1A7B-3EF25EE70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5B09ECE-0B6D-82DD-F0FE-2C28BBE49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005CA4E-55D9-B192-35B7-75A3BC2F5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FC1A4F1-B330-4300-FABE-6C721CE5B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CEEC2-28F6-4999-BCC8-1D5BB4DB5264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61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1B299DB-1655-69D6-7461-A807E2921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3D504B16-D53A-1035-DF97-8D3D53698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B795ABF-CCE8-776E-3C60-835D10B73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B700210-470D-E29D-FF42-E6721640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2141189-D81F-3398-31E6-EC81534DB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BB1D0E-965E-4E24-A3B1-AA8573949E75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86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ACC166E1-100D-007D-B7C8-80850CBF40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6504CE45-B84C-A4E4-B6B1-B28045E9CA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AFEEF15-D8DF-09E4-3DCE-618ADDDC7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9529B9E-5427-598B-3DDB-ABE2C5C6B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41A1535-B0E4-E8D3-EE70-D1A304763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9FB77F-97CF-4449-8A94-F4067F41BE0A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791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B270427-7AE3-D8A9-265A-3A4C97874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1FA5E5D-C72C-15EE-34AE-E90609850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BB52870-B39F-DD21-93B7-EEAD59FDD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9F57613-9FEF-DB7C-EE60-3FCD745FE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2C12AC1-C096-3379-026B-2922EAC54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829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60CB670-0497-F278-85CD-2298E99D6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67BEB46-3D39-40E9-8150-508618A32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FFCE6E4-F512-A1F1-2191-543B1DDAC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A9C0271-E361-0A4D-B4DF-810AEC238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69E4F5D-1142-36A9-147B-2CD0E839D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8F8C52-F2B3-4862-970B-FEB7B4898C8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065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19421EF-074C-BD5E-C91D-7F5FA5D10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943F71C-B0CB-5206-C6DE-E3F3414DB2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457D7278-B696-A666-C724-8BEF908998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3FFD175A-C51B-15D3-49EC-4A4D0299B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C4F645F-B61A-2FF3-622E-23DC5232A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E92A0C3A-CFC3-DE40-1148-E528AFBC3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194027-E744-4FCB-926B-7276A0F20AB7}" type="slidenum">
              <a:rPr lang="ru-RU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111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AFF5B08-AA2D-EABA-EC9D-E341745A2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F9F1A8B-E686-18E9-65E9-32C385D1CB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73102E99-E224-9026-7FEE-78AA85466D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38EBD37E-F53D-AB0E-33D0-0F70B1780C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21E45795-BBCE-F7AB-9965-B972DE0675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6BA6B1E4-BAAB-99F8-89DC-E4E55A41E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E19E0CD6-CD1F-55D6-F7B1-46B0930FC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773F7C74-163C-0B12-7C84-08B133D52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FAA4B-7FAC-4C29-BBBA-38DA0F6EBF44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93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7F892BC-6F4C-E8D1-C76E-06137F535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649CBAD2-0C5B-6295-C6EB-F9CB36579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71B0453-A53D-414D-E2DF-D562D2ECC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AA98668D-F7CC-32CF-9009-641E3824F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D2A877-4973-4A59-8DB5-1005C7F3D8CD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90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0F105074-1A3A-A889-6BC1-5CDE76623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F78BF9AE-94F8-FAF9-5611-7F61BC8DE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399C98AB-6775-1928-EF7F-D1DADDFBE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32AEDA-A9D0-4FEF-B57C-E54A21A1FA75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315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5C3BAF-78B5-FC7C-6E10-8DE3866CB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31BE9E7-B4D9-D792-59EB-7F294319F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69A375A1-E037-3CC5-3450-30833F2646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9898782-A079-36E0-E9B2-B59992E57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8082AD1-76B4-E719-4E38-222E8F759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011A184-F345-752B-C9E1-419393FC3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4D9315-6691-4001-AB10-E0B49B12D351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93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1AA223D-7328-3E73-15E8-33CD6884E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C22D657E-5EAA-0756-9FE3-004A005C3D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009C4BA8-DBEA-6257-3905-04B66B7E8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1BB38C8-DF26-3473-A723-714A2A95E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8ED2B52-A5A9-77D1-236C-41B9B276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31C4390E-9E8A-7063-7114-806F9B301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194027-E744-4FCB-926B-7276A0F20AB7}" type="slidenum">
              <a:rPr lang="ru-RU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961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1F69615-2209-AC6D-1BEE-1A62ADB7E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2ED134B-7F79-AEBB-B236-87BA13A24E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98F2577-AC16-FF8A-8083-01CC337328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CEA4DC3-84BD-51F2-46D9-F171F26A57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1C6BF72-8767-2A05-89BC-176D727EAA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194027-E744-4FCB-926B-7276A0F20AB7}" type="slidenum">
              <a:rPr lang="ru-RU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640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Erik_Bern.jpg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microsoft.com/office/2007/relationships/diagramDrawing" Target="../diagrams/drawing4.xml"/><Relationship Id="rId3" Type="http://schemas.openxmlformats.org/officeDocument/2006/relationships/notesSlide" Target="../notesSlides/notesSlide1.xml"/><Relationship Id="rId7" Type="http://schemas.openxmlformats.org/officeDocument/2006/relationships/diagramColors" Target="../diagrams/colors3.xml"/><Relationship Id="rId12" Type="http://schemas.openxmlformats.org/officeDocument/2006/relationships/diagramColors" Target="../diagrams/colors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QuickStyle" Target="../diagrams/quickStyle3.xml"/><Relationship Id="rId11" Type="http://schemas.openxmlformats.org/officeDocument/2006/relationships/diagramQuickStyle" Target="../diagrams/quickStyle4.xml"/><Relationship Id="rId5" Type="http://schemas.openxmlformats.org/officeDocument/2006/relationships/diagramLayout" Target="../diagrams/layout3.xml"/><Relationship Id="rId10" Type="http://schemas.openxmlformats.org/officeDocument/2006/relationships/diagramLayout" Target="../diagrams/layout4.xml"/><Relationship Id="rId4" Type="http://schemas.openxmlformats.org/officeDocument/2006/relationships/diagramData" Target="../diagrams/data3.xml"/><Relationship Id="rId9" Type="http://schemas.openxmlformats.org/officeDocument/2006/relationships/diagramData" Target="../diagrams/data4.xml"/><Relationship Id="rId1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notesSlide" Target="../notesSlides/notesSlide2.xml"/><Relationship Id="rId7" Type="http://schemas.openxmlformats.org/officeDocument/2006/relationships/diagramColors" Target="../diagrams/colors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notesSlide" Target="../notesSlides/notesSlide3.xml"/><Relationship Id="rId7" Type="http://schemas.openxmlformats.org/officeDocument/2006/relationships/diagramColors" Target="../diagrams/colors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notesSlide" Target="../notesSlides/notesSlide4.xml"/><Relationship Id="rId7" Type="http://schemas.openxmlformats.org/officeDocument/2006/relationships/diagramColors" Target="../diagrams/colors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4" Type="http://schemas.openxmlformats.org/officeDocument/2006/relationships/image" Target="../media/image8.gif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notesSlide" Target="../notesSlides/notesSlide6.xml"/><Relationship Id="rId7" Type="http://schemas.openxmlformats.org/officeDocument/2006/relationships/diagramColors" Target="../diagrams/colors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notesSlide" Target="../notesSlides/notesSlide7.xml"/><Relationship Id="rId7" Type="http://schemas.openxmlformats.org/officeDocument/2006/relationships/diagramColors" Target="../diagrams/colors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9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0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3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4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5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9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0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3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4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5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9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0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619672" y="1772816"/>
            <a:ext cx="5829300" cy="1851230"/>
          </a:xfrm>
        </p:spPr>
        <p:txBody>
          <a:bodyPr>
            <a:normAutofit/>
          </a:bodyPr>
          <a:lstStyle/>
          <a:p>
            <a:r>
              <a:rPr lang="ru-RU" b="1" dirty="0" err="1"/>
              <a:t>Трансакционный</a:t>
            </a:r>
            <a:r>
              <a:rPr lang="ru-RU" b="1" dirty="0"/>
              <a:t> анализ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720407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97564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3600" b="1" dirty="0" smtClean="0"/>
              <a:t>Структурная патология </a:t>
            </a:r>
          </a:p>
        </p:txBody>
      </p:sp>
      <p:sp>
        <p:nvSpPr>
          <p:cNvPr id="22532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fontScale="92500" lnSpcReduction="20000"/>
          </a:bodyPr>
          <a:lstStyle/>
          <a:p>
            <a:pPr marL="0" indent="0" algn="just" eaLnBrk="1" hangingPunct="1">
              <a:buNone/>
            </a:pPr>
            <a:r>
              <a:rPr lang="ru-RU" altLang="ru-RU" sz="2800" dirty="0" smtClean="0"/>
              <a:t>	</a:t>
            </a:r>
            <a:r>
              <a:rPr lang="ru-RU" altLang="ru-RU" sz="2800" b="1" dirty="0" smtClean="0"/>
              <a:t>Аномалии </a:t>
            </a:r>
            <a:r>
              <a:rPr lang="ru-RU" altLang="ru-RU" sz="2800" b="1" dirty="0" smtClean="0"/>
              <a:t>в психической структуре:</a:t>
            </a:r>
          </a:p>
          <a:p>
            <a:pPr algn="just" eaLnBrk="1" hangingPunct="1">
              <a:buFontTx/>
              <a:buNone/>
            </a:pPr>
            <a:r>
              <a:rPr lang="ru-RU" altLang="ru-RU" sz="2800" b="1" dirty="0" smtClean="0"/>
              <a:t>1)исключение</a:t>
            </a:r>
            <a:r>
              <a:rPr lang="ru-RU" altLang="ru-RU" sz="2800" dirty="0" smtClean="0"/>
              <a:t> (</a:t>
            </a:r>
            <a:r>
              <a:rPr lang="en-US" altLang="ru-RU" sz="2800" dirty="0" smtClean="0"/>
              <a:t>exclusion</a:t>
            </a:r>
            <a:r>
              <a:rPr lang="ru-RU" altLang="ru-RU" sz="2800" dirty="0" smtClean="0"/>
              <a:t>). Проявляется </a:t>
            </a:r>
            <a:r>
              <a:rPr lang="ru-RU" altLang="ru-RU" sz="2800" dirty="0"/>
              <a:t>в очень стереотипном  образе действий или поведении, за которое человек цепляется как можно дольше при проявлении какой-либо угрожающей ситуации. </a:t>
            </a:r>
          </a:p>
          <a:p>
            <a:pPr algn="just"/>
            <a:r>
              <a:rPr lang="ru-RU" altLang="ru-RU" sz="2800" dirty="0"/>
              <a:t>Непоколебимый Родитель, непоколебимый Взрослый или Ребенок</a:t>
            </a:r>
            <a:endParaRPr lang="ru-RU" altLang="ru-RU" sz="2800" dirty="0" smtClean="0"/>
          </a:p>
          <a:p>
            <a:pPr algn="just" eaLnBrk="1" hangingPunct="1">
              <a:buFontTx/>
              <a:buNone/>
            </a:pPr>
            <a:r>
              <a:rPr lang="ru-RU" altLang="ru-RU" sz="2800" b="1" dirty="0" smtClean="0"/>
              <a:t>2)заражение</a:t>
            </a:r>
            <a:r>
              <a:rPr lang="ru-RU" altLang="ru-RU" sz="2800" dirty="0" smtClean="0"/>
              <a:t> (</a:t>
            </a:r>
            <a:r>
              <a:rPr lang="en-US" altLang="ru-RU" sz="2800" dirty="0" smtClean="0"/>
              <a:t>contamination</a:t>
            </a:r>
            <a:r>
              <a:rPr lang="ru-RU" altLang="ru-RU" sz="2800" dirty="0" smtClean="0"/>
              <a:t>). </a:t>
            </a:r>
            <a:r>
              <a:rPr lang="ru-RU" altLang="ru-RU" sz="2800" dirty="0" err="1" smtClean="0"/>
              <a:t>Э.Берн</a:t>
            </a:r>
            <a:r>
              <a:rPr lang="ru-RU" altLang="ru-RU" sz="2800" dirty="0" smtClean="0"/>
              <a:t> </a:t>
            </a:r>
            <a:r>
              <a:rPr lang="ru-RU" altLang="ru-RU" sz="2800" dirty="0"/>
              <a:t>считал, что лучшие примеры заражения можно представить некоторыми типами предубеждений (предрассудков) или бредовых состояний (делириев</a:t>
            </a:r>
            <a:r>
              <a:rPr lang="ru-RU" altLang="ru-RU" sz="2800" dirty="0" smtClean="0"/>
              <a:t>).</a:t>
            </a:r>
          </a:p>
          <a:p>
            <a:pPr algn="just"/>
            <a:r>
              <a:rPr lang="ru-RU" altLang="ru-RU" sz="2800" dirty="0"/>
              <a:t>Структура предрассудка: часть Родителя совмещается с Взрослым и находится внутри границ Я </a:t>
            </a:r>
            <a:r>
              <a:rPr lang="ru-RU" altLang="ru-RU" sz="2800" dirty="0" smtClean="0"/>
              <a:t>Взрослого;</a:t>
            </a:r>
            <a:endParaRPr lang="ru-RU" altLang="ru-RU" sz="2800" dirty="0"/>
          </a:p>
          <a:p>
            <a:pPr algn="just"/>
            <a:r>
              <a:rPr lang="ru-RU" altLang="ru-RU" sz="2800" dirty="0"/>
              <a:t>Структура бреда: часть Ребенка совмещается с Взрослым и находится внутри границы Я </a:t>
            </a:r>
            <a:r>
              <a:rPr lang="ru-RU" altLang="ru-RU" sz="2800" dirty="0" smtClean="0"/>
              <a:t>взрослого.</a:t>
            </a:r>
            <a:endParaRPr lang="ru-RU" altLang="ru-RU" sz="2800" dirty="0"/>
          </a:p>
          <a:p>
            <a:pPr algn="just" eaLnBrk="1" hangingPunct="1">
              <a:buFontTx/>
              <a:buNone/>
            </a:pPr>
            <a:endParaRPr lang="ru-RU" altLang="ru-RU" sz="2800" dirty="0"/>
          </a:p>
          <a:p>
            <a:pPr algn="just" eaLnBrk="1" hangingPunct="1"/>
            <a:endParaRPr lang="ru-RU" altLang="ru-RU" sz="2800" dirty="0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A5362FA-FEA6-41E1-9233-8B46DF0975B4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ru-RU" altLang="ru-RU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6309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b="1" dirty="0" smtClean="0"/>
              <a:t>Простое заражение</a:t>
            </a:r>
          </a:p>
        </p:txBody>
      </p:sp>
      <p:sp>
        <p:nvSpPr>
          <p:cNvPr id="26628" name="Содержимое 5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4041775" cy="423949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dirty="0" smtClean="0"/>
              <a:t>Структура предрассудка</a:t>
            </a:r>
          </a:p>
          <a:p>
            <a:pPr eaLnBrk="1" hangingPunct="1">
              <a:buFontTx/>
              <a:buNone/>
            </a:pPr>
            <a:endParaRPr lang="ru-RU" altLang="ru-RU" dirty="0" smtClean="0"/>
          </a:p>
        </p:txBody>
      </p:sp>
      <p:sp>
        <p:nvSpPr>
          <p:cNvPr id="26629" name="Содержимое 6"/>
          <p:cNvSpPr>
            <a:spLocks noGrp="1"/>
          </p:cNvSpPr>
          <p:nvPr>
            <p:ph sz="half" idx="2"/>
          </p:nvPr>
        </p:nvSpPr>
        <p:spPr>
          <a:xfrm>
            <a:off x="4613275" y="1844824"/>
            <a:ext cx="4041775" cy="430832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dirty="0" smtClean="0"/>
              <a:t>Структура </a:t>
            </a:r>
          </a:p>
          <a:p>
            <a:pPr eaLnBrk="1" hangingPunct="1">
              <a:buFontTx/>
              <a:buNone/>
            </a:pPr>
            <a:r>
              <a:rPr lang="ru-RU" altLang="ru-RU" dirty="0" smtClean="0"/>
              <a:t>бреда</a:t>
            </a:r>
          </a:p>
        </p:txBody>
      </p:sp>
      <p:sp>
        <p:nvSpPr>
          <p:cNvPr id="26627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6399668" y="6309320"/>
            <a:ext cx="2057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0001EF9-4853-4018-B766-B49590AE7F2F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ru-RU" altLang="ru-RU" sz="2400" b="1">
              <a:latin typeface="+mn-lt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676400" y="2590800"/>
            <a:ext cx="1143000" cy="1219200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10" name="Овал 9"/>
          <p:cNvSpPr/>
          <p:nvPr/>
        </p:nvSpPr>
        <p:spPr>
          <a:xfrm>
            <a:off x="1676400" y="3429000"/>
            <a:ext cx="1143000" cy="10668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11" name="Овал 10"/>
          <p:cNvSpPr/>
          <p:nvPr/>
        </p:nvSpPr>
        <p:spPr>
          <a:xfrm>
            <a:off x="1676400" y="4554538"/>
            <a:ext cx="1143000" cy="10668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Ре</a:t>
            </a:r>
          </a:p>
        </p:txBody>
      </p:sp>
      <p:sp>
        <p:nvSpPr>
          <p:cNvPr id="14" name="Овал 13"/>
          <p:cNvSpPr/>
          <p:nvPr/>
        </p:nvSpPr>
        <p:spPr>
          <a:xfrm>
            <a:off x="5237163" y="2662238"/>
            <a:ext cx="1143000" cy="1143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15" name="Овал 14"/>
          <p:cNvSpPr/>
          <p:nvPr/>
        </p:nvSpPr>
        <p:spPr>
          <a:xfrm>
            <a:off x="5192713" y="3848100"/>
            <a:ext cx="1143000" cy="10668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16" name="Овал 15"/>
          <p:cNvSpPr/>
          <p:nvPr/>
        </p:nvSpPr>
        <p:spPr>
          <a:xfrm>
            <a:off x="5275263" y="4618038"/>
            <a:ext cx="1143000" cy="1143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Ре</a:t>
            </a:r>
          </a:p>
        </p:txBody>
      </p:sp>
      <p:sp>
        <p:nvSpPr>
          <p:cNvPr id="3" name="Арка 2"/>
          <p:cNvSpPr/>
          <p:nvPr/>
        </p:nvSpPr>
        <p:spPr>
          <a:xfrm>
            <a:off x="1790700" y="3390900"/>
            <a:ext cx="1028700" cy="914400"/>
          </a:xfrm>
          <a:prstGeom prst="blockArc">
            <a:avLst>
              <a:gd name="adj1" fmla="val 10908241"/>
              <a:gd name="adj2" fmla="val 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Арка 3"/>
          <p:cNvSpPr/>
          <p:nvPr/>
        </p:nvSpPr>
        <p:spPr>
          <a:xfrm>
            <a:off x="5278438" y="4630738"/>
            <a:ext cx="1101725" cy="91440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9062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975640"/>
          </a:xfrm>
        </p:spPr>
        <p:txBody>
          <a:bodyPr/>
          <a:lstStyle/>
          <a:p>
            <a:pPr algn="ctr" eaLnBrk="1" hangingPunct="1"/>
            <a:r>
              <a:rPr lang="ru-RU" altLang="ru-RU" b="1" dirty="0" smtClean="0"/>
              <a:t>Двойное </a:t>
            </a:r>
            <a:r>
              <a:rPr lang="ru-RU" altLang="ru-RU" sz="3600" b="1" dirty="0" smtClean="0"/>
              <a:t>заражение</a:t>
            </a:r>
            <a:r>
              <a:rPr lang="ru-RU" altLang="ru-RU" b="1" dirty="0" smtClean="0"/>
              <a:t> </a:t>
            </a:r>
          </a:p>
        </p:txBody>
      </p:sp>
      <p:sp>
        <p:nvSpPr>
          <p:cNvPr id="27652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44824"/>
            <a:ext cx="4041775" cy="4311501"/>
          </a:xfrm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  <p:sp>
        <p:nvSpPr>
          <p:cNvPr id="27653" name="Содержимое 3"/>
          <p:cNvSpPr>
            <a:spLocks noGrp="1"/>
          </p:cNvSpPr>
          <p:nvPr>
            <p:ph sz="half" idx="2"/>
          </p:nvPr>
        </p:nvSpPr>
        <p:spPr>
          <a:xfrm>
            <a:off x="4644008" y="2348881"/>
            <a:ext cx="4041775" cy="367240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dirty="0" smtClean="0"/>
              <a:t>Затрагивает пять зон личности</a:t>
            </a:r>
          </a:p>
        </p:txBody>
      </p:sp>
      <p:sp>
        <p:nvSpPr>
          <p:cNvPr id="27651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5EB2E42-F21C-4CC6-814F-2EFAEA2D1F53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ru-RU" altLang="ru-RU" sz="1400" b="1" dirty="0">
              <a:latin typeface="+mn-lt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447800" y="2667000"/>
            <a:ext cx="1295400" cy="1295400"/>
          </a:xfrm>
          <a:prstGeom prst="ellipse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8" name="Овал 7"/>
          <p:cNvSpPr/>
          <p:nvPr/>
        </p:nvSpPr>
        <p:spPr>
          <a:xfrm>
            <a:off x="1427163" y="3598863"/>
            <a:ext cx="1295400" cy="12954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9" name="Овал 8"/>
          <p:cNvSpPr/>
          <p:nvPr/>
        </p:nvSpPr>
        <p:spPr>
          <a:xfrm>
            <a:off x="1447800" y="4513263"/>
            <a:ext cx="1295400" cy="1295400"/>
          </a:xfrm>
          <a:prstGeom prst="ellipse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Ре</a:t>
            </a:r>
          </a:p>
        </p:txBody>
      </p:sp>
      <p:sp>
        <p:nvSpPr>
          <p:cNvPr id="2" name="Арка 1"/>
          <p:cNvSpPr/>
          <p:nvPr/>
        </p:nvSpPr>
        <p:spPr>
          <a:xfrm>
            <a:off x="1427163" y="3605213"/>
            <a:ext cx="1295400" cy="91440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Арка 2"/>
          <p:cNvSpPr/>
          <p:nvPr/>
        </p:nvSpPr>
        <p:spPr>
          <a:xfrm>
            <a:off x="1543050" y="4519613"/>
            <a:ext cx="1179513" cy="91440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6230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5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90363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3600" b="1" dirty="0" smtClean="0"/>
              <a:t>Трансакции</a:t>
            </a:r>
            <a:endParaRPr lang="ru-RU" altLang="ru-RU" sz="3600" dirty="0" smtClean="0"/>
          </a:p>
        </p:txBody>
      </p:sp>
      <p:sp>
        <p:nvSpPr>
          <p:cNvPr id="28676" name="Содержимое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altLang="ru-RU" b="1" dirty="0" smtClean="0"/>
              <a:t>	Трансакция</a:t>
            </a:r>
            <a:r>
              <a:rPr lang="ru-RU" altLang="ru-RU" dirty="0" smtClean="0"/>
              <a:t> </a:t>
            </a:r>
            <a:r>
              <a:rPr lang="ru-RU" altLang="ru-RU" dirty="0" smtClean="0"/>
              <a:t>— это единица общения, которая состоит из стимула и </a:t>
            </a:r>
            <a:r>
              <a:rPr lang="ru-RU" altLang="ru-RU" dirty="0" smtClean="0"/>
              <a:t>реакции.</a:t>
            </a:r>
            <a:endParaRPr lang="ru-RU" altLang="ru-RU" dirty="0" smtClean="0"/>
          </a:p>
          <a:p>
            <a:pPr eaLnBrk="1" hangingPunct="1"/>
            <a:r>
              <a:rPr lang="ru-RU" altLang="ru-RU" dirty="0" smtClean="0"/>
              <a:t>Например, стимул: «Привет!», реакция: «Привет! Как дела?». </a:t>
            </a:r>
            <a:endParaRPr lang="ru-RU" altLang="ru-RU" dirty="0" smtClean="0"/>
          </a:p>
          <a:p>
            <a:pPr marL="0" indent="0">
              <a:buNone/>
            </a:pPr>
            <a:r>
              <a:rPr lang="ru-RU" altLang="ru-RU" b="1" dirty="0" smtClean="0"/>
              <a:t>	Виды трансакций:</a:t>
            </a:r>
          </a:p>
          <a:p>
            <a:pPr>
              <a:buNone/>
            </a:pPr>
            <a:r>
              <a:rPr lang="ru-RU" altLang="ru-RU" i="1" dirty="0"/>
              <a:t>1) Параллельные</a:t>
            </a:r>
            <a:r>
              <a:rPr lang="ru-RU" altLang="ru-RU" dirty="0"/>
              <a:t> </a:t>
            </a:r>
            <a:r>
              <a:rPr lang="ru-RU" altLang="ru-RU" dirty="0" smtClean="0"/>
              <a:t> (</a:t>
            </a:r>
            <a:r>
              <a:rPr lang="ru-RU" altLang="ru-RU" dirty="0"/>
              <a:t>англ. </a:t>
            </a:r>
            <a:r>
              <a:rPr lang="ru-RU" altLang="ru-RU" i="1" dirty="0" err="1"/>
              <a:t>reciprocal</a:t>
            </a:r>
            <a:r>
              <a:rPr lang="ru-RU" altLang="ru-RU" i="1" dirty="0"/>
              <a:t>/</a:t>
            </a:r>
            <a:r>
              <a:rPr lang="ru-RU" altLang="ru-RU" i="1" dirty="0" err="1"/>
              <a:t>complementary</a:t>
            </a:r>
            <a:r>
              <a:rPr lang="ru-RU" altLang="ru-RU" dirty="0" smtClean="0"/>
              <a:t>);</a:t>
            </a:r>
            <a:endParaRPr lang="ru-RU" altLang="ru-RU" dirty="0"/>
          </a:p>
          <a:p>
            <a:pPr>
              <a:buNone/>
            </a:pPr>
            <a:r>
              <a:rPr lang="ru-RU" altLang="ru-RU" i="1" dirty="0" smtClean="0"/>
              <a:t>2</a:t>
            </a:r>
            <a:r>
              <a:rPr lang="ru-RU" altLang="ru-RU" i="1" dirty="0"/>
              <a:t>) Пересекающиеся</a:t>
            </a:r>
            <a:r>
              <a:rPr lang="ru-RU" altLang="ru-RU" dirty="0"/>
              <a:t> (англ. </a:t>
            </a:r>
            <a:r>
              <a:rPr lang="ru-RU" altLang="ru-RU" i="1" dirty="0" err="1"/>
              <a:t>crossed</a:t>
            </a:r>
            <a:r>
              <a:rPr lang="ru-RU" altLang="ru-RU" dirty="0" smtClean="0"/>
              <a:t>);</a:t>
            </a:r>
            <a:endParaRPr lang="ru-RU" altLang="ru-RU" dirty="0"/>
          </a:p>
          <a:p>
            <a:pPr>
              <a:buNone/>
            </a:pPr>
            <a:r>
              <a:rPr lang="ru-RU" altLang="ru-RU" i="1" dirty="0" smtClean="0"/>
              <a:t>3</a:t>
            </a:r>
            <a:r>
              <a:rPr lang="ru-RU" altLang="ru-RU" i="1" dirty="0"/>
              <a:t>) Скрытые</a:t>
            </a:r>
            <a:r>
              <a:rPr lang="ru-RU" altLang="ru-RU" dirty="0"/>
              <a:t> (англ. </a:t>
            </a:r>
            <a:r>
              <a:rPr lang="ru-RU" altLang="ru-RU" i="1" dirty="0" err="1"/>
              <a:t>duplex</a:t>
            </a:r>
            <a:r>
              <a:rPr lang="ru-RU" altLang="ru-RU" i="1" dirty="0"/>
              <a:t>/</a:t>
            </a:r>
            <a:r>
              <a:rPr lang="ru-RU" altLang="ru-RU" i="1" dirty="0" err="1"/>
              <a:t>covert</a:t>
            </a:r>
            <a:r>
              <a:rPr lang="ru-RU" altLang="ru-RU" dirty="0" smtClean="0"/>
              <a:t>).</a:t>
            </a:r>
            <a:endParaRPr lang="ru-RU" altLang="ru-RU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ru-RU" altLang="ru-RU" b="1" dirty="0" smtClean="0"/>
          </a:p>
        </p:txBody>
      </p:sp>
      <p:sp>
        <p:nvSpPr>
          <p:cNvPr id="28675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57D18F2-A32C-4A10-9E7B-ACD5BAD2BACE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ru-RU" altLang="ru-RU" sz="1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81836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4000" b="1" dirty="0" smtClean="0">
                <a:solidFill>
                  <a:schemeClr val="tx1"/>
                </a:solidFill>
              </a:rPr>
              <a:t>Параллельные транзакции</a:t>
            </a:r>
            <a:endParaRPr lang="ru-RU" altLang="ru-RU" sz="2000" b="1" dirty="0" smtClean="0"/>
          </a:p>
        </p:txBody>
      </p:sp>
      <p:sp>
        <p:nvSpPr>
          <p:cNvPr id="30724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9953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dirty="0" smtClean="0"/>
          </a:p>
        </p:txBody>
      </p:sp>
      <p:sp>
        <p:nvSpPr>
          <p:cNvPr id="30723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59DB0E2-215F-4055-BA0F-8B551083D1E0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ru-RU" altLang="ru-RU" sz="2400" b="1">
              <a:latin typeface="+mn-lt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371600" y="1752600"/>
            <a:ext cx="1371600" cy="12954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6" name="Овал 5"/>
          <p:cNvSpPr/>
          <p:nvPr/>
        </p:nvSpPr>
        <p:spPr>
          <a:xfrm>
            <a:off x="1371600" y="3200400"/>
            <a:ext cx="1371600" cy="12954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7" name="Овал 6"/>
          <p:cNvSpPr/>
          <p:nvPr/>
        </p:nvSpPr>
        <p:spPr>
          <a:xfrm>
            <a:off x="1447800" y="4724400"/>
            <a:ext cx="1371600" cy="12954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Ре</a:t>
            </a:r>
          </a:p>
        </p:txBody>
      </p:sp>
      <p:sp>
        <p:nvSpPr>
          <p:cNvPr id="8" name="Овал 7"/>
          <p:cNvSpPr/>
          <p:nvPr/>
        </p:nvSpPr>
        <p:spPr>
          <a:xfrm>
            <a:off x="4343400" y="1752600"/>
            <a:ext cx="1371600" cy="12954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9" name="Овал 8"/>
          <p:cNvSpPr/>
          <p:nvPr/>
        </p:nvSpPr>
        <p:spPr>
          <a:xfrm>
            <a:off x="4343400" y="3276600"/>
            <a:ext cx="1371600" cy="12954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10" name="Овал 9"/>
          <p:cNvSpPr/>
          <p:nvPr/>
        </p:nvSpPr>
        <p:spPr>
          <a:xfrm>
            <a:off x="4419600" y="4724400"/>
            <a:ext cx="1371600" cy="12954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Ре</a:t>
            </a: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2362200" y="3810000"/>
            <a:ext cx="2438400" cy="1588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10800000">
            <a:off x="2438400" y="4114800"/>
            <a:ext cx="2286000" cy="1588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1669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97564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3600" b="1" dirty="0" smtClean="0"/>
              <a:t>Пересекающиеся трансакции</a:t>
            </a:r>
          </a:p>
        </p:txBody>
      </p:sp>
      <p:sp>
        <p:nvSpPr>
          <p:cNvPr id="31748" name="Содержимое 2"/>
          <p:cNvSpPr>
            <a:spLocks noGrp="1"/>
          </p:cNvSpPr>
          <p:nvPr>
            <p:ph idx="1"/>
          </p:nvPr>
        </p:nvSpPr>
        <p:spPr>
          <a:xfrm>
            <a:off x="381000" y="1474229"/>
            <a:ext cx="8229600" cy="4671541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0C41E0-C748-4F18-A908-73B047C0002F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ru-RU" altLang="ru-RU" sz="2400" b="1" dirty="0">
              <a:latin typeface="+mn-lt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905000" y="1676400"/>
            <a:ext cx="1524000" cy="13716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6" name="Овал 5"/>
          <p:cNvSpPr/>
          <p:nvPr/>
        </p:nvSpPr>
        <p:spPr>
          <a:xfrm>
            <a:off x="1828800" y="3124200"/>
            <a:ext cx="1524000" cy="13716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7" name="Овал 6"/>
          <p:cNvSpPr/>
          <p:nvPr/>
        </p:nvSpPr>
        <p:spPr>
          <a:xfrm>
            <a:off x="1752600" y="4648200"/>
            <a:ext cx="1524000" cy="13716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Ре</a:t>
            </a:r>
          </a:p>
        </p:txBody>
      </p:sp>
      <p:sp>
        <p:nvSpPr>
          <p:cNvPr id="8" name="Овал 7"/>
          <p:cNvSpPr/>
          <p:nvPr/>
        </p:nvSpPr>
        <p:spPr>
          <a:xfrm>
            <a:off x="5638800" y="1676400"/>
            <a:ext cx="1524000" cy="13716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9" name="Овал 8"/>
          <p:cNvSpPr/>
          <p:nvPr/>
        </p:nvSpPr>
        <p:spPr>
          <a:xfrm>
            <a:off x="5638800" y="3124200"/>
            <a:ext cx="1524000" cy="13716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10" name="Овал 9"/>
          <p:cNvSpPr/>
          <p:nvPr/>
        </p:nvSpPr>
        <p:spPr>
          <a:xfrm>
            <a:off x="5715000" y="4572000"/>
            <a:ext cx="1524000" cy="13716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Ре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819400" y="3810000"/>
            <a:ext cx="3352800" cy="1588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0800000">
            <a:off x="2971800" y="2438400"/>
            <a:ext cx="3276600" cy="259080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2433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90363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3600" b="1" dirty="0" smtClean="0"/>
              <a:t>Скрытые трансакции</a:t>
            </a:r>
          </a:p>
        </p:txBody>
      </p:sp>
      <p:sp>
        <p:nvSpPr>
          <p:cNvPr id="32772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556792"/>
            <a:ext cx="4041775" cy="4599533"/>
          </a:xfrm>
          <a:ln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ru-RU" altLang="ru-RU" b="1" dirty="0" smtClean="0"/>
              <a:t>Угловая</a:t>
            </a:r>
          </a:p>
        </p:txBody>
      </p:sp>
      <p:sp>
        <p:nvSpPr>
          <p:cNvPr id="32773" name="Содержимое 5"/>
          <p:cNvSpPr>
            <a:spLocks noGrp="1"/>
          </p:cNvSpPr>
          <p:nvPr>
            <p:ph sz="half" idx="2"/>
          </p:nvPr>
        </p:nvSpPr>
        <p:spPr>
          <a:xfrm>
            <a:off x="4632325" y="1484784"/>
            <a:ext cx="4041775" cy="4668366"/>
          </a:xfrm>
        </p:spPr>
        <p:txBody>
          <a:bodyPr/>
          <a:lstStyle/>
          <a:p>
            <a:pPr eaLnBrk="1" hangingPunct="1"/>
            <a:r>
              <a:rPr lang="ru-RU" altLang="ru-RU" b="1" dirty="0" smtClean="0"/>
              <a:t>Двойная</a:t>
            </a:r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6362700" y="6309320"/>
            <a:ext cx="2057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D09C570-C9E0-4727-AC54-AC2B137C9B96}" type="slidenum">
              <a:rPr lang="ru-RU" altLang="ru-RU" sz="2400" b="1">
                <a:latin typeface="+mn-lt"/>
                <a:ea typeface="Adobe Kaiti Std R" pitchFamily="18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ru-RU" altLang="ru-RU" sz="2400" b="1">
              <a:latin typeface="+mn-lt"/>
              <a:ea typeface="Adobe Kaiti Std R" pitchFamily="18" charset="-128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85800" y="2209800"/>
            <a:ext cx="1143000" cy="1143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8" name="Овал 7"/>
          <p:cNvSpPr/>
          <p:nvPr/>
        </p:nvSpPr>
        <p:spPr>
          <a:xfrm>
            <a:off x="3048000" y="2286000"/>
            <a:ext cx="1143000" cy="1143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9" name="Овал 8"/>
          <p:cNvSpPr/>
          <p:nvPr/>
        </p:nvSpPr>
        <p:spPr>
          <a:xfrm>
            <a:off x="762000" y="3505200"/>
            <a:ext cx="1143000" cy="1143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10" name="Овал 9"/>
          <p:cNvSpPr/>
          <p:nvPr/>
        </p:nvSpPr>
        <p:spPr>
          <a:xfrm>
            <a:off x="3124200" y="3505200"/>
            <a:ext cx="1143000" cy="1143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11" name="Овал 10"/>
          <p:cNvSpPr/>
          <p:nvPr/>
        </p:nvSpPr>
        <p:spPr>
          <a:xfrm>
            <a:off x="876300" y="4784725"/>
            <a:ext cx="1143000" cy="1143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Ре</a:t>
            </a:r>
          </a:p>
        </p:txBody>
      </p:sp>
      <p:sp>
        <p:nvSpPr>
          <p:cNvPr id="12" name="Овал 11"/>
          <p:cNvSpPr/>
          <p:nvPr/>
        </p:nvSpPr>
        <p:spPr>
          <a:xfrm>
            <a:off x="3048000" y="4800600"/>
            <a:ext cx="1143000" cy="1143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Ре</a:t>
            </a:r>
          </a:p>
        </p:txBody>
      </p:sp>
      <p:sp>
        <p:nvSpPr>
          <p:cNvPr id="13" name="Овал 12"/>
          <p:cNvSpPr/>
          <p:nvPr/>
        </p:nvSpPr>
        <p:spPr>
          <a:xfrm>
            <a:off x="4876800" y="2286000"/>
            <a:ext cx="1143000" cy="1143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14" name="Овал 13"/>
          <p:cNvSpPr/>
          <p:nvPr/>
        </p:nvSpPr>
        <p:spPr>
          <a:xfrm>
            <a:off x="4876800" y="3581400"/>
            <a:ext cx="1143000" cy="1143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15" name="Овал 14"/>
          <p:cNvSpPr/>
          <p:nvPr/>
        </p:nvSpPr>
        <p:spPr>
          <a:xfrm>
            <a:off x="4876800" y="4800600"/>
            <a:ext cx="1143000" cy="1143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Ре</a:t>
            </a:r>
          </a:p>
        </p:txBody>
      </p:sp>
      <p:sp>
        <p:nvSpPr>
          <p:cNvPr id="16" name="Овал 15"/>
          <p:cNvSpPr/>
          <p:nvPr/>
        </p:nvSpPr>
        <p:spPr>
          <a:xfrm>
            <a:off x="7391400" y="2286000"/>
            <a:ext cx="1143000" cy="1143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17" name="Овал 16"/>
          <p:cNvSpPr/>
          <p:nvPr/>
        </p:nvSpPr>
        <p:spPr>
          <a:xfrm>
            <a:off x="7391400" y="3581400"/>
            <a:ext cx="1143000" cy="1143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18" name="Овал 17"/>
          <p:cNvSpPr/>
          <p:nvPr/>
        </p:nvSpPr>
        <p:spPr>
          <a:xfrm>
            <a:off x="7467600" y="4876800"/>
            <a:ext cx="1143000" cy="11430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tx1"/>
                </a:solidFill>
              </a:rPr>
              <a:t>Ре</a:t>
            </a:r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1447800" y="4038600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0800000">
            <a:off x="1371600" y="4267200"/>
            <a:ext cx="2286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1447800" y="4343400"/>
            <a:ext cx="2133600" cy="99060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10800000">
            <a:off x="1295400" y="4495800"/>
            <a:ext cx="2286000" cy="106680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5562600" y="4038600"/>
            <a:ext cx="23622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0800000">
            <a:off x="5562600" y="4343400"/>
            <a:ext cx="2286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5562600" y="5257800"/>
            <a:ext cx="2514600" cy="158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10800000">
            <a:off x="5638800" y="5638800"/>
            <a:ext cx="2362200" cy="158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69998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5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04764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3600" b="1" dirty="0" smtClean="0"/>
              <a:t>Процедуры и ритуалы</a:t>
            </a:r>
            <a:endParaRPr lang="ru-RU" altLang="ru-RU" sz="3600" dirty="0" smtClean="0"/>
          </a:p>
        </p:txBody>
      </p:sp>
      <p:sp>
        <p:nvSpPr>
          <p:cNvPr id="33796" name="Содержимое 6"/>
          <p:cNvSpPr>
            <a:spLocks noGrp="1"/>
          </p:cNvSpPr>
          <p:nvPr>
            <p:ph idx="1"/>
          </p:nvPr>
        </p:nvSpPr>
        <p:spPr>
          <a:xfrm>
            <a:off x="467544" y="1628801"/>
            <a:ext cx="8229600" cy="4536504"/>
          </a:xfrm>
        </p:spPr>
        <p:txBody>
          <a:bodyPr/>
          <a:lstStyle/>
          <a:p>
            <a:pPr algn="just" eaLnBrk="1" hangingPunct="1"/>
            <a:r>
              <a:rPr lang="ru-RU" altLang="ru-RU" b="1" dirty="0" smtClean="0"/>
              <a:t>Процедурой</a:t>
            </a:r>
            <a:r>
              <a:rPr lang="ru-RU" altLang="ru-RU" dirty="0" smtClean="0"/>
              <a:t> называют серию простых дополнительных Взрослых трансакций, направленных на взаимодействие с </a:t>
            </a:r>
            <a:r>
              <a:rPr lang="ru-RU" altLang="ru-RU" dirty="0" smtClean="0"/>
              <a:t>действительностью.</a:t>
            </a:r>
            <a:endParaRPr lang="ru-RU" altLang="ru-RU" dirty="0" smtClean="0"/>
          </a:p>
          <a:p>
            <a:pPr algn="just" eaLnBrk="1" hangingPunct="1"/>
            <a:r>
              <a:rPr lang="ru-RU" altLang="ru-RU" dirty="0" smtClean="0"/>
              <a:t>Процедуры планирует </a:t>
            </a:r>
            <a:r>
              <a:rPr lang="ru-RU" altLang="ru-RU" dirty="0" smtClean="0"/>
              <a:t>Взрослый.</a:t>
            </a:r>
            <a:endParaRPr lang="ru-RU" altLang="ru-RU" dirty="0" smtClean="0"/>
          </a:p>
          <a:p>
            <a:pPr algn="just" eaLnBrk="1" hangingPunct="1"/>
            <a:r>
              <a:rPr lang="ru-RU" altLang="ru-RU" b="1" dirty="0" smtClean="0"/>
              <a:t>Ритуалом</a:t>
            </a:r>
            <a:r>
              <a:rPr lang="ru-RU" altLang="ru-RU" dirty="0" smtClean="0"/>
              <a:t> называют стереотипную серию простых дополнительных трансакций, заданных внешними социальными </a:t>
            </a:r>
            <a:r>
              <a:rPr lang="ru-RU" altLang="ru-RU" dirty="0" smtClean="0"/>
              <a:t>факторами.</a:t>
            </a:r>
            <a:endParaRPr lang="ru-RU" altLang="ru-RU" dirty="0" smtClean="0"/>
          </a:p>
          <a:p>
            <a:pPr algn="just" eaLnBrk="1" hangingPunct="1"/>
            <a:r>
              <a:rPr lang="ru-RU" altLang="ru-RU" dirty="0" smtClean="0"/>
              <a:t>Ритуалы предполагают безопасный способ структурирования </a:t>
            </a:r>
            <a:r>
              <a:rPr lang="ru-RU" altLang="ru-RU" dirty="0" smtClean="0"/>
              <a:t>времени.</a:t>
            </a:r>
            <a:endParaRPr lang="ru-RU" altLang="ru-RU" dirty="0" smtClean="0"/>
          </a:p>
          <a:p>
            <a:pPr algn="just" eaLnBrk="1" hangingPunct="1"/>
            <a:r>
              <a:rPr lang="ru-RU" altLang="ru-RU" dirty="0" smtClean="0"/>
              <a:t>Ритуалы задаются </a:t>
            </a:r>
            <a:r>
              <a:rPr lang="ru-RU" altLang="ru-RU" dirty="0" smtClean="0"/>
              <a:t>Родителем.</a:t>
            </a:r>
            <a:endParaRPr lang="ru-RU" altLang="ru-RU" dirty="0" smtClean="0"/>
          </a:p>
        </p:txBody>
      </p:sp>
      <p:sp>
        <p:nvSpPr>
          <p:cNvPr id="33795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6372200" y="6381328"/>
            <a:ext cx="2057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278FA3-4A26-4713-9F25-3671B12BB7F3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ru-RU" altLang="ru-RU" sz="2400" b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7435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975640"/>
          </a:xfrm>
        </p:spPr>
        <p:txBody>
          <a:bodyPr/>
          <a:lstStyle/>
          <a:p>
            <a:pPr algn="ctr" eaLnBrk="1" hangingPunct="1"/>
            <a:r>
              <a:rPr lang="ru-RU" altLang="ru-RU" b="1" dirty="0" smtClean="0"/>
              <a:t>Игры</a:t>
            </a:r>
          </a:p>
        </p:txBody>
      </p:sp>
      <p:sp>
        <p:nvSpPr>
          <p:cNvPr id="34820" name="Содержимое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802088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ru-RU" altLang="ru-RU" sz="2400" dirty="0" smtClean="0"/>
              <a:t>Игрой </a:t>
            </a:r>
            <a:r>
              <a:rPr lang="ru-RU" altLang="ru-RU" sz="2400" dirty="0" smtClean="0"/>
              <a:t>называют серию следующих друг за другом скрытых дополнительных трансакций с четко определенным и предсказуемым </a:t>
            </a:r>
            <a:r>
              <a:rPr lang="ru-RU" altLang="ru-RU" sz="2400" dirty="0" smtClean="0"/>
              <a:t>итогом.</a:t>
            </a:r>
            <a:endParaRPr lang="ru-RU" altLang="ru-RU" sz="2400" dirty="0" smtClean="0"/>
          </a:p>
          <a:p>
            <a:pPr eaLnBrk="1" hangingPunct="1"/>
            <a:r>
              <a:rPr lang="ru-RU" altLang="ru-RU" sz="2400" dirty="0" smtClean="0"/>
              <a:t>Игры – набор повторяющихся </a:t>
            </a:r>
            <a:r>
              <a:rPr lang="ru-RU" altLang="ru-RU" sz="2400" dirty="0" smtClean="0"/>
              <a:t>трансакций.</a:t>
            </a:r>
          </a:p>
          <a:p>
            <a:pPr marL="0" indent="0">
              <a:buNone/>
            </a:pPr>
            <a:r>
              <a:rPr lang="ru-RU" altLang="ru-RU" sz="2400" b="1" dirty="0" smtClean="0"/>
              <a:t>	Характеристики игр:</a:t>
            </a:r>
          </a:p>
          <a:p>
            <a:pPr>
              <a:buNone/>
            </a:pPr>
            <a:r>
              <a:rPr lang="ru-RU" altLang="ru-RU" sz="2400" dirty="0"/>
              <a:t>1) Скрытые мотивы</a:t>
            </a:r>
          </a:p>
          <a:p>
            <a:pPr>
              <a:buNone/>
            </a:pPr>
            <a:r>
              <a:rPr lang="ru-RU" altLang="ru-RU" sz="2400" dirty="0"/>
              <a:t> 2) Наличие выигрыша</a:t>
            </a:r>
          </a:p>
          <a:p>
            <a:pPr>
              <a:buFont typeface="Wingdings" pitchFamily="2" charset="2"/>
              <a:buChar char="Ø"/>
            </a:pPr>
            <a:r>
              <a:rPr lang="ru-RU" altLang="ru-RU" sz="2400" dirty="0"/>
              <a:t>Важная особенность игры – её кульминация</a:t>
            </a:r>
          </a:p>
          <a:p>
            <a:pPr>
              <a:buFont typeface="Wingdings" pitchFamily="2" charset="2"/>
              <a:buChar char="Ø"/>
            </a:pPr>
            <a:r>
              <a:rPr lang="ru-RU" altLang="ru-RU" sz="2400" dirty="0"/>
              <a:t>Игры могут конструктивными и деструктивными</a:t>
            </a:r>
          </a:p>
          <a:p>
            <a:pPr marL="0" indent="0">
              <a:buNone/>
            </a:pPr>
            <a:endParaRPr lang="ru-RU" altLang="ru-RU" sz="2400" dirty="0" smtClean="0"/>
          </a:p>
        </p:txBody>
      </p:sp>
      <p:sp>
        <p:nvSpPr>
          <p:cNvPr id="34819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20FBAEE-CB18-4D3B-89F6-81633737FA63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ru-RU" altLang="ru-RU" sz="2400" b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50681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600" b="1" dirty="0" smtClean="0"/>
              <a:t>Теория </a:t>
            </a:r>
            <a:r>
              <a:rPr lang="ru-RU" altLang="ru-RU" sz="3600" b="1" dirty="0" smtClean="0"/>
              <a:t>сценариев</a:t>
            </a:r>
            <a:endParaRPr lang="ru-RU" altLang="ru-RU" dirty="0" smtClean="0"/>
          </a:p>
        </p:txBody>
      </p:sp>
      <p:sp>
        <p:nvSpPr>
          <p:cNvPr id="36868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83509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ru-RU" altLang="ru-RU" b="1" dirty="0" smtClean="0"/>
              <a:t>Сценарий</a:t>
            </a:r>
            <a:r>
              <a:rPr lang="ru-RU" altLang="ru-RU" dirty="0" smtClean="0"/>
              <a:t> — это «план жизни, составленный в детстве</a:t>
            </a:r>
            <a:r>
              <a:rPr lang="ru-RU" altLang="ru-RU" dirty="0" smtClean="0"/>
              <a:t>».</a:t>
            </a:r>
            <a:endParaRPr lang="ru-RU" altLang="ru-RU" dirty="0" smtClean="0"/>
          </a:p>
          <a:p>
            <a:pPr algn="just" eaLnBrk="1" hangingPunct="1"/>
            <a:r>
              <a:rPr lang="ru-RU" altLang="ru-RU" dirty="0" smtClean="0"/>
              <a:t> </a:t>
            </a:r>
            <a:r>
              <a:rPr lang="ru-RU" altLang="ru-RU" b="1" dirty="0" err="1" smtClean="0"/>
              <a:t>Контрсценарий</a:t>
            </a:r>
            <a:r>
              <a:rPr lang="ru-RU" altLang="ru-RU" dirty="0" smtClean="0"/>
              <a:t> — некая последовательность действий, приводящих к «избавлению» от </a:t>
            </a:r>
            <a:r>
              <a:rPr lang="ru-RU" altLang="ru-RU" dirty="0" smtClean="0"/>
              <a:t>сценария.</a:t>
            </a:r>
            <a:endParaRPr lang="ru-RU" altLang="ru-RU" dirty="0" smtClean="0"/>
          </a:p>
          <a:p>
            <a:pPr algn="just" eaLnBrk="1" hangingPunct="1"/>
            <a:r>
              <a:rPr lang="ru-RU" altLang="ru-RU" b="1" dirty="0" err="1" smtClean="0"/>
              <a:t>Антисценарий</a:t>
            </a:r>
            <a:r>
              <a:rPr lang="ru-RU" altLang="ru-RU" dirty="0" smtClean="0"/>
              <a:t> — «сценарий наоборот</a:t>
            </a:r>
            <a:r>
              <a:rPr lang="ru-RU" altLang="ru-RU" dirty="0" smtClean="0"/>
              <a:t>».</a:t>
            </a:r>
          </a:p>
          <a:p>
            <a:pPr marL="0" indent="0" algn="just">
              <a:buNone/>
            </a:pPr>
            <a:r>
              <a:rPr lang="ru-RU" altLang="ru-RU" b="1" dirty="0" smtClean="0"/>
              <a:t>	Элементы сценария:</a:t>
            </a:r>
          </a:p>
          <a:p>
            <a:pPr>
              <a:buNone/>
            </a:pPr>
            <a:r>
              <a:rPr lang="ru-RU" altLang="ru-RU" dirty="0"/>
              <a:t> Сценарий предполагает:</a:t>
            </a:r>
          </a:p>
          <a:p>
            <a:r>
              <a:rPr lang="ru-RU" altLang="ru-RU" dirty="0"/>
              <a:t>Родительские  указания</a:t>
            </a:r>
          </a:p>
          <a:p>
            <a:r>
              <a:rPr lang="ru-RU" altLang="ru-RU" dirty="0"/>
              <a:t>Подходящее  личностное развитие;</a:t>
            </a:r>
          </a:p>
          <a:p>
            <a:r>
              <a:rPr lang="ru-RU" altLang="ru-RU" dirty="0"/>
              <a:t>Решение  в детском возрасте</a:t>
            </a:r>
          </a:p>
          <a:p>
            <a:r>
              <a:rPr lang="ru-RU" altLang="ru-RU" dirty="0"/>
              <a:t>Действительную  «включенность» в какой-то особенный механизм, несущий успех или неудачу</a:t>
            </a:r>
          </a:p>
          <a:p>
            <a:r>
              <a:rPr lang="ru-RU" altLang="ru-RU" dirty="0"/>
              <a:t>Убеждающую  установку</a:t>
            </a:r>
            <a:endParaRPr lang="ru-RU" altLang="ru-RU" b="1" dirty="0" smtClean="0"/>
          </a:p>
        </p:txBody>
      </p:sp>
      <p:sp>
        <p:nvSpPr>
          <p:cNvPr id="36867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03A1C9-BF2B-44A4-A878-52768407A31D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ru-RU" altLang="ru-RU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19580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4400" b="1" dirty="0"/>
              <a:t>План лекции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u-RU" sz="2400" dirty="0" err="1"/>
              <a:t>Трансактный</a:t>
            </a:r>
            <a:r>
              <a:rPr lang="ru-RU" sz="2400" dirty="0"/>
              <a:t> анализ Э. Берна. 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Гипнотерапия. </a:t>
            </a:r>
            <a:endParaRPr lang="ru-RU" sz="2400" b="1" dirty="0"/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err="1"/>
              <a:t>Трансовые</a:t>
            </a:r>
            <a:r>
              <a:rPr lang="ru-RU" sz="2400" dirty="0"/>
              <a:t> техники в лечении нервно-психических и психосоматических заболеваний.</a:t>
            </a:r>
            <a:endParaRPr lang="ru-RU" sz="2400" b="1" dirty="0"/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err="1"/>
              <a:t>Психодрама</a:t>
            </a:r>
            <a:r>
              <a:rPr lang="ru-RU" sz="2400" dirty="0"/>
              <a:t> в групповой терапии.   </a:t>
            </a:r>
            <a:endParaRPr lang="ru-RU" sz="2400" b="1" dirty="0"/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Методы телесно-ориентированной терапии. </a:t>
            </a:r>
            <a:endParaRPr lang="ru-RU" sz="2400" b="1" dirty="0"/>
          </a:p>
          <a:p>
            <a:pPr marL="514350" indent="-514350">
              <a:buFont typeface="+mj-lt"/>
              <a:buAutoNum type="arabicPeriod"/>
            </a:pPr>
            <a:endParaRPr lang="ru-RU" sz="2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2163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3600" b="1" dirty="0" smtClean="0"/>
              <a:t>Варианты отношения к себе и миру</a:t>
            </a:r>
          </a:p>
        </p:txBody>
      </p:sp>
      <p:sp>
        <p:nvSpPr>
          <p:cNvPr id="38916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7525"/>
          </a:xfrm>
        </p:spPr>
        <p:txBody>
          <a:bodyPr/>
          <a:lstStyle/>
          <a:p>
            <a:pPr eaLnBrk="1" hangingPunct="1"/>
            <a:r>
              <a:rPr lang="ru-RU" altLang="ru-RU" sz="3600" dirty="0" smtClean="0"/>
              <a:t> Я «+» Ты «+» - победитель</a:t>
            </a:r>
          </a:p>
          <a:p>
            <a:pPr eaLnBrk="1" hangingPunct="1"/>
            <a:r>
              <a:rPr lang="ru-RU" altLang="ru-RU" sz="3600" dirty="0" smtClean="0"/>
              <a:t>Я «+» Ты «–» - превосходство</a:t>
            </a:r>
          </a:p>
          <a:p>
            <a:pPr eaLnBrk="1" hangingPunct="1"/>
            <a:r>
              <a:rPr lang="ru-RU" altLang="ru-RU" sz="3600" dirty="0" smtClean="0"/>
              <a:t>Я «–» Ты «+» - неудачник</a:t>
            </a:r>
          </a:p>
          <a:p>
            <a:pPr eaLnBrk="1" hangingPunct="1"/>
            <a:r>
              <a:rPr lang="ru-RU" altLang="ru-RU" sz="3600" dirty="0" smtClean="0"/>
              <a:t>Я «–» Ты «–» - позиция безнадежности</a:t>
            </a:r>
          </a:p>
        </p:txBody>
      </p:sp>
      <p:sp>
        <p:nvSpPr>
          <p:cNvPr id="38915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0CDE78E-357A-4A57-ADBA-02D5CF85807B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ru-RU" altLang="ru-RU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42890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3600" b="1" dirty="0" smtClean="0"/>
              <a:t>Сценарная формула по Э</a:t>
            </a:r>
            <a:r>
              <a:rPr lang="ru-RU" altLang="ru-RU" sz="3600" b="1" dirty="0" smtClean="0"/>
              <a:t>. Берну</a:t>
            </a:r>
            <a:endParaRPr lang="ru-RU" altLang="ru-RU" sz="3600" b="1" dirty="0" smtClean="0"/>
          </a:p>
        </p:txBody>
      </p:sp>
      <p:sp>
        <p:nvSpPr>
          <p:cNvPr id="39940" name="Содержимое 2"/>
          <p:cNvSpPr>
            <a:spLocks noGrp="1"/>
          </p:cNvSpPr>
          <p:nvPr>
            <p:ph idx="1"/>
          </p:nvPr>
        </p:nvSpPr>
        <p:spPr>
          <a:xfrm>
            <a:off x="457200" y="1700011"/>
            <a:ext cx="8229600" cy="4456314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dirty="0" smtClean="0"/>
              <a:t> </a:t>
            </a:r>
            <a:r>
              <a:rPr lang="ru-RU" altLang="ru-RU" sz="3200" b="1" dirty="0" smtClean="0"/>
              <a:t>РРВ – </a:t>
            </a:r>
            <a:r>
              <a:rPr lang="ru-RU" altLang="ru-RU" sz="3200" b="1" dirty="0" err="1" smtClean="0"/>
              <a:t>Пр</a:t>
            </a:r>
            <a:r>
              <a:rPr lang="ru-RU" altLang="ru-RU" sz="3200" b="1" dirty="0" smtClean="0"/>
              <a:t> – </a:t>
            </a:r>
            <a:r>
              <a:rPr lang="ru-RU" altLang="ru-RU" sz="3200" b="1" dirty="0" err="1" smtClean="0"/>
              <a:t>Сл</a:t>
            </a:r>
            <a:r>
              <a:rPr lang="ru-RU" altLang="ru-RU" sz="3200" b="1" dirty="0" smtClean="0"/>
              <a:t> – ВП – Итог</a:t>
            </a:r>
            <a:endParaRPr lang="ru-RU" altLang="ru-RU" sz="3200" dirty="0" smtClean="0"/>
          </a:p>
          <a:p>
            <a:pPr eaLnBrk="1" hangingPunct="1">
              <a:buFontTx/>
              <a:buNone/>
            </a:pPr>
            <a:r>
              <a:rPr lang="ru-RU" altLang="ru-RU" sz="3200" dirty="0" smtClean="0"/>
              <a:t>РРВ </a:t>
            </a:r>
            <a:r>
              <a:rPr lang="ru-RU" altLang="ru-RU" sz="3200" dirty="0" smtClean="0"/>
              <a:t>– раннее родительское влияние</a:t>
            </a:r>
          </a:p>
          <a:p>
            <a:pPr eaLnBrk="1" hangingPunct="1">
              <a:buFontTx/>
              <a:buNone/>
            </a:pPr>
            <a:r>
              <a:rPr lang="ru-RU" altLang="ru-RU" sz="3200" dirty="0" smtClean="0"/>
              <a:t> </a:t>
            </a:r>
            <a:r>
              <a:rPr lang="ru-RU" altLang="ru-RU" sz="3200" dirty="0" err="1" smtClean="0"/>
              <a:t>Пр</a:t>
            </a:r>
            <a:r>
              <a:rPr lang="ru-RU" altLang="ru-RU" sz="3200" dirty="0" smtClean="0"/>
              <a:t> – программа</a:t>
            </a:r>
          </a:p>
          <a:p>
            <a:pPr eaLnBrk="1" hangingPunct="1">
              <a:buFontTx/>
              <a:buNone/>
            </a:pPr>
            <a:r>
              <a:rPr lang="ru-RU" altLang="ru-RU" sz="3200" dirty="0" smtClean="0"/>
              <a:t> </a:t>
            </a:r>
            <a:r>
              <a:rPr lang="ru-RU" altLang="ru-RU" sz="3200" dirty="0" err="1" smtClean="0"/>
              <a:t>Сл</a:t>
            </a:r>
            <a:r>
              <a:rPr lang="ru-RU" altLang="ru-RU" sz="3200" dirty="0" smtClean="0"/>
              <a:t> – склонность следовать программе</a:t>
            </a:r>
          </a:p>
          <a:p>
            <a:pPr eaLnBrk="1" hangingPunct="1">
              <a:buFontTx/>
              <a:buNone/>
            </a:pPr>
            <a:r>
              <a:rPr lang="ru-RU" altLang="ru-RU" sz="3200" dirty="0" smtClean="0"/>
              <a:t>  ВП – важнейшие поступки</a:t>
            </a:r>
          </a:p>
        </p:txBody>
      </p:sp>
      <p:sp>
        <p:nvSpPr>
          <p:cNvPr id="39939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484005F-62D4-4D37-8BE3-167BED5F8DAF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ru-RU" altLang="ru-RU" sz="2400" b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94083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3600" b="1" dirty="0" smtClean="0"/>
              <a:t>Жизненные сценарии по К. Штайнеру</a:t>
            </a:r>
            <a:endParaRPr lang="ru-RU" altLang="ru-RU" sz="3600" dirty="0" smtClean="0"/>
          </a:p>
        </p:txBody>
      </p:sp>
      <p:sp>
        <p:nvSpPr>
          <p:cNvPr id="40964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99533"/>
          </a:xfrm>
        </p:spPr>
        <p:txBody>
          <a:bodyPr/>
          <a:lstStyle/>
          <a:p>
            <a:pPr eaLnBrk="1" hangingPunct="1"/>
            <a:r>
              <a:rPr lang="ru-RU" altLang="ru-RU" sz="3200" dirty="0" smtClean="0"/>
              <a:t>«</a:t>
            </a:r>
            <a:r>
              <a:rPr lang="ru-RU" altLang="ru-RU" sz="3200" dirty="0" smtClean="0"/>
              <a:t>без любви</a:t>
            </a:r>
            <a:r>
              <a:rPr lang="ru-RU" altLang="ru-RU" sz="3200" dirty="0" smtClean="0"/>
              <a:t>»;</a:t>
            </a:r>
            <a:endParaRPr lang="ru-RU" altLang="ru-RU" sz="3200" dirty="0" smtClean="0"/>
          </a:p>
          <a:p>
            <a:pPr eaLnBrk="1" hangingPunct="1"/>
            <a:r>
              <a:rPr lang="ru-RU" altLang="ru-RU" sz="3200" dirty="0" smtClean="0"/>
              <a:t>«без радости</a:t>
            </a:r>
            <a:r>
              <a:rPr lang="ru-RU" altLang="ru-RU" sz="3200" dirty="0" smtClean="0"/>
              <a:t>»;</a:t>
            </a:r>
            <a:endParaRPr lang="ru-RU" altLang="ru-RU" sz="3200" dirty="0" smtClean="0"/>
          </a:p>
          <a:p>
            <a:pPr eaLnBrk="1" hangingPunct="1"/>
            <a:r>
              <a:rPr lang="ru-RU" altLang="ru-RU" sz="3200" dirty="0" smtClean="0"/>
              <a:t>«без разума</a:t>
            </a:r>
            <a:r>
              <a:rPr lang="ru-RU" altLang="ru-RU" sz="3200" dirty="0" smtClean="0"/>
              <a:t>».</a:t>
            </a:r>
            <a:endParaRPr lang="ru-RU" altLang="ru-RU" sz="3200" dirty="0" smtClean="0"/>
          </a:p>
          <a:p>
            <a:pPr eaLnBrk="1" hangingPunct="1"/>
            <a:endParaRPr lang="ru-RU" altLang="ru-RU" dirty="0" smtClean="0"/>
          </a:p>
        </p:txBody>
      </p:sp>
      <p:sp>
        <p:nvSpPr>
          <p:cNvPr id="40963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893F72D-5BE4-4B6D-B013-0BE90E212BA2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ru-RU" altLang="ru-RU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629806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19166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Суггестивная психотерапия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628800"/>
            <a:ext cx="78867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Лечебный </a:t>
            </a:r>
            <a:r>
              <a:rPr lang="ru-RU" dirty="0"/>
              <a:t>эффект внушения связан с формированием очага раздражения в коре головного мозга, по закону отрицательной индукции вызывающего вокруг себя зону </a:t>
            </a:r>
            <a:r>
              <a:rPr lang="ru-RU" dirty="0" smtClean="0"/>
              <a:t>торможения.</a:t>
            </a:r>
          </a:p>
          <a:p>
            <a:pPr marL="0" indent="0" algn="just">
              <a:buNone/>
            </a:pPr>
            <a:r>
              <a:rPr lang="ru-RU" dirty="0" smtClean="0"/>
              <a:t>	Выделяют:</a:t>
            </a:r>
            <a:endParaRPr lang="ru-RU" dirty="0"/>
          </a:p>
          <a:p>
            <a:pPr algn="just"/>
            <a:r>
              <a:rPr lang="ru-RU" dirty="0" err="1" smtClean="0"/>
              <a:t>атосуггестию</a:t>
            </a:r>
            <a:r>
              <a:rPr lang="ru-RU" dirty="0"/>
              <a:t>  и </a:t>
            </a:r>
            <a:r>
              <a:rPr lang="ru-RU" dirty="0" err="1" smtClean="0"/>
              <a:t>гетеросуггестию</a:t>
            </a:r>
            <a:r>
              <a:rPr lang="ru-RU" dirty="0" smtClean="0"/>
              <a:t>;</a:t>
            </a:r>
            <a:endParaRPr lang="ru-RU" dirty="0"/>
          </a:p>
          <a:p>
            <a:pPr algn="just"/>
            <a:r>
              <a:rPr lang="ru-RU" dirty="0" smtClean="0"/>
              <a:t>внушение </a:t>
            </a:r>
            <a:r>
              <a:rPr lang="ru-RU" dirty="0"/>
              <a:t>в состоянии бодрствования и внушение в состоянии гипнотического сна (</a:t>
            </a:r>
            <a:r>
              <a:rPr lang="ru-RU" dirty="0" err="1"/>
              <a:t>гипносуггестия</a:t>
            </a:r>
            <a:r>
              <a:rPr lang="ru-RU" dirty="0" smtClean="0"/>
              <a:t>).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Суггестивная </a:t>
            </a:r>
            <a:r>
              <a:rPr lang="ru-RU" dirty="0"/>
              <a:t>психотерапия является одной из основных форм лечения </a:t>
            </a:r>
            <a:r>
              <a:rPr lang="ru-RU" dirty="0" err="1"/>
              <a:t>непсихотических</a:t>
            </a:r>
            <a:r>
              <a:rPr lang="ru-RU" dirty="0"/>
              <a:t> нарушений психической сферы как психогенного, так и соматического генеза. Основной методикой суггестивной терапии является </a:t>
            </a:r>
            <a:r>
              <a:rPr lang="ru-RU" b="1" dirty="0" err="1"/>
              <a:t>гипносуггестия</a:t>
            </a:r>
            <a:r>
              <a:rPr lang="ru-RU" dirty="0"/>
              <a:t>, т. е. проведение терапевтического внушения пациентам, находящимся в состоянии </a:t>
            </a:r>
            <a:r>
              <a:rPr lang="ru-RU" b="1" dirty="0"/>
              <a:t>гипноза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23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564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08911" cy="1143000"/>
          </a:xfrm>
        </p:spPr>
        <p:txBody>
          <a:bodyPr>
            <a:normAutofit/>
          </a:bodyPr>
          <a:lstStyle/>
          <a:p>
            <a:pPr lvl="0" algn="ctr">
              <a:defRPr/>
            </a:pPr>
            <a:r>
              <a:rPr lang="ru-RU" sz="3200" b="1" dirty="0"/>
              <a:t>Современная клиническая гипнотерапия. Классический и </a:t>
            </a:r>
            <a:r>
              <a:rPr lang="ru-RU" sz="3200" b="1" dirty="0" err="1"/>
              <a:t>эриксоновский</a:t>
            </a:r>
            <a:r>
              <a:rPr lang="ru-RU" sz="3200" b="1" dirty="0"/>
              <a:t> </a:t>
            </a:r>
            <a:r>
              <a:rPr lang="ru-RU" sz="3200" b="1" dirty="0" smtClean="0"/>
              <a:t>гипноз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484784"/>
            <a:ext cx="7886700" cy="469217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«Гипноз – вызванное самовнушением или внушением гипнотизера или возникшее спонтанно временное состояние сознания, характеризующееся резкой фокусировкой внимания и высокой подверженностью внушению» </a:t>
            </a:r>
            <a:r>
              <a:rPr lang="ru-RU" dirty="0" smtClean="0"/>
              <a:t>(</a:t>
            </a:r>
            <a:r>
              <a:rPr lang="en-US" dirty="0" smtClean="0"/>
              <a:t>Wikipedia</a:t>
            </a:r>
            <a:r>
              <a:rPr lang="ru-RU" dirty="0" smtClean="0"/>
              <a:t>)</a:t>
            </a:r>
            <a:r>
              <a:rPr lang="en-US" dirty="0" smtClean="0"/>
              <a:t>.</a:t>
            </a:r>
            <a:endParaRPr lang="ru-RU" dirty="0"/>
          </a:p>
          <a:p>
            <a:r>
              <a:rPr lang="ru-RU" dirty="0" smtClean="0"/>
              <a:t>«</a:t>
            </a:r>
            <a:r>
              <a:rPr lang="ru-RU" dirty="0"/>
              <a:t>Гипноз – это внушение</a:t>
            </a:r>
            <a:r>
              <a:rPr lang="ru-RU" dirty="0" smtClean="0"/>
              <a:t>» (Ипполит </a:t>
            </a:r>
            <a:r>
              <a:rPr lang="ru-RU" dirty="0" err="1" smtClean="0"/>
              <a:t>Бернгейм</a:t>
            </a:r>
            <a:r>
              <a:rPr lang="ru-RU" dirty="0" smtClean="0"/>
              <a:t>)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</a:p>
          <a:p>
            <a:r>
              <a:rPr lang="ru-RU" dirty="0" smtClean="0"/>
              <a:t>«</a:t>
            </a:r>
            <a:r>
              <a:rPr lang="ru-RU" dirty="0"/>
              <a:t>Гипноз – это передача идей посредством образов, а образы управляют нашей жизнью</a:t>
            </a:r>
            <a:r>
              <a:rPr lang="ru-RU" dirty="0" smtClean="0"/>
              <a:t>. (Милтон Эриксон).</a:t>
            </a:r>
          </a:p>
          <a:p>
            <a:r>
              <a:rPr lang="ru-RU" dirty="0" smtClean="0"/>
              <a:t>«</a:t>
            </a:r>
            <a:r>
              <a:rPr lang="ru-RU" dirty="0"/>
              <a:t>Гипноз – это обход критического фактора сознания и формирование избирательного мышления</a:t>
            </a:r>
            <a:r>
              <a:rPr lang="ru-RU" dirty="0" smtClean="0"/>
              <a:t>» (Дэйв </a:t>
            </a:r>
            <a:r>
              <a:rPr lang="ru-RU" dirty="0" err="1" smtClean="0"/>
              <a:t>Элман</a:t>
            </a:r>
            <a:r>
              <a:rPr lang="ru-RU" dirty="0" smtClean="0"/>
              <a:t>).</a:t>
            </a:r>
          </a:p>
          <a:p>
            <a:pPr marL="0" indent="0" algn="ctr">
              <a:buNone/>
            </a:pPr>
            <a:r>
              <a:rPr lang="ru-RU" b="1" i="1" dirty="0"/>
              <a:t>Гипноз – это состояние моделируемой фокусировки, повышенной концентрации внимания на…</a:t>
            </a:r>
          </a:p>
          <a:p>
            <a:r>
              <a:rPr lang="ru-RU" dirty="0" smtClean="0"/>
              <a:t>Гипноз </a:t>
            </a:r>
            <a:r>
              <a:rPr lang="ru-RU" dirty="0"/>
              <a:t>как измененное состояние сознания (ИСС).</a:t>
            </a:r>
          </a:p>
          <a:p>
            <a:r>
              <a:rPr lang="ru-RU" dirty="0"/>
              <a:t>Гипноз как «инструмент психотерапевта».</a:t>
            </a:r>
          </a:p>
          <a:p>
            <a:r>
              <a:rPr lang="ru-RU" dirty="0"/>
              <a:t>Гипноз как особый вид коммуникации, в который вовлечено и сознание и подсознание клиента</a:t>
            </a:r>
            <a:r>
              <a:rPr lang="ru-RU" dirty="0" smtClean="0"/>
              <a:t>.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24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4263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8136903" cy="11430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err="1"/>
              <a:t>Гипнабельность</a:t>
            </a:r>
            <a:r>
              <a:rPr lang="ru-RU" sz="4000" b="1" dirty="0"/>
              <a:t> и внушаемость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556792"/>
            <a:ext cx="7886700" cy="462017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/>
              <a:t>Кто все-таки «не поддается» гипнозу?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/>
              <a:t>Человек, который не способен к концентрации внимания, не понимает инструкций.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/>
              <a:t>Человек, который не дал согласия на гипноз, или дал формальное, но на самом деле не хочет, чтобы его погружали в гипноз.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/>
              <a:t>Человек погружается в гипноз, но не понимает этого или затем отрицает это.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444208" y="6381328"/>
            <a:ext cx="2057400" cy="365125"/>
          </a:xfrm>
        </p:spPr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25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73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047648"/>
          </a:xfrm>
        </p:spPr>
        <p:txBody>
          <a:bodyPr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ru-RU" sz="3600" b="1" dirty="0"/>
              <a:t>Гипнотерапия эффективна при лечении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340768"/>
            <a:ext cx="7560840" cy="468052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Franklin Gothic Demi" panose="020B0703020102020204" pitchFamily="34" charset="0"/>
              </a:rPr>
              <a:t>•</a:t>
            </a:r>
            <a:r>
              <a:rPr lang="ru-RU" sz="2400" dirty="0">
                <a:solidFill>
                  <a:schemeClr val="tx2"/>
                </a:solidFill>
                <a:latin typeface="Franklin Gothic Demi" panose="020B0703020102020204" pitchFamily="34" charset="0"/>
              </a:rPr>
              <a:t> </a:t>
            </a:r>
            <a:r>
              <a:rPr lang="ru-RU" sz="2400" dirty="0"/>
              <a:t>панических </a:t>
            </a:r>
            <a:r>
              <a:rPr lang="ru-RU" sz="2400" dirty="0" smtClean="0"/>
              <a:t>атак;</a:t>
            </a:r>
            <a:endParaRPr lang="ru-RU" sz="24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/>
              <a:t>• фобий и страхов (страх высоты, полётов, поездок, замкнутых пространств, змей, пауков, скорости и множества других, в т</a:t>
            </a:r>
            <a:r>
              <a:rPr lang="ru-RU" sz="2400" dirty="0" smtClean="0"/>
              <a:t>. ч</a:t>
            </a:r>
            <a:r>
              <a:rPr lang="ru-RU" sz="2400" dirty="0"/>
              <a:t>. </a:t>
            </a:r>
            <a:r>
              <a:rPr lang="ru-RU" sz="2400" dirty="0" smtClean="0"/>
              <a:t>«</a:t>
            </a:r>
            <a:r>
              <a:rPr lang="ru-RU" sz="2400" dirty="0" smtClean="0"/>
              <a:t>страх страха»);</a:t>
            </a:r>
            <a:endParaRPr lang="ru-RU" sz="24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/>
              <a:t>• тревожных и навязчивых состояний, необъяснимого волнения и </a:t>
            </a:r>
            <a:r>
              <a:rPr lang="ru-RU" sz="2400" dirty="0" smtClean="0"/>
              <a:t>беспокойства;</a:t>
            </a:r>
            <a:endParaRPr lang="ru-RU" sz="24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/>
              <a:t>• социально обусловленных страхов, трудностей в общении и социальной адаптации (страх осуждения, страх выступать публично, страх знакомства с противоположным полом, страх зависимости от окружения и пр</a:t>
            </a:r>
            <a:r>
              <a:rPr lang="ru-RU" sz="2400" dirty="0" smtClean="0"/>
              <a:t>.);</a:t>
            </a:r>
            <a:endParaRPr lang="ru-RU" sz="24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/>
              <a:t>• </a:t>
            </a:r>
            <a:r>
              <a:rPr lang="ru-RU" sz="2400" dirty="0" err="1"/>
              <a:t>психосоматозов</a:t>
            </a:r>
            <a:r>
              <a:rPr lang="ru-RU" sz="2400" dirty="0"/>
              <a:t> и конверсионных симптомов (астма, гипертония, аллергии, кожные заболевания, в </a:t>
            </a:r>
            <a:r>
              <a:rPr lang="ru-RU" sz="2400" dirty="0" err="1"/>
              <a:t>т.ч</a:t>
            </a:r>
            <a:r>
              <a:rPr lang="ru-RU" sz="2400" dirty="0"/>
              <a:t>. псориаз, экзема, навязчивый зуд, синдром раздраженного кишечника и пр</a:t>
            </a:r>
            <a:r>
              <a:rPr lang="ru-RU" sz="2400" dirty="0" smtClean="0"/>
              <a:t>.);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/>
              <a:t>• избыточного аппетита и </a:t>
            </a:r>
            <a:r>
              <a:rPr lang="ru-RU" sz="2400" dirty="0" smtClean="0"/>
              <a:t>веса;</a:t>
            </a:r>
            <a:endParaRPr lang="ru-RU" sz="24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/>
              <a:t>• импотенции неорганической природы и др. сексуальных </a:t>
            </a:r>
            <a:r>
              <a:rPr lang="ru-RU" sz="2400" dirty="0" smtClean="0"/>
              <a:t>расстройств;</a:t>
            </a:r>
            <a:endParaRPr lang="ru-RU" sz="24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/>
              <a:t>• последствий пережитой психической травмы и/или воздействия сильного стресса длительный период времени, включая </a:t>
            </a:r>
            <a:r>
              <a:rPr lang="ru-RU" sz="2400" dirty="0" smtClean="0"/>
              <a:t>ПТСР;</a:t>
            </a:r>
            <a:endParaRPr lang="ru-RU" sz="24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/>
              <a:t>• вредных привычек и зависимостей (курение, алкоголизм, наркомания, </a:t>
            </a:r>
            <a:r>
              <a:rPr lang="ru-RU" sz="2400" dirty="0" err="1"/>
              <a:t>игромания</a:t>
            </a:r>
            <a:r>
              <a:rPr lang="ru-RU" sz="2400" dirty="0"/>
              <a:t>, интернет-зависимость и пр</a:t>
            </a:r>
            <a:r>
              <a:rPr lang="ru-RU" sz="2400" dirty="0" smtClean="0"/>
              <a:t>.);</a:t>
            </a:r>
            <a:endParaRPr lang="ru-RU" sz="24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/>
              <a:t>• </a:t>
            </a:r>
            <a:r>
              <a:rPr lang="ru-RU" sz="2400" dirty="0" smtClean="0"/>
              <a:t>бессонницы;</a:t>
            </a:r>
            <a:endParaRPr lang="ru-RU" sz="24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/>
              <a:t>• хронических болей (с обучением контролю боли с помощью самогипноза</a:t>
            </a:r>
            <a:r>
              <a:rPr lang="ru-RU" sz="2400" dirty="0" smtClean="0"/>
              <a:t>).</a:t>
            </a:r>
            <a:endParaRPr lang="ru-RU" sz="2400" dirty="0">
              <a:solidFill>
                <a:schemeClr val="tx2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26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6079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047648"/>
          </a:xfrm>
        </p:spPr>
        <p:txBody>
          <a:bodyPr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ru-RU" sz="3600" b="1" dirty="0"/>
              <a:t>Гипноз может помочь 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268761"/>
            <a:ext cx="7632848" cy="496855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 smtClean="0">
                <a:latin typeface="Franklin Gothic Demi" panose="020B0703020102020204" pitchFamily="34" charset="0"/>
              </a:rPr>
              <a:t>повышении </a:t>
            </a:r>
            <a:r>
              <a:rPr lang="ru-RU" sz="2400" dirty="0">
                <a:latin typeface="Franklin Gothic Demi" panose="020B0703020102020204" pitchFamily="34" charset="0"/>
              </a:rPr>
              <a:t>уверенности в себе и поднятии самооценки – укрепление </a:t>
            </a:r>
            <a:r>
              <a:rPr lang="ru-RU" sz="2400" dirty="0" smtClean="0">
                <a:latin typeface="Franklin Gothic Demi" panose="020B0703020102020204" pitchFamily="34" charset="0"/>
              </a:rPr>
              <a:t>эго;</a:t>
            </a:r>
            <a:endParaRPr lang="ru-RU" sz="2400" dirty="0">
              <a:latin typeface="Franklin Gothic Demi" panose="020B0703020102020204" pitchFamily="34" charset="0"/>
            </a:endParaRPr>
          </a:p>
          <a:p>
            <a:pPr algn="just"/>
            <a:r>
              <a:rPr lang="ru-RU" sz="2400" dirty="0" smtClean="0">
                <a:latin typeface="Franklin Gothic Demi" panose="020B0703020102020204" pitchFamily="34" charset="0"/>
              </a:rPr>
              <a:t>развитии </a:t>
            </a:r>
            <a:r>
              <a:rPr lang="ru-RU" sz="2400" dirty="0">
                <a:latin typeface="Franklin Gothic Demi" panose="020B0703020102020204" pitchFamily="34" charset="0"/>
              </a:rPr>
              <a:t>творческих и предпринимательских качеств – проработка </a:t>
            </a:r>
            <a:r>
              <a:rPr lang="ru-RU" sz="2400" dirty="0" err="1">
                <a:latin typeface="Franklin Gothic Demi" panose="020B0703020102020204" pitchFamily="34" charset="0"/>
              </a:rPr>
              <a:t>прокрастинации</a:t>
            </a:r>
            <a:r>
              <a:rPr lang="ru-RU" sz="2400" dirty="0">
                <a:latin typeface="Franklin Gothic Demi" panose="020B0703020102020204" pitchFamily="34" charset="0"/>
              </a:rPr>
              <a:t>, доступ к ресурсным </a:t>
            </a:r>
            <a:r>
              <a:rPr lang="ru-RU" sz="2400" dirty="0" smtClean="0">
                <a:latin typeface="Franklin Gothic Demi" panose="020B0703020102020204" pitchFamily="34" charset="0"/>
              </a:rPr>
              <a:t>состояниям;</a:t>
            </a:r>
            <a:endParaRPr lang="ru-RU" sz="2400" dirty="0">
              <a:latin typeface="Franklin Gothic Demi" panose="020B0703020102020204" pitchFamily="34" charset="0"/>
            </a:endParaRPr>
          </a:p>
          <a:p>
            <a:pPr algn="just"/>
            <a:r>
              <a:rPr lang="ru-RU" sz="2400" dirty="0" smtClean="0">
                <a:latin typeface="Franklin Gothic Demi" panose="020B0703020102020204" pitchFamily="34" charset="0"/>
              </a:rPr>
              <a:t>моделировании </a:t>
            </a:r>
            <a:r>
              <a:rPr lang="ru-RU" sz="2400" dirty="0">
                <a:latin typeface="Franklin Gothic Demi" panose="020B0703020102020204" pitchFamily="34" charset="0"/>
              </a:rPr>
              <a:t>поведения, направленного на </a:t>
            </a:r>
            <a:r>
              <a:rPr lang="ru-RU" sz="2400" dirty="0" smtClean="0">
                <a:latin typeface="Franklin Gothic Demi" panose="020B0703020102020204" pitchFamily="34" charset="0"/>
              </a:rPr>
              <a:t>успех;</a:t>
            </a:r>
            <a:endParaRPr lang="ru-RU" sz="2400" dirty="0">
              <a:latin typeface="Franklin Gothic Demi" panose="020B0703020102020204" pitchFamily="34" charset="0"/>
            </a:endParaRPr>
          </a:p>
          <a:p>
            <a:pPr algn="just"/>
            <a:r>
              <a:rPr lang="ru-RU" sz="2400" dirty="0" smtClean="0">
                <a:latin typeface="Franklin Gothic Demi" panose="020B0703020102020204" pitchFamily="34" charset="0"/>
              </a:rPr>
              <a:t>преодолении </a:t>
            </a:r>
            <a:r>
              <a:rPr lang="ru-RU" sz="2400" dirty="0">
                <a:latin typeface="Franklin Gothic Demi" panose="020B0703020102020204" pitchFamily="34" charset="0"/>
              </a:rPr>
              <a:t>проблем в </a:t>
            </a:r>
            <a:r>
              <a:rPr lang="ru-RU" sz="2400" dirty="0" smtClean="0">
                <a:latin typeface="Franklin Gothic Demi" panose="020B0703020102020204" pitchFamily="34" charset="0"/>
              </a:rPr>
              <a:t>отношениях;</a:t>
            </a:r>
            <a:endParaRPr lang="ru-RU" sz="2400" dirty="0">
              <a:latin typeface="Franklin Gothic Demi" panose="020B0703020102020204" pitchFamily="34" charset="0"/>
            </a:endParaRPr>
          </a:p>
          <a:p>
            <a:pPr algn="just"/>
            <a:r>
              <a:rPr lang="ru-RU" sz="2400" dirty="0" smtClean="0">
                <a:latin typeface="Franklin Gothic Demi" panose="020B0703020102020204" pitchFamily="34" charset="0"/>
              </a:rPr>
              <a:t>улучшении </a:t>
            </a:r>
            <a:r>
              <a:rPr lang="ru-RU" sz="2400" dirty="0">
                <a:latin typeface="Franklin Gothic Demi" panose="020B0703020102020204" pitchFamily="34" charset="0"/>
              </a:rPr>
              <a:t>памяти, </a:t>
            </a:r>
            <a:r>
              <a:rPr lang="ru-RU" sz="2400" dirty="0" smtClean="0">
                <a:latin typeface="Franklin Gothic Demi" panose="020B0703020102020204" pitchFamily="34" charset="0"/>
              </a:rPr>
              <a:t>обучаемости.</a:t>
            </a:r>
            <a:endParaRPr lang="ru-RU" sz="2400" dirty="0">
              <a:latin typeface="Franklin Gothic Demi" panose="020B0703020102020204" pitchFamily="34" charset="0"/>
            </a:endParaRPr>
          </a:p>
          <a:p>
            <a:pPr algn="just"/>
            <a:r>
              <a:rPr lang="ru-RU" sz="2400" dirty="0">
                <a:latin typeface="Franklin Gothic Demi" panose="020B0703020102020204" pitchFamily="34" charset="0"/>
              </a:rPr>
              <a:t>Отдельным направлением можно считать  </a:t>
            </a:r>
            <a:r>
              <a:rPr lang="ru-RU" sz="2400" dirty="0" err="1">
                <a:latin typeface="Franklin Gothic Demi" panose="020B0703020102020204" pitchFamily="34" charset="0"/>
              </a:rPr>
              <a:t>гипнокоучинг</a:t>
            </a:r>
            <a:r>
              <a:rPr lang="ru-RU" sz="2400" dirty="0">
                <a:latin typeface="Franklin Gothic Demi" panose="020B0703020102020204" pitchFamily="34" charset="0"/>
              </a:rPr>
              <a:t> (выявление и моделирование в гипнозе пошагового опыта успешного поведения), он может включать восстановление воспоминаний и различные нестандартные запросы.</a:t>
            </a:r>
          </a:p>
          <a:p>
            <a:pPr marL="0" indent="0" algn="just">
              <a:buNone/>
            </a:pPr>
            <a:endParaRPr lang="ru-RU" sz="2400" dirty="0">
              <a:solidFill>
                <a:schemeClr val="tx2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27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9948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476672"/>
            <a:ext cx="7704856" cy="59046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i="1" dirty="0"/>
              <a:t>Гипнотерапия в классическом варианте</a:t>
            </a:r>
            <a:br>
              <a:rPr lang="ru-RU" sz="2400" b="1" i="1" dirty="0"/>
            </a:br>
            <a:r>
              <a:rPr lang="ru-RU" sz="2400" b="1" i="1" dirty="0"/>
              <a:t> (как отдельный метод работы) может оказаться </a:t>
            </a:r>
            <a:r>
              <a:rPr lang="ru-RU" sz="2400" b="1" i="1" dirty="0" smtClean="0"/>
              <a:t>ограниченно эффективной </a:t>
            </a:r>
            <a:r>
              <a:rPr lang="ru-RU" sz="2400" b="1" i="1" dirty="0"/>
              <a:t>или вовсе не эффективной </a:t>
            </a:r>
            <a:r>
              <a:rPr lang="ru-RU" sz="2400" dirty="0" smtClean="0"/>
              <a:t>при </a:t>
            </a:r>
            <a:r>
              <a:rPr lang="ru-RU" sz="2400" dirty="0"/>
              <a:t>лечении расстройств личности, депрессивного расстройства выраженной тяжести, обсессивно-</a:t>
            </a:r>
            <a:r>
              <a:rPr lang="ru-RU" sz="2400" dirty="0" err="1"/>
              <a:t>компульсивного</a:t>
            </a:r>
            <a:r>
              <a:rPr lang="ru-RU" sz="2400" dirty="0"/>
              <a:t> расстройства выраженной тяжести.</a:t>
            </a:r>
            <a:endParaRPr lang="en-US" sz="2400" dirty="0"/>
          </a:p>
          <a:p>
            <a:pPr marL="0" indent="0" algn="just">
              <a:buNone/>
            </a:pPr>
            <a:r>
              <a:rPr lang="ru-RU" sz="2400" b="1" i="1" dirty="0" smtClean="0"/>
              <a:t>С </a:t>
            </a:r>
            <a:r>
              <a:rPr lang="ru-RU" sz="2400" b="1" i="1" dirty="0"/>
              <a:t>осторожностью применяется </a:t>
            </a:r>
            <a:r>
              <a:rPr lang="ru-RU" sz="2400" b="1" i="1" dirty="0" smtClean="0"/>
              <a:t> </a:t>
            </a:r>
            <a:r>
              <a:rPr lang="ru-RU" sz="2400" dirty="0" smtClean="0"/>
              <a:t>при </a:t>
            </a:r>
            <a:r>
              <a:rPr lang="ru-RU" sz="2400" dirty="0"/>
              <a:t>беременности и наличии диагноза эпилепсии.</a:t>
            </a:r>
          </a:p>
          <a:p>
            <a:pPr marL="0" indent="0" algn="just">
              <a:buNone/>
            </a:pPr>
            <a:r>
              <a:rPr lang="ru-RU" sz="2400" b="1" i="1" dirty="0" smtClean="0"/>
              <a:t>Гипноз </a:t>
            </a:r>
            <a:r>
              <a:rPr lang="ru-RU" sz="2400" b="1" i="1" dirty="0"/>
              <a:t>противопоказан </a:t>
            </a:r>
            <a:r>
              <a:rPr lang="ru-RU" sz="2400" b="1" i="1" dirty="0" smtClean="0"/>
              <a:t> </a:t>
            </a:r>
            <a:r>
              <a:rPr lang="ru-RU" sz="2400" dirty="0" smtClean="0"/>
              <a:t>при </a:t>
            </a:r>
            <a:r>
              <a:rPr lang="ru-RU" sz="2400" dirty="0"/>
              <a:t>шизофрении, психотических состояниях, биполярном аффективном расстройстве в  маниакальной фазе. </a:t>
            </a:r>
          </a:p>
          <a:p>
            <a:pPr marL="0" indent="0" algn="just">
              <a:buNone/>
            </a:pPr>
            <a:r>
              <a:rPr lang="ru-RU" sz="2400" dirty="0" smtClean="0"/>
              <a:t>Противопоказанием </a:t>
            </a:r>
            <a:r>
              <a:rPr lang="ru-RU" sz="2400" dirty="0"/>
              <a:t>также будет навязчивый «страх гипнотизера» как страшной или слишком властной</a:t>
            </a:r>
            <a:r>
              <a:rPr lang="en-US" sz="2400" dirty="0"/>
              <a:t>/</a:t>
            </a:r>
            <a:r>
              <a:rPr lang="ru-RU" sz="2400" dirty="0"/>
              <a:t>подавляющей фигуры, способной, по мнению клиента,  оказать на него какое-либо «опасное воздействие» или нанести ущерб.</a:t>
            </a:r>
          </a:p>
          <a:p>
            <a:pPr marL="0" indent="0" algn="just"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28</a:t>
            </a:fld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6080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274638"/>
          </a:xfrm>
        </p:spPr>
        <p:txBody>
          <a:bodyPr>
            <a:normAutofit fontScale="90000"/>
          </a:bodyPr>
          <a:lstStyle/>
          <a:p>
            <a:pPr marL="114300" lvl="0" algn="r">
              <a:spcBef>
                <a:spcPct val="20000"/>
              </a:spcBef>
            </a:pPr>
            <a:r>
              <a:rPr lang="ru-RU" sz="2400" b="1" dirty="0">
                <a:solidFill>
                  <a:schemeClr val="tx2"/>
                </a:solidFill>
                <a:latin typeface="Franklin Gothic Demi" panose="020B07030201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Franklin Gothic Demi" panose="020B07030201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tx2"/>
              </a:solidFill>
              <a:latin typeface="Franklin Gothic Demi" panose="020B0703020102020204" pitchFamily="34" charset="0"/>
            </a:endParaRPr>
          </a:p>
        </p:txBody>
      </p:sp>
      <p:pic>
        <p:nvPicPr>
          <p:cNvPr id="358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198060" y="214290"/>
            <a:ext cx="5077593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29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5747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4000" b="1" dirty="0"/>
              <a:t>Теория </a:t>
            </a:r>
            <a:r>
              <a:rPr lang="ru-RU" sz="4000" b="1" dirty="0" err="1" smtClean="0"/>
              <a:t>трансактного</a:t>
            </a:r>
            <a:r>
              <a:rPr lang="ru-RU" sz="4000" b="1" dirty="0" smtClean="0"/>
              <a:t> </a:t>
            </a:r>
            <a:r>
              <a:rPr lang="ru-RU" sz="4000" b="1" dirty="0"/>
              <a:t>анализа </a:t>
            </a:r>
          </a:p>
        </p:txBody>
      </p:sp>
      <p:sp>
        <p:nvSpPr>
          <p:cNvPr id="12292" name="Rectangle 3"/>
          <p:cNvSpPr>
            <a:spLocks noGrp="1"/>
          </p:cNvSpPr>
          <p:nvPr>
            <p:ph idx="1"/>
          </p:nvPr>
        </p:nvSpPr>
        <p:spPr>
          <a:xfrm>
            <a:off x="3995936" y="1830970"/>
            <a:ext cx="4690864" cy="4433069"/>
          </a:xfrm>
        </p:spPr>
        <p:txBody>
          <a:bodyPr>
            <a:normAutofit fontScale="92500"/>
          </a:bodyPr>
          <a:lstStyle/>
          <a:p>
            <a:pPr algn="just" eaLnBrk="1" hangingPunct="1"/>
            <a:r>
              <a:rPr lang="ru-RU" altLang="ru-RU" dirty="0" smtClean="0"/>
              <a:t>Разработана американским психотерапевтом Эриком Берном в 60-х годах ХХ </a:t>
            </a:r>
            <a:r>
              <a:rPr lang="ru-RU" altLang="ru-RU" dirty="0" smtClean="0"/>
              <a:t>века.</a:t>
            </a:r>
          </a:p>
          <a:p>
            <a:pPr algn="just"/>
            <a:r>
              <a:rPr lang="ru-RU" sz="2400" dirty="0"/>
              <a:t>Берн, Эрик </a:t>
            </a:r>
            <a:r>
              <a:rPr lang="ru-RU" sz="2400" dirty="0" err="1"/>
              <a:t>Леннард</a:t>
            </a:r>
            <a:r>
              <a:rPr lang="ru-RU" sz="2400" dirty="0"/>
              <a:t> </a:t>
            </a:r>
            <a:br>
              <a:rPr lang="ru-RU" sz="2400" dirty="0"/>
            </a:br>
            <a:r>
              <a:rPr lang="ru-RU" sz="2400" dirty="0"/>
              <a:t>1910 -</a:t>
            </a:r>
            <a:r>
              <a:rPr lang="ru-RU" sz="2400" dirty="0" smtClean="0"/>
              <a:t>1970 </a:t>
            </a:r>
            <a:r>
              <a:rPr lang="ru-RU" altLang="ru-RU" dirty="0"/>
              <a:t>Родился в Монреале в семье выходцев из Российской империи, доктора Давида </a:t>
            </a:r>
            <a:r>
              <a:rPr lang="ru-RU" altLang="ru-RU" dirty="0" err="1"/>
              <a:t>Гиллеля</a:t>
            </a:r>
            <a:r>
              <a:rPr lang="ru-RU" altLang="ru-RU" dirty="0"/>
              <a:t> </a:t>
            </a:r>
            <a:r>
              <a:rPr lang="ru-RU" altLang="ru-RU" dirty="0" err="1"/>
              <a:t>Бернстайна</a:t>
            </a:r>
            <a:r>
              <a:rPr lang="ru-RU" altLang="ru-RU" dirty="0"/>
              <a:t> и литератора Сары Гордон. Известен, прежде всего, как разработчик </a:t>
            </a:r>
            <a:r>
              <a:rPr lang="ru-RU" altLang="ru-RU" dirty="0" err="1"/>
              <a:t>трансакционного</a:t>
            </a:r>
            <a:r>
              <a:rPr lang="ru-RU" altLang="ru-RU" dirty="0"/>
              <a:t> </a:t>
            </a:r>
            <a:r>
              <a:rPr lang="ru-RU" altLang="ru-RU" dirty="0" smtClean="0"/>
              <a:t>анализа.</a:t>
            </a:r>
          </a:p>
          <a:p>
            <a:pPr algn="just"/>
            <a:r>
              <a:rPr lang="ru-RU" altLang="ru-RU" b="1" dirty="0" err="1"/>
              <a:t>Трансакционный</a:t>
            </a:r>
            <a:r>
              <a:rPr lang="ru-RU" altLang="ru-RU" b="1" dirty="0"/>
              <a:t> анализ</a:t>
            </a:r>
            <a:r>
              <a:rPr lang="ru-RU" altLang="ru-RU" dirty="0"/>
              <a:t> (</a:t>
            </a:r>
            <a:r>
              <a:rPr lang="ru-RU" altLang="ru-RU" b="1" dirty="0"/>
              <a:t>ТА</a:t>
            </a:r>
            <a:r>
              <a:rPr lang="ru-RU" altLang="ru-RU" dirty="0"/>
              <a:t>) представляет собой психологическую модель, служащую для описания и анализа поведения человека, — как индивидуально, так и в составе </a:t>
            </a:r>
            <a:r>
              <a:rPr lang="ru-RU" altLang="ru-RU" dirty="0" err="1" smtClean="0"/>
              <a:t>груп</a:t>
            </a:r>
            <a:r>
              <a:rPr lang="ru-RU" altLang="ru-RU" dirty="0" smtClean="0"/>
              <a:t>.</a:t>
            </a:r>
            <a:endParaRPr lang="ru-RU" altLang="ru-RU" dirty="0" smtClean="0"/>
          </a:p>
          <a:p>
            <a:pPr algn="just" eaLnBrk="1" hangingPunct="1"/>
            <a:endParaRPr lang="ru-RU" altLang="ru-RU" dirty="0" smtClean="0"/>
          </a:p>
        </p:txBody>
      </p:sp>
      <p:sp>
        <p:nvSpPr>
          <p:cNvPr id="12291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247F410-787B-4DF4-95E4-1CF33B4B32EF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ru-RU" altLang="ru-RU" sz="2400" b="1" dirty="0">
              <a:latin typeface="+mn-lt"/>
            </a:endParaRPr>
          </a:p>
        </p:txBody>
      </p:sp>
      <p:pic>
        <p:nvPicPr>
          <p:cNvPr id="12293" name="Picture 11" descr="Портрет">
            <a:hlinkClick r:id="rId3" tooltip="Портрет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44824"/>
            <a:ext cx="2819400" cy="339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00522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602048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cs typeface="Times New Roman" pitchFamily="18" charset="0"/>
              </a:rPr>
              <a:t>Транс как естественное </a:t>
            </a:r>
            <a:r>
              <a:rPr lang="ru-RU" sz="4000" b="1" dirty="0" smtClean="0">
                <a:cs typeface="Times New Roman" pitchFamily="18" charset="0"/>
              </a:rPr>
              <a:t>явление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268760"/>
            <a:ext cx="7498080" cy="496855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 smtClean="0"/>
              <a:t>В подходе </a:t>
            </a:r>
            <a:r>
              <a:rPr lang="ru-RU" sz="1600" dirty="0" err="1" smtClean="0"/>
              <a:t>Эриксона</a:t>
            </a:r>
            <a:r>
              <a:rPr lang="ru-RU" sz="1600" dirty="0" smtClean="0"/>
              <a:t> центральное место принадлежит естественному использованию процессов транса. Чтобы глубже понять эту установку, следует различать переживание транса вообще и конкретный ритуал гипноза. Последнее - лишь одно из средств достижения первого. Понимание того, как транс возникает иными путями и в иных ситуациях, заметно расширяет возможности использования таких процессов. </a:t>
            </a:r>
            <a:endParaRPr lang="ru-RU" sz="16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/>
              <a:t>1. Ощущения транса характеризуются принципом </a:t>
            </a:r>
            <a:r>
              <a:rPr lang="ru-RU" sz="1600" dirty="0" err="1"/>
              <a:t>идеодинамики</a:t>
            </a:r>
            <a:r>
              <a:rPr lang="ru-RU" sz="1600" dirty="0"/>
              <a:t> и логикой "оба/и". Чтобы научиться понимать природу транса, можно отметить несколько принципиальных его черт.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/>
              <a:t>Во-первых, ощущения в состоянии транса </a:t>
            </a:r>
            <a:r>
              <a:rPr lang="ru-RU" sz="1600" dirty="0" smtClean="0"/>
              <a:t>«просто возникают» </a:t>
            </a:r>
            <a:r>
              <a:rPr lang="ru-RU" sz="1600" dirty="0"/>
              <a:t>без всякого управления, контроля или иного активного участия процессов самосознания.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/>
              <a:t>Во-вторых, транс связан с парадоксальной логикой </a:t>
            </a:r>
            <a:r>
              <a:rPr lang="ru-RU" sz="1600" dirty="0" smtClean="0"/>
              <a:t>«оба/и». </a:t>
            </a:r>
            <a:r>
              <a:rPr lang="ru-RU" sz="1600" dirty="0"/>
              <a:t>Это означает, что человек идентифицируется с обеими сторонами взаимодополняющего деления на </a:t>
            </a:r>
            <a:r>
              <a:rPr lang="ru-RU" sz="1600" dirty="0" smtClean="0"/>
              <a:t>«это» </a:t>
            </a:r>
            <a:r>
              <a:rPr lang="ru-RU" sz="1600" dirty="0"/>
              <a:t>и </a:t>
            </a:r>
            <a:r>
              <a:rPr lang="ru-RU" sz="1600" dirty="0" smtClean="0"/>
              <a:t>«то», «внутри» </a:t>
            </a:r>
            <a:r>
              <a:rPr lang="ru-RU" sz="1600" dirty="0"/>
              <a:t>и </a:t>
            </a:r>
            <a:r>
              <a:rPr lang="ru-RU" sz="1600" dirty="0" smtClean="0"/>
              <a:t>«вне», «субъект» </a:t>
            </a:r>
            <a:r>
              <a:rPr lang="ru-RU" sz="1600" dirty="0"/>
              <a:t>и </a:t>
            </a:r>
            <a:r>
              <a:rPr lang="ru-RU" sz="1600" dirty="0" smtClean="0"/>
              <a:t>«объект». </a:t>
            </a:r>
            <a:r>
              <a:rPr lang="ru-RU" sz="1600" dirty="0"/>
              <a:t>Поэтому в трансе я могу ощущать себя и </a:t>
            </a:r>
            <a:r>
              <a:rPr lang="ru-RU" sz="1600" dirty="0" smtClean="0"/>
              <a:t>«здесь», </a:t>
            </a:r>
            <a:r>
              <a:rPr lang="ru-RU" sz="1600" dirty="0"/>
              <a:t>и </a:t>
            </a:r>
            <a:r>
              <a:rPr lang="ru-RU" sz="1600" dirty="0" smtClean="0"/>
              <a:t>«там», </a:t>
            </a:r>
            <a:r>
              <a:rPr lang="ru-RU" sz="1600" dirty="0"/>
              <a:t>чувствовать себя и связанным, и разъединенным с вами, и </a:t>
            </a:r>
            <a:r>
              <a:rPr lang="ru-RU" sz="1600" dirty="0" smtClean="0"/>
              <a:t>«частью» </a:t>
            </a:r>
            <a:r>
              <a:rPr lang="ru-RU" sz="1600" dirty="0"/>
              <a:t>происходящего, и </a:t>
            </a:r>
            <a:r>
              <a:rPr lang="ru-RU" sz="1600" dirty="0" smtClean="0"/>
              <a:t>«отдельно» </a:t>
            </a:r>
            <a:r>
              <a:rPr lang="ru-RU" sz="1600" dirty="0"/>
              <a:t>от него, и ребенком, и взрослым. Эта логика </a:t>
            </a:r>
            <a:r>
              <a:rPr lang="ru-RU" sz="1600" dirty="0" smtClean="0"/>
              <a:t>«оба/и» </a:t>
            </a:r>
            <a:r>
              <a:rPr lang="ru-RU" sz="1600" dirty="0"/>
              <a:t>создает </a:t>
            </a:r>
            <a:r>
              <a:rPr lang="ru-RU" sz="1600" dirty="0" err="1"/>
              <a:t>неконцептуальное</a:t>
            </a:r>
            <a:r>
              <a:rPr lang="ru-RU" sz="1600" dirty="0"/>
              <a:t> и несловесное состояние ощущаемого единства. Это более первичный, всеобщий способ соотнесения понятий, чем расчленяющая логика </a:t>
            </a:r>
            <a:r>
              <a:rPr lang="ru-RU" sz="1600" dirty="0" smtClean="0"/>
              <a:t>«или/и», </a:t>
            </a:r>
            <a:r>
              <a:rPr lang="ru-RU" sz="1600" dirty="0"/>
              <a:t>которая характерна для аналитических, сознательных процессов. </a:t>
            </a: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30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4203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404664"/>
            <a:ext cx="7818072" cy="57606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 smtClean="0">
                <a:cs typeface="Times New Roman" pitchFamily="18" charset="0"/>
              </a:rPr>
              <a:t>2. Транс возникает во многих ситуациях. Даже основываясь на этом кратком описании транса, мы можем обнаружить, что он возникает во многих ситуациях. Нередко он развивается в культурных ритуалах перехода - например, мои ощущения в ходе недавнего </a:t>
            </a:r>
            <a:r>
              <a:rPr lang="ru-RU" sz="1800" dirty="0" err="1" smtClean="0">
                <a:cs typeface="Times New Roman" pitchFamily="18" charset="0"/>
              </a:rPr>
              <a:t>боакосочетания</a:t>
            </a:r>
            <a:r>
              <a:rPr lang="ru-RU" sz="1800" dirty="0" smtClean="0">
                <a:cs typeface="Times New Roman" pitchFamily="18" charset="0"/>
              </a:rPr>
              <a:t> были по своему характеру, безусловно, подобны трансу. То же самое можно услышать от спортсменов и артистов, которые рассказывают, что испытывают раскованность и </a:t>
            </a:r>
            <a:r>
              <a:rPr lang="ru-RU" sz="1800" dirty="0" smtClean="0">
                <a:cs typeface="Times New Roman" pitchFamily="18" charset="0"/>
              </a:rPr>
              <a:t>«отдаются течению». </a:t>
            </a:r>
            <a:r>
              <a:rPr lang="ru-RU" sz="1800" dirty="0" smtClean="0">
                <a:cs typeface="Times New Roman" pitchFamily="18" charset="0"/>
              </a:rPr>
              <a:t>Это же могут чувствовать люди, глубоко поглощенные звуками музыки или ритмом танца. Это можно наблюдать у человека, углубившегося в книгу, или у ребенка, увлеченного телешоу, которые не слышат, когда к ним обращаются. Это происходит с замечтавшимся студентом, с клиентом, находящимся в глубокой депрессии, со стариком, ушедшим в воспоминания. Короче говоря, транс возникает во многих контекстах. </a:t>
            </a:r>
          </a:p>
          <a:p>
            <a:pPr marL="0" indent="0" algn="just">
              <a:buNone/>
            </a:pPr>
            <a:r>
              <a:rPr lang="ru-RU" sz="1800" dirty="0" smtClean="0">
                <a:cs typeface="Times New Roman" pitchFamily="18" charset="0"/>
              </a:rPr>
              <a:t>3. Транс можно вызывать различными способами. В числе средств наведения транса - ритмичные и повторяющиеся движения (танец, бег, укачивание, дыхательные упражнения и т.д.), монотонное пение (медитация, молитва, групповые ритуалы, скандирование лозунгов на митингах и спортивных соревнованиях, повторяющийся внутренний монолог при депрессии и т.д.), сосредоточение внимания (на </a:t>
            </a:r>
            <a:r>
              <a:rPr lang="ru-RU" sz="1800" dirty="0" err="1" smtClean="0">
                <a:cs typeface="Times New Roman" pitchFamily="18" charset="0"/>
              </a:rPr>
              <a:t>мантрах</a:t>
            </a:r>
            <a:r>
              <a:rPr lang="ru-RU" sz="1800" dirty="0" smtClean="0">
                <a:cs typeface="Times New Roman" pitchFamily="18" charset="0"/>
              </a:rPr>
              <a:t>, </a:t>
            </a:r>
            <a:r>
              <a:rPr lang="ru-RU" sz="1800" dirty="0" err="1" smtClean="0">
                <a:cs typeface="Times New Roman" pitchFamily="18" charset="0"/>
              </a:rPr>
              <a:t>на</a:t>
            </a:r>
            <a:r>
              <a:rPr lang="ru-RU" sz="1800" dirty="0" smtClean="0">
                <a:cs typeface="Times New Roman" pitchFamily="18" charset="0"/>
              </a:rPr>
              <a:t> голосе гипнотизера, на том или ином образе, идее, телевизионной передаче и т.д.) и уравновешивание мышечного тонуса (с помощью расслабления, массажа, препаратов типа алкоголя и </a:t>
            </a:r>
            <a:r>
              <a:rPr lang="ru-RU" sz="1800" dirty="0" err="1" smtClean="0">
                <a:cs typeface="Times New Roman" pitchFamily="18" charset="0"/>
              </a:rPr>
              <a:t>валиума</a:t>
            </a:r>
            <a:r>
              <a:rPr lang="ru-RU" sz="1800" dirty="0" smtClean="0">
                <a:cs typeface="Times New Roman" pitchFamily="18" charset="0"/>
              </a:rPr>
              <a:t>, ритмичных движений и т.д.). </a:t>
            </a:r>
            <a:endParaRPr lang="ru-RU" sz="1800" dirty="0"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31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9794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332656"/>
            <a:ext cx="7498080" cy="56166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 smtClean="0">
                <a:cs typeface="Times New Roman" pitchFamily="18" charset="0"/>
              </a:rPr>
              <a:t>4. Транс - биологическая необходимость. Антропологи отмечают, что ритуалы транса могут быть обнаружены буквально в каждой культуре (</a:t>
            </a:r>
            <a:r>
              <a:rPr lang="ru-RU" sz="1800" dirty="0" err="1" smtClean="0">
                <a:cs typeface="Times New Roman" pitchFamily="18" charset="0"/>
              </a:rPr>
              <a:t>Richeport</a:t>
            </a:r>
            <a:r>
              <a:rPr lang="ru-RU" sz="1800" dirty="0" smtClean="0">
                <a:cs typeface="Times New Roman" pitchFamily="18" charset="0"/>
              </a:rPr>
              <a:t>, 1982). Историки свидетельствуют, что подобные ритуалы существуют на протяжении столетий. Такое широкое распространение транса в различных культурах и в разное время говорит о том, что это биологически важное для человека явление. Одно из следствий такой точки зрения состоит в том, что транс все равно возникает, нравится вам это или нет. Это значит, что мы нуждаемся в такой возможности дать себе волю, погрузиться в более глубокий коллективный контекст, отдаться своему глубинному </a:t>
            </a:r>
            <a:r>
              <a:rPr lang="ru-RU" sz="1800" dirty="0" smtClean="0">
                <a:cs typeface="Times New Roman" pitchFamily="18" charset="0"/>
              </a:rPr>
              <a:t>«я». </a:t>
            </a:r>
            <a:r>
              <a:rPr lang="ru-RU" sz="1800" dirty="0" smtClean="0">
                <a:cs typeface="Times New Roman" pitchFamily="18" charset="0"/>
              </a:rPr>
              <a:t>Мы нуждаемся в том, чтобы периодически отключать регуляцию, направленную на сознательное достижение цели и исправление ошибок, и вновь испытать неискаженное ощущение целостности.</a:t>
            </a:r>
          </a:p>
          <a:p>
            <a:pPr marL="0" indent="0" algn="just">
              <a:buNone/>
            </a:pPr>
            <a:r>
              <a:rPr lang="ru-RU" sz="1800" dirty="0" smtClean="0">
                <a:cs typeface="Times New Roman" pitchFamily="18" charset="0"/>
              </a:rPr>
              <a:t>5. Транс выполняет многообразные функции. Если транс биологически необходим, это должно объясняться какими-то конкретными эволюционными целями. С излагаемых позиций транс играет важную роль в уравновешивании биологических и психологических систем. Говоря конкретнее, транс способствует удовлетворению нескольких присущих человеку взаимодополняющих мотиваций - сохранению и расширению целостности автономного (саморегулирующегося) самосознания. </a:t>
            </a:r>
            <a:endParaRPr lang="ru-RU" sz="1800" dirty="0"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32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9315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404664"/>
            <a:ext cx="7920880" cy="568863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1800" dirty="0" smtClean="0">
                <a:cs typeface="Times New Roman" pitchFamily="18" charset="0"/>
              </a:rPr>
              <a:t>6. Транс может повышать или снижать чувство собственной ценности. Как и в случае любого другого переживания, ценность транса зависит от контекста, в котором он возникает. Трансы, повышающие чувство собственной ценности, обычно бывают мягкими, ритмичными и непрерывными (плавными); снижающие его - бурными, аритмичными и жесткими. Со временем содержание трансов, повышающих чувство собственной ценности, обычно меняется, поскольку происходит интеграция и возникают новые </a:t>
            </a:r>
            <a:r>
              <a:rPr lang="ru-RU" sz="1800" dirty="0" err="1" smtClean="0">
                <a:cs typeface="Times New Roman" pitchFamily="18" charset="0"/>
              </a:rPr>
              <a:t>гештальты</a:t>
            </a:r>
            <a:r>
              <a:rPr lang="ru-RU" sz="1800" dirty="0" smtClean="0"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smtClean="0">
                <a:cs typeface="Times New Roman" pitchFamily="18" charset="0"/>
              </a:rPr>
              <a:t>7. Феномены транса - это фундаментальные процессы, порождающие психологический опыт. Когда человек или сообщество погружаются в гипнотический транс, обычно возникают определенные феномены ("проявления"). В их числе - регрессия в прошлое, прогрессия в будущее, наплыв воспоминаний (</a:t>
            </a:r>
            <a:r>
              <a:rPr lang="ru-RU" sz="1800" dirty="0" err="1" smtClean="0">
                <a:cs typeface="Times New Roman" pitchFamily="18" charset="0"/>
              </a:rPr>
              <a:t>гипермнезия</a:t>
            </a:r>
            <a:r>
              <a:rPr lang="ru-RU" sz="1800" dirty="0" smtClean="0">
                <a:cs typeface="Times New Roman" pitchFamily="18" charset="0"/>
              </a:rPr>
              <a:t>) или избирательное забывание (амнезия), искажения и диссоциация восприятия (позитивные и негативные галлюцинации). Хотя на первый взгляд такие феномены могут показаться необычными, они совершенно естественны. По существу, феномены транса можно рассматривать как фундаментальные психологические процессы, с помощью которых порождается и поддерживается внутренний опыт. Действительное их отличие состоит в том, что в состоянии транса эти феноменологические переживания усиливаются и интенсифицируются, из-за чего и представляются такими эффектными или вообще необычными. Например, мы испытываем галлюцинации, когда полностью </a:t>
            </a:r>
            <a:r>
              <a:rPr lang="ru-RU" sz="1800" dirty="0" err="1" smtClean="0">
                <a:cs typeface="Times New Roman" pitchFamily="18" charset="0"/>
              </a:rPr>
              <a:t>диссоциируемся</a:t>
            </a:r>
            <a:r>
              <a:rPr lang="ru-RU" sz="1800" dirty="0" smtClean="0">
                <a:cs typeface="Times New Roman" pitchFamily="18" charset="0"/>
              </a:rPr>
              <a:t> от проецируемых нами образов; мы усиливаем свою способность что-то забывать (амнезия), когда используем возможность погружаться в нечто не имеющее к этому отношения.</a:t>
            </a:r>
            <a:endParaRPr lang="ru-RU" sz="1800" dirty="0"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33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203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404664"/>
            <a:ext cx="7776864" cy="561662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 smtClean="0">
                <a:cs typeface="Times New Roman" pitchFamily="18" charset="0"/>
              </a:rPr>
              <a:t>8. Феномены транса и клинические симптомы - это одни и те же феномены, проявляющиеся в различных контекстах. Во-первых, феноменологические переживания у </a:t>
            </a:r>
            <a:r>
              <a:rPr lang="ru-RU" sz="1600" dirty="0" err="1" smtClean="0">
                <a:cs typeface="Times New Roman" pitchFamily="18" charset="0"/>
              </a:rPr>
              <a:t>психотиков</a:t>
            </a:r>
            <a:r>
              <a:rPr lang="ru-RU" sz="1600" dirty="0" smtClean="0">
                <a:cs typeface="Times New Roman" pitchFamily="18" charset="0"/>
              </a:rPr>
              <a:t> и людей, находящихся в глубоком трансе, разительно сходны: для обоих случаев характерны регрессии, диссоциации, амнезии, изменения восприятия и ощущений, символическое самовыражение и т.п.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 smtClean="0">
                <a:cs typeface="Times New Roman" pitchFamily="18" charset="0"/>
              </a:rPr>
              <a:t>Во-вторых, различие в качестве переживаний огромно: </a:t>
            </a:r>
            <a:r>
              <a:rPr lang="ru-RU" sz="1600" dirty="0" err="1" smtClean="0">
                <a:cs typeface="Times New Roman" pitchFamily="18" charset="0"/>
              </a:rPr>
              <a:t>психотики</a:t>
            </a:r>
            <a:r>
              <a:rPr lang="ru-RU" sz="1600" dirty="0" smtClean="0">
                <a:cs typeface="Times New Roman" pitchFamily="18" charset="0"/>
              </a:rPr>
              <a:t> обычно ощущают себя в крайне болезненном и тесном мире, в то время как люди, находящиеся в глубоком трансе, испытывают огромное наслаждение. Другими словами, феноменологическая форма переживаний одна и та же, в то время как контекст радикально иной.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 smtClean="0">
                <a:cs typeface="Times New Roman" pitchFamily="18" charset="0"/>
              </a:rPr>
              <a:t>В-третьих, психологические процессы в обеих группах представляют собой усиленные проявления нормальных бессознательных процессов. Из этих мыслей следует вывод, что терапевтический контекст транса идеален для трансформации проявлений симптомов, снижающих чувство собственной ценности.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 smtClean="0">
                <a:cs typeface="Times New Roman" pitchFamily="18" charset="0"/>
              </a:rPr>
              <a:t>Проявления симптомов можно рассматривать как истинные гипнотические феномены, происходящие в психологических контекстах, снижающих чувство собственной ценности. Поэтому </a:t>
            </a:r>
            <a:r>
              <a:rPr lang="ru-RU" sz="1600" dirty="0" err="1" smtClean="0">
                <a:cs typeface="Times New Roman" pitchFamily="18" charset="0"/>
              </a:rPr>
              <a:t>гипнотерапевт</a:t>
            </a:r>
            <a:r>
              <a:rPr lang="ru-RU" sz="1600" dirty="0" smtClean="0">
                <a:cs typeface="Times New Roman" pitchFamily="18" charset="0"/>
              </a:rPr>
              <a:t> стремится установить такой контекст межличностных и </a:t>
            </a:r>
            <a:r>
              <a:rPr lang="ru-RU" sz="1600" dirty="0" err="1" smtClean="0">
                <a:cs typeface="Times New Roman" pitchFamily="18" charset="0"/>
              </a:rPr>
              <a:t>внутриличностных</a:t>
            </a:r>
            <a:r>
              <a:rPr lang="ru-RU" sz="1600" dirty="0" smtClean="0">
                <a:cs typeface="Times New Roman" pitchFamily="18" charset="0"/>
              </a:rPr>
              <a:t> взаимоотношений, в котором те же самые процессы узакониваются, определяются как полноправные автономные проявления бессознательного (т.е. феномены транса) и утилизируются как основа для решения проблем и для </a:t>
            </a:r>
            <a:r>
              <a:rPr lang="ru-RU" sz="1600" dirty="0" err="1" smtClean="0">
                <a:cs typeface="Times New Roman" pitchFamily="18" charset="0"/>
              </a:rPr>
              <a:t>самоинтеграции</a:t>
            </a:r>
            <a:r>
              <a:rPr lang="ru-RU" sz="1600" dirty="0" smtClean="0">
                <a:cs typeface="Times New Roman" pitchFamily="18" charset="0"/>
              </a:rPr>
              <a:t>.</a:t>
            </a:r>
            <a:endParaRPr lang="ru-RU" sz="1600" dirty="0"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34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6794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886700" cy="1037531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Феноменология переживания </a:t>
            </a:r>
            <a:r>
              <a:rPr lang="ru-RU" b="1" dirty="0" smtClean="0"/>
              <a:t>транса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484784"/>
            <a:ext cx="78867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cs typeface="Times New Roman" pitchFamily="18" charset="0"/>
              </a:rPr>
              <a:t>1. Поглощенность внутренними переживаниями.</a:t>
            </a:r>
          </a:p>
          <a:p>
            <a:pPr marL="0" indent="0">
              <a:buNone/>
            </a:pPr>
            <a:r>
              <a:rPr lang="ru-RU" dirty="0" smtClean="0">
                <a:cs typeface="Times New Roman" pitchFamily="18" charset="0"/>
              </a:rPr>
              <a:t>2. </a:t>
            </a:r>
            <a:r>
              <a:rPr lang="ru-RU" dirty="0" err="1" smtClean="0">
                <a:cs typeface="Times New Roman" pitchFamily="18" charset="0"/>
              </a:rPr>
              <a:t>Самопроявление</a:t>
            </a:r>
            <a:r>
              <a:rPr lang="ru-RU" dirty="0" smtClean="0">
                <a:cs typeface="Times New Roman" pitchFamily="18" charset="0"/>
              </a:rPr>
              <a:t>, не требующее усилий.</a:t>
            </a:r>
          </a:p>
          <a:p>
            <a:pPr marL="0" indent="0">
              <a:buNone/>
            </a:pPr>
            <a:r>
              <a:rPr lang="ru-RU" dirty="0" smtClean="0">
                <a:cs typeface="Times New Roman" pitchFamily="18" charset="0"/>
              </a:rPr>
              <a:t>3. Переживаемое, </a:t>
            </a:r>
            <a:r>
              <a:rPr lang="ru-RU" dirty="0" err="1" smtClean="0">
                <a:cs typeface="Times New Roman" pitchFamily="18" charset="0"/>
              </a:rPr>
              <a:t>безоценочное</a:t>
            </a:r>
            <a:r>
              <a:rPr lang="ru-RU" dirty="0" smtClean="0">
                <a:cs typeface="Times New Roman" pitchFamily="18" charset="0"/>
              </a:rPr>
              <a:t> участие.</a:t>
            </a:r>
          </a:p>
          <a:p>
            <a:pPr marL="0" indent="0">
              <a:buNone/>
            </a:pPr>
            <a:r>
              <a:rPr lang="ru-RU" dirty="0" smtClean="0">
                <a:cs typeface="Times New Roman" pitchFamily="18" charset="0"/>
              </a:rPr>
              <a:t>4. Готовность экспериментировать.</a:t>
            </a:r>
          </a:p>
          <a:p>
            <a:pPr marL="0" indent="0">
              <a:buNone/>
            </a:pPr>
            <a:r>
              <a:rPr lang="ru-RU" dirty="0" smtClean="0">
                <a:cs typeface="Times New Roman" pitchFamily="18" charset="0"/>
              </a:rPr>
              <a:t>5. Гибкость пространственно-временных отношений.</a:t>
            </a:r>
          </a:p>
          <a:p>
            <a:pPr marL="0" indent="0">
              <a:buNone/>
            </a:pPr>
            <a:r>
              <a:rPr lang="ru-RU" dirty="0" smtClean="0">
                <a:cs typeface="Times New Roman" pitchFamily="18" charset="0"/>
              </a:rPr>
              <a:t>6. Изменение сенсорных ощущений.</a:t>
            </a:r>
          </a:p>
          <a:p>
            <a:pPr marL="0" indent="0">
              <a:buNone/>
            </a:pPr>
            <a:r>
              <a:rPr lang="ru-RU" dirty="0" smtClean="0">
                <a:cs typeface="Times New Roman" pitchFamily="18" charset="0"/>
              </a:rPr>
              <a:t>7. Изменение степени вовлеченности.</a:t>
            </a:r>
          </a:p>
          <a:p>
            <a:pPr marL="0" indent="0">
              <a:buNone/>
            </a:pPr>
            <a:r>
              <a:rPr lang="ru-RU" dirty="0" smtClean="0">
                <a:cs typeface="Times New Roman" pitchFamily="18" charset="0"/>
              </a:rPr>
              <a:t>8. Моторно-вербальная заторможенность.</a:t>
            </a:r>
          </a:p>
          <a:p>
            <a:pPr marL="0" indent="0">
              <a:buNone/>
            </a:pPr>
            <a:r>
              <a:rPr lang="ru-RU" dirty="0" smtClean="0">
                <a:cs typeface="Times New Roman" pitchFamily="18" charset="0"/>
              </a:rPr>
              <a:t>9. Неформальная логика транса.</a:t>
            </a:r>
          </a:p>
          <a:p>
            <a:pPr marL="0" indent="0">
              <a:buNone/>
            </a:pPr>
            <a:r>
              <a:rPr lang="ru-RU" dirty="0" smtClean="0">
                <a:cs typeface="Times New Roman" pitchFamily="18" charset="0"/>
              </a:rPr>
              <a:t>10. Метафорическая обработка информации.</a:t>
            </a:r>
          </a:p>
          <a:p>
            <a:pPr marL="0" indent="0">
              <a:buNone/>
            </a:pPr>
            <a:r>
              <a:rPr lang="ru-RU" dirty="0" smtClean="0">
                <a:cs typeface="Times New Roman" pitchFamily="18" charset="0"/>
              </a:rPr>
              <a:t>11. Искажение времени.</a:t>
            </a:r>
          </a:p>
          <a:p>
            <a:pPr marL="0" indent="0">
              <a:buNone/>
            </a:pPr>
            <a:r>
              <a:rPr lang="ru-RU" dirty="0" smtClean="0">
                <a:cs typeface="Times New Roman" pitchFamily="18" charset="0"/>
              </a:rPr>
              <a:t>12. Амнезия.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35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647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498080" cy="94096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Поведенческие индикаторы </a:t>
            </a:r>
            <a:r>
              <a:rPr lang="ru-RU" b="1" dirty="0" smtClean="0"/>
              <a:t>транса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76418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1. Если глаза открыты:</a:t>
            </a:r>
          </a:p>
          <a:p>
            <a:pPr marL="0" indent="0">
              <a:buNone/>
            </a:pPr>
            <a:r>
              <a:rPr lang="ru-RU" dirty="0" smtClean="0"/>
              <a:t>· ослабление или утрата рефлекса </a:t>
            </a:r>
            <a:r>
              <a:rPr lang="ru-RU" dirty="0" smtClean="0"/>
              <a:t>моргания;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· дрожание </a:t>
            </a:r>
            <a:r>
              <a:rPr lang="ru-RU" dirty="0" smtClean="0"/>
              <a:t>век;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· фиксация </a:t>
            </a:r>
            <a:r>
              <a:rPr lang="ru-RU" dirty="0" smtClean="0"/>
              <a:t>взгляда;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· расширение </a:t>
            </a:r>
            <a:r>
              <a:rPr lang="ru-RU" dirty="0" smtClean="0"/>
              <a:t>зрачков;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· ослабление способности следить взглядом за </a:t>
            </a:r>
            <a:r>
              <a:rPr lang="ru-RU" dirty="0" smtClean="0"/>
              <a:t>предметом;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· самопроизвольное закрывание глаз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2. Малая подвижность.</a:t>
            </a:r>
          </a:p>
          <a:p>
            <a:pPr marL="0" indent="0">
              <a:buNone/>
            </a:pPr>
            <a:r>
              <a:rPr lang="ru-RU" dirty="0"/>
              <a:t>3. Заторможенность речи.</a:t>
            </a:r>
          </a:p>
          <a:p>
            <a:pPr marL="0" indent="0">
              <a:buNone/>
            </a:pPr>
            <a:r>
              <a:rPr lang="ru-RU" dirty="0"/>
              <a:t>4. Расслабление мышц.</a:t>
            </a:r>
          </a:p>
          <a:p>
            <a:pPr marL="0" indent="0">
              <a:buNone/>
            </a:pPr>
            <a:r>
              <a:rPr lang="ru-RU" dirty="0"/>
              <a:t>5. Изменение дыхания:</a:t>
            </a:r>
          </a:p>
          <a:p>
            <a:pPr marL="0" indent="0">
              <a:buNone/>
            </a:pPr>
            <a:r>
              <a:rPr lang="ru-RU" dirty="0"/>
              <a:t>6. Замедление пульса.</a:t>
            </a:r>
          </a:p>
          <a:p>
            <a:pPr marL="0" indent="0">
              <a:buNone/>
            </a:pPr>
            <a:r>
              <a:rPr lang="ru-RU" dirty="0"/>
              <a:t>7. Замедление сердцебиения.</a:t>
            </a:r>
          </a:p>
          <a:p>
            <a:pPr marL="0" indent="0">
              <a:buNone/>
            </a:pPr>
            <a:r>
              <a:rPr lang="ru-RU" dirty="0"/>
              <a:t>8. Разглаживание лицевых мышц (особенно на щеках</a:t>
            </a:r>
            <a:r>
              <a:rPr lang="ru-RU" dirty="0" smtClean="0"/>
              <a:t>).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9. Снижение или утрата ориентировочной реакции (например, на щеках</a:t>
            </a:r>
            <a:r>
              <a:rPr lang="ru-RU" dirty="0" smtClean="0"/>
              <a:t>).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36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335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548680"/>
            <a:ext cx="7848872" cy="5699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10. Изменение цвета лица:</a:t>
            </a:r>
          </a:p>
          <a:p>
            <a:pPr marL="0" indent="0">
              <a:buNone/>
            </a:pPr>
            <a:r>
              <a:rPr lang="ru-RU" dirty="0" smtClean="0"/>
              <a:t>· побледнение, указывающее на более диссоциативные состояния</a:t>
            </a:r>
          </a:p>
          <a:p>
            <a:pPr marL="0" indent="0">
              <a:buNone/>
            </a:pPr>
            <a:r>
              <a:rPr lang="ru-RU" dirty="0" smtClean="0"/>
              <a:t>· румянец, говорящий о большем кинестетическим расслаблении</a:t>
            </a:r>
          </a:p>
          <a:p>
            <a:pPr marL="0" indent="0">
              <a:buNone/>
            </a:pPr>
            <a:r>
              <a:rPr lang="ru-RU" dirty="0" smtClean="0"/>
              <a:t>11. Задержка реакции (при разговоре или движениях)</a:t>
            </a:r>
          </a:p>
          <a:p>
            <a:pPr marL="0" indent="0">
              <a:buNone/>
            </a:pPr>
            <a:r>
              <a:rPr lang="ru-RU" dirty="0" smtClean="0"/>
              <a:t>12. Самопроизвольное идеомоторное поведение:</a:t>
            </a:r>
          </a:p>
          <a:p>
            <a:pPr marL="0" indent="0">
              <a:buNone/>
            </a:pPr>
            <a:r>
              <a:rPr lang="ru-RU" dirty="0" smtClean="0"/>
              <a:t>· подергивание </a:t>
            </a:r>
            <a:r>
              <a:rPr lang="ru-RU" dirty="0" smtClean="0"/>
              <a:t>пальцев;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· левитация </a:t>
            </a:r>
            <a:r>
              <a:rPr lang="ru-RU" dirty="0" smtClean="0"/>
              <a:t>рук;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· дрожание </a:t>
            </a:r>
            <a:r>
              <a:rPr lang="ru-RU" dirty="0" smtClean="0"/>
              <a:t>век.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37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0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498080" cy="79208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Техника наведения транса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980728"/>
            <a:ext cx="7632848" cy="5411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1) Предварительная </a:t>
            </a:r>
            <a:r>
              <a:rPr lang="ru-RU" dirty="0" smtClean="0"/>
              <a:t>беседа.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2) Место поведения </a:t>
            </a:r>
            <a:r>
              <a:rPr lang="ru-RU" dirty="0" smtClean="0"/>
              <a:t>сеанса.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3) Звуковое, музыкальное </a:t>
            </a:r>
            <a:r>
              <a:rPr lang="ru-RU" dirty="0" smtClean="0"/>
              <a:t>сопровождение.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4) Продолжительность сеанса гипноза, длительность гипнотерапии.</a:t>
            </a:r>
          </a:p>
          <a:p>
            <a:pPr marL="0" indent="0">
              <a:buNone/>
            </a:pPr>
            <a:r>
              <a:rPr lang="ru-RU" dirty="0" smtClean="0"/>
              <a:t>5) Директивный и </a:t>
            </a:r>
            <a:r>
              <a:rPr lang="ru-RU" dirty="0" err="1" smtClean="0"/>
              <a:t>эриксонианский</a:t>
            </a:r>
            <a:r>
              <a:rPr lang="ru-RU" dirty="0" smtClean="0"/>
              <a:t> </a:t>
            </a:r>
            <a:r>
              <a:rPr lang="ru-RU" dirty="0" smtClean="0"/>
              <a:t>подходы.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6) Пробы на </a:t>
            </a:r>
            <a:r>
              <a:rPr lang="ru-RU" dirty="0" smtClean="0"/>
              <a:t>внушаемость.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7) Поза пациента при погружении в </a:t>
            </a:r>
            <a:r>
              <a:rPr lang="ru-RU" dirty="0" smtClean="0"/>
              <a:t>транс.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8) Нужно ли пациенту закрывать глаза?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38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9953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119656"/>
          </a:xfrm>
        </p:spPr>
        <p:txBody>
          <a:bodyPr/>
          <a:lstStyle/>
          <a:p>
            <a:pPr algn="ctr"/>
            <a:r>
              <a:rPr lang="ru-RU" b="1" dirty="0" smtClean="0"/>
              <a:t>Индукция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628800"/>
            <a:ext cx="7886700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Схема </a:t>
            </a:r>
            <a:r>
              <a:rPr lang="ru-RU" dirty="0" smtClean="0"/>
              <a:t>проведения сеанса гипноза проста:</a:t>
            </a:r>
          </a:p>
          <a:p>
            <a:pPr>
              <a:buNone/>
            </a:pPr>
            <a:r>
              <a:rPr lang="ru-RU" dirty="0" smtClean="0"/>
              <a:t>1.Наведение транса (</a:t>
            </a:r>
            <a:r>
              <a:rPr lang="kk-KZ" dirty="0" smtClean="0"/>
              <a:t> индукция</a:t>
            </a:r>
            <a:r>
              <a:rPr lang="ru-RU" dirty="0" smtClean="0"/>
              <a:t>) его углубление .</a:t>
            </a:r>
          </a:p>
          <a:p>
            <a:pPr>
              <a:buNone/>
            </a:pPr>
            <a:r>
              <a:rPr lang="ru-RU" dirty="0" smtClean="0"/>
              <a:t>2.Использование </a:t>
            </a:r>
            <a:r>
              <a:rPr lang="ru-RU" dirty="0" smtClean="0"/>
              <a:t>транса: </a:t>
            </a:r>
            <a:r>
              <a:rPr lang="ru-RU" dirty="0" smtClean="0"/>
              <a:t>внушение исчезновения патологических симптомов или просто внушения спокойствия, расслабленности и комфорта ( так называемый ресурсный транс ).</a:t>
            </a:r>
          </a:p>
          <a:p>
            <a:pPr>
              <a:buNone/>
            </a:pPr>
            <a:r>
              <a:rPr lang="ru-RU" dirty="0" smtClean="0"/>
              <a:t>3.Выведение из </a:t>
            </a:r>
            <a:r>
              <a:rPr lang="ru-RU" dirty="0" err="1" smtClean="0"/>
              <a:t>трансового</a:t>
            </a:r>
            <a:r>
              <a:rPr lang="ru-RU" dirty="0" smtClean="0"/>
              <a:t> </a:t>
            </a:r>
            <a:r>
              <a:rPr lang="ru-RU" dirty="0" smtClean="0"/>
              <a:t>состояния 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39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133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97564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3600" b="1" dirty="0" smtClean="0"/>
              <a:t>Общефилософские посылки</a:t>
            </a:r>
          </a:p>
        </p:txBody>
      </p:sp>
      <p:sp>
        <p:nvSpPr>
          <p:cNvPr id="15364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3865984"/>
          </a:xfrm>
        </p:spPr>
        <p:txBody>
          <a:bodyPr/>
          <a:lstStyle/>
          <a:p>
            <a:pPr algn="just" eaLnBrk="1" hangingPunct="1"/>
            <a:r>
              <a:rPr lang="ru-RU" altLang="ru-RU" sz="2400" dirty="0" smtClean="0"/>
              <a:t>Все люди «нормальные» то есть, каждая личность обладает весом, важностью, равным правом на </a:t>
            </a:r>
            <a:r>
              <a:rPr lang="ru-RU" altLang="ru-RU" sz="2400" dirty="0" smtClean="0"/>
              <a:t>уважение.</a:t>
            </a:r>
            <a:endParaRPr lang="ru-RU" altLang="ru-RU" sz="2400" dirty="0" smtClean="0"/>
          </a:p>
          <a:p>
            <a:pPr algn="just" eaLnBrk="1" hangingPunct="1"/>
            <a:r>
              <a:rPr lang="ru-RU" altLang="ru-RU" sz="2400" dirty="0" smtClean="0"/>
              <a:t>Люди обладают способностью мыслить (исключение — лишь те случаи, когда человек находится в бессознательном состоянии, либо его интеллект врождённо или приобретено снижен</a:t>
            </a:r>
            <a:r>
              <a:rPr lang="ru-RU" altLang="ru-RU" sz="2400" dirty="0" smtClean="0"/>
              <a:t>).</a:t>
            </a:r>
            <a:endParaRPr lang="ru-RU" altLang="ru-RU" sz="2400" dirty="0" smtClean="0"/>
          </a:p>
          <a:p>
            <a:pPr algn="just" eaLnBrk="1" hangingPunct="1"/>
            <a:r>
              <a:rPr lang="ru-RU" altLang="ru-RU" sz="2400" dirty="0" smtClean="0"/>
              <a:t>Люди сами определяют собственную судьбу и поэтому при желании могут изменять свои решения и свою </a:t>
            </a:r>
            <a:r>
              <a:rPr lang="ru-RU" altLang="ru-RU" sz="2400" dirty="0" smtClean="0"/>
              <a:t>жизнь.</a:t>
            </a:r>
            <a:endParaRPr lang="ru-RU" altLang="ru-RU" sz="2400" dirty="0" smtClean="0"/>
          </a:p>
          <a:p>
            <a:pPr algn="just" eaLnBrk="1" hangingPunct="1"/>
            <a:endParaRPr lang="ru-RU" altLang="ru-RU" dirty="0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34164CE-69A0-4F4B-9515-0366C3B1782E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ru-RU" altLang="ru-RU" sz="2400" b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0853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259632" y="400927"/>
            <a:ext cx="7561839" cy="796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 dirty="0" err="1" smtClean="0">
                <a:cs typeface="Cambria"/>
              </a:rPr>
              <a:t>Психодрама</a:t>
            </a:r>
            <a:r>
              <a:rPr lang="ru-RU" sz="3600" b="1" dirty="0" smtClean="0">
                <a:cs typeface="Cambria"/>
              </a:rPr>
              <a:t> </a:t>
            </a:r>
            <a:endParaRPr lang="en-US" sz="3600" b="1" dirty="0">
              <a:cs typeface="Cambria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7468345"/>
              </p:ext>
            </p:extLst>
          </p:nvPr>
        </p:nvGraphicFramePr>
        <p:xfrm>
          <a:off x="457199" y="1208124"/>
          <a:ext cx="8533389" cy="3597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z="2400" b="1" smtClean="0">
                <a:solidFill>
                  <a:schemeClr val="tx1"/>
                </a:solidFill>
              </a:rPr>
              <a:pPr>
                <a:defRPr/>
              </a:pPr>
              <a:t>40</a:t>
            </a:fld>
            <a:endParaRPr lang="en-US" sz="2400" b="1" dirty="0">
              <a:solidFill>
                <a:schemeClr val="tx1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2329914" y="4459309"/>
            <a:ext cx="4787958" cy="1827047"/>
            <a:chOff x="2329914" y="4459309"/>
            <a:chExt cx="4787958" cy="1827047"/>
          </a:xfrm>
        </p:grpSpPr>
        <p:graphicFrame>
          <p:nvGraphicFramePr>
            <p:cNvPr id="5" name="Схема 4"/>
            <p:cNvGraphicFramePr/>
            <p:nvPr>
              <p:extLst>
                <p:ext uri="{D42A27DB-BD31-4B8C-83A1-F6EECF244321}">
                  <p14:modId xmlns:p14="http://schemas.microsoft.com/office/powerpoint/2010/main" val="2251905563"/>
                </p:ext>
              </p:extLst>
            </p:nvPr>
          </p:nvGraphicFramePr>
          <p:xfrm>
            <a:off x="2329914" y="4459309"/>
            <a:ext cx="4787958" cy="175705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9" r:lo="rId10" r:qs="rId11" r:cs="rId12"/>
            </a:graphicData>
          </a:graphic>
        </p:graphicFrame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1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561330" y="4705420"/>
              <a:ext cx="2450136" cy="15809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63607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827584" y="400086"/>
            <a:ext cx="8163005" cy="796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 dirty="0" smtClean="0">
                <a:cs typeface="Cambria"/>
              </a:rPr>
              <a:t>История и </a:t>
            </a:r>
            <a:r>
              <a:rPr lang="ru-RU" sz="3600" b="1" dirty="0" smtClean="0">
                <a:cs typeface="Cambria"/>
              </a:rPr>
              <a:t>развитие </a:t>
            </a:r>
            <a:r>
              <a:rPr lang="ru-RU" sz="3600" b="1" dirty="0" err="1" smtClean="0">
                <a:cs typeface="Cambria"/>
              </a:rPr>
              <a:t>психодрамы</a:t>
            </a:r>
            <a:endParaRPr lang="en-US" sz="3600" b="1" dirty="0">
              <a:cs typeface="Cambria"/>
            </a:endParaRPr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7300913" y="5591175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FFFF"/>
                </a:solidFill>
                <a:latin typeface="Myriad Pro"/>
              </a:rPr>
              <a:t>фото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6690919"/>
              </p:ext>
            </p:extLst>
          </p:nvPr>
        </p:nvGraphicFramePr>
        <p:xfrm>
          <a:off x="465175" y="1636165"/>
          <a:ext cx="8229600" cy="45225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z="2400" b="1" smtClean="0">
                <a:solidFill>
                  <a:schemeClr val="tx1"/>
                </a:solidFill>
              </a:rPr>
              <a:pPr>
                <a:defRPr/>
              </a:pPr>
              <a:t>41</a:t>
            </a:fld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62719" y="1294533"/>
            <a:ext cx="3532056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defTabSz="577850">
              <a:lnSpc>
                <a:spcPct val="90000"/>
              </a:lnSpc>
              <a:spcAft>
                <a:spcPct val="35000"/>
              </a:spcAft>
            </a:pPr>
            <a:r>
              <a:rPr lang="ru-RU" dirty="0"/>
              <a:t>Якоб Леви Морено (1892-1974)</a:t>
            </a:r>
          </a:p>
        </p:txBody>
      </p:sp>
    </p:spTree>
    <p:extLst>
      <p:ext uri="{BB962C8B-B14F-4D97-AF65-F5344CB8AC3E}">
        <p14:creationId xmlns:p14="http://schemas.microsoft.com/office/powerpoint/2010/main" val="30738378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187624" y="400086"/>
            <a:ext cx="7561839" cy="868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 dirty="0" smtClean="0">
                <a:cs typeface="Cambria"/>
              </a:rPr>
              <a:t>Основные </a:t>
            </a:r>
            <a:r>
              <a:rPr lang="ru-RU" sz="3600" b="1" dirty="0" smtClean="0">
                <a:cs typeface="Cambria"/>
              </a:rPr>
              <a:t>понятия </a:t>
            </a:r>
            <a:r>
              <a:rPr lang="ru-RU" sz="3600" b="1" dirty="0" err="1" smtClean="0">
                <a:cs typeface="Cambria"/>
              </a:rPr>
              <a:t>психодрамы</a:t>
            </a:r>
            <a:endParaRPr lang="en-US" sz="3600" b="1" dirty="0">
              <a:cs typeface="Cambria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3522094"/>
              </p:ext>
            </p:extLst>
          </p:nvPr>
        </p:nvGraphicFramePr>
        <p:xfrm>
          <a:off x="502856" y="148478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z="2400" b="1" smtClean="0">
                <a:solidFill>
                  <a:schemeClr val="tx1"/>
                </a:solidFill>
              </a:rPr>
              <a:pPr>
                <a:defRPr/>
              </a:pPr>
              <a:t>42</a:t>
            </a:fld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5145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115616" y="400086"/>
            <a:ext cx="7561839" cy="796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 dirty="0" smtClean="0">
                <a:cs typeface="Cambria"/>
              </a:rPr>
              <a:t>Роли в </a:t>
            </a:r>
            <a:r>
              <a:rPr lang="ru-RU" sz="3600" b="1" dirty="0" err="1" smtClean="0">
                <a:cs typeface="Cambria"/>
              </a:rPr>
              <a:t>психодраме</a:t>
            </a:r>
            <a:endParaRPr lang="en-US" sz="3600" b="1" dirty="0">
              <a:cs typeface="Cambria"/>
            </a:endParaRPr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7300913" y="5591175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FFFF"/>
                </a:solidFill>
                <a:latin typeface="Myriad Pro"/>
              </a:rPr>
              <a:t>фото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04136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z="2400" b="1" smtClean="0">
                <a:solidFill>
                  <a:schemeClr val="tx1"/>
                </a:solidFill>
              </a:rPr>
              <a:pPr>
                <a:defRPr/>
              </a:pPr>
              <a:t>43</a:t>
            </a:fld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43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043608" y="400087"/>
            <a:ext cx="7561839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 dirty="0" smtClean="0">
                <a:cs typeface="Cambria"/>
              </a:rPr>
              <a:t>Этапы работы</a:t>
            </a:r>
            <a:endParaRPr lang="en-US" sz="3600" b="1" dirty="0">
              <a:cs typeface="Cambria"/>
            </a:endParaRPr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7300913" y="5591175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FFFF"/>
                </a:solidFill>
                <a:latin typeface="Myriad Pro"/>
              </a:rPr>
              <a:t>фото</a:t>
            </a: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6" name="Picture 2" descr="http://psylib.ukrweb.net/books/rudes01/000/051.gif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94" y="1326160"/>
            <a:ext cx="8209128" cy="5086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z="2400" b="1" smtClean="0">
                <a:solidFill>
                  <a:schemeClr val="tx1"/>
                </a:solidFill>
              </a:rPr>
              <a:pPr>
                <a:defRPr/>
              </a:pPr>
              <a:t>44</a:t>
            </a:fld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90615" y="1326160"/>
            <a:ext cx="3357349" cy="3525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3077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043608" y="413806"/>
            <a:ext cx="7561839" cy="796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000" b="1" dirty="0" smtClean="0">
                <a:cs typeface="Cambria"/>
              </a:rPr>
              <a:t>Методики </a:t>
            </a:r>
            <a:r>
              <a:rPr lang="ru-RU" sz="4000" b="1" dirty="0" err="1" smtClean="0">
                <a:cs typeface="Cambria"/>
              </a:rPr>
              <a:t>психодрамы</a:t>
            </a:r>
            <a:endParaRPr lang="en-US" sz="4000" b="1" dirty="0">
              <a:cs typeface="Cambria"/>
            </a:endParaRPr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7300913" y="5591175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FFFF"/>
                </a:solidFill>
                <a:latin typeface="Myriad Pro"/>
              </a:rPr>
              <a:t>фото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220486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z="2400" b="1" smtClean="0">
                <a:solidFill>
                  <a:schemeClr val="tx1"/>
                </a:solidFill>
              </a:rPr>
              <a:pPr>
                <a:defRPr/>
              </a:pPr>
              <a:t>45</a:t>
            </a:fld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58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043608" y="349411"/>
            <a:ext cx="7561839" cy="796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 dirty="0" smtClean="0">
                <a:cs typeface="Cambria"/>
              </a:rPr>
              <a:t>Область применения</a:t>
            </a:r>
            <a:endParaRPr lang="en-US" sz="3600" b="1" dirty="0">
              <a:cs typeface="Cambria"/>
            </a:endParaRPr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7300913" y="5591175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FFFF"/>
                </a:solidFill>
                <a:latin typeface="Myriad Pro"/>
              </a:rPr>
              <a:t>фото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486236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z="2400" b="1" smtClean="0"/>
              <a:pPr>
                <a:defRPr/>
              </a:pPr>
              <a:t>46</a:t>
            </a:fld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52474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04764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Телесно-ориентированная терапия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5840" y="1572768"/>
            <a:ext cx="7132320" cy="444703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200" dirty="0" smtClean="0"/>
              <a:t>Неоднозначно понимаемое направление психотерапии, целью которого является изменение психического функционирования человека с помощью ориентированных на тело методических приемов.</a:t>
            </a:r>
          </a:p>
          <a:p>
            <a:pPr algn="just"/>
            <a:r>
              <a:rPr lang="ru-RU" sz="2200" dirty="0" smtClean="0"/>
              <a:t>В настоящее время описаны не менее 15 различных подходов, определяемых как «работа с телом». Некоторые из них являются чисто психотерапевтическими по своей сущности, а другие более точно определены как методы терапии, главной целью которых является телесное здоровье. </a:t>
            </a:r>
          </a:p>
          <a:p>
            <a:pPr algn="just"/>
            <a:r>
              <a:rPr lang="ru-RU" sz="2200" dirty="0" smtClean="0"/>
              <a:t>Широко распространена практика комбинированных методов; </a:t>
            </a:r>
            <a:r>
              <a:rPr lang="ru-RU" sz="2200" dirty="0" err="1" smtClean="0"/>
              <a:t>ролъфинг</a:t>
            </a:r>
            <a:r>
              <a:rPr lang="ru-RU" sz="2200" dirty="0" smtClean="0"/>
              <a:t>, биоэнергетика и </a:t>
            </a:r>
            <a:r>
              <a:rPr lang="ru-RU" sz="2200" dirty="0" err="1" smtClean="0"/>
              <a:t>гештальт-терапия</a:t>
            </a:r>
            <a:r>
              <a:rPr lang="ru-RU" sz="2200" dirty="0" smtClean="0"/>
              <a:t>; методы Ф. М. </a:t>
            </a:r>
            <a:r>
              <a:rPr lang="ru-RU" sz="2200" dirty="0" err="1" smtClean="0"/>
              <a:t>Александера</a:t>
            </a:r>
            <a:r>
              <a:rPr lang="ru-RU" sz="2200" dirty="0" smtClean="0"/>
              <a:t>, </a:t>
            </a:r>
            <a:r>
              <a:rPr lang="ru-RU" sz="2200" dirty="0" err="1" smtClean="0"/>
              <a:t>Фельденкрайза</a:t>
            </a:r>
            <a:r>
              <a:rPr lang="ru-RU" sz="2200" dirty="0" smtClean="0"/>
              <a:t> и </a:t>
            </a:r>
            <a:r>
              <a:rPr lang="ru-RU" sz="2200" dirty="0" err="1" smtClean="0"/>
              <a:t>гештальт-терапия</a:t>
            </a:r>
            <a:r>
              <a:rPr lang="ru-RU" sz="2200" dirty="0" smtClean="0"/>
              <a:t>; гипноз и прикладная </a:t>
            </a:r>
            <a:r>
              <a:rPr lang="ru-RU" sz="2200" dirty="0" err="1" smtClean="0"/>
              <a:t>кинезиология</a:t>
            </a:r>
            <a:r>
              <a:rPr lang="ru-RU" sz="2200" dirty="0" smtClean="0"/>
              <a:t>; первичная терапия Янова, терапия </a:t>
            </a:r>
            <a:r>
              <a:rPr lang="ru-RU" sz="2200" dirty="0" err="1" smtClean="0"/>
              <a:t>Райха</a:t>
            </a:r>
            <a:r>
              <a:rPr lang="ru-RU" sz="2200" dirty="0" smtClean="0"/>
              <a:t> и </a:t>
            </a:r>
            <a:r>
              <a:rPr lang="ru-RU" sz="2200" dirty="0" err="1" smtClean="0"/>
              <a:t>гештальт-терапия</a:t>
            </a:r>
            <a:r>
              <a:rPr lang="ru-RU" sz="2200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47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1874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 </a:t>
            </a:r>
            <a:r>
              <a:rPr lang="ru-RU" b="1" dirty="0" smtClean="0"/>
              <a:t>Наиболее известными видами телесно-ориентированной психотерапии </a:t>
            </a:r>
            <a:r>
              <a:rPr lang="ru-RU" b="1" dirty="0" smtClean="0"/>
              <a:t>являются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700808"/>
            <a:ext cx="7132320" cy="4431792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2400" dirty="0" smtClean="0"/>
              <a:t>характерологический анализ </a:t>
            </a:r>
            <a:r>
              <a:rPr lang="ru-RU" sz="2400" dirty="0" err="1" smtClean="0"/>
              <a:t>Райха</a:t>
            </a:r>
            <a:r>
              <a:rPr lang="ru-RU" sz="2400" dirty="0" smtClean="0"/>
              <a:t>,</a:t>
            </a:r>
          </a:p>
          <a:p>
            <a:r>
              <a:rPr lang="ru-RU" sz="2400" dirty="0" smtClean="0"/>
              <a:t> биоэнергетический анализ </a:t>
            </a:r>
            <a:r>
              <a:rPr lang="ru-RU" sz="2400" dirty="0" err="1" smtClean="0"/>
              <a:t>Лоуэна</a:t>
            </a:r>
            <a:r>
              <a:rPr lang="ru-RU" sz="2400" dirty="0" smtClean="0"/>
              <a:t>, </a:t>
            </a:r>
          </a:p>
          <a:p>
            <a:r>
              <a:rPr lang="ru-RU" sz="2400" dirty="0" smtClean="0"/>
              <a:t>концепция телесного </a:t>
            </a:r>
            <a:r>
              <a:rPr lang="ru-RU" sz="2400" dirty="0" err="1" smtClean="0"/>
              <a:t>осознавания</a:t>
            </a:r>
            <a:r>
              <a:rPr lang="ru-RU" sz="2400" dirty="0" smtClean="0"/>
              <a:t> </a:t>
            </a:r>
            <a:r>
              <a:rPr lang="ru-RU" sz="2400" dirty="0" err="1" smtClean="0"/>
              <a:t>Фельденкрайза</a:t>
            </a:r>
            <a:r>
              <a:rPr lang="ru-RU" sz="2400" dirty="0" smtClean="0"/>
              <a:t>, </a:t>
            </a:r>
          </a:p>
          <a:p>
            <a:r>
              <a:rPr lang="ru-RU" sz="2400" dirty="0" smtClean="0"/>
              <a:t>метод интеграции движений </a:t>
            </a:r>
            <a:r>
              <a:rPr lang="ru-RU" sz="2400" dirty="0" err="1" smtClean="0"/>
              <a:t>Александера</a:t>
            </a:r>
            <a:r>
              <a:rPr lang="ru-RU" sz="2400" dirty="0" smtClean="0"/>
              <a:t>, </a:t>
            </a:r>
          </a:p>
          <a:p>
            <a:r>
              <a:rPr lang="ru-RU" sz="2400" dirty="0" smtClean="0"/>
              <a:t>метод чувственного </a:t>
            </a:r>
            <a:r>
              <a:rPr lang="ru-RU" sz="2400" dirty="0" err="1" smtClean="0"/>
              <a:t>сознавания</a:t>
            </a:r>
            <a:r>
              <a:rPr lang="ru-RU" sz="2400" dirty="0" smtClean="0"/>
              <a:t> (</a:t>
            </a:r>
            <a:r>
              <a:rPr lang="ru-RU" sz="2400" dirty="0" err="1" smtClean="0"/>
              <a:t>Селвер</a:t>
            </a:r>
            <a:r>
              <a:rPr lang="ru-RU" sz="2400" dirty="0" smtClean="0"/>
              <a:t> и Брукс), </a:t>
            </a:r>
          </a:p>
          <a:p>
            <a:r>
              <a:rPr lang="ru-RU" sz="2400" dirty="0" smtClean="0"/>
              <a:t>структурная интеграция (</a:t>
            </a:r>
            <a:r>
              <a:rPr lang="ru-RU" sz="2400" dirty="0" err="1" smtClean="0"/>
              <a:t>Рольф</a:t>
            </a:r>
            <a:r>
              <a:rPr lang="ru-RU" sz="2400" dirty="0" smtClean="0"/>
              <a:t>).</a:t>
            </a:r>
          </a:p>
          <a:p>
            <a:pPr>
              <a:buNone/>
            </a:pPr>
            <a:r>
              <a:rPr lang="ru-RU" sz="2400" dirty="0" smtClean="0"/>
              <a:t>    </a:t>
            </a:r>
            <a:r>
              <a:rPr lang="ru-RU" sz="2400" b="1" dirty="0" smtClean="0"/>
              <a:t>Менее известны в нашей стране техники:</a:t>
            </a:r>
          </a:p>
          <a:p>
            <a:pPr>
              <a:buNone/>
            </a:pPr>
            <a:r>
              <a:rPr lang="ru-RU" sz="2400" dirty="0" smtClean="0"/>
              <a:t> биосинтеза, </a:t>
            </a:r>
            <a:r>
              <a:rPr lang="ru-RU" sz="2400" dirty="0" err="1" smtClean="0"/>
              <a:t>бондинга</a:t>
            </a:r>
            <a:r>
              <a:rPr lang="ru-RU" sz="2400" dirty="0" smtClean="0"/>
              <a:t>, «</a:t>
            </a:r>
            <a:r>
              <a:rPr lang="ru-RU" sz="2400" dirty="0" err="1" smtClean="0"/>
              <a:t>танатотерапии</a:t>
            </a:r>
            <a:r>
              <a:rPr lang="ru-RU" sz="2400" dirty="0" smtClean="0"/>
              <a:t>» (Баскаков).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16216" y="6093296"/>
            <a:ext cx="2057400" cy="365125"/>
          </a:xfrm>
        </p:spPr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rgbClr val="FFFFFF"/>
                </a:solidFill>
              </a:rPr>
              <a:pPr>
                <a:defRPr/>
              </a:pPr>
              <a:t>48</a:t>
            </a:fld>
            <a:endParaRPr lang="ru-RU" sz="2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9057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047648"/>
          </a:xfrm>
        </p:spPr>
        <p:txBody>
          <a:bodyPr/>
          <a:lstStyle/>
          <a:p>
            <a:pPr algn="ctr"/>
            <a:r>
              <a:rPr lang="ru-RU" b="1" dirty="0" smtClean="0"/>
              <a:t>Сущность телесной терапии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340768"/>
            <a:ext cx="7886700" cy="468052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/>
              <a:t>Телесно-ориентированная психотерапия возникла на основе практического опыта и многолетних наблюдений взаимосвязи духовного и телесного в функционировании организма. </a:t>
            </a:r>
            <a:r>
              <a:rPr lang="ru-RU" sz="1800" dirty="0" smtClean="0"/>
              <a:t>Она </a:t>
            </a:r>
            <a:r>
              <a:rPr lang="ru-RU" sz="1800" dirty="0" smtClean="0"/>
              <a:t>в большей степени, чем другие направления психотерапии, придерживается холистического подхода, необходимость в развитии которого постоянно возрастает. </a:t>
            </a:r>
            <a:r>
              <a:rPr lang="ru-RU" sz="1800" dirty="0" smtClean="0"/>
              <a:t> Преодоление </a:t>
            </a:r>
            <a:r>
              <a:rPr lang="ru-RU" sz="1800" dirty="0" smtClean="0"/>
              <a:t>дуализма тела и разума и возвращение к целостной личности ведет к глубоким изменениям понимания поведения человека</a:t>
            </a:r>
            <a:r>
              <a:rPr lang="ru-RU" sz="18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/>
              <a:t>Существующие в настоящее время методы телесно-ориентированной психотерапии отвечают всем требованиям холистического подхода; для них человек — единое функционирующее целое, сплав тела и психики, в котором изменения в одной области сопровождаются изменениями в другой. </a:t>
            </a:r>
            <a:r>
              <a:rPr lang="ru-RU" sz="1800" dirty="0" smtClean="0"/>
              <a:t>Все </a:t>
            </a:r>
            <a:r>
              <a:rPr lang="ru-RU" sz="1800" dirty="0"/>
              <a:t>методы телесно-ориентированной психотерапии направлены на обеспечение условий, в которых пациент сможет пережить свой опыт как взаимосвязь психического и телесного, принять себя в этом качестве, тем самым получив возможность для улучшения своего функционирования</a:t>
            </a:r>
            <a:r>
              <a:rPr lang="ru-RU" sz="1800" dirty="0" smtClean="0"/>
              <a:t>.</a:t>
            </a: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49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1851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97564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b="1" dirty="0" smtClean="0"/>
              <a:t>Структурный </a:t>
            </a:r>
            <a:r>
              <a:rPr lang="ru-RU" altLang="ru-RU" b="1" dirty="0" smtClean="0"/>
              <a:t>анализ. </a:t>
            </a:r>
            <a:r>
              <a:rPr lang="ru-RU" altLang="ru-RU" b="1" dirty="0" smtClean="0"/>
              <a:t>Эго-состояния</a:t>
            </a:r>
            <a:endParaRPr lang="ru-RU" altLang="ru-RU" dirty="0" smtClean="0"/>
          </a:p>
        </p:txBody>
      </p:sp>
      <p:sp>
        <p:nvSpPr>
          <p:cNvPr id="16388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41775" cy="493712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dirty="0" smtClean="0"/>
          </a:p>
          <a:p>
            <a:r>
              <a:rPr lang="ru-RU" altLang="ru-RU" dirty="0" err="1" smtClean="0"/>
              <a:t>Экстеропсихика</a:t>
            </a:r>
            <a:endParaRPr lang="ru-RU" altLang="ru-RU" dirty="0" smtClean="0"/>
          </a:p>
          <a:p>
            <a:r>
              <a:rPr lang="ru-RU" altLang="ru-RU" dirty="0" err="1" smtClean="0"/>
              <a:t>Неопсихика</a:t>
            </a:r>
            <a:endParaRPr lang="ru-RU" altLang="ru-RU" dirty="0" smtClean="0"/>
          </a:p>
          <a:p>
            <a:r>
              <a:rPr lang="ru-RU" altLang="ru-RU" dirty="0" err="1" smtClean="0"/>
              <a:t>Археопсихика</a:t>
            </a:r>
            <a:endParaRPr lang="ru-RU" altLang="ru-RU" dirty="0" smtClean="0"/>
          </a:p>
          <a:p>
            <a:pPr eaLnBrk="1" hangingPunct="1">
              <a:buFont typeface="Wingdings" pitchFamily="2" charset="2"/>
              <a:buChar char="§"/>
            </a:pPr>
            <a:endParaRPr lang="ru-RU" altLang="ru-RU" dirty="0" smtClean="0"/>
          </a:p>
          <a:p>
            <a:pPr eaLnBrk="1" hangingPunct="1">
              <a:buFont typeface="Wingdings" pitchFamily="2" charset="2"/>
              <a:buChar char="§"/>
            </a:pPr>
            <a:r>
              <a:rPr lang="ru-RU" altLang="ru-RU" dirty="0" smtClean="0"/>
              <a:t>Данные состояния рассматриваются как психические механизмы (органы, орудия)</a:t>
            </a:r>
          </a:p>
        </p:txBody>
      </p:sp>
      <p:sp>
        <p:nvSpPr>
          <p:cNvPr id="16389" name="Содержимое 5"/>
          <p:cNvSpPr>
            <a:spLocks noGrp="1"/>
          </p:cNvSpPr>
          <p:nvPr>
            <p:ph sz="half" idx="2"/>
          </p:nvPr>
        </p:nvSpPr>
        <p:spPr>
          <a:xfrm>
            <a:off x="4632325" y="1628800"/>
            <a:ext cx="4041775" cy="452435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dirty="0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57101E0-CDF1-4102-897D-A845F272C60D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ru-RU" altLang="ru-RU" sz="2400" b="1" dirty="0">
              <a:latin typeface="+mn-lt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867400" y="1905000"/>
            <a:ext cx="1295400" cy="1295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</a:t>
            </a:r>
          </a:p>
        </p:txBody>
      </p:sp>
      <p:sp>
        <p:nvSpPr>
          <p:cNvPr id="8" name="Овал 7"/>
          <p:cNvSpPr/>
          <p:nvPr/>
        </p:nvSpPr>
        <p:spPr>
          <a:xfrm>
            <a:off x="5943600" y="3200400"/>
            <a:ext cx="1295400" cy="1295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</a:t>
            </a:r>
          </a:p>
        </p:txBody>
      </p:sp>
      <p:sp>
        <p:nvSpPr>
          <p:cNvPr id="9" name="Овал 8"/>
          <p:cNvSpPr/>
          <p:nvPr/>
        </p:nvSpPr>
        <p:spPr>
          <a:xfrm>
            <a:off x="5943600" y="4495800"/>
            <a:ext cx="1295400" cy="1295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Ре</a:t>
            </a:r>
          </a:p>
        </p:txBody>
      </p:sp>
    </p:spTree>
    <p:extLst>
      <p:ext uri="{BB962C8B-B14F-4D97-AF65-F5344CB8AC3E}">
        <p14:creationId xmlns:p14="http://schemas.microsoft.com/office/powerpoint/2010/main" val="7489799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11965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Анализ характера и практика </a:t>
            </a:r>
            <a:r>
              <a:rPr lang="ru-RU" b="1" dirty="0" err="1" smtClean="0"/>
              <a:t>вегетотерапии</a:t>
            </a:r>
            <a:r>
              <a:rPr lang="ru-RU" b="1" dirty="0" smtClean="0"/>
              <a:t> Вильгельма </a:t>
            </a:r>
            <a:r>
              <a:rPr lang="ru-RU" b="1" dirty="0" err="1" smtClean="0"/>
              <a:t>Райха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340768"/>
            <a:ext cx="7704856" cy="4599432"/>
          </a:xfrm>
        </p:spPr>
        <p:txBody>
          <a:bodyPr>
            <a:noAutofit/>
          </a:bodyPr>
          <a:lstStyle/>
          <a:p>
            <a:r>
              <a:rPr lang="ru-RU" sz="2000" dirty="0" err="1" smtClean="0"/>
              <a:t>Райх</a:t>
            </a:r>
            <a:r>
              <a:rPr lang="ru-RU" sz="2000" dirty="0" smtClean="0"/>
              <a:t> подчеркивал важность обращения внимания на физические аспекты характера, в особенности, на «хронические мышечные зажимы», названные им «мышечным панцирем». </a:t>
            </a:r>
          </a:p>
          <a:p>
            <a:r>
              <a:rPr lang="ru-RU" sz="2000" dirty="0" err="1" smtClean="0"/>
              <a:t>Райх</a:t>
            </a:r>
            <a:r>
              <a:rPr lang="ru-RU" sz="2000" dirty="0" smtClean="0"/>
              <a:t> разработал теорию «мышечного панциря», связав постоянные мышечные напряжения в теле человека с его характером и типом защиты от болезненного эмоционального опыта. </a:t>
            </a:r>
          </a:p>
          <a:p>
            <a:r>
              <a:rPr lang="ru-RU" sz="2000" dirty="0" smtClean="0"/>
              <a:t>По его мнению, хронические мышечные зажимы блокируют три основных эмоциональных состояния: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/>
              <a:t>тревожность,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/>
              <a:t>гнев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/>
              <a:t> сексуальное возбуждение.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/>
              <a:t>    «Мышечный панцирь» не дает человеку возможности переживать сильные эмоции, ограничивая и искажая выражение чувств.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50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3629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Анализ характера и практика </a:t>
            </a:r>
            <a:r>
              <a:rPr lang="ru-RU" b="1" dirty="0" err="1" smtClean="0"/>
              <a:t>вегетотерапии</a:t>
            </a:r>
            <a:r>
              <a:rPr lang="ru-RU" b="1" dirty="0" smtClean="0"/>
              <a:t> Вильгельма </a:t>
            </a:r>
            <a:r>
              <a:rPr lang="ru-RU" b="1" dirty="0" err="1" smtClean="0"/>
              <a:t>Райха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628800"/>
            <a:ext cx="7886700" cy="4351338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ru-RU" sz="2400" dirty="0" err="1" smtClean="0"/>
              <a:t>Райх</a:t>
            </a:r>
            <a:r>
              <a:rPr lang="ru-RU" sz="2400" dirty="0" smtClean="0"/>
              <a:t> писал: «Мышечная судорога представляет собой телесную сторону процесса вытеснения и основу его длительного сохранения». </a:t>
            </a:r>
          </a:p>
          <a:p>
            <a:pPr algn="just">
              <a:buNone/>
            </a:pPr>
            <a:r>
              <a:rPr lang="ru-RU" sz="2400" dirty="0" smtClean="0"/>
              <a:t>    В основе этой теории лежит понятие о том, что защитным механизмам, которые затрудняют нормальное функционирование человеческой психики, можно противодействовать, оказывая прямое влияние на тело. </a:t>
            </a:r>
          </a:p>
          <a:p>
            <a:pPr algn="just">
              <a:buNone/>
            </a:pPr>
            <a:r>
              <a:rPr lang="ru-RU" sz="2400" dirty="0" smtClean="0"/>
              <a:t>    Он выделял свои аналитические интерпретации, названные им «анализом характера», от непосредственного воздействия на защитную мускулатуру, которое называл «</a:t>
            </a:r>
            <a:r>
              <a:rPr lang="ru-RU" sz="2400" dirty="0" err="1" smtClean="0"/>
              <a:t>вегетотерапией</a:t>
            </a:r>
            <a:r>
              <a:rPr lang="ru-RU" sz="2400" dirty="0" smtClean="0"/>
              <a:t>» и «анализом характера в области биофизического функционирования».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51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1521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11965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Анализ характера и практика </a:t>
            </a:r>
            <a:r>
              <a:rPr lang="ru-RU" b="1" dirty="0" err="1" smtClean="0"/>
              <a:t>вегетотерапии</a:t>
            </a:r>
            <a:r>
              <a:rPr lang="ru-RU" b="1" dirty="0" smtClean="0"/>
              <a:t> Вильгельма </a:t>
            </a:r>
            <a:r>
              <a:rPr lang="ru-RU" b="1" dirty="0" err="1" smtClean="0"/>
              <a:t>Райха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556792"/>
            <a:ext cx="7344816" cy="4523232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    </a:t>
            </a:r>
            <a:r>
              <a:rPr lang="ru-RU" sz="2400" dirty="0" smtClean="0"/>
              <a:t>Основное препятствие для личностного роста </a:t>
            </a:r>
            <a:r>
              <a:rPr lang="ru-RU" sz="2400" dirty="0" err="1" smtClean="0"/>
              <a:t>Райх</a:t>
            </a:r>
            <a:r>
              <a:rPr lang="ru-RU" sz="2400" dirty="0" smtClean="0"/>
              <a:t> видел в «защитном мышечном панцире», который мешает человеку жить полноценной жизнью в гармонии с окружающими людьми и природой.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/>
              <a:t>Он выделял семь сегментов «мышечного панциря», охватывающего тело: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/>
              <a:t>1) область глаз,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/>
              <a:t>2) рот и челюсть,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/>
              <a:t>3) шея,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/>
              <a:t>4) грудь,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/>
              <a:t>5) диафрагма,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/>
              <a:t>6) живот,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/>
              <a:t>7) таз.</a:t>
            </a:r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52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6336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5840" y="908720"/>
            <a:ext cx="7238568" cy="514156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 smtClean="0"/>
              <a:t>Райх</a:t>
            </a:r>
            <a:r>
              <a:rPr lang="ru-RU" dirty="0" smtClean="0"/>
              <a:t> обнаружил, что расслабление «мышечного панциря» освобождает значительную </a:t>
            </a:r>
            <a:r>
              <a:rPr lang="ru-RU" dirty="0" err="1" smtClean="0"/>
              <a:t>либидинозную</a:t>
            </a:r>
            <a:r>
              <a:rPr lang="ru-RU" dirty="0" smtClean="0"/>
              <a:t> энергию и помогает процессу психоанализа. </a:t>
            </a:r>
          </a:p>
          <a:p>
            <a:pPr algn="just"/>
            <a:r>
              <a:rPr lang="ru-RU" dirty="0" smtClean="0"/>
              <a:t>Им разработана специальная терапевтическая методика, позволяющая снижать хроническое напряжение определенных групп мышц и, таким образом, высвобождать эмоции, которые этим напряжением сдерживались. </a:t>
            </a:r>
          </a:p>
          <a:p>
            <a:pPr algn="just"/>
            <a:r>
              <a:rPr lang="ru-RU" dirty="0" smtClean="0"/>
              <a:t>Он анализировал в деталях позу пациента и его физические привычки, чтобы дать пациентам возможность осознать, как они подавляют психические проявления в различных частях тела. </a:t>
            </a:r>
            <a:r>
              <a:rPr lang="ru-RU" dirty="0" err="1" smtClean="0"/>
              <a:t>Райх</a:t>
            </a:r>
            <a:r>
              <a:rPr lang="ru-RU" dirty="0" smtClean="0"/>
              <a:t> просил пациентов усиливать определенный зажим, чтобы лучше осознать его и выявить эмоцию, которая связана в этой части тела. </a:t>
            </a:r>
          </a:p>
          <a:p>
            <a:pPr algn="just"/>
            <a:r>
              <a:rPr lang="ru-RU" dirty="0" smtClean="0"/>
              <a:t>Он заметил, что только после того, как подавляемая эмоция принимается пациентом и находит свое выражение, последний может полностью отказаться от своего зажима.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53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379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836712"/>
            <a:ext cx="7416824" cy="548788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Постепенно </a:t>
            </a:r>
            <a:r>
              <a:rPr lang="ru-RU" dirty="0" err="1" smtClean="0"/>
              <a:t>Райх</a:t>
            </a:r>
            <a:r>
              <a:rPr lang="ru-RU" dirty="0" smtClean="0"/>
              <a:t> начал прямо работать с зажатыми мышцами, разминая их руками, чтобы способствовать высвобождению связанных в них эмоций. </a:t>
            </a:r>
          </a:p>
          <a:p>
            <a:pPr algn="just"/>
            <a:r>
              <a:rPr lang="ru-RU" dirty="0" smtClean="0"/>
              <a:t>Представления </a:t>
            </a:r>
            <a:r>
              <a:rPr lang="ru-RU" dirty="0" err="1" smtClean="0"/>
              <a:t>Райха</a:t>
            </a:r>
            <a:r>
              <a:rPr lang="ru-RU" dirty="0" smtClean="0"/>
              <a:t> развивались от аналитической работы, опирающейся исключительно на словесный язык, к исследованию психологических и соматических аспектов характера и «мышечного панциря», а затем исключительно к акценту на работе с мышечным защитным панцирем, направленной на обеспечение свободного протекания биологической энергии в организме.</a:t>
            </a:r>
          </a:p>
          <a:p>
            <a:pPr algn="just"/>
            <a:r>
              <a:rPr lang="ru-RU" dirty="0" smtClean="0"/>
              <a:t>Ранние труды </a:t>
            </a:r>
            <a:r>
              <a:rPr lang="ru-RU" dirty="0" err="1" smtClean="0"/>
              <a:t>Райха</a:t>
            </a:r>
            <a:r>
              <a:rPr lang="ru-RU" dirty="0" smtClean="0"/>
              <a:t> по анализу человеческого характера содержат интересные психологические прозрения, и многие психологи руководствуются ими и сегодня. </a:t>
            </a:r>
          </a:p>
          <a:p>
            <a:pPr algn="just"/>
            <a:r>
              <a:rPr lang="ru-RU" dirty="0" smtClean="0"/>
              <a:t>Несмотря на отдельные спорные моменты, касающиеся его </a:t>
            </a:r>
            <a:r>
              <a:rPr lang="ru-RU" dirty="0" err="1" smtClean="0"/>
              <a:t>оргонной</a:t>
            </a:r>
            <a:r>
              <a:rPr lang="ru-RU" dirty="0" smtClean="0"/>
              <a:t> теории, многие направления телесно-ориентированной психотерапии берут за основу разработанные им понятия и техники. В их числе можно назвать </a:t>
            </a:r>
            <a:r>
              <a:rPr lang="ru-RU" b="1" dirty="0" smtClean="0"/>
              <a:t>биоэнергетику </a:t>
            </a:r>
            <a:r>
              <a:rPr lang="ru-RU" b="1" dirty="0" err="1" smtClean="0"/>
              <a:t>Лоуэна</a:t>
            </a:r>
            <a:r>
              <a:rPr lang="ru-RU" b="1" dirty="0" smtClean="0"/>
              <a:t> и биосинтез </a:t>
            </a:r>
            <a:r>
              <a:rPr lang="ru-RU" b="1" dirty="0" err="1" smtClean="0"/>
              <a:t>Боаделлы</a:t>
            </a:r>
            <a:r>
              <a:rPr lang="ru-RU" b="1" dirty="0" smtClean="0"/>
              <a:t>. К ним близок, сохранивший связь с психоанализом, метод Розен.</a:t>
            </a:r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54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800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975640"/>
          </a:xfrm>
        </p:spPr>
        <p:txBody>
          <a:bodyPr/>
          <a:lstStyle/>
          <a:p>
            <a:pPr algn="ctr"/>
            <a:r>
              <a:rPr lang="ru-RU" b="1" dirty="0" smtClean="0"/>
              <a:t>Метод </a:t>
            </a:r>
            <a:r>
              <a:rPr lang="ru-RU" b="1" dirty="0" err="1" smtClean="0"/>
              <a:t>Александера</a:t>
            </a: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340768"/>
            <a:ext cx="7132320" cy="493471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Это системный подход, направленный на более глубокое </a:t>
            </a:r>
            <a:r>
              <a:rPr lang="ru-RU" dirty="0" err="1" smtClean="0"/>
              <a:t>осознавание</a:t>
            </a:r>
            <a:r>
              <a:rPr lang="ru-RU" dirty="0" smtClean="0"/>
              <a:t> самого себя, метод, стремящийся вернуть организму утраченное психофизическое единство. </a:t>
            </a:r>
          </a:p>
          <a:p>
            <a:pPr algn="just"/>
            <a:r>
              <a:rPr lang="ru-RU" dirty="0" smtClean="0"/>
              <a:t>По </a:t>
            </a:r>
            <a:r>
              <a:rPr lang="ru-RU" dirty="0" err="1" smtClean="0"/>
              <a:t>Александеру</a:t>
            </a:r>
            <a:r>
              <a:rPr lang="ru-RU" dirty="0" smtClean="0"/>
              <a:t>, вся деятельность человека зависит от его способности управлять телом. Имеется много альтернативных возможностей для этого, но в каждой ситуации есть лишь один путь, обеспечивающий наилучший способ функционирования и способствующий более быстрому достижению результата. </a:t>
            </a:r>
          </a:p>
          <a:p>
            <a:pPr algn="just"/>
            <a:r>
              <a:rPr lang="ru-RU" dirty="0" err="1" smtClean="0"/>
              <a:t>Александер</a:t>
            </a:r>
            <a:r>
              <a:rPr lang="ru-RU" dirty="0" smtClean="0"/>
              <a:t> считал, что способ функционирования организма, приводящий к болезням, вызывается неправильным (неэффективным) использованием мышц тела, требующего преодоления мышечного напряжения. </a:t>
            </a:r>
          </a:p>
          <a:p>
            <a:pPr algn="just"/>
            <a:r>
              <a:rPr lang="ru-RU" dirty="0" smtClean="0"/>
              <a:t>Он предлагал вместо привычных способов выполнения движений создавать новые, которые помогут улучшить использование собственного тела, тем самым, способствуя оздоровлению организма.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55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310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5840" y="764704"/>
            <a:ext cx="7132320" cy="54006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По убеждению </a:t>
            </a:r>
            <a:r>
              <a:rPr lang="ru-RU" dirty="0" err="1" smtClean="0"/>
              <a:t>Александера</a:t>
            </a:r>
            <a:r>
              <a:rPr lang="ru-RU" dirty="0" smtClean="0"/>
              <a:t>, люди, страдающие неврозом, всегда «зажаты», для них характерно неравномерно распределенное напряжение мышц (</a:t>
            </a:r>
            <a:r>
              <a:rPr lang="ru-RU" dirty="0" err="1" smtClean="0"/>
              <a:t>дистония</a:t>
            </a:r>
            <a:r>
              <a:rPr lang="ru-RU" dirty="0" smtClean="0"/>
              <a:t>) и плохая осанка. </a:t>
            </a:r>
          </a:p>
          <a:p>
            <a:pPr algn="just"/>
            <a:r>
              <a:rPr lang="ru-RU" dirty="0" smtClean="0"/>
              <a:t>Он утверждал, что неврозы «...вызываются не мыслями, а дистоническими реакциями тела на мысли...», что психотерапия без учета мышечных реакций не может привести к успеху, и необходимо уделять внимание не столько исследованию причин душевных травм, сколько созданию новой системы управления мышцами. </a:t>
            </a:r>
          </a:p>
          <a:p>
            <a:pPr algn="just"/>
            <a:r>
              <a:rPr lang="ru-RU" dirty="0" smtClean="0"/>
              <a:t>Метод </a:t>
            </a:r>
            <a:r>
              <a:rPr lang="ru-RU" dirty="0" err="1" smtClean="0"/>
              <a:t>Александера</a:t>
            </a:r>
            <a:r>
              <a:rPr lang="ru-RU" dirty="0" smtClean="0"/>
              <a:t> основан на двух фундаментальных принципах - </a:t>
            </a:r>
            <a:r>
              <a:rPr lang="ru-RU" b="1" dirty="0" smtClean="0"/>
              <a:t>принципе торможения и принципе директивы.</a:t>
            </a:r>
            <a:r>
              <a:rPr lang="ru-RU" dirty="0" smtClean="0"/>
              <a:t> </a:t>
            </a:r>
            <a:r>
              <a:rPr lang="ru-RU" b="1" dirty="0" smtClean="0"/>
              <a:t>Торможение</a:t>
            </a:r>
            <a:r>
              <a:rPr lang="ru-RU" dirty="0" smtClean="0"/>
              <a:t> </a:t>
            </a:r>
            <a:r>
              <a:rPr lang="ru-RU" i="1" dirty="0" smtClean="0"/>
              <a:t>- </a:t>
            </a:r>
            <a:r>
              <a:rPr lang="ru-RU" dirty="0" smtClean="0"/>
              <a:t>это ограничение непосредственной реакции на событие. </a:t>
            </a:r>
            <a:r>
              <a:rPr lang="ru-RU" dirty="0" err="1" smtClean="0"/>
              <a:t>Александер</a:t>
            </a:r>
            <a:r>
              <a:rPr lang="ru-RU" dirty="0" smtClean="0"/>
              <a:t> считал, что для реализации искомых изменений сначала нужно затормозить (или остановить) свою привычную инстинктивную реакцию на конкретный раздражитель, и только потом, применив </a:t>
            </a:r>
            <a:r>
              <a:rPr lang="ru-RU" b="1" dirty="0" smtClean="0"/>
              <a:t>директиву</a:t>
            </a:r>
            <a:r>
              <a:rPr lang="ru-RU" dirty="0" smtClean="0"/>
              <a:t>, найти более эффективный способ действия в данной ситуации.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56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974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980728"/>
            <a:ext cx="7132320" cy="48737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200" dirty="0" smtClean="0"/>
              <a:t>Большое значение </a:t>
            </a:r>
            <a:r>
              <a:rPr lang="ru-RU" sz="2200" dirty="0" err="1" smtClean="0"/>
              <a:t>Александер</a:t>
            </a:r>
            <a:r>
              <a:rPr lang="ru-RU" sz="2200" dirty="0" smtClean="0"/>
              <a:t> уделял взаимоотношениям между головой и шеей.</a:t>
            </a:r>
          </a:p>
          <a:p>
            <a:pPr algn="just"/>
            <a:r>
              <a:rPr lang="ru-RU" sz="2200" dirty="0" smtClean="0"/>
              <a:t>«Первичный контроль» - описывающий взаимосвязь головы, шеи и тела - главный рефлекс, контролирующий все другие рефлексы, включая координацию и сбалансированное управление телом. </a:t>
            </a:r>
          </a:p>
          <a:p>
            <a:pPr algn="just"/>
            <a:r>
              <a:rPr lang="ru-RU" sz="2200" dirty="0" smtClean="0"/>
              <a:t>Он считал, что вследствие зажима шейных мышц и отклонения головы назад страдает не только естественная координация движений человека, но и нарушается механизм возврата к нормальному состоянию равновесия после движения. </a:t>
            </a:r>
          </a:p>
          <a:p>
            <a:pPr algn="just"/>
            <a:r>
              <a:rPr lang="ru-RU" sz="2200" dirty="0" smtClean="0"/>
              <a:t>В процессе обучения методу </a:t>
            </a:r>
            <a:r>
              <a:rPr lang="ru-RU" sz="2200" dirty="0" err="1" smtClean="0"/>
              <a:t>Александера</a:t>
            </a:r>
            <a:r>
              <a:rPr lang="ru-RU" sz="2200" dirty="0" smtClean="0"/>
              <a:t> человек должен уяснить, при каких обстоятельствах у него возникает неадекватная напряженность мышц, научиться сознательно тормозить любую рефлекторную попытку произвести соответствующее команде движение, при помощи осознанного действия снять напряжение мышц.</a:t>
            </a:r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57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4428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903632"/>
          </a:xfrm>
        </p:spPr>
        <p:txBody>
          <a:bodyPr/>
          <a:lstStyle/>
          <a:p>
            <a:pPr algn="ctr"/>
            <a:r>
              <a:rPr lang="ru-RU" b="1" dirty="0" smtClean="0"/>
              <a:t>Метод </a:t>
            </a:r>
            <a:r>
              <a:rPr lang="ru-RU" b="1" dirty="0" err="1" smtClean="0"/>
              <a:t>Фельденкрайза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340768"/>
            <a:ext cx="7132320" cy="4949952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/>
              <a:t>В отличие от </a:t>
            </a:r>
            <a:r>
              <a:rPr lang="ru-RU" dirty="0" err="1" smtClean="0"/>
              <a:t>Александера</a:t>
            </a:r>
            <a:r>
              <a:rPr lang="ru-RU" dirty="0" smtClean="0"/>
              <a:t>, </a:t>
            </a:r>
            <a:r>
              <a:rPr lang="ru-RU" dirty="0" err="1" smtClean="0"/>
              <a:t>Фельденкрайз</a:t>
            </a:r>
            <a:r>
              <a:rPr lang="ru-RU" dirty="0" smtClean="0"/>
              <a:t> больше внимания уделял </a:t>
            </a:r>
            <a:r>
              <a:rPr lang="ru-RU" dirty="0" err="1" smtClean="0"/>
              <a:t>осознаванию</a:t>
            </a:r>
            <a:r>
              <a:rPr lang="ru-RU" dirty="0" smtClean="0"/>
              <a:t>, считая, что только «</a:t>
            </a:r>
            <a:r>
              <a:rPr lang="ru-RU" dirty="0" err="1" smtClean="0"/>
              <a:t>осознавание</a:t>
            </a:r>
            <a:r>
              <a:rPr lang="ru-RU" dirty="0" smtClean="0"/>
              <a:t> делает действие соответствующим намерению». </a:t>
            </a:r>
          </a:p>
          <a:p>
            <a:pPr algn="just"/>
            <a:r>
              <a:rPr lang="ru-RU" dirty="0" err="1" smtClean="0"/>
              <a:t>Фельденкрайз</a:t>
            </a:r>
            <a:r>
              <a:rPr lang="ru-RU" dirty="0" smtClean="0"/>
              <a:t> внес существенный вклад в разработку теории образа действия и создал свой метод, посвященный проблеме целостного подхода к функционированию организма. </a:t>
            </a:r>
          </a:p>
          <a:p>
            <a:pPr algn="just"/>
            <a:r>
              <a:rPr lang="ru-RU" dirty="0" smtClean="0"/>
              <a:t>Он утверждал, что нарушение функций связано не только с наличием неправильных установок, но и с тем, что человек, как правило, производит неправильные действия в процессе выполнения задуманного. </a:t>
            </a:r>
          </a:p>
          <a:p>
            <a:pPr algn="just"/>
            <a:r>
              <a:rPr lang="ru-RU" dirty="0" smtClean="0"/>
              <a:t>По мнению </a:t>
            </a:r>
            <a:r>
              <a:rPr lang="ru-RU" dirty="0" err="1" smtClean="0"/>
              <a:t>Фельденкрайза</a:t>
            </a:r>
            <a:r>
              <a:rPr lang="ru-RU" dirty="0" smtClean="0"/>
              <a:t>, в процессе деятельности совершается много лишних, случайных движений, которые препятствуют «целевому действию»; в результате выполняется некоторое действие и противоположное ему в одно и то же время. Это происходит в связи с тем, что человек осознает лишь свои мотивы и результат действия, а сам процесс последнего остается неосознанным.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58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6694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764704"/>
            <a:ext cx="7132320" cy="558278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2200" dirty="0" err="1" smtClean="0"/>
              <a:t>Фельденкрайз</a:t>
            </a:r>
            <a:r>
              <a:rPr lang="ru-RU" sz="2200" dirty="0" smtClean="0"/>
              <a:t> считал мышечное движение важнейшей составной частью действий человека и пытался изменить поведение, обучая новому способу управления телом. </a:t>
            </a:r>
          </a:p>
          <a:p>
            <a:pPr algn="just">
              <a:spcBef>
                <a:spcPts val="0"/>
              </a:spcBef>
            </a:pPr>
            <a:r>
              <a:rPr lang="ru-RU" sz="2200" dirty="0" smtClean="0"/>
              <a:t>Согласно </a:t>
            </a:r>
            <a:r>
              <a:rPr lang="ru-RU" sz="2200" dirty="0" err="1" smtClean="0"/>
              <a:t>Фельденкрайзу</a:t>
            </a:r>
            <a:r>
              <a:rPr lang="ru-RU" sz="2200" dirty="0" smtClean="0"/>
              <a:t>, чтобы изменить поведение человека, необходимо изменить образ себя, который нам присущ, а это требует изменения динамики реакций, природы мотивации и мобилизации всех частей тела, которые затронуты данным действием. </a:t>
            </a:r>
          </a:p>
          <a:p>
            <a:pPr algn="just">
              <a:spcBef>
                <a:spcPts val="0"/>
              </a:spcBef>
            </a:pPr>
            <a:r>
              <a:rPr lang="ru-RU" sz="2200" dirty="0" smtClean="0"/>
              <a:t>Цель разработанных </a:t>
            </a:r>
            <a:r>
              <a:rPr lang="ru-RU" sz="2200" dirty="0" err="1" smtClean="0"/>
              <a:t>Фельденкрайзом</a:t>
            </a:r>
            <a:r>
              <a:rPr lang="ru-RU" sz="2200" dirty="0" smtClean="0"/>
              <a:t> упражнений состоит в том, чтобы человек был способен двигаться с минимумом усилий и максимумом эффективности благодаря </a:t>
            </a:r>
            <a:r>
              <a:rPr lang="ru-RU" sz="2200" dirty="0" err="1" smtClean="0"/>
              <a:t>осознаванию</a:t>
            </a:r>
            <a:r>
              <a:rPr lang="ru-RU" sz="2200" dirty="0" smtClean="0"/>
              <a:t> своих действий. Концентрируя внимание на мышцах, участвующих в произвольных движениях, можно распознать те мышечные усилия, которые излишни и, как правило, не осознаются. При этом появляется возможность избавиться от действий, которые противоречат изначальной цели субъекта. </a:t>
            </a:r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444208" y="6381328"/>
            <a:ext cx="2057400" cy="365125"/>
          </a:xfrm>
        </p:spPr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59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5546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5"/>
          <p:cNvSpPr>
            <a:spLocks noGrp="1"/>
          </p:cNvSpPr>
          <p:nvPr>
            <p:ph type="title"/>
          </p:nvPr>
        </p:nvSpPr>
        <p:spPr>
          <a:xfrm>
            <a:off x="665163" y="332656"/>
            <a:ext cx="7886700" cy="110953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3600" b="1" dirty="0" err="1" smtClean="0"/>
              <a:t>Экстеропсихика</a:t>
            </a:r>
            <a:endParaRPr lang="ru-RU" altLang="ru-RU" sz="3600" b="1" dirty="0" smtClean="0"/>
          </a:p>
        </p:txBody>
      </p:sp>
      <p:sp>
        <p:nvSpPr>
          <p:cNvPr id="17412" name="Содержимое 6"/>
          <p:cNvSpPr>
            <a:spLocks noGrp="1"/>
          </p:cNvSpPr>
          <p:nvPr>
            <p:ph idx="1"/>
          </p:nvPr>
        </p:nvSpPr>
        <p:spPr>
          <a:xfrm>
            <a:off x="358569" y="1556792"/>
            <a:ext cx="8229600" cy="1417712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ru-RU" altLang="ru-RU" dirty="0" smtClean="0"/>
              <a:t>   Собрание информации внешних событий, воспринятых в первые годы жизни. Эта информация была воспринята без проверки.  Характерно восприятие жизни через заданную, непроверенную информацию</a:t>
            </a:r>
          </a:p>
          <a:p>
            <a:pPr eaLnBrk="1" hangingPunct="1">
              <a:buFontTx/>
              <a:buNone/>
            </a:pPr>
            <a:endParaRPr lang="ru-RU" altLang="ru-RU" dirty="0" smtClean="0"/>
          </a:p>
        </p:txBody>
      </p:sp>
      <p:sp>
        <p:nvSpPr>
          <p:cNvPr id="17411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3939854-7789-4EED-9BA6-C851D054A5A2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ru-RU" altLang="ru-RU" sz="2400" b="1" dirty="0">
              <a:latin typeface="+mn-lt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0" y="3352800"/>
          <a:ext cx="5181600" cy="248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7414" name="Группа 5"/>
          <p:cNvGrpSpPr>
            <a:grpSpLocks/>
          </p:cNvGrpSpPr>
          <p:nvPr/>
        </p:nvGrpSpPr>
        <p:grpSpPr bwMode="auto">
          <a:xfrm>
            <a:off x="5715000" y="3276600"/>
            <a:ext cx="1492250" cy="947738"/>
            <a:chOff x="2133600" y="152403"/>
            <a:chExt cx="1492418" cy="947685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2133600" y="152403"/>
              <a:ext cx="1492418" cy="94768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Скругленный прямоугольник 4"/>
            <p:cNvSpPr/>
            <p:nvPr/>
          </p:nvSpPr>
          <p:spPr>
            <a:xfrm>
              <a:off x="2160591" y="179389"/>
              <a:ext cx="1438437" cy="8937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8580" tIns="68580" rIns="68580" bIns="68580" spcCol="1270" anchor="ctr"/>
            <a:lstStyle/>
            <a:p>
              <a:pPr algn="ctr" defTabSz="8001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/>
                <a:t>Проявления</a:t>
              </a:r>
            </a:p>
          </p:txBody>
        </p:sp>
      </p:grpSp>
      <p:grpSp>
        <p:nvGrpSpPr>
          <p:cNvPr id="17415" name="Группа 8"/>
          <p:cNvGrpSpPr>
            <a:grpSpLocks/>
          </p:cNvGrpSpPr>
          <p:nvPr/>
        </p:nvGrpSpPr>
        <p:grpSpPr bwMode="auto">
          <a:xfrm>
            <a:off x="5181600" y="4572000"/>
            <a:ext cx="3113088" cy="1023938"/>
            <a:chOff x="1143005" y="1447803"/>
            <a:chExt cx="3113304" cy="1023885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1143005" y="1523999"/>
              <a:ext cx="1492354" cy="94768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eaLnBrk="1" hangingPunct="1">
                <a:defRPr/>
              </a:pPr>
              <a:endParaRPr lang="ru-RU" b="1" dirty="0"/>
            </a:p>
            <a:p>
              <a:pPr eaLnBrk="1" hangingPunct="1">
                <a:defRPr/>
              </a:pPr>
              <a:r>
                <a:rPr lang="ru-RU" b="1" dirty="0"/>
                <a:t>  Активно</a:t>
              </a:r>
            </a:p>
          </p:txBody>
        </p:sp>
        <p:sp>
          <p:nvSpPr>
            <p:cNvPr id="11" name="Скругленный прямоугольник 4"/>
            <p:cNvSpPr/>
            <p:nvPr/>
          </p:nvSpPr>
          <p:spPr>
            <a:xfrm>
              <a:off x="2819521" y="1447803"/>
              <a:ext cx="1436788" cy="8921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8580" tIns="68580" rIns="68580" bIns="68580" spcCol="1270" anchor="ctr"/>
            <a:lstStyle/>
            <a:p>
              <a:pPr algn="ctr" defTabSz="8001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/>
            </a:p>
          </p:txBody>
        </p:sp>
      </p:grpSp>
      <p:grpSp>
        <p:nvGrpSpPr>
          <p:cNvPr id="17416" name="Группа 11"/>
          <p:cNvGrpSpPr>
            <a:grpSpLocks/>
          </p:cNvGrpSpPr>
          <p:nvPr/>
        </p:nvGrpSpPr>
        <p:grpSpPr bwMode="auto">
          <a:xfrm>
            <a:off x="7086600" y="4648200"/>
            <a:ext cx="1492250" cy="947738"/>
            <a:chOff x="2971803" y="1524003"/>
            <a:chExt cx="1492418" cy="947685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2971803" y="1524003"/>
              <a:ext cx="1492418" cy="94768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Скругленный прямоугольник 4"/>
            <p:cNvSpPr/>
            <p:nvPr/>
          </p:nvSpPr>
          <p:spPr>
            <a:xfrm>
              <a:off x="2998794" y="1550989"/>
              <a:ext cx="1438437" cy="8937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8580" tIns="68580" rIns="68580" bIns="68580" spcCol="1270" anchor="ctr"/>
            <a:lstStyle/>
            <a:p>
              <a:pPr algn="ctr" defTabSz="8001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/>
                <a:t>Косвенно</a:t>
              </a:r>
            </a:p>
          </p:txBody>
        </p:sp>
      </p:grpSp>
      <p:sp>
        <p:nvSpPr>
          <p:cNvPr id="15" name="Прямая соединительная линия 3"/>
          <p:cNvSpPr/>
          <p:nvPr/>
        </p:nvSpPr>
        <p:spPr>
          <a:xfrm>
            <a:off x="6629400" y="4191000"/>
            <a:ext cx="838200" cy="42386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85658"/>
                </a:lnTo>
                <a:lnTo>
                  <a:pt x="838203" y="285658"/>
                </a:lnTo>
                <a:lnTo>
                  <a:pt x="838203" y="423914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Прямая соединительная линия 3"/>
          <p:cNvSpPr/>
          <p:nvPr/>
        </p:nvSpPr>
        <p:spPr>
          <a:xfrm>
            <a:off x="5638800" y="4191000"/>
            <a:ext cx="990600" cy="42386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990594" y="0"/>
                </a:moveTo>
                <a:lnTo>
                  <a:pt x="990594" y="285658"/>
                </a:lnTo>
                <a:lnTo>
                  <a:pt x="0" y="285658"/>
                </a:lnTo>
                <a:lnTo>
                  <a:pt x="0" y="423914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8304453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268760"/>
            <a:ext cx="7886700" cy="4351338"/>
          </a:xfrm>
        </p:spPr>
        <p:txBody>
          <a:bodyPr>
            <a:normAutofit fontScale="92500"/>
          </a:bodyPr>
          <a:lstStyle/>
          <a:p>
            <a:pPr marL="0" indent="542925" algn="just">
              <a:buNone/>
            </a:pPr>
            <a:r>
              <a:rPr lang="ru-RU" sz="3200" dirty="0" smtClean="0"/>
              <a:t>   Для реализации своих идей </a:t>
            </a:r>
            <a:r>
              <a:rPr lang="ru-RU" sz="3200" dirty="0" err="1" smtClean="0"/>
              <a:t>Фельденкрайз</a:t>
            </a:r>
            <a:r>
              <a:rPr lang="ru-RU" sz="3200" dirty="0" smtClean="0"/>
              <a:t> разработал упражнения, направленные на </a:t>
            </a:r>
            <a:r>
              <a:rPr lang="ru-RU" sz="3200" dirty="0" smtClean="0"/>
              <a:t>взаимодействие </a:t>
            </a:r>
            <a:r>
              <a:rPr lang="ru-RU" sz="3200" dirty="0" smtClean="0"/>
              <a:t>различных частей тела, на </a:t>
            </a:r>
            <a:r>
              <a:rPr lang="ru-RU" sz="3200" dirty="0" smtClean="0"/>
              <a:t>дифференцирование </a:t>
            </a:r>
            <a:r>
              <a:rPr lang="ru-RU" sz="3200" dirty="0" smtClean="0"/>
              <a:t>ощущений, на преодоление стандартных паттернов движения. </a:t>
            </a:r>
            <a:endParaRPr lang="en-US" sz="3200" dirty="0" smtClean="0"/>
          </a:p>
          <a:p>
            <a:pPr marL="0" indent="542925" algn="just">
              <a:buNone/>
            </a:pPr>
            <a:r>
              <a:rPr lang="en-US" sz="3200" dirty="0" smtClean="0"/>
              <a:t>  </a:t>
            </a:r>
            <a:r>
              <a:rPr lang="ru-RU" sz="3200" dirty="0" smtClean="0"/>
              <a:t>Он предлагал изменить поведение человека, обучая его более точному управлению </a:t>
            </a:r>
            <a:r>
              <a:rPr lang="ru-RU" sz="3200" dirty="0" smtClean="0"/>
              <a:t>движениями </a:t>
            </a:r>
            <a:r>
              <a:rPr lang="ru-RU" sz="3200" dirty="0" smtClean="0"/>
              <a:t>посредством совершенствования </a:t>
            </a:r>
            <a:r>
              <a:rPr lang="ru-RU" sz="3200" dirty="0" smtClean="0"/>
              <a:t>чувствительности</a:t>
            </a:r>
            <a:r>
              <a:rPr lang="ru-RU" sz="3200" dirty="0" smtClean="0"/>
              <a:t>.</a:t>
            </a:r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60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4598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132319" cy="834962"/>
          </a:xfrm>
        </p:spPr>
        <p:txBody>
          <a:bodyPr/>
          <a:lstStyle/>
          <a:p>
            <a:pPr algn="ctr"/>
            <a:r>
              <a:rPr lang="ru-RU" b="1" dirty="0" err="1" smtClean="0"/>
              <a:t>Рольфинг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052736"/>
            <a:ext cx="7132320" cy="5314949"/>
          </a:xfrm>
        </p:spPr>
        <p:txBody>
          <a:bodyPr>
            <a:normAutofit fontScale="92500" lnSpcReduction="10000"/>
          </a:bodyPr>
          <a:lstStyle/>
          <a:p>
            <a:pPr marL="44450" indent="498475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/>
              <a:t>Следующим методом телесно-ориентированной психотерапии, стоящим </a:t>
            </a:r>
            <a:r>
              <a:rPr lang="ru-RU" b="1" dirty="0"/>
              <a:t>в </a:t>
            </a:r>
            <a:r>
              <a:rPr lang="ru-RU" dirty="0"/>
              <a:t>стороне от рассмотренных, является метод структурной интеграции, или </a:t>
            </a:r>
            <a:r>
              <a:rPr lang="ru-RU" dirty="0" err="1"/>
              <a:t>рольфинг</a:t>
            </a:r>
            <a:r>
              <a:rPr lang="ru-RU" dirty="0"/>
              <a:t>, названный так по имени ее создателя, </a:t>
            </a:r>
            <a:r>
              <a:rPr lang="ru-RU" dirty="0" err="1"/>
              <a:t>Рольф</a:t>
            </a:r>
            <a:r>
              <a:rPr lang="ru-RU" dirty="0"/>
              <a:t>. </a:t>
            </a:r>
            <a:endParaRPr lang="ru-RU" dirty="0" smtClean="0"/>
          </a:p>
          <a:p>
            <a:pPr marL="44450" indent="498475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smtClean="0"/>
              <a:t>Он </a:t>
            </a:r>
            <a:r>
              <a:rPr lang="ru-RU" dirty="0"/>
              <a:t>представляет собой комплексный подход, направленный на </a:t>
            </a:r>
            <a:r>
              <a:rPr lang="ru-RU" dirty="0" err="1"/>
              <a:t>осознавание</a:t>
            </a:r>
            <a:r>
              <a:rPr lang="ru-RU" dirty="0"/>
              <a:t> тела, включающий работу над структурой тела, походкой, манерой сидеть, стилем общения. По мнению автора, нарушение функций человеческого организма связано не только с пси­хическими, но и физическими факторами. </a:t>
            </a:r>
            <a:endParaRPr lang="ru-RU" dirty="0" smtClean="0"/>
          </a:p>
          <a:p>
            <a:pPr marL="44450" indent="498475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smtClean="0"/>
              <a:t>Она </a:t>
            </a:r>
            <a:r>
              <a:rPr lang="ru-RU" dirty="0"/>
              <a:t>считает, что нормально функ­ционирующее тело человека в вертикальном положении остается прямым при минимальном расходе энергии, но под влиянием стресса оно изменяется, при­спосабливаясь к воздействию последнего. В результате взаимосвязи структур всего тела напряжение в одной области оказывает компенсаторное воздействие на другие части тела. И, в конечном итоге, дезинтеграция костно-мышечной системы приводит к потере уравновешенного распределения веса тела и изме­нению его структуры, вызывает нарушение нормального функционирования организма.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61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5554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005840" y="836713"/>
            <a:ext cx="7310576" cy="5256583"/>
          </a:xfrm>
        </p:spPr>
        <p:txBody>
          <a:bodyPr>
            <a:normAutofit fontScale="92500" lnSpcReduction="20000"/>
          </a:bodyPr>
          <a:lstStyle/>
          <a:p>
            <a:pPr marL="44450" indent="49847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/>
              <a:t>Метод структурной интеграции включает в себя прямые манипу­ляции с телом, позволяющие изменить состояние мышечных фасций, восста­новить равновесие и гибкость тела. Работа с фасциями приводит к тому, что мягкие ткани суставов занимают естественное положение, суставы приобрета­ют нормальную подвижность, а мышцы начинают сокращаться более согла­сованно</a:t>
            </a:r>
            <a:r>
              <a:rPr lang="ru-RU" dirty="0" smtClean="0"/>
              <a:t>.</a:t>
            </a:r>
          </a:p>
          <a:p>
            <a:pPr marL="44450" indent="49847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 </a:t>
            </a:r>
            <a:r>
              <a:rPr lang="ru-RU" dirty="0"/>
              <a:t>Основной составляющей метода является глубокий массаж с помощью пальцев, суставов пальцев и локтей, направленный на систематическое расслабление фасций в течение 10 сессий. Поскольку процедура </a:t>
            </a:r>
            <a:r>
              <a:rPr lang="ru-RU" dirty="0" err="1"/>
              <a:t>рольфинга</a:t>
            </a:r>
            <a:r>
              <a:rPr lang="ru-RU" dirty="0"/>
              <a:t> свя­зана с болью и возможностью структурных повреждений тела, ее должны про­водить только опытные специалисты. </a:t>
            </a:r>
            <a:endParaRPr lang="ru-RU" dirty="0" smtClean="0"/>
          </a:p>
          <a:p>
            <a:pPr marL="44450" indent="49847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err="1" smtClean="0"/>
              <a:t>Рольф</a:t>
            </a:r>
            <a:r>
              <a:rPr lang="ru-RU" dirty="0" smtClean="0"/>
              <a:t> </a:t>
            </a:r>
            <a:r>
              <a:rPr lang="ru-RU" dirty="0"/>
              <a:t>считает, что, когда фасции рас­слабляются, высвобождаются ранее пережитые воспоминания. В ходе сеанса пациент может заново пережить травматическую ситуацию прошлого. Вмес­те с тем целью занятий является преимущественно физическая интеграция, эмоционально-поведенческие аспекты процесса не становятся предметом спе­циального анализа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62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062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12776"/>
            <a:ext cx="7886700" cy="4351338"/>
          </a:xfrm>
        </p:spPr>
        <p:txBody>
          <a:bodyPr/>
          <a:lstStyle/>
          <a:p>
            <a:pPr marL="44450" indent="498475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/>
              <a:t>Достигнутый эффект особенно устойчив, если индивидуум сохраняет со­знание изменений, обеспеченных </a:t>
            </a:r>
            <a:r>
              <a:rPr lang="ru-RU" sz="2400" dirty="0" err="1"/>
              <a:t>рольфингом</a:t>
            </a:r>
            <a:r>
              <a:rPr lang="ru-RU" sz="2400" dirty="0"/>
              <a:t>, в структуре и функциониро­вании тела. Для этой цели служит система «обеспечения структурных пат­тернов», включающая упражнения с позой и равновесием тела.</a:t>
            </a:r>
          </a:p>
          <a:p>
            <a:pPr marL="44450" indent="498475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/>
              <a:t>Многие специалисты отмечают, что </a:t>
            </a:r>
            <a:r>
              <a:rPr lang="ru-RU" sz="2400" dirty="0" err="1"/>
              <a:t>рольфинг</a:t>
            </a:r>
            <a:r>
              <a:rPr lang="ru-RU" sz="2400" dirty="0"/>
              <a:t>, достигая положительных сдвигов в физическом состоянии, позволяет в дальнейшем сделать более эф­фективными психологические методы воздействия.</a:t>
            </a:r>
          </a:p>
          <a:p>
            <a:pPr marL="44450" indent="498475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/>
              <a:t> </a:t>
            </a:r>
          </a:p>
          <a:p>
            <a:pPr marL="4572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63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944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>
                <a:cs typeface="Aharoni" pitchFamily="2" charset="-79"/>
              </a:rPr>
              <a:t>Первичная терапия </a:t>
            </a:r>
            <a:r>
              <a:rPr lang="ru-RU" sz="3600" b="1" dirty="0" smtClean="0">
                <a:cs typeface="Aharoni" pitchFamily="2" charset="-79"/>
              </a:rPr>
              <a:t>Янова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ru-RU" sz="2400" dirty="0" smtClean="0">
                <a:cs typeface="Aharoni" pitchFamily="2" charset="-79"/>
              </a:rPr>
              <a:t>Артур </a:t>
            </a:r>
            <a:r>
              <a:rPr lang="ru-RU" sz="2400" dirty="0" smtClean="0">
                <a:cs typeface="Aharoni" pitchFamily="2" charset="-79"/>
              </a:rPr>
              <a:t>Янов – </a:t>
            </a:r>
            <a:r>
              <a:rPr lang="ru-RU" sz="2400" dirty="0" err="1" smtClean="0">
                <a:cs typeface="Aharoni" pitchFamily="2" charset="-79"/>
              </a:rPr>
              <a:t>aмериканский</a:t>
            </a:r>
            <a:r>
              <a:rPr lang="ru-RU" sz="2400" dirty="0" smtClean="0">
                <a:cs typeface="Aharoni" pitchFamily="2" charset="-79"/>
              </a:rPr>
              <a:t> психолог, в конце 60-х годов сформулировавший основные положения </a:t>
            </a:r>
            <a:r>
              <a:rPr lang="ru-RU" sz="2400" dirty="0" smtClean="0">
                <a:cs typeface="Aharoni" pitchFamily="2" charset="-79"/>
              </a:rPr>
              <a:t>«первичной терапии», </a:t>
            </a:r>
            <a:r>
              <a:rPr lang="ru-RU" sz="2400" dirty="0" smtClean="0">
                <a:cs typeface="Aharoni" pitchFamily="2" charset="-79"/>
              </a:rPr>
              <a:t>получившей развитие в деятельности Института первичной терапии в Лос-Анжелесе.</a:t>
            </a:r>
          </a:p>
          <a:p>
            <a:pPr algn="just"/>
            <a:r>
              <a:rPr lang="ru-RU" sz="2400" dirty="0" smtClean="0">
                <a:cs typeface="Aharoni" pitchFamily="2" charset="-79"/>
              </a:rPr>
              <a:t>В основе первичной терапии лежат положение о том, что травмы, пережитые детстве и вытесненные в процессе взросления, а также ранние неудовлетворенные потребности ведут к неврозам и </a:t>
            </a:r>
            <a:r>
              <a:rPr lang="ru-RU" sz="2400" dirty="0" smtClean="0">
                <a:cs typeface="Aharoni" pitchFamily="2" charset="-79"/>
              </a:rPr>
              <a:t>психозам.</a:t>
            </a:r>
            <a:endParaRPr lang="ru-RU" sz="2400" dirty="0">
              <a:cs typeface="Aharoni" pitchFamily="2" charset="-79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64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5228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2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07375" cy="1143000"/>
          </a:xfrm>
        </p:spPr>
        <p:txBody>
          <a:bodyPr>
            <a:normAutofit/>
          </a:bodyPr>
          <a:lstStyle/>
          <a:p>
            <a:pPr algn="ctr"/>
            <a:r>
              <a:rPr lang="ru-RU" altLang="ru-RU" sz="3600" b="1" dirty="0" smtClean="0"/>
              <a:t>В </a:t>
            </a:r>
            <a:r>
              <a:rPr lang="ru-RU" altLang="ru-RU" sz="3600" b="1" dirty="0" err="1" smtClean="0"/>
              <a:t>бихевиоральной</a:t>
            </a:r>
            <a:r>
              <a:rPr lang="ru-RU" altLang="ru-RU" sz="3600" b="1" dirty="0" smtClean="0"/>
              <a:t> терапии применяются методы классического </a:t>
            </a:r>
            <a:r>
              <a:rPr lang="ru-RU" altLang="ru-RU" sz="3600" b="1" dirty="0" err="1" smtClean="0"/>
              <a:t>обусловливания</a:t>
            </a:r>
            <a:endParaRPr lang="ru-RU" altLang="ru-RU" sz="3600" b="1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D2A877-4973-4A59-8DB5-1005C7F3D8CD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65</a:t>
            </a:fld>
            <a:endParaRPr lang="ru-RU" sz="2400" b="1">
              <a:solidFill>
                <a:schemeClr val="tx1"/>
              </a:solidFill>
            </a:endParaRPr>
          </a:p>
        </p:txBody>
      </p:sp>
      <p:sp>
        <p:nvSpPr>
          <p:cNvPr id="8195" name="Прямоугольник 3"/>
          <p:cNvSpPr>
            <a:spLocks noChangeArrowheads="1"/>
          </p:cNvSpPr>
          <p:nvPr/>
        </p:nvSpPr>
        <p:spPr bwMode="auto">
          <a:xfrm>
            <a:off x="468313" y="1772816"/>
            <a:ext cx="8135937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>
              <a:buFont typeface="Wingdings" pitchFamily="2" charset="2"/>
              <a:buChar char="ü"/>
            </a:pPr>
            <a:r>
              <a:rPr lang="ru-RU" altLang="ru-RU" sz="2000" dirty="0">
                <a:latin typeface="+mn-lt"/>
              </a:rPr>
              <a:t>Чаще всего применяется </a:t>
            </a:r>
            <a:r>
              <a:rPr lang="ru-RU" altLang="ru-RU" sz="2000" b="1" i="1" dirty="0">
                <a:latin typeface="+mn-lt"/>
              </a:rPr>
              <a:t>метод десенсибилизации </a:t>
            </a:r>
            <a:r>
              <a:rPr lang="ru-RU" altLang="ru-RU" sz="2000" dirty="0">
                <a:latin typeface="+mn-lt"/>
              </a:rPr>
              <a:t>– это один из первых методов поведенческой психотерапии Джозефа </a:t>
            </a:r>
            <a:r>
              <a:rPr lang="ru-RU" altLang="ru-RU" sz="2000" dirty="0" err="1">
                <a:latin typeface="+mn-lt"/>
              </a:rPr>
              <a:t>Вольпе</a:t>
            </a:r>
            <a:r>
              <a:rPr lang="ru-RU" altLang="ru-RU" sz="2000" dirty="0">
                <a:latin typeface="+mn-lt"/>
              </a:rPr>
              <a:t>, основанный на систематическом постепенном уменьшении чувствительности человека к предметам, событиям или людям, вызывающим тревожность и фобии.</a:t>
            </a:r>
          </a:p>
          <a:p>
            <a:pPr algn="just">
              <a:buFont typeface="Wingdings" pitchFamily="2" charset="2"/>
              <a:buChar char="ü"/>
            </a:pPr>
            <a:r>
              <a:rPr lang="ru-RU" altLang="ru-RU" sz="2000" dirty="0" smtClean="0">
                <a:latin typeface="+mn-lt"/>
              </a:rPr>
              <a:t>Противоположной </a:t>
            </a:r>
            <a:r>
              <a:rPr lang="ru-RU" altLang="ru-RU" sz="2000" dirty="0">
                <a:latin typeface="+mn-lt"/>
              </a:rPr>
              <a:t>по механизму воздействия является </a:t>
            </a:r>
            <a:r>
              <a:rPr lang="ru-RU" altLang="ru-RU" sz="2000" b="1" i="1" dirty="0">
                <a:latin typeface="+mn-lt"/>
              </a:rPr>
              <a:t>методика сенсибилизации</a:t>
            </a:r>
            <a:r>
              <a:rPr lang="ru-RU" altLang="ru-RU" sz="2000" dirty="0">
                <a:latin typeface="+mn-lt"/>
              </a:rPr>
              <a:t>. Метод, подразумевающий создание у человека очень высоких уровней тревожностей в интенсивной </a:t>
            </a:r>
            <a:r>
              <a:rPr lang="ru-RU" altLang="ru-RU" sz="2000" dirty="0" err="1">
                <a:latin typeface="+mn-lt"/>
              </a:rPr>
              <a:t>стрессогенной</a:t>
            </a:r>
            <a:r>
              <a:rPr lang="ru-RU" altLang="ru-RU" sz="2000" dirty="0">
                <a:latin typeface="+mn-lt"/>
              </a:rPr>
              <a:t> ситуации, в то время как десенсибилизация строится на избегании любых факторов, вызывающих большую, чем минимально допустимую, тревогу.</a:t>
            </a:r>
            <a:endParaRPr lang="ru-RU" altLang="ru-RU" sz="2000" b="1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436402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903632"/>
          </a:xfrm>
        </p:spPr>
        <p:txBody>
          <a:bodyPr/>
          <a:lstStyle/>
          <a:p>
            <a:pPr algn="ctr"/>
            <a:r>
              <a:rPr lang="ru-RU" b="1" dirty="0" smtClean="0"/>
              <a:t>Иммерсионные методы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7886700" cy="2088232"/>
          </a:xfrm>
        </p:spPr>
        <p:txBody>
          <a:bodyPr/>
          <a:lstStyle/>
          <a:p>
            <a:pPr algn="just"/>
            <a:r>
              <a:rPr lang="ru-RU" dirty="0" smtClean="0"/>
              <a:t>Методы коррекции страхов, основанные на прямом предъявлении объекта страха без предварительной релаксации. </a:t>
            </a:r>
          </a:p>
          <a:p>
            <a:pPr algn="just"/>
            <a:r>
              <a:rPr lang="ru-RU" dirty="0" smtClean="0"/>
              <a:t>Чем резче столкновение е ситуацией, вызывающей страх, чем она длительнее, чем интенсивнее эмоция страха, сопровождающая это столкновение, тем в большей степени процедуру можно назван, иммерсионной.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66</a:t>
            </a:fld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Anna Crimean\Documents\primenenie-metoda-desensibilizaci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3429000"/>
            <a:ext cx="3996444" cy="26642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07932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86409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cs typeface="Times New Roman" pitchFamily="18" charset="0"/>
              </a:rPr>
              <a:t>Что такое жетонная система поощрений? </a:t>
            </a:r>
            <a:endParaRPr lang="ru-RU" sz="3600" b="1" dirty="0"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6264" cy="4176464"/>
          </a:xfrm>
        </p:spPr>
        <p:txBody>
          <a:bodyPr/>
          <a:lstStyle/>
          <a:p>
            <a:pPr algn="just"/>
            <a:r>
              <a:rPr lang="ru-RU" dirty="0" smtClean="0">
                <a:cs typeface="Times New Roman" pitchFamily="18" charset="0"/>
              </a:rPr>
              <a:t>Жетонная система поощрений является системой предоставления положительного подкрепления ребенку за проявление желаемого поведения или выполнение заданий. Определяется целевое поведение, и педагог выдает жетоны, когда дети демонстрируют заданное целевое поведение. Жетоны обмениваются на определенное подкрепление.</a:t>
            </a:r>
          </a:p>
          <a:p>
            <a:pPr algn="just"/>
            <a:r>
              <a:rPr lang="ru-RU" dirty="0">
                <a:cs typeface="Times New Roman" pitchFamily="18" charset="0"/>
              </a:rPr>
              <a:t>Жетоны представляют собой осязаемые материальные предметы или символы, предоставление которых обусловлено проявлением целевого поведения, и которые впоследствии обмениваются на поощрения. Важнейшим первым шагом является выбор стимула, который будет выступать в качестве жетонов, для каждого конкретного учащегося. </a:t>
            </a:r>
          </a:p>
          <a:p>
            <a:pPr algn="just"/>
            <a:endParaRPr lang="ru-RU" dirty="0"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67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66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2474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+mn-lt"/>
                <a:cs typeface="Times New Roman" pitchFamily="18" charset="0"/>
              </a:rPr>
              <a:t>Рекомендации при применении жетонной системы </a:t>
            </a:r>
            <a:r>
              <a:rPr lang="ru-RU" b="1" dirty="0" smtClean="0">
                <a:latin typeface="+mn-lt"/>
                <a:cs typeface="Times New Roman" pitchFamily="18" charset="0"/>
              </a:rPr>
              <a:t>поощрения</a:t>
            </a:r>
            <a:endParaRPr lang="ru-RU" b="1" dirty="0">
              <a:latin typeface="+mn-lt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208912" cy="4608512"/>
          </a:xfrm>
        </p:spPr>
        <p:txBody>
          <a:bodyPr>
            <a:noAutofit/>
          </a:bodyPr>
          <a:lstStyle/>
          <a:p>
            <a:r>
              <a:rPr lang="ru-RU" sz="2400" dirty="0" smtClean="0">
                <a:cs typeface="Times New Roman" pitchFamily="18" charset="0"/>
              </a:rPr>
              <a:t>Убедитесь, что эта система является доступной для понимания ребенком;</a:t>
            </a:r>
          </a:p>
          <a:p>
            <a:r>
              <a:rPr lang="ru-RU" sz="2400" dirty="0" smtClean="0">
                <a:cs typeface="Times New Roman" pitchFamily="18" charset="0"/>
              </a:rPr>
              <a:t>Включайте различные усилители;</a:t>
            </a:r>
          </a:p>
          <a:p>
            <a:r>
              <a:rPr lang="ru-RU" sz="2400" dirty="0" smtClean="0">
                <a:cs typeface="Times New Roman" pitchFamily="18" charset="0"/>
              </a:rPr>
              <a:t>Будьте последовательны в своем использовании жетонной системы поощрений с любыми детьми и в любой среде;</a:t>
            </a:r>
          </a:p>
          <a:p>
            <a:r>
              <a:rPr lang="ru-RU" sz="2400" dirty="0" smtClean="0">
                <a:cs typeface="Times New Roman" pitchFamily="18" charset="0"/>
              </a:rPr>
              <a:t>Будьте полны энтузиазма;</a:t>
            </a:r>
          </a:p>
          <a:p>
            <a:r>
              <a:rPr lang="ru-RU" sz="2400" dirty="0" smtClean="0">
                <a:cs typeface="Times New Roman" pitchFamily="18" charset="0"/>
              </a:rPr>
              <a:t>Убедитесь, что «стоимость» вашего усилителя адекватна;</a:t>
            </a:r>
          </a:p>
          <a:p>
            <a:r>
              <a:rPr lang="ru-RU" sz="2400" dirty="0" smtClean="0">
                <a:cs typeface="Times New Roman" pitchFamily="18" charset="0"/>
              </a:rPr>
              <a:t>Сочетайте жетоны с похвалой;</a:t>
            </a:r>
          </a:p>
          <a:p>
            <a:r>
              <a:rPr lang="ru-RU" sz="2400" dirty="0" smtClean="0">
                <a:cs typeface="Times New Roman" pitchFamily="18" charset="0"/>
              </a:rPr>
              <a:t>Собирайте данные;</a:t>
            </a:r>
          </a:p>
          <a:p>
            <a:r>
              <a:rPr lang="ru-RU" sz="2400" dirty="0" smtClean="0">
                <a:cs typeface="Times New Roman" pitchFamily="18" charset="0"/>
              </a:rPr>
              <a:t>Разработайте план постепенного ухода от данной системы поощрений.  </a:t>
            </a:r>
            <a:endParaRPr lang="ru-RU" sz="2400" dirty="0"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68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486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05273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cs typeface="Times New Roman" pitchFamily="18" charset="0"/>
              </a:rPr>
              <a:t>Что можно использовать </a:t>
            </a:r>
            <a:r>
              <a:rPr lang="ru-RU" b="1" dirty="0" smtClean="0">
                <a:cs typeface="Times New Roman" pitchFamily="18" charset="0"/>
              </a:rPr>
              <a:t>в качестве жетона?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064896" cy="2880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400" dirty="0" smtClean="0">
                <a:cs typeface="Times New Roman" pitchFamily="18" charset="0"/>
              </a:rPr>
              <a:t>• значки - рисунки или баллы, которые заносятся в тетрадь,</a:t>
            </a:r>
            <a:br>
              <a:rPr lang="ru-RU" sz="2400" dirty="0" smtClean="0">
                <a:cs typeface="Times New Roman" pitchFamily="18" charset="0"/>
              </a:rPr>
            </a:br>
            <a:r>
              <a:rPr lang="ru-RU" sz="2400" dirty="0" smtClean="0">
                <a:cs typeface="Times New Roman" pitchFamily="18" charset="0"/>
              </a:rPr>
              <a:t>• звезды, фишки и т.п., которые прикрепляются на специальную доску,</a:t>
            </a:r>
            <a:br>
              <a:rPr lang="ru-RU" sz="2400" dirty="0" smtClean="0">
                <a:cs typeface="Times New Roman" pitchFamily="18" charset="0"/>
              </a:rPr>
            </a:br>
            <a:r>
              <a:rPr lang="ru-RU" sz="2400" dirty="0" smtClean="0">
                <a:cs typeface="Times New Roman" pitchFamily="18" charset="0"/>
              </a:rPr>
              <a:t>• однотипные магниты, которые размещаются на магнитной доске,</a:t>
            </a:r>
            <a:br>
              <a:rPr lang="ru-RU" sz="2400" dirty="0" smtClean="0">
                <a:cs typeface="Times New Roman" pitchFamily="18" charset="0"/>
              </a:rPr>
            </a:br>
            <a:r>
              <a:rPr lang="ru-RU" sz="2400" dirty="0" smtClean="0">
                <a:cs typeface="Times New Roman" pitchFamily="18" charset="0"/>
              </a:rPr>
              <a:t>• орехи или мячики, которые складываются в банку и т.д</a:t>
            </a:r>
            <a:r>
              <a:rPr lang="ru-RU" sz="2400" dirty="0" smtClean="0">
                <a:cs typeface="Times New Roman" pitchFamily="18" charset="0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69</a:t>
            </a:fld>
            <a:endParaRPr lang="ru-RU" sz="2400" b="1">
              <a:solidFill>
                <a:schemeClr val="tx1"/>
              </a:solidFill>
            </a:endParaRPr>
          </a:p>
        </p:txBody>
      </p:sp>
      <p:pic>
        <p:nvPicPr>
          <p:cNvPr id="14338" name="Picture 2" descr="https://cf2.ppt-online.org/files2/slide/8/8vqhxjspQ5kCXIoVdyErPWu9mNatK7D4wOnLe1FG2R/slide-4.jpg"/>
          <p:cNvPicPr>
            <a:picLocks noChangeAspect="1" noChangeArrowheads="1"/>
          </p:cNvPicPr>
          <p:nvPr/>
        </p:nvPicPr>
        <p:blipFill>
          <a:blip r:embed="rId3" cstate="print"/>
          <a:srcRect l="14391" t="21073" r="21379" b="7806"/>
          <a:stretch>
            <a:fillRect/>
          </a:stretch>
        </p:blipFill>
        <p:spPr bwMode="auto">
          <a:xfrm>
            <a:off x="2555776" y="4221088"/>
            <a:ext cx="3888432" cy="24135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713423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600" b="1" dirty="0" err="1" smtClean="0"/>
              <a:t>Неопсихика</a:t>
            </a:r>
            <a:r>
              <a:rPr lang="ru-RU" altLang="ru-RU" sz="3600" b="1" dirty="0" smtClean="0"/>
              <a:t>. Эго-состояние Взросло</a:t>
            </a:r>
            <a:r>
              <a:rPr lang="ru-RU" altLang="ru-RU" b="1" dirty="0" smtClean="0"/>
              <a:t>го</a:t>
            </a:r>
          </a:p>
        </p:txBody>
      </p:sp>
      <p:sp>
        <p:nvSpPr>
          <p:cNvPr id="18436" name="Содержимое 2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3217912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ru-RU" altLang="ru-RU" dirty="0" smtClean="0"/>
              <a:t>   Преобразует и анализирует всю поступающую информацию. В данной составляющей личности преобладают когнитивные процессы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dirty="0" smtClean="0"/>
              <a:t>Эго-состояние взрослого является гарантией адекватного восприятия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b="1" dirty="0" smtClean="0"/>
              <a:t>Взрослый </a:t>
            </a:r>
            <a:r>
              <a:rPr lang="ru-RU" altLang="ru-RU" dirty="0" smtClean="0"/>
              <a:t>контролирует действия </a:t>
            </a:r>
            <a:r>
              <a:rPr lang="ru-RU" altLang="ru-RU" b="1" dirty="0" smtClean="0"/>
              <a:t>Родителя</a:t>
            </a:r>
            <a:r>
              <a:rPr lang="ru-RU" altLang="ru-RU" dirty="0" smtClean="0"/>
              <a:t> и </a:t>
            </a:r>
            <a:r>
              <a:rPr lang="ru-RU" altLang="ru-RU" b="1" dirty="0" smtClean="0"/>
              <a:t>Ребенка</a:t>
            </a:r>
          </a:p>
          <a:p>
            <a:pPr eaLnBrk="1" hangingPunct="1">
              <a:buFontTx/>
              <a:buNone/>
            </a:pPr>
            <a:endParaRPr lang="ru-RU" altLang="ru-RU" dirty="0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C7F96A3-6759-4D05-A75F-2D12DF184DAB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ru-RU" altLang="ru-RU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45621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90872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cs typeface="Times New Roman" pitchFamily="18" charset="0"/>
              </a:rPr>
              <a:t>Ошибки при использовании жетонного </a:t>
            </a:r>
            <a:r>
              <a:rPr lang="ru-RU" sz="3600" b="1" dirty="0" smtClean="0">
                <a:cs typeface="Times New Roman" pitchFamily="18" charset="0"/>
              </a:rPr>
              <a:t>метода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896544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cs typeface="Times New Roman" pitchFamily="18" charset="0"/>
              </a:rPr>
              <a:t> Не позволяйте ребенку оставаться «банкротом» без возможности заработать больше усилителей. </a:t>
            </a:r>
          </a:p>
          <a:p>
            <a:pPr algn="just"/>
            <a:r>
              <a:rPr lang="ru-RU" sz="2400" dirty="0" smtClean="0">
                <a:cs typeface="Times New Roman" pitchFamily="18" charset="0"/>
              </a:rPr>
              <a:t> Не забывайте придерживаться системы подкреплений.</a:t>
            </a:r>
          </a:p>
          <a:p>
            <a:pPr algn="just"/>
            <a:r>
              <a:rPr lang="ru-RU" sz="2400" dirty="0" smtClean="0">
                <a:cs typeface="Times New Roman" pitchFamily="18" charset="0"/>
              </a:rPr>
              <a:t>Не устанавливайте слишком сложных задач или слишком много целевых поведений. </a:t>
            </a:r>
          </a:p>
          <a:p>
            <a:pPr algn="just"/>
            <a:r>
              <a:rPr lang="ru-RU" sz="2400" dirty="0" smtClean="0">
                <a:cs typeface="Times New Roman" pitchFamily="18" charset="0"/>
              </a:rPr>
              <a:t> Не делайте стоимость усилителя недостижимой. </a:t>
            </a:r>
          </a:p>
          <a:p>
            <a:pPr algn="just"/>
            <a:r>
              <a:rPr lang="ru-RU" sz="2400" dirty="0" smtClean="0">
                <a:cs typeface="Times New Roman" pitchFamily="18" charset="0"/>
              </a:rPr>
              <a:t> Не оставляйте действующую систему без изменений. </a:t>
            </a:r>
          </a:p>
          <a:p>
            <a:pPr algn="just"/>
            <a:r>
              <a:rPr lang="ru-RU" sz="2400" dirty="0" smtClean="0">
                <a:cs typeface="Times New Roman" pitchFamily="18" charset="0"/>
              </a:rPr>
              <a:t> Подумайте о новых усилителях, которые являются более «дорогими» (нужно больше жетонов, чтобы «купить» такой усилитель). </a:t>
            </a:r>
            <a:endParaRPr lang="ru-RU" sz="2400" dirty="0"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70</a:t>
            </a:fld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735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cs typeface="Times New Roman" pitchFamily="18" charset="0"/>
              </a:rPr>
              <a:t>Сильные стороны жетонной </a:t>
            </a:r>
            <a:r>
              <a:rPr lang="ru-RU" b="1" dirty="0" smtClean="0">
                <a:cs typeface="Times New Roman" pitchFamily="18" charset="0"/>
              </a:rPr>
              <a:t>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556792"/>
            <a:ext cx="8352928" cy="475252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cs typeface="Times New Roman" pitchFamily="18" charset="0"/>
              </a:rPr>
              <a:t>Использование жетонов в качестве системы вознаграждения за целевое поведение имеет ряд превосходств, тем что они: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cs typeface="Times New Roman" pitchFamily="18" charset="0"/>
              </a:rPr>
              <a:t>позволяют определить границы времени на целевое поведение и непосредственное подкрепление за него.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cs typeface="Times New Roman" pitchFamily="18" charset="0"/>
              </a:rPr>
              <a:t>могут использоваться для поддержания продуктивной деятельности на протяжении длительного периода времени, когда непосредственные подкрепления еще не могут быть распределены.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cs typeface="Times New Roman" pitchFamily="18" charset="0"/>
              </a:rPr>
              <a:t>позволяют последовательно и без перерыва подкреплять целевое поведение.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cs typeface="Times New Roman" pitchFamily="18" charset="0"/>
              </a:rPr>
              <a:t>почти не склонны к эффекту перенасыщения.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cs typeface="Times New Roman" pitchFamily="18" charset="0"/>
              </a:rPr>
              <a:t>являются стимулом.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cs typeface="Times New Roman" pitchFamily="18" charset="0"/>
              </a:rPr>
              <a:t>могут быть представлены сразу, после демонстрации целевого поведения.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cs typeface="Times New Roman" pitchFamily="18" charset="0"/>
              </a:rPr>
              <a:t>учат ребенка планировать деятельность. Ребенок понимает, что для каждого непосредственного подкрепления ему необходимо набрать разное количество жетонов и сохранять их, пока они не накопятся в достаточном количестве.  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cs typeface="Times New Roman" pitchFamily="18" charset="0"/>
              </a:rPr>
              <a:t>способствуют коррекции поведения, т.к. нежелательные проявления в поведении оговариваются заранее и подавляются через потерю полученных ранее жетонов</a:t>
            </a:r>
            <a:r>
              <a:rPr lang="ru-RU" sz="1800" dirty="0" smtClean="0">
                <a:cs typeface="Times New Roman" pitchFamily="18" charset="0"/>
              </a:rPr>
              <a:t>.</a:t>
            </a:r>
            <a:endParaRPr lang="ru-RU" sz="105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71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5108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831624"/>
          </a:xfrm>
        </p:spPr>
        <p:txBody>
          <a:bodyPr/>
          <a:lstStyle/>
          <a:p>
            <a:pPr algn="ctr"/>
            <a:r>
              <a:rPr lang="ru-RU" b="1" dirty="0" err="1" smtClean="0"/>
              <a:t>Морита-терапия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268761"/>
            <a:ext cx="7886700" cy="48245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 smtClean="0"/>
              <a:t>Масатаке</a:t>
            </a:r>
            <a:r>
              <a:rPr lang="ru-RU" dirty="0" smtClean="0"/>
              <a:t> </a:t>
            </a:r>
            <a:r>
              <a:rPr lang="ru-RU" dirty="0" err="1" smtClean="0"/>
              <a:t>Морита</a:t>
            </a:r>
            <a:r>
              <a:rPr lang="ru-RU" dirty="0" smtClean="0"/>
              <a:t> (</a:t>
            </a:r>
            <a:r>
              <a:rPr lang="ru-RU" dirty="0" err="1" smtClean="0"/>
              <a:t>Masatake</a:t>
            </a:r>
            <a:r>
              <a:rPr lang="ru-RU" dirty="0" smtClean="0"/>
              <a:t> </a:t>
            </a:r>
            <a:r>
              <a:rPr lang="ru-RU" dirty="0" err="1" smtClean="0"/>
              <a:t>Morita</a:t>
            </a:r>
            <a:r>
              <a:rPr lang="ru-RU" dirty="0" smtClean="0"/>
              <a:t>) (1874–1938) разработал направление в психотерапии, </a:t>
            </a:r>
            <a:r>
              <a:rPr lang="ru-RU" dirty="0" err="1" smtClean="0"/>
              <a:t>Морита</a:t>
            </a:r>
            <a:r>
              <a:rPr lang="ru-RU" dirty="0" smtClean="0"/>
              <a:t>- терапию, в 1919 году. </a:t>
            </a:r>
            <a:r>
              <a:rPr lang="ru-RU" dirty="0" err="1" smtClean="0"/>
              <a:t>Морита</a:t>
            </a:r>
            <a:r>
              <a:rPr lang="ru-RU" dirty="0" smtClean="0"/>
              <a:t>-терапия начиналась как метод лечения пациентов с невротическими </a:t>
            </a:r>
            <a:r>
              <a:rPr lang="ru-RU" dirty="0" smtClean="0"/>
              <a:t>нарушениями </a:t>
            </a:r>
            <a:r>
              <a:rPr lang="ru-RU" dirty="0" smtClean="0"/>
              <a:t>– такими как паническое нарушение, </a:t>
            </a:r>
            <a:r>
              <a:rPr lang="ru-RU" dirty="0" smtClean="0"/>
              <a:t>социальная </a:t>
            </a:r>
            <a:r>
              <a:rPr lang="ru-RU" dirty="0" smtClean="0"/>
              <a:t>фобия, агорафобия, </a:t>
            </a:r>
            <a:r>
              <a:rPr lang="ru-RU" dirty="0" err="1" smtClean="0"/>
              <a:t>генерализованное</a:t>
            </a:r>
            <a:r>
              <a:rPr lang="ru-RU" dirty="0" smtClean="0"/>
              <a:t> тревожное расстройство, </a:t>
            </a:r>
            <a:r>
              <a:rPr lang="ru-RU" dirty="0" err="1" smtClean="0"/>
              <a:t>соматоформное</a:t>
            </a:r>
            <a:r>
              <a:rPr lang="ru-RU" dirty="0" smtClean="0"/>
              <a:t> расстройство, </a:t>
            </a:r>
            <a:r>
              <a:rPr lang="ru-RU" dirty="0" smtClean="0"/>
              <a:t>ипохондрия</a:t>
            </a:r>
            <a:r>
              <a:rPr lang="ru-RU" dirty="0" smtClean="0"/>
              <a:t>, психосоматическое расстройство, обсессивно- </a:t>
            </a:r>
            <a:r>
              <a:rPr lang="ru-RU" dirty="0" err="1" smtClean="0"/>
              <a:t>компульсивное</a:t>
            </a:r>
            <a:r>
              <a:rPr lang="ru-RU" dirty="0" smtClean="0"/>
              <a:t> </a:t>
            </a:r>
            <a:r>
              <a:rPr lang="ru-RU" dirty="0" smtClean="0"/>
              <a:t>расстройство. </a:t>
            </a:r>
            <a:r>
              <a:rPr lang="ru-RU" dirty="0" smtClean="0"/>
              <a:t>В </a:t>
            </a:r>
            <a:r>
              <a:rPr lang="ru-RU" dirty="0" err="1" smtClean="0"/>
              <a:t>Морита</a:t>
            </a:r>
            <a:r>
              <a:rPr lang="ru-RU" dirty="0" smtClean="0"/>
              <a:t>-терапии терапевт указывает пациенту на механизмы </a:t>
            </a:r>
            <a:r>
              <a:rPr lang="ru-RU" dirty="0" smtClean="0"/>
              <a:t>порочного </a:t>
            </a:r>
            <a:r>
              <a:rPr lang="ru-RU" dirty="0" smtClean="0"/>
              <a:t>круга в развитии патологического </a:t>
            </a:r>
            <a:r>
              <a:rPr lang="ru-RU" dirty="0" smtClean="0"/>
              <a:t>расстройства </a:t>
            </a:r>
            <a:r>
              <a:rPr lang="ru-RU" dirty="0" smtClean="0"/>
              <a:t>– включающий ипохондрическую </a:t>
            </a:r>
            <a:r>
              <a:rPr lang="ru-RU" dirty="0" smtClean="0"/>
              <a:t>предрасположенность</a:t>
            </a:r>
            <a:r>
              <a:rPr lang="ru-RU" dirty="0" smtClean="0"/>
              <a:t>, фиксацию на симптомах, предубеждение, приспособление и т.д., </a:t>
            </a:r>
            <a:r>
              <a:rPr lang="ru-RU" dirty="0" smtClean="0"/>
              <a:t>далее</a:t>
            </a:r>
            <a:r>
              <a:rPr lang="ru-RU" dirty="0" smtClean="0"/>
              <a:t>, освобождает </a:t>
            </a:r>
            <a:r>
              <a:rPr lang="ru-RU" dirty="0" smtClean="0"/>
              <a:t>пациента </a:t>
            </a:r>
            <a:r>
              <a:rPr lang="ru-RU" dirty="0" smtClean="0"/>
              <a:t>от невротической патологии, предписывая </a:t>
            </a:r>
            <a:r>
              <a:rPr lang="ru-RU" dirty="0" smtClean="0"/>
              <a:t>пациенту </a:t>
            </a:r>
            <a:r>
              <a:rPr lang="ru-RU" dirty="0" smtClean="0"/>
              <a:t>определенные формы поведения. Ранее, в </a:t>
            </a:r>
            <a:r>
              <a:rPr lang="ru-RU" dirty="0" smtClean="0"/>
              <a:t>оригинальном </a:t>
            </a:r>
            <a:r>
              <a:rPr lang="ru-RU" dirty="0" smtClean="0"/>
              <a:t>варианте, </a:t>
            </a:r>
            <a:r>
              <a:rPr lang="ru-RU" dirty="0" err="1" smtClean="0"/>
              <a:t>Морита</a:t>
            </a:r>
            <a:r>
              <a:rPr lang="ru-RU" dirty="0" smtClean="0"/>
              <a:t>-терапия </a:t>
            </a:r>
            <a:r>
              <a:rPr lang="ru-RU" dirty="0" smtClean="0"/>
              <a:t>существовала.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72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6149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836712"/>
            <a:ext cx="7886700" cy="5340251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Ключевые слова для пожилых людей В своем назидательном руководстве по </a:t>
            </a:r>
            <a:r>
              <a:rPr lang="ru-RU" dirty="0" err="1" smtClean="0"/>
              <a:t>Морита</a:t>
            </a:r>
            <a:r>
              <a:rPr lang="ru-RU" dirty="0" smtClean="0"/>
              <a:t>-терапии </a:t>
            </a:r>
            <a:r>
              <a:rPr lang="ru-RU" dirty="0" smtClean="0"/>
              <a:t>доктор </a:t>
            </a:r>
            <a:r>
              <a:rPr lang="ru-RU" dirty="0" smtClean="0"/>
              <a:t>H. </a:t>
            </a:r>
            <a:r>
              <a:rPr lang="ru-RU" dirty="0" err="1" smtClean="0"/>
              <a:t>Hahakigi</a:t>
            </a:r>
            <a:r>
              <a:rPr lang="ru-RU" dirty="0" smtClean="0"/>
              <a:t> </a:t>
            </a:r>
            <a:r>
              <a:rPr lang="ru-RU" dirty="0" smtClean="0"/>
              <a:t>рекомендует </a:t>
            </a:r>
            <a:r>
              <a:rPr lang="ru-RU" dirty="0" smtClean="0"/>
              <a:t>пациентам </a:t>
            </a:r>
            <a:r>
              <a:rPr lang="ru-RU" dirty="0" smtClean="0"/>
              <a:t>с </a:t>
            </a:r>
            <a:r>
              <a:rPr lang="ru-RU" dirty="0" err="1" smtClean="0"/>
              <a:t>соматоформными</a:t>
            </a:r>
            <a:r>
              <a:rPr lang="ru-RU" dirty="0" smtClean="0"/>
              <a:t> нарушениями </a:t>
            </a:r>
            <a:r>
              <a:rPr lang="ru-RU" dirty="0" smtClean="0"/>
              <a:t>придерживаться </a:t>
            </a:r>
            <a:r>
              <a:rPr lang="ru-RU" dirty="0" smtClean="0"/>
              <a:t>в своем поведении установок твердых и </a:t>
            </a:r>
            <a:r>
              <a:rPr lang="ru-RU" dirty="0" smtClean="0"/>
              <a:t>жизнеутверждающих</a:t>
            </a:r>
            <a:r>
              <a:rPr lang="ru-RU" dirty="0" smtClean="0"/>
              <a:t>. В беседах с пациентами пожилого возраста он использует такие выражения: «Не </a:t>
            </a:r>
            <a:r>
              <a:rPr lang="ru-RU" dirty="0" smtClean="0"/>
              <a:t>жалуйтесь</a:t>
            </a:r>
            <a:r>
              <a:rPr lang="ru-RU" dirty="0" smtClean="0"/>
              <a:t>, не выставляйте напоказ свои недомогания, не </a:t>
            </a:r>
            <a:r>
              <a:rPr lang="ru-RU" dirty="0" smtClean="0"/>
              <a:t>позволяйте </a:t>
            </a:r>
            <a:r>
              <a:rPr lang="ru-RU" dirty="0" smtClean="0"/>
              <a:t>другим людям замечать ваше временами неважное состояние; живите и действуйте так, как всегда, в своем привычном стиле». Переиначивая данное выражение, можно сказать: «Крепкий и </a:t>
            </a:r>
            <a:r>
              <a:rPr lang="ru-RU" dirty="0" smtClean="0"/>
              <a:t>сильный </a:t>
            </a:r>
            <a:r>
              <a:rPr lang="ru-RU" dirty="0" smtClean="0"/>
              <a:t>дух выражается в здоровом внешнем облике и достойном поведении, а внешний вид, в свою </a:t>
            </a:r>
            <a:r>
              <a:rPr lang="ru-RU" dirty="0" smtClean="0"/>
              <a:t>очередь</a:t>
            </a:r>
            <a:r>
              <a:rPr lang="ru-RU" dirty="0" smtClean="0"/>
              <a:t>, задает и внутреннее состояние, или, по крайней мере, способствует вызреванию этого состояния».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73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688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11965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Холдинг</a:t>
            </a:r>
            <a:endParaRPr lang="ru-RU" sz="4000" b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916832"/>
            <a:ext cx="3960440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/>
              <a:t>Марта Уэлч </a:t>
            </a:r>
            <a:r>
              <a:rPr lang="ru-RU" dirty="0"/>
              <a:t>(р. 1944), американский </a:t>
            </a:r>
            <a:r>
              <a:rPr lang="ru-RU" dirty="0" smtClean="0"/>
              <a:t>врач</a:t>
            </a:r>
            <a:r>
              <a:rPr lang="en-US" dirty="0" smtClean="0"/>
              <a:t>-</a:t>
            </a:r>
            <a:r>
              <a:rPr lang="ru-RU" dirty="0" smtClean="0"/>
              <a:t>психиатр, </a:t>
            </a:r>
            <a:r>
              <a:rPr lang="ru-RU" dirty="0"/>
              <a:t>автор </a:t>
            </a:r>
            <a:r>
              <a:rPr lang="ru-RU" dirty="0" smtClean="0"/>
              <a:t>книг:</a:t>
            </a:r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ru-RU" dirty="0" smtClean="0"/>
              <a:t>Материнские </a:t>
            </a:r>
            <a:r>
              <a:rPr lang="ru-RU" dirty="0"/>
              <a:t>объятия как способ избавления от </a:t>
            </a:r>
            <a:r>
              <a:rPr lang="ru-RU" dirty="0" smtClean="0"/>
              <a:t>аутизма</a:t>
            </a:r>
            <a:r>
              <a:rPr lang="ru-RU" dirty="0" smtClean="0"/>
              <a:t>» </a:t>
            </a:r>
            <a:r>
              <a:rPr lang="ru-RU" dirty="0" smtClean="0"/>
              <a:t>(1983</a:t>
            </a:r>
            <a:r>
              <a:rPr lang="ru-RU" dirty="0"/>
              <a:t>),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ru-RU" dirty="0" smtClean="0"/>
              <a:t>Время </a:t>
            </a:r>
            <a:r>
              <a:rPr lang="ru-RU" dirty="0"/>
              <a:t>объятий: как устранить конфликты, истерики, соперничество между детьми и вырастить счастливых, любящих и успешных </a:t>
            </a:r>
            <a:r>
              <a:rPr lang="ru-RU" dirty="0" smtClean="0"/>
              <a:t>детей» </a:t>
            </a:r>
            <a:r>
              <a:rPr lang="ru-RU" dirty="0"/>
              <a:t>(1988).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74</a:t>
            </a:fld>
            <a:endParaRPr lang="ru-RU" dirty="0">
              <a:solidFill>
                <a:srgbClr val="FFFFFF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84784"/>
            <a:ext cx="3816424" cy="2857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3655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97564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М. Уелч выделяет 3 </a:t>
            </a:r>
            <a:r>
              <a:rPr lang="ru-RU" sz="3600" b="1" dirty="0" smtClean="0"/>
              <a:t>стадии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340768"/>
            <a:ext cx="7467600" cy="4608512"/>
          </a:xfrm>
        </p:spPr>
        <p:txBody>
          <a:bodyPr>
            <a:normAutofit fontScale="92500"/>
          </a:bodyPr>
          <a:lstStyle/>
          <a:p>
            <a:pPr marL="457200" indent="-457200">
              <a:buAutoNum type="arabicPeriod"/>
            </a:pPr>
            <a:r>
              <a:rPr lang="ru-RU" sz="2800" dirty="0" smtClean="0"/>
              <a:t>Конфронтация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Отвержение (сопротивление)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Разрешение</a:t>
            </a:r>
          </a:p>
          <a:p>
            <a:pPr marL="0" indent="0">
              <a:buNone/>
            </a:pPr>
            <a:r>
              <a:rPr lang="ru-RU" sz="2800" b="1" dirty="0"/>
              <a:t>Воздействие холдинга</a:t>
            </a:r>
            <a:r>
              <a:rPr lang="ru-RU" sz="2800" b="1" dirty="0" smtClean="0"/>
              <a:t>:</a:t>
            </a:r>
          </a:p>
          <a:p>
            <a:pPr marL="457200" indent="-457200">
              <a:buAutoNum type="arabicPeriod"/>
            </a:pPr>
            <a:r>
              <a:rPr lang="ru-RU" sz="2800" dirty="0"/>
              <a:t>Преобразование, «перемалывание» негативных аффектов, снятие негативного напряжения;</a:t>
            </a:r>
          </a:p>
          <a:p>
            <a:pPr marL="457200" indent="-457200">
              <a:buAutoNum type="arabicPeriod"/>
            </a:pPr>
            <a:r>
              <a:rPr lang="ru-RU" sz="2800" dirty="0"/>
              <a:t>Разработка новых форм эмоционального контакта, развивающих способность ребенка к сопереживанию и эмоциональному осмыслению всех событий его жизни.</a:t>
            </a:r>
          </a:p>
          <a:p>
            <a:pPr marL="0" indent="0">
              <a:buNone/>
            </a:pPr>
            <a:endParaRPr lang="ru-RU" sz="28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75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6678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467600" cy="576064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>Задачи </a:t>
            </a:r>
            <a:r>
              <a:rPr lang="ru-RU" sz="4000" b="1" dirty="0" smtClean="0"/>
              <a:t>специалиста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0168" y="1203484"/>
            <a:ext cx="7467600" cy="2729572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800" dirty="0" smtClean="0"/>
              <a:t>Подготовка семьи к холдинг-терапии;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Поддержка семьи во время «очищающей» фазы холдинга;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Проработка аффективных проблем ребенка;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Определение ближайших перспектив «развивающей» фазы холдинга.</a:t>
            </a:r>
            <a:endParaRPr lang="ru-RU" sz="2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76</a:t>
            </a:fld>
            <a:endParaRPr lang="ru-RU" sz="2400" b="1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149080"/>
            <a:ext cx="4176464" cy="2153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4588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Противопоказания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700808"/>
            <a:ext cx="7467600" cy="2808312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ru-RU" sz="2800" dirty="0" smtClean="0"/>
              <a:t>Наличие у родителей или ребенка тяжелых соматических заболеваний;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Невозможность участия отца;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Сопротивление родителей, их эмоциональная неготовность к терапии.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77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1610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3813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Проявления положительного действия </a:t>
            </a:r>
            <a:r>
              <a:rPr lang="ru-RU" sz="3600" b="1" dirty="0" smtClean="0"/>
              <a:t>холдинг-терапии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7467600" cy="491716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dirty="0" smtClean="0"/>
              <a:t>Уменьшение, смягчение аутизма, установление более тесного эмоционального контакта;</a:t>
            </a:r>
          </a:p>
          <a:p>
            <a:pPr marL="457200" indent="-457200">
              <a:buAutoNum type="arabicPeriod"/>
            </a:pPr>
            <a:r>
              <a:rPr lang="ru-RU" dirty="0" smtClean="0"/>
              <a:t>Смягчение сверхчувствительности детей;</a:t>
            </a:r>
          </a:p>
          <a:p>
            <a:pPr marL="457200" indent="-457200">
              <a:buAutoNum type="arabicPeriod"/>
            </a:pPr>
            <a:r>
              <a:rPr lang="ru-RU" dirty="0" smtClean="0"/>
              <a:t>Возросшая активность детей, любопытство;</a:t>
            </a:r>
          </a:p>
          <a:p>
            <a:pPr marL="457200" indent="-457200">
              <a:buAutoNum type="arabicPeriod"/>
            </a:pPr>
            <a:r>
              <a:rPr lang="ru-RU" dirty="0" smtClean="0"/>
              <a:t>Желание взаимодействовать с другими;</a:t>
            </a:r>
          </a:p>
          <a:p>
            <a:pPr marL="457200" indent="-457200">
              <a:buAutoNum type="arabicPeriod"/>
            </a:pPr>
            <a:r>
              <a:rPr lang="ru-RU" dirty="0" smtClean="0"/>
              <a:t>Дети стали менее капризными;</a:t>
            </a:r>
          </a:p>
          <a:p>
            <a:pPr marL="457200" indent="-457200">
              <a:buAutoNum type="arabicPeriod"/>
            </a:pPr>
            <a:r>
              <a:rPr lang="ru-RU" dirty="0" smtClean="0"/>
              <a:t>Стремление к самостоятельности;</a:t>
            </a:r>
          </a:p>
          <a:p>
            <a:pPr marL="457200" indent="-457200">
              <a:buAutoNum type="arabicPeriod"/>
            </a:pPr>
            <a:r>
              <a:rPr lang="ru-RU" dirty="0" smtClean="0"/>
              <a:t>Прогресс в развитии речи;</a:t>
            </a:r>
          </a:p>
          <a:p>
            <a:pPr marL="457200" indent="-457200">
              <a:buAutoNum type="arabicPeriod"/>
            </a:pPr>
            <a:r>
              <a:rPr lang="ru-RU" dirty="0" smtClean="0"/>
              <a:t>Положительное влияние на родителей;</a:t>
            </a:r>
          </a:p>
          <a:p>
            <a:pPr marL="457200" indent="-457200">
              <a:buAutoNum type="arabicPeriod"/>
            </a:pPr>
            <a:r>
              <a:rPr lang="ru-RU" dirty="0" smtClean="0"/>
              <a:t>Регулярная работа родителей с ребенком.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78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853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/>
              <a:t>Проблемы в ходе </a:t>
            </a:r>
            <a:r>
              <a:rPr lang="ru-RU" sz="4000" b="1" dirty="0" smtClean="0"/>
              <a:t>терапии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1. Временный аффективный дисбаланс у детей:</a:t>
            </a:r>
          </a:p>
          <a:p>
            <a:pPr>
              <a:buFontTx/>
              <a:buChar char="-"/>
            </a:pPr>
            <a:r>
              <a:rPr lang="ru-RU" sz="2800" dirty="0"/>
              <a:t>у</a:t>
            </a:r>
            <a:r>
              <a:rPr lang="ru-RU" sz="2800" dirty="0" smtClean="0"/>
              <a:t>силение аутостимуляции;</a:t>
            </a:r>
          </a:p>
          <a:p>
            <a:pPr>
              <a:buFontTx/>
              <a:buChar char="-"/>
            </a:pPr>
            <a:r>
              <a:rPr lang="ru-RU" sz="2800" dirty="0"/>
              <a:t>р</a:t>
            </a:r>
            <a:r>
              <a:rPr lang="ru-RU" sz="2800" dirty="0" smtClean="0"/>
              <a:t>асстройство сна;</a:t>
            </a:r>
          </a:p>
          <a:p>
            <a:pPr>
              <a:buFontTx/>
              <a:buChar char="-"/>
            </a:pPr>
            <a:r>
              <a:rPr lang="ru-RU" sz="2800" dirty="0"/>
              <a:t>у</a:t>
            </a:r>
            <a:r>
              <a:rPr lang="ru-RU" sz="2800" dirty="0" smtClean="0"/>
              <a:t>силение агрессии;</a:t>
            </a:r>
          </a:p>
          <a:p>
            <a:pPr>
              <a:buFontTx/>
              <a:buChar char="-"/>
            </a:pPr>
            <a:r>
              <a:rPr lang="ru-RU" sz="2800" dirty="0"/>
              <a:t>б</a:t>
            </a:r>
            <a:r>
              <a:rPr lang="ru-RU" sz="2800" dirty="0" smtClean="0"/>
              <a:t>ольшая возбудимость и расторможенность;</a:t>
            </a:r>
          </a:p>
          <a:p>
            <a:pPr marL="0" indent="0">
              <a:buNone/>
            </a:pPr>
            <a:r>
              <a:rPr lang="ru-RU" sz="2800" dirty="0" smtClean="0"/>
              <a:t>2. Стереотипизация самого холдинга.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79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092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990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3600" b="1" dirty="0" err="1" smtClean="0"/>
              <a:t>Археопсихика</a:t>
            </a:r>
            <a:r>
              <a:rPr lang="ru-RU" altLang="ru-RU" sz="3600" b="1" dirty="0" smtClean="0"/>
              <a:t>. Эго-состояние Ребёнка</a:t>
            </a:r>
          </a:p>
        </p:txBody>
      </p:sp>
      <p:sp>
        <p:nvSpPr>
          <p:cNvPr id="19460" name="Содержимое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1273696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ru-RU" altLang="ru-RU" dirty="0" smtClean="0"/>
              <a:t>   Это информация, воспринятая незрелой личностью ребенка. Большая часть этой информации является чувственной, эмоциональной,   причем эмоции преобладают над разумом</a:t>
            </a:r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2972A69-5AB0-4D6F-93E5-4FD7E53F970E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ru-RU" altLang="ru-RU" sz="2400" b="1">
              <a:latin typeface="+mn-lt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567199565"/>
              </p:ext>
            </p:extLst>
          </p:nvPr>
        </p:nvGraphicFramePr>
        <p:xfrm>
          <a:off x="1979712" y="2708920"/>
          <a:ext cx="4953000" cy="279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87237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831624"/>
          </a:xfrm>
        </p:spPr>
        <p:txBody>
          <a:bodyPr/>
          <a:lstStyle/>
          <a:p>
            <a:pPr algn="ctr"/>
            <a:r>
              <a:rPr lang="ru-RU" b="1" dirty="0" smtClean="0"/>
              <a:t>Имаго-метод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680679"/>
          </a:xfrm>
        </p:spPr>
        <p:txBody>
          <a:bodyPr/>
          <a:lstStyle/>
          <a:p>
            <a:pPr algn="just"/>
            <a:r>
              <a:rPr lang="ru-RU" dirty="0" smtClean="0"/>
              <a:t>Метод тренировки клиента в воспроизведении определенного комплекса характерных образов с коррекционной целью. </a:t>
            </a:r>
          </a:p>
          <a:p>
            <a:pPr algn="just"/>
            <a:r>
              <a:rPr lang="ru-RU" dirty="0" smtClean="0"/>
              <a:t>Относится к группе методов коррекции, в основе которых лежит </a:t>
            </a:r>
            <a:r>
              <a:rPr lang="ru-RU" dirty="0" err="1" smtClean="0"/>
              <a:t>научение</a:t>
            </a:r>
            <a:r>
              <a:rPr lang="ru-RU" dirty="0" smtClean="0"/>
              <a:t> адекватному реагированию в трудных жизненных ситуациях, расширение коммуникативных возможностей, развитие способности к воспроизведению образа, мобилизации собственного жизненного опыта.</a:t>
            </a:r>
          </a:p>
          <a:p>
            <a:pPr algn="just"/>
            <a:r>
              <a:rPr lang="ru-RU" dirty="0" smtClean="0"/>
              <a:t>Во </a:t>
            </a:r>
            <a:r>
              <a:rPr lang="ru-RU" dirty="0" smtClean="0"/>
              <a:t>время коррекционной работы по имаго-методу человек создает динамический образ самого себя. </a:t>
            </a:r>
          </a:p>
          <a:p>
            <a:pPr algn="just">
              <a:buNone/>
            </a:pPr>
            <a:r>
              <a:rPr lang="ru-RU" dirty="0" smtClean="0"/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80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8094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119656"/>
          </a:xfrm>
        </p:spPr>
        <p:txBody>
          <a:bodyPr/>
          <a:lstStyle/>
          <a:p>
            <a:pPr algn="ctr"/>
            <a:r>
              <a:rPr lang="ru-RU" b="1" dirty="0"/>
              <a:t>Цели и задачи </a:t>
            </a:r>
            <a:r>
              <a:rPr lang="ru-RU" b="1" dirty="0" smtClean="0"/>
              <a:t>имаго-метода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Создание </a:t>
            </a:r>
            <a:r>
              <a:rPr lang="ru-RU" dirty="0" smtClean="0"/>
              <a:t>для клиента условий, способствующих развитию у него способностей адекватного реагирования на возникающие неприятные ситуации. Таким образом, развивается деформированный образ «Я».</a:t>
            </a:r>
          </a:p>
          <a:p>
            <a:r>
              <a:rPr lang="ru-RU" dirty="0" smtClean="0"/>
              <a:t>Укрепление и обогащение эмоциональных ресурсов человека, его коммуникативных возможностей.</a:t>
            </a:r>
          </a:p>
          <a:p>
            <a:r>
              <a:rPr lang="ru-RU" dirty="0" smtClean="0"/>
              <a:t>Развитие у клиента творческих возможностей по освоению новых ресурсов своего «Я».</a:t>
            </a:r>
          </a:p>
          <a:p>
            <a:r>
              <a:rPr lang="ru-RU" dirty="0" smtClean="0"/>
              <a:t>Тренировка способности к мобилизации жизненного опыта, развитие </a:t>
            </a:r>
            <a:r>
              <a:rPr lang="ru-RU" dirty="0" err="1" smtClean="0"/>
              <a:t>саморегуляции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Обогащение жизни клиента новыми переживаниями.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2A10-1186-4CF6-9444-8E6666C4E82B}" type="slidenum">
              <a:rPr lang="ru-RU" sz="2400" b="1" smtClean="0">
                <a:solidFill>
                  <a:schemeClr val="tx1"/>
                </a:solidFill>
              </a:rPr>
              <a:pPr>
                <a:defRPr/>
              </a:pPr>
              <a:t>81</a:t>
            </a:fld>
            <a:endParaRPr lang="ru-RU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5822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6347263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3200" b="1" dirty="0" smtClean="0"/>
              <a:t>Поведенческие характеристики основных трансакций</a:t>
            </a:r>
            <a:endParaRPr lang="ru-RU" altLang="ru-RU" sz="3200" dirty="0" smtClean="0"/>
          </a:p>
        </p:txBody>
      </p:sp>
      <p:sp>
        <p:nvSpPr>
          <p:cNvPr id="20484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55517"/>
          </a:xfrm>
        </p:spPr>
        <p:txBody>
          <a:bodyPr/>
          <a:lstStyle/>
          <a:p>
            <a:pPr algn="just" eaLnBrk="1" hangingPunct="1"/>
            <a:r>
              <a:rPr lang="ru-RU" altLang="ru-RU" b="1" i="1" dirty="0" smtClean="0"/>
              <a:t>Родитель </a:t>
            </a:r>
            <a:r>
              <a:rPr lang="ru-RU" altLang="ru-RU" dirty="0" smtClean="0"/>
              <a:t>–</a:t>
            </a:r>
            <a:r>
              <a:rPr lang="ru-RU" altLang="ru-RU" dirty="0" smtClean="0"/>
              <a:t> требует, оценивает (осуждает и одобряет), учит, руководит, покровительствует и т. п.</a:t>
            </a:r>
          </a:p>
          <a:p>
            <a:pPr algn="just"/>
            <a:r>
              <a:rPr lang="ru-RU" altLang="ru-RU" b="1" i="1" dirty="0" smtClean="0"/>
              <a:t>Взрослый </a:t>
            </a:r>
            <a:r>
              <a:rPr lang="ru-RU" altLang="ru-RU" dirty="0" smtClean="0"/>
              <a:t>–</a:t>
            </a:r>
            <a:r>
              <a:rPr lang="ru-RU" altLang="ru-RU" dirty="0" smtClean="0"/>
              <a:t> работает с информацией, рассуждает, анализирует, уточняет ситуацию, разговаривает на равных, апеллирует к разуму, логике и т. </a:t>
            </a:r>
            <a:r>
              <a:rPr lang="ru-RU" altLang="ru-RU" dirty="0" smtClean="0"/>
              <a:t>П.</a:t>
            </a:r>
            <a:r>
              <a:rPr lang="ru-RU" altLang="ru-RU" b="1" i="1" dirty="0"/>
              <a:t> </a:t>
            </a:r>
            <a:endParaRPr lang="ru-RU" altLang="ru-RU" b="1" i="1" dirty="0" smtClean="0"/>
          </a:p>
          <a:p>
            <a:pPr algn="just"/>
            <a:r>
              <a:rPr lang="ru-RU" altLang="ru-RU" b="1" i="1" dirty="0" smtClean="0"/>
              <a:t>Ребенок </a:t>
            </a:r>
            <a:r>
              <a:rPr lang="ru-RU" altLang="ru-RU" dirty="0" smtClean="0"/>
              <a:t>–</a:t>
            </a:r>
            <a:r>
              <a:rPr lang="ru-RU" altLang="ru-RU" dirty="0"/>
              <a:t> проявляет чувства (обиды, страха, вины и т. п.), подчиняется, шалит, проявляет беспомощность, задает вопросы: «Почему я?», «За что меня наказали?», извиняется в ответ на замечания и т. п.</a:t>
            </a:r>
          </a:p>
          <a:p>
            <a:pPr algn="just" eaLnBrk="1" hangingPunct="1"/>
            <a:endParaRPr lang="ru-RU" altLang="ru-RU" dirty="0" smtClean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8BB94D-AAC2-4A41-A7E0-31226E42A18A}" type="slidenum">
              <a:rPr lang="ru-RU" altLang="ru-RU" sz="2400" b="1">
                <a:latin typeface="+mn-lt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ru-RU" altLang="ru-RU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5369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</TotalTime>
  <Words>5615</Words>
  <Application>Microsoft Office PowerPoint</Application>
  <PresentationFormat>Экран (4:3)</PresentationFormat>
  <Paragraphs>561</Paragraphs>
  <Slides>82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82</vt:i4>
      </vt:variant>
    </vt:vector>
  </HeadingPairs>
  <TitlesOfParts>
    <vt:vector size="83" baseType="lpstr">
      <vt:lpstr>1_Тема Office</vt:lpstr>
      <vt:lpstr>Трансакционный анализ </vt:lpstr>
      <vt:lpstr>План лекции</vt:lpstr>
      <vt:lpstr>Теория трансактного анализа </vt:lpstr>
      <vt:lpstr>Общефилософские посылки</vt:lpstr>
      <vt:lpstr>Структурный анализ. Эго-состояния</vt:lpstr>
      <vt:lpstr>Экстеропсихика</vt:lpstr>
      <vt:lpstr>Неопсихика. Эго-состояние Взрослого</vt:lpstr>
      <vt:lpstr>Археопсихика. Эго-состояние Ребёнка</vt:lpstr>
      <vt:lpstr>Поведенческие характеристики основных трансакций</vt:lpstr>
      <vt:lpstr>Структурная патология </vt:lpstr>
      <vt:lpstr>Простое заражение</vt:lpstr>
      <vt:lpstr>Двойное заражение </vt:lpstr>
      <vt:lpstr>Трансакции</vt:lpstr>
      <vt:lpstr>Параллельные транзакции</vt:lpstr>
      <vt:lpstr>Пересекающиеся трансакции</vt:lpstr>
      <vt:lpstr>Скрытые трансакции</vt:lpstr>
      <vt:lpstr>Процедуры и ритуалы</vt:lpstr>
      <vt:lpstr>Игры</vt:lpstr>
      <vt:lpstr>Теория сценариев</vt:lpstr>
      <vt:lpstr>Варианты отношения к себе и миру</vt:lpstr>
      <vt:lpstr>Сценарная формула по Э. Берну</vt:lpstr>
      <vt:lpstr>Жизненные сценарии по К. Штайнеру</vt:lpstr>
      <vt:lpstr>Суггестивная психотерапия</vt:lpstr>
      <vt:lpstr>Современная клиническая гипнотерапия. Классический и эриксоновский гипноз</vt:lpstr>
      <vt:lpstr>Гипнабельность и внушаемость</vt:lpstr>
      <vt:lpstr>Гипнотерапия эффективна при лечении </vt:lpstr>
      <vt:lpstr>Гипноз может помочь в</vt:lpstr>
      <vt:lpstr>Презентация PowerPoint</vt:lpstr>
      <vt:lpstr> </vt:lpstr>
      <vt:lpstr> Транс как естественное явление  </vt:lpstr>
      <vt:lpstr>Презентация PowerPoint</vt:lpstr>
      <vt:lpstr>Презентация PowerPoint</vt:lpstr>
      <vt:lpstr>Презентация PowerPoint</vt:lpstr>
      <vt:lpstr>Презентация PowerPoint</vt:lpstr>
      <vt:lpstr>Феноменология переживания транса</vt:lpstr>
      <vt:lpstr> Поведенческие индикаторы транса </vt:lpstr>
      <vt:lpstr>Презентация PowerPoint</vt:lpstr>
      <vt:lpstr>Техника наведения транса</vt:lpstr>
      <vt:lpstr>Индукция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Телесно-ориентированная терапия</vt:lpstr>
      <vt:lpstr> Наиболее известными видами телесно-ориентированной психотерапии являются</vt:lpstr>
      <vt:lpstr>Сущность телесной терапии</vt:lpstr>
      <vt:lpstr>Анализ характера и практика вегетотерапии Вильгельма Райха</vt:lpstr>
      <vt:lpstr>Анализ характера и практика вегетотерапии Вильгельма Райха</vt:lpstr>
      <vt:lpstr>Анализ характера и практика вегетотерапии Вильгельма Райха</vt:lpstr>
      <vt:lpstr>Презентация PowerPoint</vt:lpstr>
      <vt:lpstr>Презентация PowerPoint</vt:lpstr>
      <vt:lpstr>Метод Александера </vt:lpstr>
      <vt:lpstr>Презентация PowerPoint</vt:lpstr>
      <vt:lpstr>Презентация PowerPoint</vt:lpstr>
      <vt:lpstr>Метод Фельденкрайза</vt:lpstr>
      <vt:lpstr>Презентация PowerPoint</vt:lpstr>
      <vt:lpstr>Презентация PowerPoint</vt:lpstr>
      <vt:lpstr>Рольфинг</vt:lpstr>
      <vt:lpstr>Презентация PowerPoint</vt:lpstr>
      <vt:lpstr>Презентация PowerPoint</vt:lpstr>
      <vt:lpstr>Первичная терапия Янова</vt:lpstr>
      <vt:lpstr>В бихевиоральной терапии применяются методы классического обусловливания</vt:lpstr>
      <vt:lpstr>Иммерсионные методы</vt:lpstr>
      <vt:lpstr>Что такое жетонная система поощрений? </vt:lpstr>
      <vt:lpstr>Рекомендации при применении жетонной системы поощрения</vt:lpstr>
      <vt:lpstr>Что можно использовать в качестве жетона?</vt:lpstr>
      <vt:lpstr>Ошибки при использовании жетонного метода</vt:lpstr>
      <vt:lpstr> Сильные стороны жетонной системы</vt:lpstr>
      <vt:lpstr>Морита-терапия</vt:lpstr>
      <vt:lpstr>Презентация PowerPoint</vt:lpstr>
      <vt:lpstr>Холдинг</vt:lpstr>
      <vt:lpstr>М. Уелч выделяет 3 стадии</vt:lpstr>
      <vt:lpstr>Задачи специалиста</vt:lpstr>
      <vt:lpstr>Противопоказания</vt:lpstr>
      <vt:lpstr>Проявления положительного действия холдинг-терапии</vt:lpstr>
      <vt:lpstr>Проблемы в ходе терапии</vt:lpstr>
      <vt:lpstr>Имаго-метод</vt:lpstr>
      <vt:lpstr>Цели и задачи имаго-метода</vt:lpstr>
      <vt:lpstr>Спасибо за внимание!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Бихевиорально-когнитивное направление в психологии </dc:title>
  <dc:creator>1</dc:creator>
  <cp:lastModifiedBy>1</cp:lastModifiedBy>
  <cp:revision>44</cp:revision>
  <dcterms:created xsi:type="dcterms:W3CDTF">2023-06-29T03:28:42Z</dcterms:created>
  <dcterms:modified xsi:type="dcterms:W3CDTF">2023-06-29T09:22:32Z</dcterms:modified>
</cp:coreProperties>
</file>