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67" r:id="rId5"/>
    <p:sldId id="264" r:id="rId6"/>
    <p:sldId id="266" r:id="rId7"/>
    <p:sldId id="265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Новообразование взрослости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8208912" cy="49685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Главным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событием или новообразованием взрослости, с точки зрения, </a:t>
            </a:r>
            <a:r>
              <a:rPr lang="ru-RU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Э.Эриксона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является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достижение </a:t>
            </a:r>
            <a:r>
              <a:rPr lang="ru-RU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генеративности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Это главная задача развития взрослых, которую они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стремятся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выполнить путем создания семьи и воспитания детей, посредством профессиональной деятельности и продуктивности в работе или посредством художественного творчества.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Э.Эриксон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рассматривает </a:t>
            </a:r>
            <a:r>
              <a:rPr lang="ru-RU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генеративность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как попытку увековечить себя путем внесения долговременного и значимого вклада в окружающий мир. Еще одним способом такого вклада является наставничество.</a:t>
            </a:r>
          </a:p>
        </p:txBody>
      </p:sp>
    </p:spTree>
    <p:extLst>
      <p:ext uri="{BB962C8B-B14F-4D97-AF65-F5344CB8AC3E}">
        <p14:creationId xmlns:p14="http://schemas.microsoft.com/office/powerpoint/2010/main" val="12468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середины жизни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72816"/>
            <a:ext cx="8208912" cy="4464496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      В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возрасте 40—45 лет человек переживает некий </a:t>
            </a:r>
            <a:r>
              <a:rPr lang="ru-RU" sz="2800" i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психо</a:t>
            </a:r>
            <a:r>
              <a:rPr lang="ru-RU" sz="2800" i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-социальный </a:t>
            </a:r>
            <a:r>
              <a:rPr lang="ru-RU" sz="28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рубеж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психологический водораздел, означающий, что человек прожил половину жизни, достиг вершины своего развития, а далее в его жизни начинается </a:t>
            </a: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спад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 Принять этот спад - значит сделать переоценку ценностей, в этом и заключается суть кризиса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 Это экзистенциальный кризис.</a:t>
            </a:r>
            <a:endParaRPr lang="ru-RU" sz="2800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Р. </a:t>
            </a:r>
            <a:r>
              <a:rPr lang="ru-RU" sz="3600" dirty="0" err="1" smtClean="0"/>
              <a:t>Пекк</a:t>
            </a:r>
            <a:r>
              <a:rPr lang="ru-RU" sz="3600" dirty="0" smtClean="0"/>
              <a:t>. Выход из кризиса середины жизни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72816"/>
            <a:ext cx="8208912" cy="446449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Развитие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уважения к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мудрости;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Социализация отношений;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 Сохранение эмоциональной гибкости;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 Сохранение душевной гибкости</a:t>
            </a:r>
            <a:r>
              <a:rPr lang="ru-RU" sz="3200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и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поиск новых форм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поведения.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buNone/>
            </a:pP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73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Средняя взрослость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4896544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Первые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признаки физического спада, появляются морщины, седина, увеличиваются залысины, наступает менопауза, у мужчин могут начаться проблемы с эрекцией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Наблюдается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постепенное снижение зрения и слуха, может снижаться обонятельная и болевая чувствительность. 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Становится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сложнее осваивать новые навыки.  Замедляется функционирование нервной системы,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кожа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 мышцы начинают терять эластичность, скелет несколько сжимается, снижается объем легких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Происходит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ухудшение физического здоровья и начало тех или иных заболеваний. Среди болезней среднего возраста чаще всего встречаются сердечно-сосудистые заболевания (болезни сердца, атеросклероз, гипертония), онкологические заболевания, диабет, болезни органов дыхания. 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Ухудшение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здоровья очень индивидуально и во многом зависит от образа жизни человека и его жизненных привычек.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Когнитивные возможности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Когнитивная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функция снижается, однако это происходит довольно медленно и начинается в более позднем возрасте.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Некоторые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умственные способности даже повышаются, особенно у лиц с высшим образованием, которые продолжают вести активную жизнь и плодотворно трудиться.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Высокий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уровень различных интеллектуальных способностей в среднем возрасте сохраняется.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Навыки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требующие скорости, могут даваться человеку труднее в силу замедления психомоторных процессов.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Работа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является для людей среднего возраста той средой, в которой происходит дальнейшее развитие когнитивных навыков.</a:t>
            </a:r>
            <a:endParaRPr lang="ru-RU" sz="20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8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Психосоциальное развитие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аблюдается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относительное постоянство и преемственность в развитии личности, хотя внешние изменения довольно интенсивные (изменяются требования, предъявляемые к людям среднего возраста, как к родителям, меняются роли близких отношениях, перемены в профессиональном мире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).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Важная роль в среднем возрасте играет дружба. Дружеские отношения становятся все более многогранными и многосторонними.</a:t>
            </a:r>
            <a:endParaRPr lang="ru-RU" sz="28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Э. Эриксон о средней взрослости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Дилемма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выбор между </a:t>
            </a:r>
            <a:r>
              <a:rPr lang="ru-RU" sz="2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генеративностью</a:t>
            </a:r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стагнацией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Добродетель возраста – забота. З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абота о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воспитании и поддержке следующего поколения.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 также, забота обо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всем, что создается человеком в этой стадии, о «порождениях ума и сердца»: идеях, идеалах, творениях, продуктах и самих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себе.</a:t>
            </a: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ердцевинная патология возраста называется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погруженностью в себя,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отвержением.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Если сфера продуктивности человека не расширяется, он может стать жертвой скуки и стагнации. Если человек не востребован, он будет страдать от нарциссизма и погруженности в себя.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9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   Задачи развития в средней взрослости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Достижение зрелой гражданской и социальной ответственности.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Достижение и поддержание целесообразного жизненного уровня.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Выбор подходящих способов проведения досуга.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Помощь детям стать ответственными и счастливыми взрослыми.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Усиление личностного аспекта супружеских отношений.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Принятие физиологических перемен середины жизни и приспособление к ним.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Приспособление к взаимодействию со стареющими родителями. </a:t>
            </a: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Кризис поздней зрелости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Связан с выходом на пенсию и прекращением трудовой деятельности.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Р. </a:t>
            </a:r>
            <a:r>
              <a:rPr lang="ru-RU" sz="2400" spc="-30" dirty="0" err="1">
                <a:latin typeface="Arial" pitchFamily="34" charset="0"/>
                <a:ea typeface="Calibri"/>
                <a:cs typeface="Arial" pitchFamily="34" charset="0"/>
              </a:rPr>
              <a:t>Пекк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 о трех</a:t>
            </a:r>
            <a:r>
              <a:rPr lang="ru-RU" sz="2400" b="1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400" b="1" spc="-30" dirty="0" smtClean="0">
                <a:latin typeface="Arial" pitchFamily="34" charset="0"/>
                <a:ea typeface="Calibri"/>
                <a:cs typeface="Arial" pitchFamily="34" charset="0"/>
              </a:rPr>
              <a:t>задачах-</a:t>
            </a:r>
            <a:r>
              <a:rPr lang="ru-RU" sz="2400" spc="-30" dirty="0" err="1" smtClean="0">
                <a:latin typeface="Arial" pitchFamily="34" charset="0"/>
                <a:ea typeface="Calibri"/>
                <a:cs typeface="Arial" pitchFamily="34" charset="0"/>
              </a:rPr>
              <a:t>подкризисах</a:t>
            </a: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 кризиса поздней зрелости: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Переоценка собственного «Я» </a:t>
            </a:r>
            <a:r>
              <a:rPr lang="ru-RU" sz="2400" i="1" spc="-30" dirty="0">
                <a:latin typeface="Arial" pitchFamily="34" charset="0"/>
                <a:ea typeface="Calibri"/>
                <a:cs typeface="Arial" pitchFamily="34" charset="0"/>
              </a:rPr>
              <a:t>помимо его профессиональной </a:t>
            </a:r>
            <a:r>
              <a:rPr lang="ru-RU" sz="2400" i="1" spc="-30" dirty="0" smtClean="0">
                <a:latin typeface="Arial" pitchFamily="34" charset="0"/>
                <a:ea typeface="Calibri"/>
                <a:cs typeface="Arial" pitchFamily="34" charset="0"/>
              </a:rPr>
              <a:t>роли, </a:t>
            </a: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которая 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вплоть до ухода на покой у многих людей остается главной.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i="1" spc="-30" dirty="0">
                <a:latin typeface="Arial" pitchFamily="34" charset="0"/>
                <a:ea typeface="Calibri"/>
                <a:cs typeface="Arial" pitchFamily="34" charset="0"/>
              </a:rPr>
              <a:t>Осознание факта ухудшения здоровья и старения тела, 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что дает возможность выработать у себя в этом плане необходимое равнодушие.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Исчезновение </a:t>
            </a:r>
            <a:r>
              <a:rPr lang="ru-RU" sz="2400" i="1" spc="-30" dirty="0" err="1" smtClean="0">
                <a:latin typeface="Arial" pitchFamily="34" charset="0"/>
                <a:ea typeface="Calibri"/>
                <a:cs typeface="Arial" pitchFamily="34" charset="0"/>
              </a:rPr>
              <a:t>самоозабоченности</a:t>
            </a:r>
            <a:r>
              <a:rPr lang="ru-RU" sz="2400" i="1" spc="-30" dirty="0" smtClean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тогда человек 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без ужаса может принять мысль о смерти.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Поздняя взрослость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spc="-30" dirty="0" err="1">
                <a:latin typeface="Arial" pitchFamily="34" charset="0"/>
                <a:ea typeface="Calibri"/>
                <a:cs typeface="Arial" pitchFamily="34" charset="0"/>
              </a:rPr>
              <a:t>Бернсайд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 с коллегами разбили позднюю взрослость на четыре десятилетия: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предстарческий 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период: от 60 до 69;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старческий 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период: от  70 до 79;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3300" spc="-30" dirty="0" err="1" smtClean="0">
                <a:latin typeface="Arial" pitchFamily="34" charset="0"/>
                <a:ea typeface="Calibri"/>
                <a:cs typeface="Arial" pitchFamily="34" charset="0"/>
              </a:rPr>
              <a:t>позднестарческий</a:t>
            </a: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период: от 80 до 89;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дряхлость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: от 90 до 99.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7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8</a:t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Социальное развитие в взрослого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Физическое развитие в поздней взрослости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8208912" cy="4824536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      Физическое здоровье заметно ухудшается в период поздней взрослости от относительного здоровья в 60 лет до дряхлости и различных хронических заболеваний у девяностолетних.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Происходит увядание кожи, изменение осанки, мышцы утрачивают эластичность, сжимается скелет.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Сенсорные функции человека, особенно зрение и слух, снижаются.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Работа мышц замедляется, кости становятся хрупкими, объем легких уменьшается.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Однако некоторые изменения можно приостановить или даже устранить благодаря физическим упражнениям, правильному питанию и хорошему уходу за здоровьем.</a:t>
            </a:r>
            <a:endParaRPr lang="ru-RU" sz="20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Когнитивное развитие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Большинство умственных навыков не затрагивается старением.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Однако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может уменьшаться скорость физических и умственных операций.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Может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наблюдаться ухудшение вторичной памяти, особенно, если надо запомнить новую информацию. Сенсорная память, первичная память и память на отдаленные события остаются сохранными, если не возникают заболевания, влияющие на них. 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0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Психосоциальное развитие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        На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седьмом десятке люди в целом, остаются тесно связаны с семьей и друзьями, но некоторым из них приходится столкнуться со снижением доходов, потерей друзей и близких и утратой сил.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        После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70 лет мир социальных отношений становится уже и к людям чаще приходят болезни.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        После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80 или 90 лет люди склонны удаляться от мира.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7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Психосоциальное развитие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Уход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на пенсию является значительной переменой статуса в позднем возрасте. Социальный мир, также как и физический, сужается. </a:t>
            </a:r>
            <a:endParaRPr lang="ru-RU" sz="20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Пожилые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люди учатся приспосабливаться к прекращению воспитательной деятельности, к ролям бабушек и дедушек, прабабушек и прадедушек, к осуществлению ухода за больным супругом (супругой), к потере супруга и близких друзей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Пожилым приходится изменять свои Я-концепции по мере того, как они теряют прежнюю автономию и становятся более зависимыми от других в удовлетворении своих повседневных нужд. </a:t>
            </a:r>
            <a:endParaRPr lang="ru-RU" sz="20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Одна из центральных задач этой стадии в том, что к концу жизни люди должны отказаться от старых связей и уступить власть другим.</a:t>
            </a:r>
            <a:endParaRPr lang="ru-RU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4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err="1" smtClean="0"/>
              <a:t>Э.Эриксон</a:t>
            </a:r>
            <a:r>
              <a:rPr lang="ru-RU" sz="3200" dirty="0" smtClean="0"/>
              <a:t> о поздней взрослости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dirty="0" smtClean="0"/>
              <a:t>Человек </a:t>
            </a:r>
            <a:r>
              <a:rPr lang="ru-RU" sz="2000" dirty="0"/>
              <a:t>выбирает между </a:t>
            </a:r>
            <a:r>
              <a:rPr lang="ru-RU" sz="2000" i="1" dirty="0"/>
              <a:t>эго-интеграцией</a:t>
            </a:r>
            <a:r>
              <a:rPr lang="ru-RU" sz="2000" b="1" dirty="0"/>
              <a:t> </a:t>
            </a:r>
            <a:r>
              <a:rPr lang="ru-RU" sz="2000" dirty="0"/>
              <a:t>(целостностью) и </a:t>
            </a:r>
            <a:r>
              <a:rPr lang="ru-RU" sz="2000" i="1" dirty="0"/>
              <a:t>отчаянием</a:t>
            </a:r>
            <a:r>
              <a:rPr lang="ru-RU" sz="2000" b="1" dirty="0"/>
              <a:t> </a:t>
            </a:r>
            <a:r>
              <a:rPr lang="ru-RU" sz="2000" dirty="0"/>
              <a:t>(безысходностью). </a:t>
            </a:r>
            <a:endParaRPr lang="ru-RU" sz="20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Ощущение </a:t>
            </a:r>
            <a:r>
              <a:rPr lang="ru-RU" sz="2000" dirty="0"/>
              <a:t>интеграции эго, которое вбирает в себя приятие человеком уникального жизненного цикла с его историей побед и поражений, поддерживает ощущение порядка и значительности в личной жизни и в мире вокруг</a:t>
            </a:r>
            <a:r>
              <a:rPr lang="ru-RU" sz="2000" dirty="0" smtClean="0"/>
              <a:t>. </a:t>
            </a:r>
          </a:p>
          <a:p>
            <a:pPr marL="45720" indent="0" algn="just">
              <a:buNone/>
            </a:pPr>
            <a:r>
              <a:rPr lang="ru-RU" sz="2000" dirty="0" smtClean="0"/>
              <a:t>В </a:t>
            </a:r>
            <a:r>
              <a:rPr lang="ru-RU" sz="2000" dirty="0"/>
              <a:t>старости эго-интеграция воплощается в такой добродетели возраста, как </a:t>
            </a:r>
            <a:r>
              <a:rPr lang="ru-RU" sz="2000" b="1" i="1" dirty="0"/>
              <a:t>мудрость</a:t>
            </a:r>
            <a:r>
              <a:rPr lang="ru-RU" sz="2000" b="1" dirty="0"/>
              <a:t>.</a:t>
            </a:r>
            <a:r>
              <a:rPr lang="ru-RU" sz="2000" dirty="0"/>
              <a:t> Люди, развившие в себе мудрость, становятся образцами интегрирования и совершенства. </a:t>
            </a:r>
            <a:endParaRPr lang="ru-RU" sz="20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Если </a:t>
            </a:r>
            <a:r>
              <a:rPr lang="ru-RU" sz="2000" dirty="0"/>
              <a:t>человеку кажется, что жизнь прожита зря, то очень вероятно погружение его в отчаяние</a:t>
            </a:r>
            <a:r>
              <a:rPr lang="ru-RU" sz="2000" b="1" dirty="0"/>
              <a:t>, </a:t>
            </a:r>
            <a:r>
              <a:rPr lang="ru-RU" sz="2000" dirty="0"/>
              <a:t>и ему будет казаться, что времени слишком мало, чтобы начать все сначала. Отчаяние проявляется в страхе смерти или в презрении к другим ценностям и их отрицании, в отрицании общественных институтов и другого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140024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Смерть и умирание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Смерть – это последнее критическое  событие в жизни человека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На физиологическом уровне она представляет собой необратимое прекращение всех жизненных функций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На психологическом уровне она имеет личную значимость и личное значение для самого умирающего и его родных и близких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Некоторые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исследования демонстрируют, что в целом, смерти меньше боятся старики и люди, имеющие твердую цель в жизни, и что многие пожилые люди спокойно относятся к перспективе собственной смерти. Пожилых людей страшит скорее не сама смерть, а возможность длительного и мучительного умирания.</a:t>
            </a:r>
            <a:endParaRPr lang="ru-RU" sz="16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Смерть и умирание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 err="1">
                <a:latin typeface="Arial" pitchFamily="34" charset="0"/>
                <a:ea typeface="Calibri"/>
                <a:cs typeface="Arial" pitchFamily="34" charset="0"/>
              </a:rPr>
              <a:t>Кюблер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-Росс выделила пять стадий приспособления к мысли о смерти: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отрицание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гнев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торг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депрессия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принятие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Однако, каждый человек по-своему справляется с мыслью о скорой смерти.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0576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ru-RU" sz="24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7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Взрослость и ее кризисы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96855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Акмеология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Ранная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взрослость (от 20 до 40 лет).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Кризис середины жизни.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Средняя взрослость (от 40 до 60).</a:t>
            </a:r>
          </a:p>
          <a:p>
            <a:pPr marL="45720" indent="0" algn="just">
              <a:buNone/>
            </a:pP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Геронтология: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Кризис поздней взрослости.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Поздняя взрослость (от 60 и дальше):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предстарческий возраст (60-69);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старческий возраст (70-79);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позднестарческий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период (80-89);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дряхлость (90-99).</a:t>
            </a:r>
            <a:endParaRPr lang="ru-RU" dirty="0">
              <a:solidFill>
                <a:srgbClr val="222222"/>
              </a:solidFill>
              <a:latin typeface="Arial"/>
            </a:endParaRPr>
          </a:p>
          <a:p>
            <a:pPr marL="45720" indent="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Возрастные часы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8856984" cy="44644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     Возрастные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часы выполняют функцию внутренней временной диаграммы или «расписания жизни»: сверяясь с ними, мы определяем насколько медленно или быстро продвигаемся вперед относительно социальных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событий. 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Зрелость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       К 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понятию зрелости приводит объединение факторов биологического, социального и психологического возраста. Психологические факторы, такие как материальная и социальная независимость и автономия, способность самостоятельно принимать решения, благоразумность, надежность, умение сострадать, являются важными «ингредиентами» зрелости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Таким образом, </a:t>
            </a:r>
            <a:r>
              <a:rPr lang="ru-RU" sz="2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четкой </a:t>
            </a:r>
            <a:r>
              <a:rPr lang="ru-RU" sz="2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возрастной границы наступления взрослости не существует.</a:t>
            </a:r>
            <a:endParaRPr lang="ru-RU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Ранняя взрослость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5112568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     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Три самостоятельные системы, связанные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 различными аспектами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Я, можно выделить в развитии человека во взрослости: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Я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индивидуум,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Я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член семьи,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Я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работник.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6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34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Пик физической деятельности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</a:p>
          <a:p>
            <a:pPr marL="45720" indent="0" algn="just">
              <a:buNone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     Большинство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молодых взрослых – сильнее, здоровее и выносливее, чем в предыдущие и последующие периоды, в самом расцвете их способность к воспроизведению потомства, они обладают устойчивой половой идентичностью и сложившимися формами половой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активности.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Трудовая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i="1" dirty="0" smtClean="0"/>
              <a:t>      </a:t>
            </a:r>
            <a:r>
              <a:rPr lang="ru-RU" sz="3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Трудовая </a:t>
            </a:r>
            <a:r>
              <a:rPr lang="ru-RU" sz="3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определяет образ жизни взрослого человека, материальное положение, престиж и ценности, главный объект приложения сил и навыков, сосредоточение его честолюбивых помыслов, и даже манеру одеваться и круг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общения.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 smtClean="0"/>
              <a:t>Э.Эриксон</a:t>
            </a:r>
            <a:r>
              <a:rPr lang="ru-RU" sz="3600" dirty="0" smtClean="0"/>
              <a:t> о ранней зрелости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8208912" cy="4968552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Дилемма, выбор между </a:t>
            </a:r>
            <a:r>
              <a:rPr lang="ru-RU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близостью и изоляцией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Человек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этом периоде готов смешать свою идентичность с партнером, с которым он будет разделять цикл: «работа-рождение детей-отдых». Установление своей идентичности в близких отношениях с другими людьми является важной задачей возраста. 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Добродетель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возраста -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любовь.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Любовь принимает много различных форм. Если между взрослыми людьми наступает настоящая близость, то любовь включает в себя разделенную идентичность (без утраты каждым своих неповторимых особенностей) и взаимное уважение.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Выбор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изоляции дает «сердцевинную патологию стадии» - исключительность, отвержение.</a:t>
            </a:r>
          </a:p>
        </p:txBody>
      </p:sp>
    </p:spTree>
    <p:extLst>
      <p:ext uri="{BB962C8B-B14F-4D97-AF65-F5344CB8AC3E}">
        <p14:creationId xmlns:p14="http://schemas.microsoft.com/office/powerpoint/2010/main" val="331453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721</TotalTime>
  <Words>1686</Words>
  <Application>Microsoft Office PowerPoint</Application>
  <PresentationFormat>Экран (4:3)</PresentationFormat>
  <Paragraphs>126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Социальная психология развития</vt:lpstr>
      <vt:lpstr>Тема 8  Социальное развитие в взрослого</vt:lpstr>
      <vt:lpstr>Взрослость и ее кризисы</vt:lpstr>
      <vt:lpstr>Возрастные часы</vt:lpstr>
      <vt:lpstr>Зрелость </vt:lpstr>
      <vt:lpstr>Ранняя взрослость</vt:lpstr>
      <vt:lpstr>Пик физической деятельности</vt:lpstr>
      <vt:lpstr>Трудовая деятельность</vt:lpstr>
      <vt:lpstr>Э.Эриксон о ранней зрелости</vt:lpstr>
      <vt:lpstr>Новообразование взрослости</vt:lpstr>
      <vt:lpstr>Кризис середины жизни</vt:lpstr>
      <vt:lpstr>Р. Пекк. Выход из кризиса середины жизни</vt:lpstr>
      <vt:lpstr>Средняя взрослость</vt:lpstr>
      <vt:lpstr>Когнитивные возможности</vt:lpstr>
      <vt:lpstr>Психосоциальное развитие</vt:lpstr>
      <vt:lpstr>Э. Эриксон о средней взрослости</vt:lpstr>
      <vt:lpstr>   Задачи развития в средней взрослости</vt:lpstr>
      <vt:lpstr>Кризис поздней зрелости</vt:lpstr>
      <vt:lpstr>Поздняя взрослость</vt:lpstr>
      <vt:lpstr>Физическое развитие в поздней взрослости</vt:lpstr>
      <vt:lpstr>Когнитивное развитие</vt:lpstr>
      <vt:lpstr>Психосоциальное развитие</vt:lpstr>
      <vt:lpstr>Психосоциальное развитие</vt:lpstr>
      <vt:lpstr>Э.Эриксон о поздней взрослости</vt:lpstr>
      <vt:lpstr>Смерть и умирание</vt:lpstr>
      <vt:lpstr>Смерть и умирание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88</cp:revision>
  <dcterms:created xsi:type="dcterms:W3CDTF">2017-12-07T11:34:40Z</dcterms:created>
  <dcterms:modified xsi:type="dcterms:W3CDTF">2018-01-18T12:51:49Z</dcterms:modified>
</cp:coreProperties>
</file>