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9" r:id="rId27"/>
    <p:sldId id="272" r:id="rId28"/>
    <p:sldId id="273" r:id="rId29"/>
    <p:sldId id="271" r:id="rId30"/>
    <p:sldId id="274" r:id="rId31"/>
    <p:sldId id="275" r:id="rId32"/>
    <p:sldId id="276" r:id="rId33"/>
    <p:sldId id="278" r:id="rId34"/>
    <p:sldId id="279" r:id="rId35"/>
    <p:sldId id="297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FFD4F-DFE2-4D05-9E70-B0F71C36D5F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4B0C6-1086-4800-AD49-20EB9EB7308A}">
      <dgm:prSet phldrT="[Текст]" custT="1"/>
      <dgm:spPr>
        <a:xfrm>
          <a:off x="2510677" y="2079176"/>
          <a:ext cx="3486057" cy="810522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КОММУНИКАЦИЯ</a:t>
          </a:r>
        </a:p>
      </dgm:t>
    </dgm:pt>
    <dgm:pt modelId="{052C37AE-8CAB-4EEC-B536-72687D30DE41}" type="parTrans" cxnId="{226CD21A-622D-4C10-8850-99C4275C05B9}">
      <dgm:prSet/>
      <dgm:spPr/>
      <dgm:t>
        <a:bodyPr/>
        <a:lstStyle/>
        <a:p>
          <a:endParaRPr lang="ru-RU" sz="2000"/>
        </a:p>
      </dgm:t>
    </dgm:pt>
    <dgm:pt modelId="{15D2E774-E97E-40A0-8C37-39307E01781E}" type="sibTrans" cxnId="{226CD21A-622D-4C10-8850-99C4275C05B9}">
      <dgm:prSet/>
      <dgm:spPr/>
      <dgm:t>
        <a:bodyPr/>
        <a:lstStyle/>
        <a:p>
          <a:endParaRPr lang="ru-RU" sz="2000"/>
        </a:p>
      </dgm:t>
    </dgm:pt>
    <dgm:pt modelId="{7E489DA4-038C-4110-B904-BD59C333475E}">
      <dgm:prSet phldrT="[Текст]" custT="1"/>
      <dgm:spPr>
        <a:xfrm rot="16200000">
          <a:off x="884634" y="-884634"/>
          <a:ext cx="2484437" cy="4253706"/>
        </a:xfrm>
        <a:prstGeom prst="round1Rect">
          <a:avLst/>
        </a:prstGeom>
        <a:solidFill>
          <a:sysClr val="window" lastClr="FFFFFF">
            <a:lumMod val="6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Универсальное значение:</a:t>
          </a:r>
        </a:p>
        <a:p>
          <a:r>
            <a:rPr lang="ru-RU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 связи любых объектов материального и духовного мира</a:t>
          </a:r>
        </a:p>
      </dgm:t>
    </dgm:pt>
    <dgm:pt modelId="{342CB2A2-4A0F-4324-9F9F-39234FBB807A}" type="parTrans" cxnId="{8CAFB9E0-1DF4-4613-A102-229E8C378572}">
      <dgm:prSet/>
      <dgm:spPr/>
      <dgm:t>
        <a:bodyPr/>
        <a:lstStyle/>
        <a:p>
          <a:endParaRPr lang="ru-RU" sz="2000"/>
        </a:p>
      </dgm:t>
    </dgm:pt>
    <dgm:pt modelId="{5A745C1D-8FD9-4AC4-81C1-E2B95311C465}" type="sibTrans" cxnId="{8CAFB9E0-1DF4-4613-A102-229E8C378572}">
      <dgm:prSet/>
      <dgm:spPr/>
      <dgm:t>
        <a:bodyPr/>
        <a:lstStyle/>
        <a:p>
          <a:endParaRPr lang="ru-RU" sz="2000"/>
        </a:p>
      </dgm:t>
    </dgm:pt>
    <dgm:pt modelId="{1A172B43-0705-4FAC-829C-0C14427D9861}">
      <dgm:prSet phldrT="[Текст]" custT="1"/>
      <dgm:spPr>
        <a:xfrm>
          <a:off x="4253706" y="0"/>
          <a:ext cx="4253706" cy="2484437"/>
        </a:xfrm>
        <a:prstGeom prst="round1Rect">
          <a:avLst/>
        </a:prstGeo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Техническое значение: путь сообщения, связи одного места с другим, средства передачи информации и других материальных и идеальных объектов из одного места в другое</a:t>
          </a:r>
        </a:p>
      </dgm:t>
    </dgm:pt>
    <dgm:pt modelId="{02434CC8-828A-4FE7-93F5-FFE2C52B380C}" type="parTrans" cxnId="{1CE09100-0AD6-4D68-8D33-C7B8DD89282C}">
      <dgm:prSet/>
      <dgm:spPr/>
      <dgm:t>
        <a:bodyPr/>
        <a:lstStyle/>
        <a:p>
          <a:endParaRPr lang="ru-RU" sz="2000"/>
        </a:p>
      </dgm:t>
    </dgm:pt>
    <dgm:pt modelId="{1E134E2F-B19E-496C-8010-526F5F31416D}" type="sibTrans" cxnId="{1CE09100-0AD6-4D68-8D33-C7B8DD89282C}">
      <dgm:prSet/>
      <dgm:spPr/>
      <dgm:t>
        <a:bodyPr/>
        <a:lstStyle/>
        <a:p>
          <a:endParaRPr lang="ru-RU" sz="2000"/>
        </a:p>
      </dgm:t>
    </dgm:pt>
    <dgm:pt modelId="{B8232257-E07E-4CBE-9C74-ECA8DEBCE514}">
      <dgm:prSet phldrT="[Текст]"/>
      <dgm:spPr/>
      <dgm:t>
        <a:bodyPr/>
        <a:lstStyle/>
        <a:p>
          <a:endParaRPr lang="ru-RU" sz="2000"/>
        </a:p>
      </dgm:t>
    </dgm:pt>
    <dgm:pt modelId="{7680D36B-D0B5-4E63-8B8C-F8CCC49B74CF}" type="parTrans" cxnId="{4CA64935-62E4-4FC2-966B-2B11F5678956}">
      <dgm:prSet/>
      <dgm:spPr/>
      <dgm:t>
        <a:bodyPr/>
        <a:lstStyle/>
        <a:p>
          <a:endParaRPr lang="ru-RU" sz="2000"/>
        </a:p>
      </dgm:t>
    </dgm:pt>
    <dgm:pt modelId="{7FFEDAC5-4C52-4919-A899-4BC484595E6D}" type="sibTrans" cxnId="{4CA64935-62E4-4FC2-966B-2B11F5678956}">
      <dgm:prSet/>
      <dgm:spPr/>
      <dgm:t>
        <a:bodyPr/>
        <a:lstStyle/>
        <a:p>
          <a:endParaRPr lang="ru-RU" sz="2000"/>
        </a:p>
      </dgm:t>
    </dgm:pt>
    <dgm:pt modelId="{F9EF87EB-1EC6-4C7F-AAA3-1E32D77D9F6E}">
      <dgm:prSet phldrT="[Текст]"/>
      <dgm:spPr/>
      <dgm:t>
        <a:bodyPr/>
        <a:lstStyle/>
        <a:p>
          <a:endParaRPr lang="ru-RU" sz="2000"/>
        </a:p>
      </dgm:t>
    </dgm:pt>
    <dgm:pt modelId="{D8468F0F-DF7F-41FD-80E3-E26197FADFA3}" type="parTrans" cxnId="{CF33C4DD-363C-41AB-8CCC-853C2769FAA6}">
      <dgm:prSet/>
      <dgm:spPr/>
      <dgm:t>
        <a:bodyPr/>
        <a:lstStyle/>
        <a:p>
          <a:endParaRPr lang="ru-RU" sz="2000"/>
        </a:p>
      </dgm:t>
    </dgm:pt>
    <dgm:pt modelId="{CD7D011A-86F0-422C-A885-42A1F3A3AAE1}" type="sibTrans" cxnId="{CF33C4DD-363C-41AB-8CCC-853C2769FAA6}">
      <dgm:prSet/>
      <dgm:spPr/>
      <dgm:t>
        <a:bodyPr/>
        <a:lstStyle/>
        <a:p>
          <a:endParaRPr lang="ru-RU" sz="2000"/>
        </a:p>
      </dgm:t>
    </dgm:pt>
    <dgm:pt modelId="{1FE5EEA0-D983-4442-9C20-BC74A322F7EC}">
      <dgm:prSet custT="1"/>
      <dgm:spPr>
        <a:xfrm rot="5400000">
          <a:off x="5138341" y="1599802"/>
          <a:ext cx="2484437" cy="4253706"/>
        </a:xfrm>
        <a:prstGeom prst="round1Rect">
          <a:avLst/>
        </a:prstGeom>
        <a:solidFill>
          <a:sysClr val="window" lastClr="FFFFFF">
            <a:lumMod val="6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Социальное значение: многообразные связи и отношения, возникающие в человеческом обществе. </a:t>
          </a:r>
        </a:p>
      </dgm:t>
    </dgm:pt>
    <dgm:pt modelId="{665244F8-14DC-4794-9C45-2D26E61A4977}" type="parTrans" cxnId="{161C34BD-5182-4804-9288-9057743E5F44}">
      <dgm:prSet/>
      <dgm:spPr/>
      <dgm:t>
        <a:bodyPr/>
        <a:lstStyle/>
        <a:p>
          <a:endParaRPr lang="ru-RU" sz="2000"/>
        </a:p>
      </dgm:t>
    </dgm:pt>
    <dgm:pt modelId="{EE328F77-0F8E-4474-B80B-1789FEBA94CA}" type="sibTrans" cxnId="{161C34BD-5182-4804-9288-9057743E5F44}">
      <dgm:prSet/>
      <dgm:spPr/>
      <dgm:t>
        <a:bodyPr/>
        <a:lstStyle/>
        <a:p>
          <a:endParaRPr lang="ru-RU" sz="2000"/>
        </a:p>
      </dgm:t>
    </dgm:pt>
    <dgm:pt modelId="{B3643C20-C0BE-4C27-9403-C91070EF731D}">
      <dgm:prSet/>
      <dgm:spPr/>
      <dgm:t>
        <a:bodyPr/>
        <a:lstStyle/>
        <a:p>
          <a:endParaRPr lang="ru-RU" sz="2000"/>
        </a:p>
      </dgm:t>
    </dgm:pt>
    <dgm:pt modelId="{C072AE69-5A43-4D7D-997C-EBDD7897AC38}" type="parTrans" cxnId="{5741A70E-7844-4AEA-80D7-294C1EE4AF2F}">
      <dgm:prSet/>
      <dgm:spPr/>
      <dgm:t>
        <a:bodyPr/>
        <a:lstStyle/>
        <a:p>
          <a:endParaRPr lang="ru-RU" sz="2000"/>
        </a:p>
      </dgm:t>
    </dgm:pt>
    <dgm:pt modelId="{B3EE1476-0512-414D-80DA-0583DE81070D}" type="sibTrans" cxnId="{5741A70E-7844-4AEA-80D7-294C1EE4AF2F}">
      <dgm:prSet/>
      <dgm:spPr/>
      <dgm:t>
        <a:bodyPr/>
        <a:lstStyle/>
        <a:p>
          <a:endParaRPr lang="ru-RU" sz="2000"/>
        </a:p>
      </dgm:t>
    </dgm:pt>
    <dgm:pt modelId="{1C45A8DA-B556-47C6-89CC-0A7C0E95BED4}">
      <dgm:prSet custT="1"/>
      <dgm:spPr>
        <a:xfrm rot="10800000">
          <a:off x="0" y="2484437"/>
          <a:ext cx="4253706" cy="2484437"/>
        </a:xfrm>
        <a:prstGeom prst="round1Rect">
          <a:avLst/>
        </a:prstGeo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Биологическое значение: сигнальный способ связи у животных, птиц, насекомых и т. д.</a:t>
          </a:r>
        </a:p>
      </dgm:t>
    </dgm:pt>
    <dgm:pt modelId="{51202821-E74C-4F99-BC95-9531BB054286}" type="parTrans" cxnId="{70FD38A9-8A5C-4F6C-AD19-5EDDD4B90164}">
      <dgm:prSet/>
      <dgm:spPr/>
      <dgm:t>
        <a:bodyPr/>
        <a:lstStyle/>
        <a:p>
          <a:endParaRPr lang="ru-RU" sz="2000"/>
        </a:p>
      </dgm:t>
    </dgm:pt>
    <dgm:pt modelId="{6E4FF721-900B-457E-AB66-97CFD16CA892}" type="sibTrans" cxnId="{70FD38A9-8A5C-4F6C-AD19-5EDDD4B90164}">
      <dgm:prSet/>
      <dgm:spPr/>
      <dgm:t>
        <a:bodyPr/>
        <a:lstStyle/>
        <a:p>
          <a:endParaRPr lang="ru-RU" sz="2000"/>
        </a:p>
      </dgm:t>
    </dgm:pt>
    <dgm:pt modelId="{4015FDD8-4E05-41AC-80AD-00B28E6DFDE3}" type="pres">
      <dgm:prSet presAssocID="{364FFD4F-DFE2-4D05-9E70-B0F71C36D5F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6D491-3910-453A-A051-A379D522D6DF}" type="pres">
      <dgm:prSet presAssocID="{364FFD4F-DFE2-4D05-9E70-B0F71C36D5F8}" presName="matrix" presStyleCnt="0"/>
      <dgm:spPr/>
    </dgm:pt>
    <dgm:pt modelId="{FFFBB1BE-1585-4289-B87A-B6141BC7384C}" type="pres">
      <dgm:prSet presAssocID="{364FFD4F-DFE2-4D05-9E70-B0F71C36D5F8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3CD6F6B3-419C-41A4-8FDA-931BE3226F7E}" type="pres">
      <dgm:prSet presAssocID="{364FFD4F-DFE2-4D05-9E70-B0F71C36D5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0ECF6-1DD8-4CCD-8BD1-FEAF4451431E}" type="pres">
      <dgm:prSet presAssocID="{364FFD4F-DFE2-4D05-9E70-B0F71C36D5F8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E0E45D5C-2E1E-497C-8447-AA617540A0A9}" type="pres">
      <dgm:prSet presAssocID="{364FFD4F-DFE2-4D05-9E70-B0F71C36D5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BD09E-0F00-4B90-8762-B9EA6B83EDBA}" type="pres">
      <dgm:prSet presAssocID="{364FFD4F-DFE2-4D05-9E70-B0F71C36D5F8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CDA0A615-91A5-4AF8-9CD3-292B30887DF5}" type="pres">
      <dgm:prSet presAssocID="{364FFD4F-DFE2-4D05-9E70-B0F71C36D5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CBBAA-2BBF-41B2-B04E-5728AFE738C8}" type="pres">
      <dgm:prSet presAssocID="{364FFD4F-DFE2-4D05-9E70-B0F71C36D5F8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0B9F89DF-56C2-42EB-BE83-E3A056672861}" type="pres">
      <dgm:prSet presAssocID="{364FFD4F-DFE2-4D05-9E70-B0F71C36D5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006A0-F477-46CD-B3B0-A71CDAC7BFD7}" type="pres">
      <dgm:prSet presAssocID="{364FFD4F-DFE2-4D05-9E70-B0F71C36D5F8}" presName="centerTile" presStyleLbl="fgShp" presStyleIdx="0" presStyleCnt="1" custScaleX="136589" custScaleY="65248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FD0EF4A-DF47-4F45-9FB3-8EA8937D7D77}" type="presOf" srcId="{1A172B43-0705-4FAC-829C-0C14427D9861}" destId="{5D80ECF6-1DD8-4CCD-8BD1-FEAF4451431E}" srcOrd="0" destOrd="0" presId="urn:microsoft.com/office/officeart/2005/8/layout/matrix1"/>
    <dgm:cxn modelId="{226CD21A-622D-4C10-8850-99C4275C05B9}" srcId="{364FFD4F-DFE2-4D05-9E70-B0F71C36D5F8}" destId="{2004B0C6-1086-4800-AD49-20EB9EB7308A}" srcOrd="0" destOrd="0" parTransId="{052C37AE-8CAB-4EEC-B536-72687D30DE41}" sibTransId="{15D2E774-E97E-40A0-8C37-39307E01781E}"/>
    <dgm:cxn modelId="{39FD3DD8-566F-4FA5-A044-817F92850258}" type="presOf" srcId="{1C45A8DA-B556-47C6-89CC-0A7C0E95BED4}" destId="{893BD09E-0F00-4B90-8762-B9EA6B83EDBA}" srcOrd="0" destOrd="0" presId="urn:microsoft.com/office/officeart/2005/8/layout/matrix1"/>
    <dgm:cxn modelId="{69F98423-30D4-489A-8FB3-F592DD387D87}" type="presOf" srcId="{7E489DA4-038C-4110-B904-BD59C333475E}" destId="{FFFBB1BE-1585-4289-B87A-B6141BC7384C}" srcOrd="0" destOrd="0" presId="urn:microsoft.com/office/officeart/2005/8/layout/matrix1"/>
    <dgm:cxn modelId="{D6F35221-6CC1-4CD9-B636-647D698D49F7}" type="presOf" srcId="{1FE5EEA0-D983-4442-9C20-BC74A322F7EC}" destId="{0B9F89DF-56C2-42EB-BE83-E3A056672861}" srcOrd="1" destOrd="0" presId="urn:microsoft.com/office/officeart/2005/8/layout/matrix1"/>
    <dgm:cxn modelId="{1CE09100-0AD6-4D68-8D33-C7B8DD89282C}" srcId="{2004B0C6-1086-4800-AD49-20EB9EB7308A}" destId="{1A172B43-0705-4FAC-829C-0C14427D9861}" srcOrd="1" destOrd="0" parTransId="{02434CC8-828A-4FE7-93F5-FFE2C52B380C}" sibTransId="{1E134E2F-B19E-496C-8010-526F5F31416D}"/>
    <dgm:cxn modelId="{5741A70E-7844-4AEA-80D7-294C1EE4AF2F}" srcId="{2004B0C6-1086-4800-AD49-20EB9EB7308A}" destId="{B3643C20-C0BE-4C27-9403-C91070EF731D}" srcOrd="5" destOrd="0" parTransId="{C072AE69-5A43-4D7D-997C-EBDD7897AC38}" sibTransId="{B3EE1476-0512-414D-80DA-0583DE81070D}"/>
    <dgm:cxn modelId="{8CAFB9E0-1DF4-4613-A102-229E8C378572}" srcId="{2004B0C6-1086-4800-AD49-20EB9EB7308A}" destId="{7E489DA4-038C-4110-B904-BD59C333475E}" srcOrd="0" destOrd="0" parTransId="{342CB2A2-4A0F-4324-9F9F-39234FBB807A}" sibTransId="{5A745C1D-8FD9-4AC4-81C1-E2B95311C465}"/>
    <dgm:cxn modelId="{CF33C4DD-363C-41AB-8CCC-853C2769FAA6}" srcId="{2004B0C6-1086-4800-AD49-20EB9EB7308A}" destId="{F9EF87EB-1EC6-4C7F-AAA3-1E32D77D9F6E}" srcOrd="6" destOrd="0" parTransId="{D8468F0F-DF7F-41FD-80E3-E26197FADFA3}" sibTransId="{CD7D011A-86F0-422C-A885-42A1F3A3AAE1}"/>
    <dgm:cxn modelId="{07F68554-0DF2-4EF0-9D46-5D503C589F2E}" type="presOf" srcId="{1FE5EEA0-D983-4442-9C20-BC74A322F7EC}" destId="{CECCBBAA-2BBF-41B2-B04E-5728AFE738C8}" srcOrd="0" destOrd="0" presId="urn:microsoft.com/office/officeart/2005/8/layout/matrix1"/>
    <dgm:cxn modelId="{D2C0F5B2-C423-4749-B581-81382361D1AC}" type="presOf" srcId="{7E489DA4-038C-4110-B904-BD59C333475E}" destId="{3CD6F6B3-419C-41A4-8FDA-931BE3226F7E}" srcOrd="1" destOrd="0" presId="urn:microsoft.com/office/officeart/2005/8/layout/matrix1"/>
    <dgm:cxn modelId="{985A2C15-E944-4161-89EA-6A7D9DAA2683}" type="presOf" srcId="{2004B0C6-1086-4800-AD49-20EB9EB7308A}" destId="{952006A0-F477-46CD-B3B0-A71CDAC7BFD7}" srcOrd="0" destOrd="0" presId="urn:microsoft.com/office/officeart/2005/8/layout/matrix1"/>
    <dgm:cxn modelId="{05C3D94A-A044-4561-AF5A-4490AED84D1A}" type="presOf" srcId="{1A172B43-0705-4FAC-829C-0C14427D9861}" destId="{E0E45D5C-2E1E-497C-8447-AA617540A0A9}" srcOrd="1" destOrd="0" presId="urn:microsoft.com/office/officeart/2005/8/layout/matrix1"/>
    <dgm:cxn modelId="{70FD38A9-8A5C-4F6C-AD19-5EDDD4B90164}" srcId="{2004B0C6-1086-4800-AD49-20EB9EB7308A}" destId="{1C45A8DA-B556-47C6-89CC-0A7C0E95BED4}" srcOrd="2" destOrd="0" parTransId="{51202821-E74C-4F99-BC95-9531BB054286}" sibTransId="{6E4FF721-900B-457E-AB66-97CFD16CA892}"/>
    <dgm:cxn modelId="{C1D83906-1C9A-4727-AC5B-5FC53463CFD5}" type="presOf" srcId="{364FFD4F-DFE2-4D05-9E70-B0F71C36D5F8}" destId="{4015FDD8-4E05-41AC-80AD-00B28E6DFDE3}" srcOrd="0" destOrd="0" presId="urn:microsoft.com/office/officeart/2005/8/layout/matrix1"/>
    <dgm:cxn modelId="{0E3EEC2A-6ADB-4DF0-ABE4-7AC08EA964B9}" type="presOf" srcId="{1C45A8DA-B556-47C6-89CC-0A7C0E95BED4}" destId="{CDA0A615-91A5-4AF8-9CD3-292B30887DF5}" srcOrd="1" destOrd="0" presId="urn:microsoft.com/office/officeart/2005/8/layout/matrix1"/>
    <dgm:cxn modelId="{161C34BD-5182-4804-9288-9057743E5F44}" srcId="{2004B0C6-1086-4800-AD49-20EB9EB7308A}" destId="{1FE5EEA0-D983-4442-9C20-BC74A322F7EC}" srcOrd="3" destOrd="0" parTransId="{665244F8-14DC-4794-9C45-2D26E61A4977}" sibTransId="{EE328F77-0F8E-4474-B80B-1789FEBA94CA}"/>
    <dgm:cxn modelId="{4CA64935-62E4-4FC2-966B-2B11F5678956}" srcId="{2004B0C6-1086-4800-AD49-20EB9EB7308A}" destId="{B8232257-E07E-4CBE-9C74-ECA8DEBCE514}" srcOrd="4" destOrd="0" parTransId="{7680D36B-D0B5-4E63-8B8C-F8CCC49B74CF}" sibTransId="{7FFEDAC5-4C52-4919-A899-4BC484595E6D}"/>
    <dgm:cxn modelId="{66929F4B-1439-48D4-8E9F-AA06ADCF7C65}" type="presParOf" srcId="{4015FDD8-4E05-41AC-80AD-00B28E6DFDE3}" destId="{EBC6D491-3910-453A-A051-A379D522D6DF}" srcOrd="0" destOrd="0" presId="urn:microsoft.com/office/officeart/2005/8/layout/matrix1"/>
    <dgm:cxn modelId="{BE763807-432B-45A7-B6B7-0789820E4C61}" type="presParOf" srcId="{EBC6D491-3910-453A-A051-A379D522D6DF}" destId="{FFFBB1BE-1585-4289-B87A-B6141BC7384C}" srcOrd="0" destOrd="0" presId="urn:microsoft.com/office/officeart/2005/8/layout/matrix1"/>
    <dgm:cxn modelId="{B0DDF4F0-C8E7-4009-A6EA-4DB26D7F00E3}" type="presParOf" srcId="{EBC6D491-3910-453A-A051-A379D522D6DF}" destId="{3CD6F6B3-419C-41A4-8FDA-931BE3226F7E}" srcOrd="1" destOrd="0" presId="urn:microsoft.com/office/officeart/2005/8/layout/matrix1"/>
    <dgm:cxn modelId="{6FC5AEEF-AD47-4478-84CB-7035FAB01019}" type="presParOf" srcId="{EBC6D491-3910-453A-A051-A379D522D6DF}" destId="{5D80ECF6-1DD8-4CCD-8BD1-FEAF4451431E}" srcOrd="2" destOrd="0" presId="urn:microsoft.com/office/officeart/2005/8/layout/matrix1"/>
    <dgm:cxn modelId="{6855D943-02B5-49A1-AB7B-B6660E3B4BB2}" type="presParOf" srcId="{EBC6D491-3910-453A-A051-A379D522D6DF}" destId="{E0E45D5C-2E1E-497C-8447-AA617540A0A9}" srcOrd="3" destOrd="0" presId="urn:microsoft.com/office/officeart/2005/8/layout/matrix1"/>
    <dgm:cxn modelId="{9E381CCC-C8C8-4E93-8400-39DC5217D842}" type="presParOf" srcId="{EBC6D491-3910-453A-A051-A379D522D6DF}" destId="{893BD09E-0F00-4B90-8762-B9EA6B83EDBA}" srcOrd="4" destOrd="0" presId="urn:microsoft.com/office/officeart/2005/8/layout/matrix1"/>
    <dgm:cxn modelId="{DEDA40D2-6F01-4D77-97B4-2EA06D26216D}" type="presParOf" srcId="{EBC6D491-3910-453A-A051-A379D522D6DF}" destId="{CDA0A615-91A5-4AF8-9CD3-292B30887DF5}" srcOrd="5" destOrd="0" presId="urn:microsoft.com/office/officeart/2005/8/layout/matrix1"/>
    <dgm:cxn modelId="{BCD980EA-AB2B-41E8-BEC4-6F61956C46DC}" type="presParOf" srcId="{EBC6D491-3910-453A-A051-A379D522D6DF}" destId="{CECCBBAA-2BBF-41B2-B04E-5728AFE738C8}" srcOrd="6" destOrd="0" presId="urn:microsoft.com/office/officeart/2005/8/layout/matrix1"/>
    <dgm:cxn modelId="{F6A2E955-B3B5-454A-ADF7-FA4ACE32028E}" type="presParOf" srcId="{EBC6D491-3910-453A-A051-A379D522D6DF}" destId="{0B9F89DF-56C2-42EB-BE83-E3A056672861}" srcOrd="7" destOrd="0" presId="urn:microsoft.com/office/officeart/2005/8/layout/matrix1"/>
    <dgm:cxn modelId="{FEBECA29-96F4-4768-832E-4FC3CFC1CF47}" type="presParOf" srcId="{4015FDD8-4E05-41AC-80AD-00B28E6DFDE3}" destId="{952006A0-F477-46CD-B3B0-A71CDAC7BF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86696-D45A-4B44-8799-EE2A562BB9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FA6FD-F219-4758-AB0D-C44CFA9B8615}">
      <dgm:prSet phldrT="[Текст]" custT="1"/>
      <dgm:spPr>
        <a:xfrm>
          <a:off x="74" y="1005580"/>
          <a:ext cx="2962656" cy="862866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0" i="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ПОЛИЛОГИЧЕСКАЯ ФОРМА</a:t>
          </a:r>
        </a:p>
      </dgm:t>
    </dgm:pt>
    <dgm:pt modelId="{D39D5837-0910-4213-BA8A-A0CF92A7992F}" type="parTrans" cxnId="{F94FF1E6-FD37-4045-BE45-AAE77353F772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E02ED-8C33-4C65-B378-98A1E593FDFF}" type="sibTrans" cxnId="{F94FF1E6-FD37-4045-BE45-AAE77353F772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C4936-2508-46A3-8464-D2F3FF0502D1}">
      <dgm:prSet phldrT="[Текст]" custT="1"/>
      <dgm:spPr>
        <a:xfrm rot="5400000">
          <a:off x="4888016" y="-1192955"/>
          <a:ext cx="1409365" cy="525993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800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МНОГОСТОРОННЕЕ ОБЩЕНИЕ, НЕРЕДКО ИМЕЮЩЕЕ ХАРАКТЕР БОРЬБЫ ЗА ОВЛАДЕНИЕ КОММУНИКАТИВНОЙ ИНИЦИАТИВОЙ</a:t>
          </a:r>
        </a:p>
      </dgm:t>
    </dgm:pt>
    <dgm:pt modelId="{9C562FF0-D2D4-4F73-8BD3-4894DEEE2A60}" type="parTrans" cxnId="{3EF6A5AC-7B29-49C8-9301-A8ECBF627B43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A6B0D-692E-41B4-B321-D1F112AC1B8F}" type="sibTrans" cxnId="{3EF6A5AC-7B29-49C8-9301-A8ECBF627B43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CCCF1-F6B6-4B7C-B8BF-85B06F61BB9B}">
      <dgm:prSet phldrT="[Текст]" custT="1"/>
      <dgm:spPr>
        <a:xfrm>
          <a:off x="74" y="2377131"/>
          <a:ext cx="2765917" cy="71878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0" i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ДИАЛОГИЧЕСКАЯ  ФОРМА</a:t>
          </a:r>
        </a:p>
      </dgm:t>
    </dgm:pt>
    <dgm:pt modelId="{DB490818-591E-4185-A3FD-9D2A07AB81FB}" type="parTrans" cxnId="{923A6EF4-0C97-4670-A15A-057D481675E8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91E3F-B9AE-4C77-AC4A-C24DA0A29485}" type="sibTrans" cxnId="{923A6EF4-0C97-4670-A15A-057D481675E8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334BA-50C4-4B0F-A18B-E5BCDD5C38B8}">
      <dgm:prSet phldrT="[Текст]" custT="1"/>
      <dgm:spPr>
        <a:xfrm>
          <a:off x="0" y="3360775"/>
          <a:ext cx="2852713" cy="645466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0" i="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МОНОЛОГИЧЕСКАЯ  ФОРМА</a:t>
          </a:r>
        </a:p>
      </dgm:t>
    </dgm:pt>
    <dgm:pt modelId="{666F459E-E071-48E5-929C-5023C74A149D}" type="parTrans" cxnId="{06D5445F-DF7E-4401-89BE-D353BE7B873D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7BEBB-F69A-4764-998A-FEC292841BB0}" type="sibTrans" cxnId="{06D5445F-DF7E-4401-89BE-D353BE7B873D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CC1B2-544E-42E9-8DB3-E21A899B9C3A}">
      <dgm:prSet phldrT="[Текст]" custT="1"/>
      <dgm:spPr>
        <a:xfrm rot="5400000">
          <a:off x="5212073" y="4754"/>
          <a:ext cx="571370" cy="5463534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800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СУБЪЕКТЫ КОММУНИКАТИВНОГО ПРОЦЕССА ВЗАИМНО АКТИВНЫ</a:t>
          </a:r>
        </a:p>
      </dgm:t>
    </dgm:pt>
    <dgm:pt modelId="{667B26C4-5692-4988-BA06-9350A31186FF}" type="parTrans" cxnId="{DA08B099-2BF1-45BD-A3A7-721E1151BABE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4BA1F-677B-454A-BB8D-912AD6D9AF5C}" type="sibTrans" cxnId="{DA08B099-2BF1-45BD-A3A7-721E1151BABE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F41DC-2B51-4AA1-93AC-FDC244F78BAA}">
      <dgm:prSet phldrT="[Текст]" custT="1"/>
      <dgm:spPr>
        <a:xfrm rot="5400000">
          <a:off x="5216126" y="968007"/>
          <a:ext cx="649610" cy="5376287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800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ВЫСКАЗЫВАНИЯ БЕЗ ОРИЕНТАЦИИ НА СОБЕСЕДНИКА</a:t>
          </a:r>
        </a:p>
      </dgm:t>
    </dgm:pt>
    <dgm:pt modelId="{7D7E3F78-96CE-4C4C-9E84-DA223F0C4368}" type="parTrans" cxnId="{632ABC32-411A-46AB-97B8-7953CB83787E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9A454-E2BA-4DDA-BF5F-C487E225F064}" type="sibTrans" cxnId="{632ABC32-411A-46AB-97B8-7953CB83787E}">
      <dgm:prSet/>
      <dgm:spPr/>
      <dgm:t>
        <a:bodyPr/>
        <a:lstStyle/>
        <a:p>
          <a:endParaRPr lang="ru-RU" sz="15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FE7FC-0FEE-4F37-8AE6-7232AB91A4FD}">
      <dgm:prSet phldrT="[Текст]" custT="1"/>
      <dgm:spPr>
        <a:xfrm rot="5400000">
          <a:off x="5216126" y="968007"/>
          <a:ext cx="649610" cy="5376287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ru-RU" sz="1500" b="0" i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B7258FC-5100-42D5-B23D-D9B96E465820}" type="parTrans" cxnId="{5020E4DA-5201-4495-9F8A-49E7694CD83D}">
      <dgm:prSet/>
      <dgm:spPr/>
      <dgm:t>
        <a:bodyPr/>
        <a:lstStyle/>
        <a:p>
          <a:endParaRPr lang="ru-RU"/>
        </a:p>
      </dgm:t>
    </dgm:pt>
    <dgm:pt modelId="{B54E756D-684B-403E-8D58-AAC83F9A9F87}" type="sibTrans" cxnId="{5020E4DA-5201-4495-9F8A-49E7694CD83D}">
      <dgm:prSet/>
      <dgm:spPr/>
      <dgm:t>
        <a:bodyPr/>
        <a:lstStyle/>
        <a:p>
          <a:endParaRPr lang="ru-RU"/>
        </a:p>
      </dgm:t>
    </dgm:pt>
    <dgm:pt modelId="{573AB2B6-3CE6-4271-AA09-F64FA73B4A32}">
      <dgm:prSet custT="1"/>
      <dgm:spPr>
        <a:xfrm rot="5400000">
          <a:off x="4888016" y="-1192955"/>
          <a:ext cx="1409365" cy="525993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ru-RU" sz="1300" b="0" i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6696184-C5D7-4202-935E-027A057FA1AA}" type="parTrans" cxnId="{C3FB90F9-B71B-44DC-B5BE-E7A28E1E0EAD}">
      <dgm:prSet/>
      <dgm:spPr/>
      <dgm:t>
        <a:bodyPr/>
        <a:lstStyle/>
        <a:p>
          <a:endParaRPr lang="ru-RU"/>
        </a:p>
      </dgm:t>
    </dgm:pt>
    <dgm:pt modelId="{8857C0A0-78D2-422C-8C17-3DCF8D95A8F0}" type="sibTrans" cxnId="{C3FB90F9-B71B-44DC-B5BE-E7A28E1E0EAD}">
      <dgm:prSet/>
      <dgm:spPr/>
      <dgm:t>
        <a:bodyPr/>
        <a:lstStyle/>
        <a:p>
          <a:endParaRPr lang="ru-RU"/>
        </a:p>
      </dgm:t>
    </dgm:pt>
    <dgm:pt modelId="{1722FC43-D278-47E9-8C2B-B6D04E38B04D}">
      <dgm:prSet phldrT="[Текст]" custT="1"/>
      <dgm:spPr>
        <a:xfrm rot="5400000">
          <a:off x="4888016" y="-1192955"/>
          <a:ext cx="1409365" cy="525993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ru-RU" sz="18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3CD7F9-2B25-49DE-9291-47EED0A18B48}" type="parTrans" cxnId="{504CB2F3-0685-4C49-B727-7B34D0BE77E8}">
      <dgm:prSet/>
      <dgm:spPr/>
      <dgm:t>
        <a:bodyPr/>
        <a:lstStyle/>
        <a:p>
          <a:endParaRPr lang="ru-RU"/>
        </a:p>
      </dgm:t>
    </dgm:pt>
    <dgm:pt modelId="{8605DE53-C5FF-4658-8095-30AFE603DD62}" type="sibTrans" cxnId="{504CB2F3-0685-4C49-B727-7B34D0BE77E8}">
      <dgm:prSet/>
      <dgm:spPr/>
      <dgm:t>
        <a:bodyPr/>
        <a:lstStyle/>
        <a:p>
          <a:endParaRPr lang="ru-RU"/>
        </a:p>
      </dgm:t>
    </dgm:pt>
    <dgm:pt modelId="{C33D927F-D335-49FD-B371-F7CB4F287E68}">
      <dgm:prSet phldrT="[Текст]" custT="1"/>
      <dgm:spPr>
        <a:xfrm rot="5400000">
          <a:off x="5216126" y="968007"/>
          <a:ext cx="649610" cy="5376287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ru-RU" sz="13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7697F6-B59B-403C-A81A-DB7D691F8A20}" type="parTrans" cxnId="{0780AC6E-0787-42EE-8C0A-6B86479E2BC4}">
      <dgm:prSet/>
      <dgm:spPr/>
      <dgm:t>
        <a:bodyPr/>
        <a:lstStyle/>
        <a:p>
          <a:endParaRPr lang="ru-RU"/>
        </a:p>
      </dgm:t>
    </dgm:pt>
    <dgm:pt modelId="{E92C8120-FB37-4F16-BD34-AD9B9375B08A}" type="sibTrans" cxnId="{0780AC6E-0787-42EE-8C0A-6B86479E2BC4}">
      <dgm:prSet/>
      <dgm:spPr/>
      <dgm:t>
        <a:bodyPr/>
        <a:lstStyle/>
        <a:p>
          <a:endParaRPr lang="ru-RU"/>
        </a:p>
      </dgm:t>
    </dgm:pt>
    <dgm:pt modelId="{CB1F2E1D-4DD6-4C7F-B2F9-B856C38D8209}" type="pres">
      <dgm:prSet presAssocID="{8FC86696-D45A-4B44-8799-EE2A562BB9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8DCDD-3FDA-4BF6-B333-6385ED885EA2}" type="pres">
      <dgm:prSet presAssocID="{C4EFA6FD-F219-4758-AB0D-C44CFA9B8615}" presName="linNode" presStyleCnt="0"/>
      <dgm:spPr/>
    </dgm:pt>
    <dgm:pt modelId="{B39DD626-937A-40AF-8B1B-4A6C9A899D5C}" type="pres">
      <dgm:prSet presAssocID="{C4EFA6FD-F219-4758-AB0D-C44CFA9B8615}" presName="parentText" presStyleLbl="node1" presStyleIdx="0" presStyleCnt="3" custScaleY="1832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706FB34-F0D0-4D1D-BC7C-6040C134E7DA}" type="pres">
      <dgm:prSet presAssocID="{C4EFA6FD-F219-4758-AB0D-C44CFA9B8615}" presName="descendantText" presStyleLbl="alignAccFollowNode1" presStyleIdx="0" presStyleCnt="3" custScaleX="99867" custScaleY="3741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F118D9C3-BCCF-424E-AB54-35DD93956D88}" type="pres">
      <dgm:prSet presAssocID="{3C5E02ED-8C33-4C65-B378-98A1E593FDFF}" presName="sp" presStyleCnt="0"/>
      <dgm:spPr/>
    </dgm:pt>
    <dgm:pt modelId="{A32B2ECA-9EEC-4F9A-B7DF-D2D4B618F89B}" type="pres">
      <dgm:prSet presAssocID="{913CCCF1-F6B6-4B7C-B8BF-85B06F61BB9B}" presName="linNode" presStyleCnt="0"/>
      <dgm:spPr/>
    </dgm:pt>
    <dgm:pt modelId="{87B171E7-382A-4A73-B7A2-02D736A90DCE}" type="pres">
      <dgm:prSet presAssocID="{913CCCF1-F6B6-4B7C-B8BF-85B06F61BB9B}" presName="parentText" presStyleLbl="node1" presStyleIdx="1" presStyleCnt="3" custScaleY="1526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4C58C28-EF66-4962-8873-770C363B48CA}" type="pres">
      <dgm:prSet presAssocID="{913CCCF1-F6B6-4B7C-B8BF-85B06F61BB9B}" presName="descendantText" presStyleLbl="alignAccFollowNode1" presStyleIdx="1" presStyleCnt="3" custScaleX="111111" custScaleY="1516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964B00C-16A6-4846-B89F-217A53BB029C}" type="pres">
      <dgm:prSet presAssocID="{D2A91E3F-B9AE-4C77-AC4A-C24DA0A29485}" presName="sp" presStyleCnt="0"/>
      <dgm:spPr/>
    </dgm:pt>
    <dgm:pt modelId="{DF0E3FF9-1E7E-402A-AEB3-6A15E34AF83C}" type="pres">
      <dgm:prSet presAssocID="{C63334BA-50C4-4B0F-A18B-E5BCDD5C38B8}" presName="linNode" presStyleCnt="0"/>
      <dgm:spPr/>
    </dgm:pt>
    <dgm:pt modelId="{BCD6C80A-360B-4516-87CD-0F4829AAF6E8}" type="pres">
      <dgm:prSet presAssocID="{C63334BA-50C4-4B0F-A18B-E5BCDD5C38B8}" presName="parentText" presStyleLbl="node1" presStyleIdx="2" presStyleCnt="3" custScaleY="13708" custLinFactNeighborX="-1683" custLinFactNeighborY="58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DA48659-F34C-416A-8DC5-C278C47947AC}" type="pres">
      <dgm:prSet presAssocID="{C63334BA-50C4-4B0F-A18B-E5BCDD5C38B8}" presName="descendantText" presStyleLbl="alignAccFollowNode1" presStyleIdx="2" presStyleCnt="3" custScaleX="106010" custScaleY="1724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C7B23D87-D90B-4769-A78F-B3BE4686830A}" type="presOf" srcId="{638C4936-2508-46A3-8464-D2F3FF0502D1}" destId="{3706FB34-F0D0-4D1D-BC7C-6040C134E7DA}" srcOrd="0" destOrd="1" presId="urn:microsoft.com/office/officeart/2005/8/layout/vList5"/>
    <dgm:cxn modelId="{8691DEE4-8C9A-4821-8545-F3A7EAFED115}" type="presOf" srcId="{C63334BA-50C4-4B0F-A18B-E5BCDD5C38B8}" destId="{BCD6C80A-360B-4516-87CD-0F4829AAF6E8}" srcOrd="0" destOrd="0" presId="urn:microsoft.com/office/officeart/2005/8/layout/vList5"/>
    <dgm:cxn modelId="{80B193A6-1308-4B83-B924-9E3FA4608EA0}" type="presOf" srcId="{4CCF41DC-2B51-4AA1-93AC-FDC244F78BAA}" destId="{CDA48659-F34C-416A-8DC5-C278C47947AC}" srcOrd="0" destOrd="1" presId="urn:microsoft.com/office/officeart/2005/8/layout/vList5"/>
    <dgm:cxn modelId="{8A43352D-33E2-411A-93D8-A93AD8568D36}" type="presOf" srcId="{1722FC43-D278-47E9-8C2B-B6D04E38B04D}" destId="{3706FB34-F0D0-4D1D-BC7C-6040C134E7DA}" srcOrd="0" destOrd="0" presId="urn:microsoft.com/office/officeart/2005/8/layout/vList5"/>
    <dgm:cxn modelId="{504CB2F3-0685-4C49-B727-7B34D0BE77E8}" srcId="{C4EFA6FD-F219-4758-AB0D-C44CFA9B8615}" destId="{1722FC43-D278-47E9-8C2B-B6D04E38B04D}" srcOrd="0" destOrd="0" parTransId="{B53CD7F9-2B25-49DE-9291-47EED0A18B48}" sibTransId="{8605DE53-C5FF-4658-8095-30AFE603DD62}"/>
    <dgm:cxn modelId="{0780AC6E-0787-42EE-8C0A-6B86479E2BC4}" srcId="{C63334BA-50C4-4B0F-A18B-E5BCDD5C38B8}" destId="{C33D927F-D335-49FD-B371-F7CB4F287E68}" srcOrd="0" destOrd="0" parTransId="{067697F6-B59B-403C-A81A-DB7D691F8A20}" sibTransId="{E92C8120-FB37-4F16-BD34-AD9B9375B08A}"/>
    <dgm:cxn modelId="{F94FF1E6-FD37-4045-BE45-AAE77353F772}" srcId="{8FC86696-D45A-4B44-8799-EE2A562BB9BC}" destId="{C4EFA6FD-F219-4758-AB0D-C44CFA9B8615}" srcOrd="0" destOrd="0" parTransId="{D39D5837-0910-4213-BA8A-A0CF92A7992F}" sibTransId="{3C5E02ED-8C33-4C65-B378-98A1E593FDFF}"/>
    <dgm:cxn modelId="{06D5445F-DF7E-4401-89BE-D353BE7B873D}" srcId="{8FC86696-D45A-4B44-8799-EE2A562BB9BC}" destId="{C63334BA-50C4-4B0F-A18B-E5BCDD5C38B8}" srcOrd="2" destOrd="0" parTransId="{666F459E-E071-48E5-929C-5023C74A149D}" sibTransId="{F887BEBB-F69A-4764-998A-FEC292841BB0}"/>
    <dgm:cxn modelId="{E6DA6955-1877-4B27-A2CD-7B93DF4DC015}" type="presOf" srcId="{8FC86696-D45A-4B44-8799-EE2A562BB9BC}" destId="{CB1F2E1D-4DD6-4C7F-B2F9-B856C38D8209}" srcOrd="0" destOrd="0" presId="urn:microsoft.com/office/officeart/2005/8/layout/vList5"/>
    <dgm:cxn modelId="{923A6EF4-0C97-4670-A15A-057D481675E8}" srcId="{8FC86696-D45A-4B44-8799-EE2A562BB9BC}" destId="{913CCCF1-F6B6-4B7C-B8BF-85B06F61BB9B}" srcOrd="1" destOrd="0" parTransId="{DB490818-591E-4185-A3FD-9D2A07AB81FB}" sibTransId="{D2A91E3F-B9AE-4C77-AC4A-C24DA0A29485}"/>
    <dgm:cxn modelId="{3EF6A5AC-7B29-49C8-9301-A8ECBF627B43}" srcId="{C4EFA6FD-F219-4758-AB0D-C44CFA9B8615}" destId="{638C4936-2508-46A3-8464-D2F3FF0502D1}" srcOrd="1" destOrd="0" parTransId="{9C562FF0-D2D4-4F73-8BD3-4894DEEE2A60}" sibTransId="{696A6B0D-692E-41B4-B321-D1F112AC1B8F}"/>
    <dgm:cxn modelId="{F31CA042-7A86-45D1-B2A8-42BCB0766715}" type="presOf" srcId="{C4EFA6FD-F219-4758-AB0D-C44CFA9B8615}" destId="{B39DD626-937A-40AF-8B1B-4A6C9A899D5C}" srcOrd="0" destOrd="0" presId="urn:microsoft.com/office/officeart/2005/8/layout/vList5"/>
    <dgm:cxn modelId="{632ABC32-411A-46AB-97B8-7953CB83787E}" srcId="{C63334BA-50C4-4B0F-A18B-E5BCDD5C38B8}" destId="{4CCF41DC-2B51-4AA1-93AC-FDC244F78BAA}" srcOrd="1" destOrd="0" parTransId="{7D7E3F78-96CE-4C4C-9E84-DA223F0C4368}" sibTransId="{5049A454-E2BA-4DDA-BF5F-C487E225F064}"/>
    <dgm:cxn modelId="{0B3BFDF5-8C51-4AC1-96B7-5F55B5BA5D4B}" type="presOf" srcId="{573AB2B6-3CE6-4271-AA09-F64FA73B4A32}" destId="{3706FB34-F0D0-4D1D-BC7C-6040C134E7DA}" srcOrd="0" destOrd="2" presId="urn:microsoft.com/office/officeart/2005/8/layout/vList5"/>
    <dgm:cxn modelId="{DC98D621-DC7E-4E7F-85C5-EC528D6C724B}" type="presOf" srcId="{5ECCC1B2-544E-42E9-8DB3-E21A899B9C3A}" destId="{94C58C28-EF66-4962-8873-770C363B48CA}" srcOrd="0" destOrd="0" presId="urn:microsoft.com/office/officeart/2005/8/layout/vList5"/>
    <dgm:cxn modelId="{C8F2E1D1-9582-4CC8-B9C7-20548383E4CD}" type="presOf" srcId="{C33D927F-D335-49FD-B371-F7CB4F287E68}" destId="{CDA48659-F34C-416A-8DC5-C278C47947AC}" srcOrd="0" destOrd="0" presId="urn:microsoft.com/office/officeart/2005/8/layout/vList5"/>
    <dgm:cxn modelId="{C3FB90F9-B71B-44DC-B5BE-E7A28E1E0EAD}" srcId="{C4EFA6FD-F219-4758-AB0D-C44CFA9B8615}" destId="{573AB2B6-3CE6-4271-AA09-F64FA73B4A32}" srcOrd="2" destOrd="0" parTransId="{F6696184-C5D7-4202-935E-027A057FA1AA}" sibTransId="{8857C0A0-78D2-422C-8C17-3DCF8D95A8F0}"/>
    <dgm:cxn modelId="{DA08B099-2BF1-45BD-A3A7-721E1151BABE}" srcId="{913CCCF1-F6B6-4B7C-B8BF-85B06F61BB9B}" destId="{5ECCC1B2-544E-42E9-8DB3-E21A899B9C3A}" srcOrd="0" destOrd="0" parTransId="{667B26C4-5692-4988-BA06-9350A31186FF}" sibTransId="{DB14BA1F-677B-454A-BB8D-912AD6D9AF5C}"/>
    <dgm:cxn modelId="{D72F61F6-9B34-44B4-9510-C9E0995CA369}" type="presOf" srcId="{913CCCF1-F6B6-4B7C-B8BF-85B06F61BB9B}" destId="{87B171E7-382A-4A73-B7A2-02D736A90DCE}" srcOrd="0" destOrd="0" presId="urn:microsoft.com/office/officeart/2005/8/layout/vList5"/>
    <dgm:cxn modelId="{F9A15074-23FA-48F7-B8B1-BC1BCD39516D}" type="presOf" srcId="{927FE7FC-0FEE-4F37-8AE6-7232AB91A4FD}" destId="{CDA48659-F34C-416A-8DC5-C278C47947AC}" srcOrd="0" destOrd="2" presId="urn:microsoft.com/office/officeart/2005/8/layout/vList5"/>
    <dgm:cxn modelId="{5020E4DA-5201-4495-9F8A-49E7694CD83D}" srcId="{C63334BA-50C4-4B0F-A18B-E5BCDD5C38B8}" destId="{927FE7FC-0FEE-4F37-8AE6-7232AB91A4FD}" srcOrd="2" destOrd="0" parTransId="{FB7258FC-5100-42D5-B23D-D9B96E465820}" sibTransId="{B54E756D-684B-403E-8D58-AAC83F9A9F87}"/>
    <dgm:cxn modelId="{84450289-11C0-4DBF-9BDE-F3294A98DD78}" type="presParOf" srcId="{CB1F2E1D-4DD6-4C7F-B2F9-B856C38D8209}" destId="{3E38DCDD-3FDA-4BF6-B333-6385ED885EA2}" srcOrd="0" destOrd="0" presId="urn:microsoft.com/office/officeart/2005/8/layout/vList5"/>
    <dgm:cxn modelId="{D4D2C453-A5D0-4299-8FC7-6784AB19343A}" type="presParOf" srcId="{3E38DCDD-3FDA-4BF6-B333-6385ED885EA2}" destId="{B39DD626-937A-40AF-8B1B-4A6C9A899D5C}" srcOrd="0" destOrd="0" presId="urn:microsoft.com/office/officeart/2005/8/layout/vList5"/>
    <dgm:cxn modelId="{10E14704-17FA-4467-8946-247A369E0B26}" type="presParOf" srcId="{3E38DCDD-3FDA-4BF6-B333-6385ED885EA2}" destId="{3706FB34-F0D0-4D1D-BC7C-6040C134E7DA}" srcOrd="1" destOrd="0" presId="urn:microsoft.com/office/officeart/2005/8/layout/vList5"/>
    <dgm:cxn modelId="{347B5339-06DC-465E-B098-837E747461FC}" type="presParOf" srcId="{CB1F2E1D-4DD6-4C7F-B2F9-B856C38D8209}" destId="{F118D9C3-BCCF-424E-AB54-35DD93956D88}" srcOrd="1" destOrd="0" presId="urn:microsoft.com/office/officeart/2005/8/layout/vList5"/>
    <dgm:cxn modelId="{3C0FFDAA-8B78-45CD-926D-3514B36C1AD5}" type="presParOf" srcId="{CB1F2E1D-4DD6-4C7F-B2F9-B856C38D8209}" destId="{A32B2ECA-9EEC-4F9A-B7DF-D2D4B618F89B}" srcOrd="2" destOrd="0" presId="urn:microsoft.com/office/officeart/2005/8/layout/vList5"/>
    <dgm:cxn modelId="{4ED72889-0CB9-40CE-86BB-8E233CCC0BBD}" type="presParOf" srcId="{A32B2ECA-9EEC-4F9A-B7DF-D2D4B618F89B}" destId="{87B171E7-382A-4A73-B7A2-02D736A90DCE}" srcOrd="0" destOrd="0" presId="urn:microsoft.com/office/officeart/2005/8/layout/vList5"/>
    <dgm:cxn modelId="{C466C7E8-59F7-4B7B-ADCB-67A027FCF700}" type="presParOf" srcId="{A32B2ECA-9EEC-4F9A-B7DF-D2D4B618F89B}" destId="{94C58C28-EF66-4962-8873-770C363B48CA}" srcOrd="1" destOrd="0" presId="urn:microsoft.com/office/officeart/2005/8/layout/vList5"/>
    <dgm:cxn modelId="{7412EED7-D4FE-4197-BB91-87AB82CAD6AF}" type="presParOf" srcId="{CB1F2E1D-4DD6-4C7F-B2F9-B856C38D8209}" destId="{0964B00C-16A6-4846-B89F-217A53BB029C}" srcOrd="3" destOrd="0" presId="urn:microsoft.com/office/officeart/2005/8/layout/vList5"/>
    <dgm:cxn modelId="{32E62EAD-F8DE-49F9-98A3-A93758F699F2}" type="presParOf" srcId="{CB1F2E1D-4DD6-4C7F-B2F9-B856C38D8209}" destId="{DF0E3FF9-1E7E-402A-AEB3-6A15E34AF83C}" srcOrd="4" destOrd="0" presId="urn:microsoft.com/office/officeart/2005/8/layout/vList5"/>
    <dgm:cxn modelId="{BDB55ADD-E756-462C-BFA3-51BFFF72CD40}" type="presParOf" srcId="{DF0E3FF9-1E7E-402A-AEB3-6A15E34AF83C}" destId="{BCD6C80A-360B-4516-87CD-0F4829AAF6E8}" srcOrd="0" destOrd="0" presId="urn:microsoft.com/office/officeart/2005/8/layout/vList5"/>
    <dgm:cxn modelId="{4A36FE2A-6BBD-4E6D-AFAD-C8CA2B07292E}" type="presParOf" srcId="{DF0E3FF9-1E7E-402A-AEB3-6A15E34AF83C}" destId="{CDA48659-F34C-416A-8DC5-C278C47947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432A3-1D16-49EF-B22A-7CE6217C468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9F478A-D9F6-4507-B2BF-43C81DB18D36}">
      <dgm:prSet phldrT="[Текст]" custT="1"/>
      <dgm:spPr>
        <a:xfrm>
          <a:off x="2459300" y="736"/>
          <a:ext cx="3347142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физический</a:t>
          </a:r>
        </a:p>
      </dgm:t>
    </dgm:pt>
    <dgm:pt modelId="{4036D88E-CB28-4344-9CFE-F6B860257EAA}" type="parTrans" cxnId="{3D398FE3-965C-464B-9D6E-F681D6686B3C}">
      <dgm:prSet/>
      <dgm:spPr/>
      <dgm:t>
        <a:bodyPr/>
        <a:lstStyle/>
        <a:p>
          <a:endParaRPr lang="ru-RU"/>
        </a:p>
      </dgm:t>
    </dgm:pt>
    <dgm:pt modelId="{46901303-E0E8-498C-AEE2-34A81C1A868E}" type="sibTrans" cxnId="{3D398FE3-965C-464B-9D6E-F681D6686B3C}">
      <dgm:prSet/>
      <dgm:spPr>
        <a:xfrm>
          <a:off x="1999645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55733" y="187375"/>
              </a:moveTo>
              <a:arcTo wR="1365391" hR="1365391" stAng="18022271" swAng="675458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ru-RU"/>
        </a:p>
      </dgm:t>
    </dgm:pt>
    <dgm:pt modelId="{5A313A73-A554-4FAD-B4E6-3231F6574BF9}">
      <dgm:prSet phldrT="[Текст]" custT="1"/>
      <dgm:spPr>
        <a:xfrm>
          <a:off x="4746159" y="1335324"/>
          <a:ext cx="2447231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исторический</a:t>
          </a:r>
        </a:p>
      </dgm:t>
    </dgm:pt>
    <dgm:pt modelId="{DF4AB366-CDDD-4F0D-A636-FBC78D45EC0C}" type="parTrans" cxnId="{61ADA30D-2A14-4F72-A4A5-A39097DA9CF3}">
      <dgm:prSet/>
      <dgm:spPr/>
      <dgm:t>
        <a:bodyPr/>
        <a:lstStyle/>
        <a:p>
          <a:endParaRPr lang="ru-RU"/>
        </a:p>
      </dgm:t>
    </dgm:pt>
    <dgm:pt modelId="{AA114424-EEF6-4F93-9560-843FFFAA2C31}" type="sibTrans" cxnId="{61ADA30D-2A14-4F72-A4A5-A39097DA9CF3}">
      <dgm:prSet/>
      <dgm:spPr>
        <a:xfrm>
          <a:off x="2395016" y="121995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52732" y="910365"/>
              </a:moveTo>
              <a:arcTo wR="1365391" hR="1365391" stAng="20432005" swAng="1221884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ru-RU"/>
        </a:p>
      </dgm:t>
    </dgm:pt>
    <dgm:pt modelId="{3FDC95DA-FD91-40FD-A7E7-CA01124E2F31}">
      <dgm:prSet phldrT="[Текст]" custT="1"/>
      <dgm:spPr>
        <a:xfrm>
          <a:off x="4761724" y="3403420"/>
          <a:ext cx="2351957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культурный</a:t>
          </a:r>
        </a:p>
      </dgm:t>
    </dgm:pt>
    <dgm:pt modelId="{69FE8FD4-4FF0-4044-9E4F-DF93B0274D12}" type="parTrans" cxnId="{44DA7CDE-C547-4793-8437-F15A497A30A4}">
      <dgm:prSet/>
      <dgm:spPr/>
      <dgm:t>
        <a:bodyPr/>
        <a:lstStyle/>
        <a:p>
          <a:endParaRPr lang="ru-RU"/>
        </a:p>
      </dgm:t>
    </dgm:pt>
    <dgm:pt modelId="{BBC5AA6F-3DF3-4304-BD5E-6C8EE4D86375}" type="sibTrans" cxnId="{44DA7CDE-C547-4793-8437-F15A497A30A4}">
      <dgm:prSet/>
      <dgm:spPr>
        <a:xfrm>
          <a:off x="2287212" y="90930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906200" y="2619114"/>
              </a:moveTo>
              <a:arcTo wR="1365391" hR="1365391" stAng="3999988" swAng="2929760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ru-RU"/>
        </a:p>
      </dgm:t>
    </dgm:pt>
    <dgm:pt modelId="{97D79AD1-DF32-4C89-8130-C43E7AE75D81}">
      <dgm:prSet phldrT="[Текст]" custT="1"/>
      <dgm:spPr>
        <a:xfrm>
          <a:off x="856512" y="3357785"/>
          <a:ext cx="3125655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социальный</a:t>
          </a:r>
        </a:p>
      </dgm:t>
    </dgm:pt>
    <dgm:pt modelId="{0E6470B9-C6A1-40D1-83A4-8EF100C70950}" type="parTrans" cxnId="{34018EA0-6067-44EE-8D22-B7A4972EC715}">
      <dgm:prSet/>
      <dgm:spPr/>
      <dgm:t>
        <a:bodyPr/>
        <a:lstStyle/>
        <a:p>
          <a:endParaRPr lang="ru-RU"/>
        </a:p>
      </dgm:t>
    </dgm:pt>
    <dgm:pt modelId="{969CE5C5-E062-46D7-AE48-DFE300126AA2}" type="sibTrans" cxnId="{34018EA0-6067-44EE-8D22-B7A4972EC715}">
      <dgm:prSet/>
      <dgm:spPr>
        <a:xfrm>
          <a:off x="2077680" y="105938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561" y="1476908"/>
              </a:moveTo>
              <a:arcTo wR="1365391" hR="1365391" stAng="10518914" swAng="1157528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ru-RU"/>
        </a:p>
      </dgm:t>
    </dgm:pt>
    <dgm:pt modelId="{E70B84F2-B994-4BC4-AB73-12FB4766E027}">
      <dgm:prSet phldrT="[Текст]" custT="1"/>
      <dgm:spPr>
        <a:xfrm>
          <a:off x="1036209" y="1335324"/>
          <a:ext cx="2519519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психологический</a:t>
          </a:r>
        </a:p>
      </dgm:t>
    </dgm:pt>
    <dgm:pt modelId="{958042F5-47FA-47D8-81B9-FA7707A5EA4D}" type="parTrans" cxnId="{A428EF7F-8CA4-414C-86B5-1B1332B211DD}">
      <dgm:prSet/>
      <dgm:spPr/>
      <dgm:t>
        <a:bodyPr/>
        <a:lstStyle/>
        <a:p>
          <a:endParaRPr lang="ru-RU"/>
        </a:p>
      </dgm:t>
    </dgm:pt>
    <dgm:pt modelId="{B5A67419-84AC-4C26-81DC-6C438B5678AA}" type="sibTrans" cxnId="{A428EF7F-8CA4-414C-86B5-1B1332B211DD}">
      <dgm:prSet/>
      <dgm:spPr>
        <a:xfrm>
          <a:off x="2403230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58358" y="344810"/>
              </a:moveTo>
              <a:arcTo wR="1365391" hR="1365391" stAng="13702271" swAng="675458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ru-RU"/>
        </a:p>
      </dgm:t>
    </dgm:pt>
    <dgm:pt modelId="{125F0969-47E3-4B9B-9824-92F6C65B3ECD}" type="pres">
      <dgm:prSet presAssocID="{7FB432A3-1D16-49EF-B22A-7CE6217C46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84232-0D05-44BE-BEBA-D5F4972CE5DF}" type="pres">
      <dgm:prSet presAssocID="{D29F478A-D9F6-4507-B2BF-43C81DB18D36}" presName="node" presStyleLbl="node1" presStyleIdx="0" presStyleCnt="5" custScaleX="2251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056E27-E70F-4444-A7DB-DEC35947A2EC}" type="pres">
      <dgm:prSet presAssocID="{D29F478A-D9F6-4507-B2BF-43C81DB18D36}" presName="spNode" presStyleCnt="0"/>
      <dgm:spPr/>
    </dgm:pt>
    <dgm:pt modelId="{0F1F6351-08F4-4FB2-A8AB-19A50781850D}" type="pres">
      <dgm:prSet presAssocID="{46901303-E0E8-498C-AEE2-34A81C1A868E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055733" y="187375"/>
              </a:moveTo>
              <a:arcTo wR="1365391" hR="1365391" stAng="18022271" swAng="675458"/>
            </a:path>
          </a:pathLst>
        </a:custGeom>
      </dgm:spPr>
      <dgm:t>
        <a:bodyPr/>
        <a:lstStyle/>
        <a:p>
          <a:endParaRPr lang="ru-RU"/>
        </a:p>
      </dgm:t>
    </dgm:pt>
    <dgm:pt modelId="{5BF326D3-9C5E-498A-AD59-1C818BB6BABE}" type="pres">
      <dgm:prSet presAssocID="{5A313A73-A554-4FAD-B4E6-3231F6574BF9}" presName="node" presStyleLbl="node1" presStyleIdx="1" presStyleCnt="5" custScaleX="1645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AD2C530-23B8-47CA-89A5-8F647951C3AD}" type="pres">
      <dgm:prSet presAssocID="{5A313A73-A554-4FAD-B4E6-3231F6574BF9}" presName="spNode" presStyleCnt="0"/>
      <dgm:spPr/>
    </dgm:pt>
    <dgm:pt modelId="{97A5A718-5165-47E5-825F-CE7EB9299DD9}" type="pres">
      <dgm:prSet presAssocID="{AA114424-EEF6-4F93-9560-843FFFAA2C31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652732" y="910365"/>
              </a:moveTo>
              <a:arcTo wR="1365391" hR="1365391" stAng="20432005" swAng="1221884"/>
            </a:path>
          </a:pathLst>
        </a:custGeom>
      </dgm:spPr>
      <dgm:t>
        <a:bodyPr/>
        <a:lstStyle/>
        <a:p>
          <a:endParaRPr lang="ru-RU"/>
        </a:p>
      </dgm:t>
    </dgm:pt>
    <dgm:pt modelId="{D4EEA2A1-6D92-42AB-8F80-28C3DB81E4DF}" type="pres">
      <dgm:prSet presAssocID="{3FDC95DA-FD91-40FD-A7E7-CA01124E2F31}" presName="node" presStyleLbl="node1" presStyleIdx="2" presStyleCnt="5" custScaleX="158190" custRadScaleRad="120559" custRadScaleInc="-617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DC92B-2441-40B5-91EC-72F06F7ABEE9}" type="pres">
      <dgm:prSet presAssocID="{3FDC95DA-FD91-40FD-A7E7-CA01124E2F31}" presName="spNode" presStyleCnt="0"/>
      <dgm:spPr/>
    </dgm:pt>
    <dgm:pt modelId="{958FB2C1-1AB9-41DB-8F81-F36F065B1BC9}" type="pres">
      <dgm:prSet presAssocID="{BBC5AA6F-3DF3-4304-BD5E-6C8EE4D86375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906200" y="2619114"/>
              </a:moveTo>
              <a:arcTo wR="1365391" hR="1365391" stAng="3999988" swAng="2929760"/>
            </a:path>
          </a:pathLst>
        </a:custGeom>
      </dgm:spPr>
      <dgm:t>
        <a:bodyPr/>
        <a:lstStyle/>
        <a:p>
          <a:endParaRPr lang="ru-RU"/>
        </a:p>
      </dgm:t>
    </dgm:pt>
    <dgm:pt modelId="{B5C86474-7513-4339-99AD-C97F32D42EF1}" type="pres">
      <dgm:prSet presAssocID="{97D79AD1-DF32-4C89-8130-C43E7AE75D81}" presName="node" presStyleLbl="node1" presStyleIdx="3" presStyleCnt="5" custScaleX="210228" custRadScaleRad="115408" custRadScaleInc="593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85778ED-55AC-4D83-A378-8A28C6AC658F}" type="pres">
      <dgm:prSet presAssocID="{97D79AD1-DF32-4C89-8130-C43E7AE75D81}" presName="spNode" presStyleCnt="0"/>
      <dgm:spPr/>
    </dgm:pt>
    <dgm:pt modelId="{5BA5141E-7B2A-4D11-BE5A-21D69070533F}" type="pres">
      <dgm:prSet presAssocID="{969CE5C5-E062-46D7-AE48-DFE300126AA2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61" y="1476908"/>
              </a:moveTo>
              <a:arcTo wR="1365391" hR="1365391" stAng="10518914" swAng="1157528"/>
            </a:path>
          </a:pathLst>
        </a:custGeom>
      </dgm:spPr>
      <dgm:t>
        <a:bodyPr/>
        <a:lstStyle/>
        <a:p>
          <a:endParaRPr lang="ru-RU"/>
        </a:p>
      </dgm:t>
    </dgm:pt>
    <dgm:pt modelId="{51625FAF-5F85-435D-8769-2BD51546FCF9}" type="pres">
      <dgm:prSet presAssocID="{E70B84F2-B994-4BC4-AB73-12FB4766E027}" presName="node" presStyleLbl="node1" presStyleIdx="4" presStyleCnt="5" custScaleX="1694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8368335-BB85-40D6-8EAD-4745499E6F7C}" type="pres">
      <dgm:prSet presAssocID="{E70B84F2-B994-4BC4-AB73-12FB4766E027}" presName="spNode" presStyleCnt="0"/>
      <dgm:spPr/>
    </dgm:pt>
    <dgm:pt modelId="{9F54CF4E-0519-4F7F-A483-F4AB9BB60D23}" type="pres">
      <dgm:prSet presAssocID="{B5A67419-84AC-4C26-81DC-6C438B5678AA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8358" y="344810"/>
              </a:moveTo>
              <a:arcTo wR="1365391" hR="1365391" stAng="13702271" swAng="675458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44DA7CDE-C547-4793-8437-F15A497A30A4}" srcId="{7FB432A3-1D16-49EF-B22A-7CE6217C4682}" destId="{3FDC95DA-FD91-40FD-A7E7-CA01124E2F31}" srcOrd="2" destOrd="0" parTransId="{69FE8FD4-4FF0-4044-9E4F-DF93B0274D12}" sibTransId="{BBC5AA6F-3DF3-4304-BD5E-6C8EE4D86375}"/>
    <dgm:cxn modelId="{A428EF7F-8CA4-414C-86B5-1B1332B211DD}" srcId="{7FB432A3-1D16-49EF-B22A-7CE6217C4682}" destId="{E70B84F2-B994-4BC4-AB73-12FB4766E027}" srcOrd="4" destOrd="0" parTransId="{958042F5-47FA-47D8-81B9-FA7707A5EA4D}" sibTransId="{B5A67419-84AC-4C26-81DC-6C438B5678AA}"/>
    <dgm:cxn modelId="{895530D4-F315-4CE6-8FA5-6DB54F108720}" type="presOf" srcId="{5A313A73-A554-4FAD-B4E6-3231F6574BF9}" destId="{5BF326D3-9C5E-498A-AD59-1C818BB6BABE}" srcOrd="0" destOrd="0" presId="urn:microsoft.com/office/officeart/2005/8/layout/cycle5"/>
    <dgm:cxn modelId="{D6000EF1-048D-412C-9601-98CBDEFA17FA}" type="presOf" srcId="{D29F478A-D9F6-4507-B2BF-43C81DB18D36}" destId="{F9B84232-0D05-44BE-BEBA-D5F4972CE5DF}" srcOrd="0" destOrd="0" presId="urn:microsoft.com/office/officeart/2005/8/layout/cycle5"/>
    <dgm:cxn modelId="{085F41D3-77B4-4811-9804-1A4FC239A511}" type="presOf" srcId="{BBC5AA6F-3DF3-4304-BD5E-6C8EE4D86375}" destId="{958FB2C1-1AB9-41DB-8F81-F36F065B1BC9}" srcOrd="0" destOrd="0" presId="urn:microsoft.com/office/officeart/2005/8/layout/cycle5"/>
    <dgm:cxn modelId="{FFB37920-C18C-4323-B7ED-8C4BF7544BBE}" type="presOf" srcId="{46901303-E0E8-498C-AEE2-34A81C1A868E}" destId="{0F1F6351-08F4-4FB2-A8AB-19A50781850D}" srcOrd="0" destOrd="0" presId="urn:microsoft.com/office/officeart/2005/8/layout/cycle5"/>
    <dgm:cxn modelId="{DA6972C6-280F-4489-9C73-35FE85F478A9}" type="presOf" srcId="{AA114424-EEF6-4F93-9560-843FFFAA2C31}" destId="{97A5A718-5165-47E5-825F-CE7EB9299DD9}" srcOrd="0" destOrd="0" presId="urn:microsoft.com/office/officeart/2005/8/layout/cycle5"/>
    <dgm:cxn modelId="{34018EA0-6067-44EE-8D22-B7A4972EC715}" srcId="{7FB432A3-1D16-49EF-B22A-7CE6217C4682}" destId="{97D79AD1-DF32-4C89-8130-C43E7AE75D81}" srcOrd="3" destOrd="0" parTransId="{0E6470B9-C6A1-40D1-83A4-8EF100C70950}" sibTransId="{969CE5C5-E062-46D7-AE48-DFE300126AA2}"/>
    <dgm:cxn modelId="{CED9F88C-238D-4CD0-A671-83B8006B9ACA}" type="presOf" srcId="{969CE5C5-E062-46D7-AE48-DFE300126AA2}" destId="{5BA5141E-7B2A-4D11-BE5A-21D69070533F}" srcOrd="0" destOrd="0" presId="urn:microsoft.com/office/officeart/2005/8/layout/cycle5"/>
    <dgm:cxn modelId="{3D398FE3-965C-464B-9D6E-F681D6686B3C}" srcId="{7FB432A3-1D16-49EF-B22A-7CE6217C4682}" destId="{D29F478A-D9F6-4507-B2BF-43C81DB18D36}" srcOrd="0" destOrd="0" parTransId="{4036D88E-CB28-4344-9CFE-F6B860257EAA}" sibTransId="{46901303-E0E8-498C-AEE2-34A81C1A868E}"/>
    <dgm:cxn modelId="{8B6F4DF9-BDF1-4790-BAEA-AA879141AE09}" type="presOf" srcId="{E70B84F2-B994-4BC4-AB73-12FB4766E027}" destId="{51625FAF-5F85-435D-8769-2BD51546FCF9}" srcOrd="0" destOrd="0" presId="urn:microsoft.com/office/officeart/2005/8/layout/cycle5"/>
    <dgm:cxn modelId="{61ADA30D-2A14-4F72-A4A5-A39097DA9CF3}" srcId="{7FB432A3-1D16-49EF-B22A-7CE6217C4682}" destId="{5A313A73-A554-4FAD-B4E6-3231F6574BF9}" srcOrd="1" destOrd="0" parTransId="{DF4AB366-CDDD-4F0D-A636-FBC78D45EC0C}" sibTransId="{AA114424-EEF6-4F93-9560-843FFFAA2C31}"/>
    <dgm:cxn modelId="{B90DC4DB-DC01-4F97-96BB-42B4FDD5F718}" type="presOf" srcId="{97D79AD1-DF32-4C89-8130-C43E7AE75D81}" destId="{B5C86474-7513-4339-99AD-C97F32D42EF1}" srcOrd="0" destOrd="0" presId="urn:microsoft.com/office/officeart/2005/8/layout/cycle5"/>
    <dgm:cxn modelId="{34F15C65-89BA-4D8B-986A-5401ED20B6E8}" type="presOf" srcId="{3FDC95DA-FD91-40FD-A7E7-CA01124E2F31}" destId="{D4EEA2A1-6D92-42AB-8F80-28C3DB81E4DF}" srcOrd="0" destOrd="0" presId="urn:microsoft.com/office/officeart/2005/8/layout/cycle5"/>
    <dgm:cxn modelId="{174FC1A2-3407-4DE7-B4FF-800E490043D1}" type="presOf" srcId="{B5A67419-84AC-4C26-81DC-6C438B5678AA}" destId="{9F54CF4E-0519-4F7F-A483-F4AB9BB60D23}" srcOrd="0" destOrd="0" presId="urn:microsoft.com/office/officeart/2005/8/layout/cycle5"/>
    <dgm:cxn modelId="{0EE598E1-3F80-468A-A96F-18136E3C3C1B}" type="presOf" srcId="{7FB432A3-1D16-49EF-B22A-7CE6217C4682}" destId="{125F0969-47E3-4B9B-9824-92F6C65B3ECD}" srcOrd="0" destOrd="0" presId="urn:microsoft.com/office/officeart/2005/8/layout/cycle5"/>
    <dgm:cxn modelId="{A48121F6-1274-4368-9E0F-6832D5D93663}" type="presParOf" srcId="{125F0969-47E3-4B9B-9824-92F6C65B3ECD}" destId="{F9B84232-0D05-44BE-BEBA-D5F4972CE5DF}" srcOrd="0" destOrd="0" presId="urn:microsoft.com/office/officeart/2005/8/layout/cycle5"/>
    <dgm:cxn modelId="{D09E851C-0EDA-450D-B509-8DC9873FB320}" type="presParOf" srcId="{125F0969-47E3-4B9B-9824-92F6C65B3ECD}" destId="{30056E27-E70F-4444-A7DB-DEC35947A2EC}" srcOrd="1" destOrd="0" presId="urn:microsoft.com/office/officeart/2005/8/layout/cycle5"/>
    <dgm:cxn modelId="{FAC08646-4E51-44BB-B66A-4EB06BF7C159}" type="presParOf" srcId="{125F0969-47E3-4B9B-9824-92F6C65B3ECD}" destId="{0F1F6351-08F4-4FB2-A8AB-19A50781850D}" srcOrd="2" destOrd="0" presId="urn:microsoft.com/office/officeart/2005/8/layout/cycle5"/>
    <dgm:cxn modelId="{45478A54-D9E7-458F-89C4-5F441E27DED3}" type="presParOf" srcId="{125F0969-47E3-4B9B-9824-92F6C65B3ECD}" destId="{5BF326D3-9C5E-498A-AD59-1C818BB6BABE}" srcOrd="3" destOrd="0" presId="urn:microsoft.com/office/officeart/2005/8/layout/cycle5"/>
    <dgm:cxn modelId="{6F2BC5C5-A74B-4D85-96C3-1874EB66FF05}" type="presParOf" srcId="{125F0969-47E3-4B9B-9824-92F6C65B3ECD}" destId="{2AD2C530-23B8-47CA-89A5-8F647951C3AD}" srcOrd="4" destOrd="0" presId="urn:microsoft.com/office/officeart/2005/8/layout/cycle5"/>
    <dgm:cxn modelId="{B1A3FF9E-13BB-447B-A12A-A53E1532C682}" type="presParOf" srcId="{125F0969-47E3-4B9B-9824-92F6C65B3ECD}" destId="{97A5A718-5165-47E5-825F-CE7EB9299DD9}" srcOrd="5" destOrd="0" presId="urn:microsoft.com/office/officeart/2005/8/layout/cycle5"/>
    <dgm:cxn modelId="{C5A7ABB0-8BC2-4B66-A69E-E6793B0ADCF5}" type="presParOf" srcId="{125F0969-47E3-4B9B-9824-92F6C65B3ECD}" destId="{D4EEA2A1-6D92-42AB-8F80-28C3DB81E4DF}" srcOrd="6" destOrd="0" presId="urn:microsoft.com/office/officeart/2005/8/layout/cycle5"/>
    <dgm:cxn modelId="{F6237297-2BBB-4C17-84AD-64662B4B20DE}" type="presParOf" srcId="{125F0969-47E3-4B9B-9824-92F6C65B3ECD}" destId="{4BCDC92B-2441-40B5-91EC-72F06F7ABEE9}" srcOrd="7" destOrd="0" presId="urn:microsoft.com/office/officeart/2005/8/layout/cycle5"/>
    <dgm:cxn modelId="{87D3698A-D414-42CC-B73C-B2235C0F0E39}" type="presParOf" srcId="{125F0969-47E3-4B9B-9824-92F6C65B3ECD}" destId="{958FB2C1-1AB9-41DB-8F81-F36F065B1BC9}" srcOrd="8" destOrd="0" presId="urn:microsoft.com/office/officeart/2005/8/layout/cycle5"/>
    <dgm:cxn modelId="{FEC9A9E0-4C95-4F17-90CF-98F52CBE976F}" type="presParOf" srcId="{125F0969-47E3-4B9B-9824-92F6C65B3ECD}" destId="{B5C86474-7513-4339-99AD-C97F32D42EF1}" srcOrd="9" destOrd="0" presId="urn:microsoft.com/office/officeart/2005/8/layout/cycle5"/>
    <dgm:cxn modelId="{11C73DFC-046C-4245-8257-F7EEE1DF2340}" type="presParOf" srcId="{125F0969-47E3-4B9B-9824-92F6C65B3ECD}" destId="{285778ED-55AC-4D83-A378-8A28C6AC658F}" srcOrd="10" destOrd="0" presId="urn:microsoft.com/office/officeart/2005/8/layout/cycle5"/>
    <dgm:cxn modelId="{DF87D861-59EC-46A2-944E-4659B14024A8}" type="presParOf" srcId="{125F0969-47E3-4B9B-9824-92F6C65B3ECD}" destId="{5BA5141E-7B2A-4D11-BE5A-21D69070533F}" srcOrd="11" destOrd="0" presId="urn:microsoft.com/office/officeart/2005/8/layout/cycle5"/>
    <dgm:cxn modelId="{3E657384-53D4-4A58-B23A-7330951D0AA0}" type="presParOf" srcId="{125F0969-47E3-4B9B-9824-92F6C65B3ECD}" destId="{51625FAF-5F85-435D-8769-2BD51546FCF9}" srcOrd="12" destOrd="0" presId="urn:microsoft.com/office/officeart/2005/8/layout/cycle5"/>
    <dgm:cxn modelId="{E3553A65-B86C-4571-8311-9F643329E20A}" type="presParOf" srcId="{125F0969-47E3-4B9B-9824-92F6C65B3ECD}" destId="{28368335-BB85-40D6-8EAD-4745499E6F7C}" srcOrd="13" destOrd="0" presId="urn:microsoft.com/office/officeart/2005/8/layout/cycle5"/>
    <dgm:cxn modelId="{ACC1F39D-4162-41AD-9EE7-B369CB01D8FE}" type="presParOf" srcId="{125F0969-47E3-4B9B-9824-92F6C65B3ECD}" destId="{9F54CF4E-0519-4F7F-A483-F4AB9BB60D2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B1BE-1585-4289-B87A-B6141BC7384C}">
      <dsp:nvSpPr>
        <dsp:cNvPr id="0" name=""/>
        <dsp:cNvSpPr/>
      </dsp:nvSpPr>
      <dsp:spPr>
        <a:xfrm rot="16200000">
          <a:off x="884634" y="-884634"/>
          <a:ext cx="2484437" cy="4253706"/>
        </a:xfrm>
        <a:prstGeom prst="round1Rect">
          <a:avLst/>
        </a:prstGeom>
        <a:solidFill>
          <a:sysClr val="window" lastClr="FFFFFF">
            <a:lumMod val="6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Универсальное значение: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способ связи любых объектов материального и духовного мира</a:t>
          </a:r>
        </a:p>
      </dsp:txBody>
      <dsp:txXfrm rot="5400000">
        <a:off x="0" y="90960"/>
        <a:ext cx="4253706" cy="1772368"/>
      </dsp:txXfrm>
    </dsp:sp>
    <dsp:sp modelId="{5D80ECF6-1DD8-4CCD-8BD1-FEAF4451431E}">
      <dsp:nvSpPr>
        <dsp:cNvPr id="0" name=""/>
        <dsp:cNvSpPr/>
      </dsp:nvSpPr>
      <dsp:spPr>
        <a:xfrm>
          <a:off x="4253706" y="0"/>
          <a:ext cx="4253706" cy="2484437"/>
        </a:xfrm>
        <a:prstGeom prst="round1Rect">
          <a:avLst/>
        </a:prstGeo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Техническое значение: путь сообщения, связи одного места с другим, средства передачи информации и других материальных и идеальных объектов из одного места в другое</a:t>
          </a:r>
        </a:p>
      </dsp:txBody>
      <dsp:txXfrm>
        <a:off x="4253706" y="0"/>
        <a:ext cx="4162746" cy="1863328"/>
      </dsp:txXfrm>
    </dsp:sp>
    <dsp:sp modelId="{893BD09E-0F00-4B90-8762-B9EA6B83EDBA}">
      <dsp:nvSpPr>
        <dsp:cNvPr id="0" name=""/>
        <dsp:cNvSpPr/>
      </dsp:nvSpPr>
      <dsp:spPr>
        <a:xfrm rot="10800000">
          <a:off x="0" y="2484437"/>
          <a:ext cx="4253706" cy="2484437"/>
        </a:xfrm>
        <a:prstGeom prst="round1Rect">
          <a:avLst/>
        </a:prstGeo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Биологическое значение: сигнальный способ связи у животных, птиц, насекомых и т. д.</a:t>
          </a:r>
        </a:p>
      </dsp:txBody>
      <dsp:txXfrm rot="10800000">
        <a:off x="90960" y="3105546"/>
        <a:ext cx="4162746" cy="1863328"/>
      </dsp:txXfrm>
    </dsp:sp>
    <dsp:sp modelId="{CECCBBAA-2BBF-41B2-B04E-5728AFE738C8}">
      <dsp:nvSpPr>
        <dsp:cNvPr id="0" name=""/>
        <dsp:cNvSpPr/>
      </dsp:nvSpPr>
      <dsp:spPr>
        <a:xfrm rot="5400000">
          <a:off x="5138341" y="1599802"/>
          <a:ext cx="2484437" cy="4253706"/>
        </a:xfrm>
        <a:prstGeom prst="round1Rect">
          <a:avLst/>
        </a:prstGeom>
        <a:solidFill>
          <a:sysClr val="window" lastClr="FFFFFF">
            <a:lumMod val="6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Социальное значение: многообразные связи и отношения, возникающие в человеческом обществе. </a:t>
          </a:r>
        </a:p>
      </dsp:txBody>
      <dsp:txXfrm rot="-5400000">
        <a:off x="4253706" y="3105546"/>
        <a:ext cx="4253706" cy="1772368"/>
      </dsp:txXfrm>
    </dsp:sp>
    <dsp:sp modelId="{952006A0-F477-46CD-B3B0-A71CDAC7BFD7}">
      <dsp:nvSpPr>
        <dsp:cNvPr id="0" name=""/>
        <dsp:cNvSpPr/>
      </dsp:nvSpPr>
      <dsp:spPr>
        <a:xfrm>
          <a:off x="2510677" y="2079176"/>
          <a:ext cx="3486057" cy="810522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КОММУНИКАЦИЯ</a:t>
          </a:r>
        </a:p>
      </dsp:txBody>
      <dsp:txXfrm>
        <a:off x="2550243" y="2118742"/>
        <a:ext cx="3406925" cy="731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6FB34-F0D0-4D1D-BC7C-6040C134E7DA}">
      <dsp:nvSpPr>
        <dsp:cNvPr id="0" name=""/>
        <dsp:cNvSpPr/>
      </dsp:nvSpPr>
      <dsp:spPr>
        <a:xfrm rot="5400000">
          <a:off x="4888016" y="-1192955"/>
          <a:ext cx="1409365" cy="5259938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МНОГОСТОРОННЕЕ ОБЩЕНИЕ, НЕРЕДКО ИМЕЮЩЕЕ ХАРАКТЕР БОРЬБЫ ЗА ОВЛАДЕНИЕ КОММУНИКАТИВНОЙ ИНИЦИАТИВОЙ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b="0" i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2962730" y="801131"/>
        <a:ext cx="5191138" cy="1271765"/>
      </dsp:txXfrm>
    </dsp:sp>
    <dsp:sp modelId="{B39DD626-937A-40AF-8B1B-4A6C9A899D5C}">
      <dsp:nvSpPr>
        <dsp:cNvPr id="0" name=""/>
        <dsp:cNvSpPr/>
      </dsp:nvSpPr>
      <dsp:spPr>
        <a:xfrm>
          <a:off x="74" y="1005580"/>
          <a:ext cx="2962656" cy="862866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ПОЛИЛОГИЧЕСКАЯ ФОРМА</a:t>
          </a:r>
        </a:p>
      </dsp:txBody>
      <dsp:txXfrm>
        <a:off x="42196" y="1047702"/>
        <a:ext cx="2878412" cy="778622"/>
      </dsp:txXfrm>
    </dsp:sp>
    <dsp:sp modelId="{94C58C28-EF66-4962-8873-770C363B48CA}">
      <dsp:nvSpPr>
        <dsp:cNvPr id="0" name=""/>
        <dsp:cNvSpPr/>
      </dsp:nvSpPr>
      <dsp:spPr>
        <a:xfrm rot="5400000">
          <a:off x="5212073" y="4754"/>
          <a:ext cx="571370" cy="5463534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СУБЪЕКТЫ КОММУНИКАТИВНОГО ПРОЦЕССА ВЗАИМНО АКТИВНЫ</a:t>
          </a:r>
        </a:p>
      </dsp:txBody>
      <dsp:txXfrm rot="-5400000">
        <a:off x="2765991" y="2478728"/>
        <a:ext cx="5435642" cy="515586"/>
      </dsp:txXfrm>
    </dsp:sp>
    <dsp:sp modelId="{87B171E7-382A-4A73-B7A2-02D736A90DCE}">
      <dsp:nvSpPr>
        <dsp:cNvPr id="0" name=""/>
        <dsp:cNvSpPr/>
      </dsp:nvSpPr>
      <dsp:spPr>
        <a:xfrm>
          <a:off x="74" y="2377131"/>
          <a:ext cx="2765917" cy="71878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ДИАЛОГИЧЕСКАЯ  ФОРМА</a:t>
          </a:r>
        </a:p>
      </dsp:txBody>
      <dsp:txXfrm>
        <a:off x="35162" y="2412219"/>
        <a:ext cx="2695741" cy="648604"/>
      </dsp:txXfrm>
    </dsp:sp>
    <dsp:sp modelId="{CDA48659-F34C-416A-8DC5-C278C47947AC}">
      <dsp:nvSpPr>
        <dsp:cNvPr id="0" name=""/>
        <dsp:cNvSpPr/>
      </dsp:nvSpPr>
      <dsp:spPr>
        <a:xfrm rot="5400000">
          <a:off x="5216126" y="968007"/>
          <a:ext cx="649610" cy="5376287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ВЫСКАЗЫВАНИЯ БЕЗ ОРИЕНТАЦИИ НА СОБЕСЕДНИКА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0" i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2852788" y="3363057"/>
        <a:ext cx="5344576" cy="586188"/>
      </dsp:txXfrm>
    </dsp:sp>
    <dsp:sp modelId="{BCD6C80A-360B-4516-87CD-0F4829AAF6E8}">
      <dsp:nvSpPr>
        <dsp:cNvPr id="0" name=""/>
        <dsp:cNvSpPr/>
      </dsp:nvSpPr>
      <dsp:spPr>
        <a:xfrm>
          <a:off x="0" y="3360775"/>
          <a:ext cx="2852713" cy="645466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МОНОЛОГИЧЕСКАЯ  ФОРМА</a:t>
          </a:r>
        </a:p>
      </dsp:txBody>
      <dsp:txXfrm>
        <a:off x="31509" y="3392284"/>
        <a:ext cx="2789695" cy="582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84232-0D05-44BE-BEBA-D5F4972CE5DF}">
      <dsp:nvSpPr>
        <dsp:cNvPr id="0" name=""/>
        <dsp:cNvSpPr/>
      </dsp:nvSpPr>
      <dsp:spPr>
        <a:xfrm>
          <a:off x="2459300" y="736"/>
          <a:ext cx="3347142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физический</a:t>
          </a:r>
        </a:p>
      </dsp:txBody>
      <dsp:txXfrm>
        <a:off x="2506476" y="47912"/>
        <a:ext cx="3252790" cy="872063"/>
      </dsp:txXfrm>
    </dsp:sp>
    <dsp:sp modelId="{0F1F6351-08F4-4FB2-A8AB-19A50781850D}">
      <dsp:nvSpPr>
        <dsp:cNvPr id="0" name=""/>
        <dsp:cNvSpPr/>
      </dsp:nvSpPr>
      <dsp:spPr>
        <a:xfrm>
          <a:off x="1999645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55733" y="187375"/>
              </a:moveTo>
              <a:arcTo wR="1365391" hR="1365391" stAng="18022271" swAng="675458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326D3-9C5E-498A-AD59-1C818BB6BABE}">
      <dsp:nvSpPr>
        <dsp:cNvPr id="0" name=""/>
        <dsp:cNvSpPr/>
      </dsp:nvSpPr>
      <dsp:spPr>
        <a:xfrm>
          <a:off x="4746159" y="1335324"/>
          <a:ext cx="2447231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исторический</a:t>
          </a:r>
        </a:p>
      </dsp:txBody>
      <dsp:txXfrm>
        <a:off x="4793335" y="1382500"/>
        <a:ext cx="2352879" cy="872063"/>
      </dsp:txXfrm>
    </dsp:sp>
    <dsp:sp modelId="{97A5A718-5165-47E5-825F-CE7EB9299DD9}">
      <dsp:nvSpPr>
        <dsp:cNvPr id="0" name=""/>
        <dsp:cNvSpPr/>
      </dsp:nvSpPr>
      <dsp:spPr>
        <a:xfrm>
          <a:off x="2395016" y="121995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52732" y="910365"/>
              </a:moveTo>
              <a:arcTo wR="1365391" hR="1365391" stAng="20432005" swAng="1221884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EA2A1-6D92-42AB-8F80-28C3DB81E4DF}">
      <dsp:nvSpPr>
        <dsp:cNvPr id="0" name=""/>
        <dsp:cNvSpPr/>
      </dsp:nvSpPr>
      <dsp:spPr>
        <a:xfrm>
          <a:off x="4761724" y="3403420"/>
          <a:ext cx="2351957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культурный</a:t>
          </a:r>
        </a:p>
      </dsp:txBody>
      <dsp:txXfrm>
        <a:off x="4808900" y="3450596"/>
        <a:ext cx="2257605" cy="872063"/>
      </dsp:txXfrm>
    </dsp:sp>
    <dsp:sp modelId="{958FB2C1-1AB9-41DB-8F81-F36F065B1BC9}">
      <dsp:nvSpPr>
        <dsp:cNvPr id="0" name=""/>
        <dsp:cNvSpPr/>
      </dsp:nvSpPr>
      <dsp:spPr>
        <a:xfrm>
          <a:off x="2287212" y="90930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906200" y="2619114"/>
              </a:moveTo>
              <a:arcTo wR="1365391" hR="1365391" stAng="3999988" swAng="2929760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86474-7513-4339-99AD-C97F32D42EF1}">
      <dsp:nvSpPr>
        <dsp:cNvPr id="0" name=""/>
        <dsp:cNvSpPr/>
      </dsp:nvSpPr>
      <dsp:spPr>
        <a:xfrm>
          <a:off x="856512" y="3357785"/>
          <a:ext cx="3125655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социальный</a:t>
          </a:r>
        </a:p>
      </dsp:txBody>
      <dsp:txXfrm>
        <a:off x="903688" y="3404961"/>
        <a:ext cx="3031303" cy="872063"/>
      </dsp:txXfrm>
    </dsp:sp>
    <dsp:sp modelId="{5BA5141E-7B2A-4D11-BE5A-21D69070533F}">
      <dsp:nvSpPr>
        <dsp:cNvPr id="0" name=""/>
        <dsp:cNvSpPr/>
      </dsp:nvSpPr>
      <dsp:spPr>
        <a:xfrm>
          <a:off x="2077680" y="105938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561" y="1476908"/>
              </a:moveTo>
              <a:arcTo wR="1365391" hR="1365391" stAng="10518914" swAng="1157528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25FAF-5F85-435D-8769-2BD51546FCF9}">
      <dsp:nvSpPr>
        <dsp:cNvPr id="0" name=""/>
        <dsp:cNvSpPr/>
      </dsp:nvSpPr>
      <dsp:spPr>
        <a:xfrm>
          <a:off x="1036209" y="1335324"/>
          <a:ext cx="2519519" cy="966415"/>
        </a:xfrm>
        <a:prstGeom prst="roundRect">
          <a:avLst/>
        </a:prstGeom>
        <a:solidFill>
          <a:sysClr val="window" lastClr="FFFFFF">
            <a:lumMod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психологический</a:t>
          </a:r>
        </a:p>
      </dsp:txBody>
      <dsp:txXfrm>
        <a:off x="1083385" y="1382500"/>
        <a:ext cx="2425167" cy="872063"/>
      </dsp:txXfrm>
    </dsp:sp>
    <dsp:sp modelId="{9F54CF4E-0519-4F7F-A483-F4AB9BB60D23}">
      <dsp:nvSpPr>
        <dsp:cNvPr id="0" name=""/>
        <dsp:cNvSpPr/>
      </dsp:nvSpPr>
      <dsp:spPr>
        <a:xfrm>
          <a:off x="2403230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58358" y="344810"/>
              </a:moveTo>
              <a:arcTo wR="1365391" hR="1365391" stAng="13702271" swAng="675458"/>
            </a:path>
          </a:pathLst>
        </a:custGeom>
        <a:noFill/>
        <a:ln w="9525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82726-B95C-4051-9E50-54B3FECA2C89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471E-2CF3-40C5-A158-DFC3B67CE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8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519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4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7049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8ADB36-742B-4331-A88C-7CF3AAAE790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C9F39AFE-BF9C-4DCC-82DA-42C103EF4EF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6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65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88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324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99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69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256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2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497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F346174-4E60-48C5-821C-0D58ADB5295C}" type="datetimeFigureOut">
              <a:rPr lang="ru-RU" smtClean="0">
                <a:solidFill>
                  <a:srgbClr val="000000"/>
                </a:solidFill>
              </a:rPr>
              <a:pPr/>
              <a:t>11.08.2022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7E5B11-80FE-4B4D-AB71-ACF7123B6AE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71" r:id="rId13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0%B4%D0%B6%D0%B5%D1%80%D1%81,_%D0%9A%D0%B0%D1%80%D0%BB_%D0%A0%D1%8D%D0%BD%D1%81%D0%BE%D0%BC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22431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1.  Теоретические основы коммуникации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Схема процесса </a:t>
            </a:r>
            <a:r>
              <a:rPr lang="ru-RU" sz="3600" b="1" dirty="0" smtClean="0">
                <a:solidFill>
                  <a:srgbClr val="FF0000"/>
                </a:solidFill>
              </a:rPr>
              <a:t>коммуникации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3529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99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Структура коммуникации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12568"/>
          </a:xfrm>
        </p:spPr>
        <p:txBody>
          <a:bodyPr/>
          <a:lstStyle/>
          <a:p>
            <a:pPr algn="just"/>
            <a:r>
              <a:rPr lang="ru-RU" sz="2400" dirty="0"/>
              <a:t>в роли </a:t>
            </a:r>
            <a:r>
              <a:rPr lang="ru-RU" sz="2400" dirty="0">
                <a:solidFill>
                  <a:srgbClr val="0070C0"/>
                </a:solidFill>
              </a:rPr>
              <a:t>участников коммуникации </a:t>
            </a:r>
            <a:r>
              <a:rPr lang="ru-RU" sz="2400" dirty="0"/>
              <a:t>выступают люди, участвующие в процессе коммуникации в роли отправителей (коммуникаторов) и получателей сообщений (реципиентов).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символы</a:t>
            </a:r>
            <a:r>
              <a:rPr lang="ru-RU" sz="2400" dirty="0" smtClean="0"/>
              <a:t> </a:t>
            </a:r>
            <a:r>
              <a:rPr lang="ru-RU" sz="2400" dirty="0"/>
              <a:t>– словосочетания, слова, звуки и действия, имеющие конкретное смысловое содержание значения;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кодирование</a:t>
            </a:r>
            <a:r>
              <a:rPr lang="ru-RU" sz="2400" dirty="0" smtClean="0"/>
              <a:t> </a:t>
            </a:r>
            <a:r>
              <a:rPr lang="ru-RU" sz="2400" dirty="0"/>
              <a:t>- процесс трансформации мыслей и чувств в слова, звуки и действия (внешнее оформление);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декодирование</a:t>
            </a:r>
            <a:r>
              <a:rPr lang="ru-RU" sz="2400" dirty="0" smtClean="0"/>
              <a:t> </a:t>
            </a:r>
            <a:r>
              <a:rPr lang="ru-RU" sz="2400" dirty="0"/>
              <a:t>- процесс обратной трансформации сообщений в мысли и чувства (внутреннее оформление).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127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Общение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психолого-педагогической литературе общение трактуется как сложный многоплановый процесс установления и развития контактов между людьми (межличностное общение) и группами (межгрупповое общение), порождаемый потребностями совместной  деятельности.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уровне данного определения видна существенная разница значениях терминов «общение» и «коммуникация», так как даже молчание собеседников может быть общением, чего нельзя сказать о процессе коммуникации.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Кроме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того, общение носит социальный характер, но общаться человек может не только с другим человеком, или с группой людей, а также и с другими субъектами, не относящимися к роду человеческому, например, с животными.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32993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СТОРОНЫ ОБЩЕНИЯ</a:t>
            </a:r>
          </a:p>
        </p:txBody>
      </p:sp>
      <p:sp>
        <p:nvSpPr>
          <p:cNvPr id="2027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самых обобщенных классификациях выделяется три стороны общения: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5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коммуникативная</a:t>
            </a:r>
          </a:p>
          <a:p>
            <a:pPr algn="ctr" eaLnBrk="1" hangingPunct="1"/>
            <a:r>
              <a:rPr lang="ru-RU" sz="540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2) перцептивная</a:t>
            </a:r>
          </a:p>
          <a:p>
            <a:pPr algn="ctr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3) интерактивная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924218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Основные коммуникативные формы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10972"/>
              </p:ext>
            </p:extLst>
          </p:nvPr>
        </p:nvGraphicFramePr>
        <p:xfrm>
          <a:off x="457200" y="1412875"/>
          <a:ext cx="8229600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7836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коммуникаций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	Еще </a:t>
            </a:r>
            <a:r>
              <a:rPr lang="ru-RU" sz="2000" dirty="0"/>
              <a:t>одной общепринятой классификацией видов коммуникации является типология коммуникации на основании уровня или контекста, в котором она осуществляется. Согласно данному критерию выделяют следующие виды коммуникации:</a:t>
            </a:r>
          </a:p>
          <a:p>
            <a:pPr algn="just"/>
            <a:r>
              <a:rPr lang="ru-RU" sz="2000" dirty="0"/>
              <a:t>- </a:t>
            </a:r>
            <a:r>
              <a:rPr lang="ru-RU" sz="2400" dirty="0"/>
              <a:t>межличностную (непосредственный информационный обмен между участниками коммуникации, общение их «лицом к лицу»);</a:t>
            </a:r>
          </a:p>
          <a:p>
            <a:pPr algn="just"/>
            <a:r>
              <a:rPr lang="ru-RU" sz="2400" dirty="0"/>
              <a:t>- групповую (информационный обмен в малых социальных группах (от 3 до 30 человек);</a:t>
            </a:r>
          </a:p>
          <a:p>
            <a:pPr algn="just"/>
            <a:r>
              <a:rPr lang="ru-RU" sz="2400" dirty="0"/>
              <a:t>- массовую (процесс распространения информации посредством </a:t>
            </a:r>
            <a:r>
              <a:rPr lang="ru-RU" sz="2400" dirty="0" smtClean="0"/>
              <a:t>специальных </a:t>
            </a:r>
            <a:r>
              <a:rPr lang="ru-RU" sz="2400" dirty="0"/>
              <a:t>средств (печать, телевидение, радио, интернет - ресурсы, социальные сети и т. д.), в результате чего информация поступает сразу к большому количеству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6657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609600" y="2638425"/>
            <a:ext cx="8001000" cy="3527425"/>
            <a:chOff x="1152" y="1097"/>
            <a:chExt cx="1872" cy="1111"/>
          </a:xfrm>
        </p:grpSpPr>
        <p:cxnSp>
          <p:nvCxnSpPr>
            <p:cNvPr id="2052" name="_s205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2268" y="1406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764" y="1406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4"/>
            <p:cNvSpPr>
              <a:spLocks noChangeArrowheads="1"/>
            </p:cNvSpPr>
            <p:nvPr/>
          </p:nvSpPr>
          <p:spPr bwMode="auto">
            <a:xfrm>
              <a:off x="1656" y="1097"/>
              <a:ext cx="864" cy="4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b="1" dirty="0" smtClean="0">
                  <a:solidFill>
                    <a:srgbClr val="000000"/>
                  </a:solidFill>
                </a:rPr>
                <a:t>Средства передачи информации от человека к человеку</a:t>
              </a:r>
            </a:p>
          </p:txBody>
        </p:sp>
        <p:sp>
          <p:nvSpPr>
            <p:cNvPr id="4" name="_s2055"/>
            <p:cNvSpPr>
              <a:spLocks noChangeArrowheads="1"/>
            </p:cNvSpPr>
            <p:nvPr/>
          </p:nvSpPr>
          <p:spPr bwMode="auto">
            <a:xfrm>
              <a:off x="1152" y="1730"/>
              <a:ext cx="864" cy="4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b="1" dirty="0" smtClean="0">
                  <a:solidFill>
                    <a:srgbClr val="000000"/>
                  </a:solidFill>
                </a:rPr>
                <a:t>Вербальные </a:t>
              </a:r>
            </a:p>
          </p:txBody>
        </p:sp>
        <p:sp>
          <p:nvSpPr>
            <p:cNvPr id="5" name="_s2056"/>
            <p:cNvSpPr>
              <a:spLocks noChangeArrowheads="1"/>
            </p:cNvSpPr>
            <p:nvPr/>
          </p:nvSpPr>
          <p:spPr bwMode="auto">
            <a:xfrm>
              <a:off x="2160" y="1730"/>
              <a:ext cx="864" cy="4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b="1" dirty="0" smtClean="0">
                  <a:solidFill>
                    <a:srgbClr val="000000"/>
                  </a:solidFill>
                </a:rPr>
                <a:t>Невербальные </a:t>
              </a:r>
            </a:p>
          </p:txBody>
        </p:sp>
      </p:grp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571184" cy="1108720"/>
          </a:xfrm>
        </p:spPr>
        <p:txBody>
          <a:bodyPr/>
          <a:lstStyle/>
          <a:p>
            <a:r>
              <a:rPr lang="ru-RU" dirty="0" smtClean="0"/>
              <a:t>Виды коммуникации по средствам: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79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15888"/>
            <a:ext cx="7056438" cy="30972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C00000"/>
                </a:solidFill>
                <a:effectLst/>
                <a:latin typeface="Book Antiqua" pitchFamily="18" charset="0"/>
              </a:rPr>
              <a:t>Невербальная коммуникация </a:t>
            </a:r>
            <a:r>
              <a:rPr lang="ru-RU" sz="2800" b="1" smtClean="0">
                <a:effectLst/>
                <a:latin typeface="Book Antiqua" pitchFamily="18" charset="0"/>
              </a:rPr>
              <a:t>– взаимодействие между людьми с помощью неречевых средств, обмен невербальными посланиями и их интерпретация в данной ситуации.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57475"/>
            <a:ext cx="66976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80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3" y="332656"/>
            <a:ext cx="7272808" cy="60490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ÑÑÐµÐ¼Ð° Ð½ÐµÐ²ÐµÑÐ±Ð°Ð»ÑÐ½ÑÑ ÑÑÐµÐ´ÑÑÐ² Ð¾Ð±ÑÐµÐ½Ð¸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32656"/>
            <a:ext cx="7488831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56486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88913"/>
            <a:ext cx="6913562" cy="2303462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smtClean="0">
                <a:effectLst/>
                <a:latin typeface="Book Antiqua" pitchFamily="18" charset="0"/>
              </a:rPr>
              <a:t>Невербальные средства позволяют усилить или ослабить речевое влияние коммуникатора, помогают участникам общения выявить намерения друг друга.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2225"/>
            <a:ext cx="5472113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554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5929354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В настоящее время </a:t>
            </a:r>
            <a:r>
              <a:rPr lang="ru-RU" dirty="0">
                <a:solidFill>
                  <a:srgbClr val="FF0000"/>
                </a:solidFill>
              </a:rPr>
              <a:t>коммуникация</a:t>
            </a:r>
            <a:r>
              <a:rPr lang="ru-RU" dirty="0"/>
              <a:t> является необходимым условием формирования личности, условием нормального развития человека как члена общества, способом познания других людей в социуме и самого себя. Коммуникация играет ведущую роль в существовании любых социальных общностей и объединений, так как без общения не может успешно функционировать ни одна сфера деятельности человека.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9" y="260649"/>
            <a:ext cx="8568952" cy="79208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Особенности речевой (вербальной) коммуникации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12777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ВЕРБАЛЬНАЯ КОММУНИКАЦИЯ- </a:t>
            </a:r>
            <a:r>
              <a:rPr lang="ru-RU" sz="2400" dirty="0" smtClean="0">
                <a:solidFill>
                  <a:prstClr val="black"/>
                </a:solidFill>
              </a:rPr>
              <a:t>использует </a:t>
            </a:r>
            <a:r>
              <a:rPr lang="ru-RU" sz="2400" dirty="0">
                <a:solidFill>
                  <a:prstClr val="black"/>
                </a:solidFill>
              </a:rPr>
              <a:t>в качестве знаковой системы </a:t>
            </a:r>
            <a:r>
              <a:rPr lang="ru-RU" sz="2400" dirty="0" smtClean="0">
                <a:solidFill>
                  <a:prstClr val="black"/>
                </a:solidFill>
              </a:rPr>
              <a:t>человеческую речь</a:t>
            </a:r>
            <a:r>
              <a:rPr lang="ru-RU" sz="2400" dirty="0">
                <a:solidFill>
                  <a:prstClr val="black"/>
                </a:solidFill>
              </a:rPr>
              <a:t>: звуковой строй языка, т. е. звуки речи, и письменную речь. </a:t>
            </a:r>
          </a:p>
          <a:p>
            <a:pPr algn="r"/>
            <a:endParaRPr lang="ru-RU" sz="2400" dirty="0" smtClean="0">
              <a:solidFill>
                <a:prstClr val="black"/>
              </a:solidFill>
            </a:endParaRPr>
          </a:p>
          <a:p>
            <a:pPr algn="r"/>
            <a:endParaRPr lang="ru-RU" sz="2400" dirty="0">
              <a:solidFill>
                <a:prstClr val="black"/>
              </a:solidFill>
            </a:endParaRPr>
          </a:p>
          <a:p>
            <a:pPr algn="r"/>
            <a:r>
              <a:rPr lang="ru-RU" sz="2400" dirty="0" smtClean="0">
                <a:solidFill>
                  <a:prstClr val="black"/>
                </a:solidFill>
              </a:rPr>
              <a:t>… Заберите </a:t>
            </a:r>
            <a:r>
              <a:rPr lang="ru-RU" sz="2400" dirty="0">
                <a:solidFill>
                  <a:prstClr val="black"/>
                </a:solidFill>
              </a:rPr>
              <a:t>у меня все, чем я обладаю.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Но оставьте мне мою речь.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И скоро я обрету все, что имел.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i="1" dirty="0">
                <a:solidFill>
                  <a:srgbClr val="4E67C8">
                    <a:lumMod val="50000"/>
                  </a:srgbClr>
                </a:solidFill>
              </a:rPr>
              <a:t>Даниэль Уэбстер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800" dirty="0">
              <a:solidFill>
                <a:prstClr val="black"/>
              </a:solidFill>
            </a:endParaRPr>
          </a:p>
          <a:p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365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ЯЗЫК и РЕЧЬ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  <a:buClr>
                <a:srgbClr val="330066"/>
              </a:buClr>
              <a:buFont typeface="Wingdings" pitchFamily="2" charset="2"/>
              <a:buChar char="l"/>
            </a:pPr>
            <a:r>
              <a:rPr lang="ru-RU" kern="0" dirty="0">
                <a:solidFill>
                  <a:srgbClr val="FF0000"/>
                </a:solidFill>
                <a:latin typeface="Arial"/>
                <a:cs typeface="Arial"/>
              </a:rPr>
              <a:t>Важно отличать язык от речи</a:t>
            </a: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0066"/>
              </a:buClr>
              <a:buNone/>
            </a:pPr>
            <a:r>
              <a:rPr lang="ru-RU" sz="2400" b="1" i="1" kern="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endParaRPr lang="ru-RU" sz="2400" b="1" i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0066"/>
              </a:buClr>
              <a:buNone/>
            </a:pPr>
            <a:r>
              <a:rPr lang="ru-RU" b="1" i="1" kern="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ru-RU" b="1" i="1" kern="0" dirty="0">
                <a:solidFill>
                  <a:srgbClr val="000000"/>
                </a:solidFill>
                <a:latin typeface="Arial"/>
                <a:cs typeface="Arial"/>
              </a:rPr>
              <a:t>Язык</a:t>
            </a:r>
            <a:r>
              <a:rPr lang="ru-RU" i="1" kern="0" dirty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это система условных 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</a:rPr>
              <a:t> устных и письменных символов (знаков), имеющих 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для </a:t>
            </a:r>
            <a:r>
              <a:rPr lang="ru-RU" kern="0" dirty="0" smtClean="0">
                <a:solidFill>
                  <a:srgbClr val="000000"/>
                </a:solidFill>
                <a:latin typeface="Arial"/>
                <a:cs typeface="Arial"/>
              </a:rPr>
              <a:t>одной и той же этнолингвистической социальной группы одинаковый 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значение и смысл.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ЯЗЫК – понятие </a:t>
            </a:r>
            <a:r>
              <a:rPr lang="ru-RU" b="1" dirty="0" smtClean="0">
                <a:solidFill>
                  <a:srgbClr val="C00000"/>
                </a:solidFill>
              </a:rPr>
              <a:t>объективное</a:t>
            </a:r>
            <a:r>
              <a:rPr lang="ru-RU" b="1" dirty="0" smtClean="0">
                <a:solidFill>
                  <a:schemeClr val="tx1"/>
                </a:solidFill>
              </a:rPr>
              <a:t>, а речь – понятие </a:t>
            </a:r>
            <a:r>
              <a:rPr lang="ru-RU" b="1" dirty="0" smtClean="0">
                <a:solidFill>
                  <a:srgbClr val="C00000"/>
                </a:solidFill>
              </a:rPr>
              <a:t>субъективное!!!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1015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110" y="337554"/>
            <a:ext cx="6683765" cy="715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1268761"/>
            <a:ext cx="3391125" cy="20009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– это совокупность произносимых и воспринимаемых звуков.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427984" y="1268760"/>
            <a:ext cx="4464496" cy="19672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–это психический процесс формирования и передачи мысли средствами языка. Речь без усвоения языка невозможна.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69134" y="3839322"/>
            <a:ext cx="7151341" cy="25060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– психический процесс использования языка с целью общения.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05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языка и речи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55613" y="1598613"/>
            <a:ext cx="8226425" cy="4503737"/>
            <a:chOff x="1152" y="1298"/>
            <a:chExt cx="2880" cy="721"/>
          </a:xfrm>
        </p:grpSpPr>
        <p:cxnSp>
          <p:nvCxnSpPr>
            <p:cNvPr id="3076" name="_s3076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48" y="1063"/>
              <a:ext cx="102" cy="1002"/>
            </a:xfrm>
            <a:prstGeom prst="bentConnector3">
              <a:avLst>
                <a:gd name="adj1" fmla="val 179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48" y="1563"/>
              <a:ext cx="102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40" y="1057"/>
              <a:ext cx="102" cy="1014"/>
            </a:xfrm>
            <a:prstGeom prst="bentConnector3">
              <a:avLst>
                <a:gd name="adj1" fmla="val 179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2166" y="1396"/>
              <a:ext cx="864" cy="1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Основные функции языка </a:t>
              </a: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1152" y="1615"/>
              <a:ext cx="864" cy="4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Информационная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(передача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информации,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сообщение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о мыслях,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намерениях) </a:t>
              </a:r>
              <a:endParaRPr lang="ru-RU" sz="210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2166" y="1615"/>
              <a:ext cx="864" cy="4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Агитационная 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(побуждение, 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призыв, просьба)</a:t>
              </a:r>
            </a:p>
          </p:txBody>
        </p:sp>
        <p:sp>
          <p:nvSpPr>
            <p:cNvPr id="6" name="_s3082"/>
            <p:cNvSpPr>
              <a:spLocks noChangeArrowheads="1"/>
            </p:cNvSpPr>
            <p:nvPr/>
          </p:nvSpPr>
          <p:spPr bwMode="auto">
            <a:xfrm>
              <a:off x="3168" y="1615"/>
              <a:ext cx="864" cy="4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Эмотивная 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(непосредственное 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выражение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00" b="1" smtClean="0">
                  <a:solidFill>
                    <a:srgbClr val="000000"/>
                  </a:solidFill>
                  <a:latin typeface="Garamond" pitchFamily="18" charset="0"/>
                  <a:cs typeface="Arial" pitchFamily="34" charset="0"/>
                </a:rPr>
                <a:t> чувств, эмоций)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02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речевой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Г</a:t>
            </a:r>
            <a:r>
              <a:rPr lang="ru-RU" sz="4000" b="1" dirty="0" smtClean="0"/>
              <a:t>оворение</a:t>
            </a:r>
          </a:p>
          <a:p>
            <a:r>
              <a:rPr lang="ru-RU" sz="4000" b="1" dirty="0" smtClean="0"/>
              <a:t>Письмо </a:t>
            </a:r>
          </a:p>
          <a:p>
            <a:r>
              <a:rPr lang="ru-RU" sz="4000" b="1" dirty="0" smtClean="0"/>
              <a:t>Слушание (</a:t>
            </a:r>
            <a:r>
              <a:rPr lang="ru-RU" sz="4000" b="1" dirty="0" err="1" smtClean="0"/>
              <a:t>аудирование</a:t>
            </a:r>
            <a:r>
              <a:rPr lang="ru-RU" sz="4000" b="1" dirty="0" smtClean="0"/>
              <a:t>)</a:t>
            </a:r>
          </a:p>
          <a:p>
            <a:r>
              <a:rPr lang="ru-RU" sz="4000" b="1" dirty="0"/>
              <a:t>Ч</a:t>
            </a:r>
            <a:r>
              <a:rPr lang="ru-RU" sz="4000" b="1" dirty="0" smtClean="0"/>
              <a:t>тение  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03" y="4077072"/>
            <a:ext cx="1997610" cy="239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16547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Основные показатели речевой культуры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3529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1836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467544" y="510785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222222"/>
                </a:solidFill>
                <a:latin typeface="Arial"/>
              </a:rPr>
              <a:t>Конгруэ́нтность</a:t>
            </a:r>
            <a:r>
              <a:rPr lang="ru-RU" sz="3600" dirty="0">
                <a:solidFill>
                  <a:srgbClr val="222222"/>
                </a:solidFill>
                <a:latin typeface="Arial"/>
              </a:rPr>
              <a:t> </a:t>
            </a:r>
            <a:endParaRPr lang="ru-RU" sz="3600" dirty="0" smtClean="0">
              <a:solidFill>
                <a:srgbClr val="222222"/>
              </a:solidFill>
              <a:latin typeface="Arial"/>
            </a:endParaRPr>
          </a:p>
          <a:p>
            <a:pPr algn="ctr"/>
            <a:r>
              <a:rPr lang="ru-RU" sz="3600" dirty="0" smtClean="0">
                <a:solidFill>
                  <a:srgbClr val="222222"/>
                </a:solidFill>
                <a:latin typeface="Arial"/>
              </a:rPr>
              <a:t>(</a:t>
            </a:r>
            <a:r>
              <a:rPr lang="ru-RU" sz="3600" dirty="0">
                <a:solidFill>
                  <a:srgbClr val="0B0080"/>
                </a:solidFill>
                <a:latin typeface="Arial"/>
                <a:hlinkClick r:id="rId2" tooltip="Латинский язык"/>
              </a:rPr>
              <a:t>лат.</a:t>
            </a:r>
            <a:r>
              <a:rPr lang="ru-RU" sz="3600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sz="3600" i="1" dirty="0" err="1" smtClean="0">
                <a:solidFill>
                  <a:srgbClr val="222222"/>
                </a:solidFill>
                <a:latin typeface="Arial"/>
              </a:rPr>
              <a:t>congruens</a:t>
            </a:r>
            <a:r>
              <a:rPr lang="ru-RU" sz="3600" dirty="0" smtClean="0">
                <a:solidFill>
                  <a:srgbClr val="222222"/>
                </a:solidFill>
                <a:latin typeface="Arial"/>
              </a:rPr>
              <a:t>— соразмерный) </a:t>
            </a:r>
          </a:p>
          <a:p>
            <a:pPr algn="ctr"/>
            <a:endParaRPr lang="ru-RU" sz="3600" dirty="0" smtClean="0">
              <a:solidFill>
                <a:srgbClr val="222222"/>
              </a:solidFill>
              <a:latin typeface="Arial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222222"/>
                </a:solidFill>
                <a:latin typeface="Arial"/>
              </a:rPr>
              <a:t>согласованность </a:t>
            </a:r>
            <a:r>
              <a:rPr lang="ru-RU" sz="2800" dirty="0">
                <a:solidFill>
                  <a:srgbClr val="222222"/>
                </a:solidFill>
                <a:latin typeface="Arial"/>
              </a:rPr>
              <a:t>слов и жестов, непротиворечащих друг </a:t>
            </a:r>
            <a:r>
              <a:rPr lang="ru-RU" sz="2800" dirty="0" smtClean="0">
                <a:solidFill>
                  <a:srgbClr val="222222"/>
                </a:solidFill>
                <a:latin typeface="Arial"/>
              </a:rPr>
              <a:t>другу.</a:t>
            </a:r>
          </a:p>
          <a:p>
            <a:endParaRPr lang="ru-RU" sz="2800" dirty="0" smtClean="0">
              <a:solidFill>
                <a:srgbClr val="222222"/>
              </a:solidFill>
              <a:latin typeface="Arial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222222"/>
                </a:solidFill>
                <a:latin typeface="Arial"/>
              </a:rPr>
              <a:t>согласованность </a:t>
            </a:r>
            <a:r>
              <a:rPr lang="ru-RU" sz="2800" dirty="0">
                <a:solidFill>
                  <a:srgbClr val="222222"/>
                </a:solidFill>
                <a:latin typeface="Arial"/>
              </a:rPr>
              <a:t>информации, одновременно передаваемой человеком вербальным и невербальным </a:t>
            </a:r>
            <a:r>
              <a:rPr lang="ru-RU" sz="2800" dirty="0" smtClean="0">
                <a:solidFill>
                  <a:srgbClr val="222222"/>
                </a:solidFill>
                <a:latin typeface="Arial"/>
              </a:rPr>
              <a:t>способом.</a:t>
            </a:r>
          </a:p>
          <a:p>
            <a:pPr marL="457200" indent="-457200">
              <a:buFontTx/>
              <a:buChar char="-"/>
            </a:pPr>
            <a:endParaRPr lang="ru-RU" sz="2800" dirty="0" smtClean="0">
              <a:solidFill>
                <a:srgbClr val="222222"/>
              </a:solidFill>
              <a:latin typeface="Arial"/>
            </a:endParaRP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Arial"/>
              </a:rPr>
              <a:t> Термин </a:t>
            </a:r>
            <a:r>
              <a:rPr lang="ru-RU" sz="2800" dirty="0">
                <a:solidFill>
                  <a:srgbClr val="222222"/>
                </a:solidFill>
                <a:latin typeface="Arial"/>
              </a:rPr>
              <a:t>конгруэнтности введён </a:t>
            </a:r>
            <a:endParaRPr lang="ru-RU" sz="2800" dirty="0" smtClean="0">
              <a:solidFill>
                <a:srgbClr val="222222"/>
              </a:solidFill>
              <a:latin typeface="Arial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/>
                <a:hlinkClick r:id="rId3" tooltip="Роджерс, Карл Рэнсом"/>
              </a:rPr>
              <a:t>Карлом </a:t>
            </a:r>
            <a:r>
              <a:rPr lang="ru-RU" sz="3200" b="1" dirty="0" err="1" smtClean="0">
                <a:solidFill>
                  <a:srgbClr val="7030A0"/>
                </a:solidFill>
                <a:latin typeface="Arial"/>
                <a:hlinkClick r:id="rId3" tooltip="Роджерс, Карл Рэнсом"/>
              </a:rPr>
              <a:t>Роджерсом</a:t>
            </a:r>
            <a:endParaRPr lang="ru-RU" sz="28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39258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82343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etersburg-Regular"/>
              </a:rPr>
              <a:t>Аспекты коммуникации по </a:t>
            </a:r>
            <a:r>
              <a:rPr lang="ru-RU" sz="2400" b="1" dirty="0">
                <a:solidFill>
                  <a:srgbClr val="C00000"/>
                </a:solidFill>
                <a:latin typeface="Petersburg-Regular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Petersburg-Regular"/>
              </a:rPr>
              <a:t>направленности информационных сигналов»</a:t>
            </a:r>
          </a:p>
          <a:p>
            <a:pPr algn="ctr"/>
            <a:endParaRPr lang="ru-RU" sz="2000" dirty="0" smtClean="0">
              <a:solidFill>
                <a:srgbClr val="000000"/>
              </a:solidFill>
              <a:latin typeface="Petersburg-Regular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0000"/>
                </a:solidFill>
                <a:latin typeface="Petersburg-Bold"/>
              </a:rPr>
              <a:t>аксиальный </a:t>
            </a:r>
            <a:r>
              <a:rPr lang="ru-RU" sz="2800" dirty="0">
                <a:solidFill>
                  <a:srgbClr val="000000"/>
                </a:solidFill>
                <a:latin typeface="Petersburg-Regular"/>
              </a:rPr>
              <a:t>коммуникативный процесс, когда сигналы направлены отдельным </a:t>
            </a:r>
            <a:r>
              <a:rPr lang="ru-RU" sz="2800" dirty="0" smtClean="0">
                <a:solidFill>
                  <a:srgbClr val="000000"/>
                </a:solidFill>
                <a:latin typeface="Petersburg-Regular"/>
              </a:rPr>
              <a:t>людям;</a:t>
            </a:r>
          </a:p>
          <a:p>
            <a:pPr marL="457200" indent="-457200" algn="ctr">
              <a:buFont typeface="Wingdings" pitchFamily="2" charset="2"/>
              <a:buChar char="v"/>
            </a:pPr>
            <a:endParaRPr lang="ru-RU" sz="2800" b="1" dirty="0">
              <a:solidFill>
                <a:srgbClr val="000000"/>
              </a:solidFill>
              <a:latin typeface="Petersburg-Regular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000000"/>
                </a:solidFill>
                <a:latin typeface="Petersburg-Bold"/>
              </a:rPr>
              <a:t>ретиальный</a:t>
            </a:r>
            <a:r>
              <a:rPr lang="ru-RU" sz="2800" b="1" dirty="0" smtClean="0">
                <a:solidFill>
                  <a:srgbClr val="000000"/>
                </a:solidFill>
                <a:latin typeface="Petersburg-Bold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Petersburg-Regular"/>
              </a:rPr>
              <a:t>коммуникативный процесс, когда сигналы направлены множеству вероятных адресатов.</a:t>
            </a:r>
            <a:r>
              <a:rPr lang="ru-RU" dirty="0">
                <a:solidFill>
                  <a:srgbClr val="000000"/>
                </a:solidFill>
                <a:latin typeface="Petersburg-Regular"/>
              </a:rPr>
              <a:t/>
            </a:r>
            <a:br>
              <a:rPr lang="ru-RU" dirty="0">
                <a:solidFill>
                  <a:srgbClr val="000000"/>
                </a:solidFill>
                <a:latin typeface="Petersburg-Regular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19" y="95918"/>
            <a:ext cx="2472532" cy="12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6684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930883" cy="936103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Контексты  коммуникации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847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Контекст — физическое, социальное, </a:t>
            </a:r>
            <a:r>
              <a:rPr lang="ru-RU" sz="2800" dirty="0" smtClean="0">
                <a:solidFill>
                  <a:prstClr val="black"/>
                </a:solidFill>
              </a:rPr>
              <a:t>историческое</a:t>
            </a:r>
            <a:r>
              <a:rPr lang="ru-RU" sz="2800" dirty="0">
                <a:solidFill>
                  <a:prstClr val="black"/>
                </a:solidFill>
              </a:rPr>
              <a:t>, психологическое и культурное </a:t>
            </a:r>
            <a:r>
              <a:rPr lang="ru-RU" sz="2800" dirty="0" smtClean="0">
                <a:solidFill>
                  <a:prstClr val="black"/>
                </a:solidFill>
              </a:rPr>
              <a:t>окружение</a:t>
            </a:r>
            <a:r>
              <a:rPr lang="ru-RU" sz="2800" dirty="0">
                <a:solidFill>
                  <a:prstClr val="black"/>
                </a:solidFill>
              </a:rPr>
              <a:t>, в котором проходит процесс </a:t>
            </a:r>
            <a:r>
              <a:rPr lang="ru-RU" sz="2800" dirty="0" smtClean="0">
                <a:solidFill>
                  <a:prstClr val="black"/>
                </a:solidFill>
              </a:rPr>
              <a:t>коммуникации.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71494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64694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Контексты коммуникации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717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4736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Теория коммуникации как наука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just"/>
            <a:r>
              <a:rPr lang="ru-RU" sz="2800" dirty="0"/>
              <a:t>В настоящее время теория коммуникации представляет собой комплексную область современного научного знания, которая включает в себя результаты исследований целого ряда наук (философия, психология, политология, культурология, лингвистика, экономика), а также различные уровни освоения коммуникационной действительности (общетеоретический, технологический, </a:t>
            </a:r>
            <a:r>
              <a:rPr lang="ru-RU" sz="2800" dirty="0" err="1"/>
              <a:t>частно</a:t>
            </a:r>
            <a:r>
              <a:rPr lang="ru-RU" sz="2800" dirty="0"/>
              <a:t> </a:t>
            </a:r>
            <a:r>
              <a:rPr lang="ru-RU" sz="2800" dirty="0" smtClean="0"/>
              <a:t>- научный </a:t>
            </a:r>
            <a:r>
              <a:rPr lang="ru-RU" sz="2800" dirty="0"/>
              <a:t>и эмпирический).</a:t>
            </a:r>
          </a:p>
        </p:txBody>
      </p:sp>
    </p:spTree>
    <p:extLst>
      <p:ext uri="{BB962C8B-B14F-4D97-AF65-F5344CB8AC3E}">
        <p14:creationId xmlns:p14="http://schemas.microsoft.com/office/powerpoint/2010/main" val="52405821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08912" cy="6192688"/>
          </a:xfrm>
        </p:spPr>
        <p:txBody>
          <a:bodyPr/>
          <a:lstStyle/>
          <a:p>
            <a:pPr algn="just"/>
            <a:r>
              <a:rPr lang="ru-RU" sz="2800" i="1" dirty="0">
                <a:solidFill>
                  <a:srgbClr val="FF0000"/>
                </a:solidFill>
                <a:latin typeface="PetersburgC-BoldItalic"/>
              </a:rPr>
              <a:t>Физический контекст </a:t>
            </a:r>
            <a:r>
              <a:rPr lang="ru-RU" sz="2800" i="1" dirty="0">
                <a:solidFill>
                  <a:srgbClr val="231F20"/>
                </a:solidFill>
                <a:latin typeface="PetersburgC-Italic"/>
              </a:rPr>
              <a:t>— местоположение,</a:t>
            </a:r>
            <a:r>
              <a:rPr lang="ru-RU" sz="2800" dirty="0">
                <a:solidFill>
                  <a:srgbClr val="231F20"/>
                </a:solidFill>
                <a:latin typeface="PetersburgC-Italic"/>
              </a:rPr>
              <a:t/>
            </a:r>
            <a:br>
              <a:rPr lang="ru-RU" sz="2800" dirty="0">
                <a:solidFill>
                  <a:srgbClr val="231F20"/>
                </a:solidFill>
                <a:latin typeface="PetersburgC-Italic"/>
              </a:rPr>
            </a:br>
            <a:r>
              <a:rPr lang="ru-RU" sz="2800" i="1" dirty="0">
                <a:solidFill>
                  <a:srgbClr val="231F20"/>
                </a:solidFill>
                <a:latin typeface="PetersburgC-Italic"/>
              </a:rPr>
              <a:t>условия окружающей среды (температура,</a:t>
            </a:r>
            <a:r>
              <a:rPr lang="ru-RU" sz="2800" dirty="0">
                <a:solidFill>
                  <a:srgbClr val="231F20"/>
                </a:solidFill>
                <a:latin typeface="PetersburgC-Italic"/>
              </a:rPr>
              <a:t/>
            </a:r>
            <a:br>
              <a:rPr lang="ru-RU" sz="2800" dirty="0">
                <a:solidFill>
                  <a:srgbClr val="231F20"/>
                </a:solidFill>
                <a:latin typeface="PetersburgC-Italic"/>
              </a:rPr>
            </a:br>
            <a:r>
              <a:rPr lang="ru-RU" sz="2800" i="1" dirty="0">
                <a:solidFill>
                  <a:srgbClr val="231F20"/>
                </a:solidFill>
                <a:latin typeface="PetersburgC-Italic"/>
              </a:rPr>
              <a:t>освещение, уровень шума), физическое </a:t>
            </a:r>
            <a:r>
              <a:rPr lang="ru-RU" sz="2800" i="1" dirty="0" smtClean="0">
                <a:solidFill>
                  <a:srgbClr val="231F20"/>
                </a:solidFill>
                <a:latin typeface="PetersburgC-Italic"/>
              </a:rPr>
              <a:t>расстояние </a:t>
            </a:r>
            <a:r>
              <a:rPr lang="ru-RU" sz="2800" i="1" dirty="0">
                <a:solidFill>
                  <a:srgbClr val="231F20"/>
                </a:solidFill>
                <a:latin typeface="PetersburgC-Italic"/>
              </a:rPr>
              <a:t>между участниками и время </a:t>
            </a:r>
            <a:r>
              <a:rPr lang="ru-RU" sz="2800" i="1" dirty="0" smtClean="0">
                <a:solidFill>
                  <a:srgbClr val="231F20"/>
                </a:solidFill>
                <a:latin typeface="PetersburgC-Italic"/>
              </a:rPr>
              <a:t>суток</a:t>
            </a:r>
            <a:r>
              <a:rPr lang="ru-RU" sz="2400" i="1" dirty="0" smtClean="0">
                <a:solidFill>
                  <a:srgbClr val="231F20"/>
                </a:solidFill>
                <a:latin typeface="PetersburgC-Italic"/>
              </a:rPr>
              <a:t>.</a:t>
            </a:r>
          </a:p>
          <a:p>
            <a:pPr algn="just"/>
            <a:r>
              <a:rPr lang="ru-RU" sz="2400" dirty="0">
                <a:solidFill>
                  <a:srgbClr val="231F20"/>
                </a:solidFill>
                <a:latin typeface="PetersburgC-Italic"/>
              </a:rPr>
              <a:t/>
            </a:r>
            <a:br>
              <a:rPr lang="ru-RU" sz="2400" dirty="0">
                <a:solidFill>
                  <a:srgbClr val="231F20"/>
                </a:solidFill>
                <a:latin typeface="PetersburgC-Italic"/>
              </a:rPr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43" y="2628900"/>
            <a:ext cx="5318305" cy="30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41263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08912" cy="6192688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  <a:latin typeface="PetersburgC-BoldItalic"/>
              </a:rPr>
              <a:t>Социальный контекст 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включает в себя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цель коммуникации 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и уже существующие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взаимоотношения 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между участниками. То, в какой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ситуации происходит 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коммуникационное событие — за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семейным 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обедом, на официальной церемонии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бракосочетания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, на деловой встрече или же среди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членов 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семьи, друзей, знакомых, сослуживцев,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незнакомых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, — влияет на содержание сообщений и на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то, как 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эти сообщения формируются, передаются, </a:t>
            </a:r>
            <a:r>
              <a:rPr lang="ru-RU" sz="2400" i="1" dirty="0" smtClean="0">
                <a:solidFill>
                  <a:schemeClr val="tx1"/>
                </a:solidFill>
                <a:latin typeface="PetersburgC-BoldItalic"/>
              </a:rPr>
              <a:t>понимаются</a:t>
            </a:r>
            <a:r>
              <a:rPr lang="ru-RU" sz="2400" i="1" dirty="0">
                <a:solidFill>
                  <a:schemeClr val="tx1"/>
                </a:solidFill>
                <a:latin typeface="PetersburgC-BoldItalic"/>
              </a:rPr>
              <a:t>. </a:t>
            </a:r>
            <a:endParaRPr lang="ru-RU" sz="2400" i="1" dirty="0" smtClean="0">
              <a:solidFill>
                <a:schemeClr val="tx1"/>
              </a:solidFill>
              <a:latin typeface="PetersburgC-Italic"/>
            </a:endParaRPr>
          </a:p>
          <a:p>
            <a:pPr algn="just"/>
            <a:r>
              <a:rPr lang="ru-RU" sz="2400" dirty="0">
                <a:solidFill>
                  <a:srgbClr val="231F20"/>
                </a:solidFill>
                <a:latin typeface="PetersburgC-Italic"/>
              </a:rPr>
              <a:t/>
            </a:r>
            <a:br>
              <a:rPr lang="ru-RU" sz="2400" dirty="0">
                <a:solidFill>
                  <a:srgbClr val="231F20"/>
                </a:solidFill>
                <a:latin typeface="PetersburgC-Italic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0351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8815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08912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accent5"/>
                </a:solidFill>
                <a:latin typeface="PetersburgC-Bold"/>
              </a:rPr>
              <a:t>Исторический </a:t>
            </a:r>
            <a:r>
              <a:rPr lang="ru-RU" sz="2400" dirty="0">
                <a:solidFill>
                  <a:schemeClr val="accent5"/>
                </a:solidFill>
                <a:latin typeface="PetersburgC-Bold"/>
              </a:rPr>
              <a:t>контекст </a:t>
            </a:r>
            <a:r>
              <a:rPr lang="ru-RU" sz="2400" dirty="0">
                <a:solidFill>
                  <a:srgbClr val="231F20"/>
                </a:solidFill>
                <a:latin typeface="PetersburgC"/>
              </a:rPr>
              <a:t>включает в себя связи,</a:t>
            </a:r>
            <a:br>
              <a:rPr lang="ru-RU" sz="2400" dirty="0">
                <a:solidFill>
                  <a:srgbClr val="231F20"/>
                </a:solidFill>
                <a:latin typeface="PetersburgC"/>
              </a:rPr>
            </a:br>
            <a:r>
              <a:rPr lang="ru-RU" sz="2400" dirty="0">
                <a:solidFill>
                  <a:srgbClr val="231F20"/>
                </a:solidFill>
                <a:latin typeface="PetersburgC"/>
              </a:rPr>
              <a:t>сформировавшиеся между участниками в </a:t>
            </a:r>
            <a:r>
              <a:rPr lang="ru-RU" sz="2400" dirty="0" smtClean="0">
                <a:solidFill>
                  <a:srgbClr val="231F20"/>
                </a:solidFill>
                <a:latin typeface="PetersburgC"/>
              </a:rPr>
              <a:t>предыдущих </a:t>
            </a:r>
            <a:r>
              <a:rPr lang="ru-RU" sz="2400" dirty="0">
                <a:solidFill>
                  <a:srgbClr val="231F20"/>
                </a:solidFill>
                <a:latin typeface="PetersburgC"/>
              </a:rPr>
              <a:t>коммуникационных эпизодах и влияющие на</a:t>
            </a:r>
            <a:br>
              <a:rPr lang="ru-RU" sz="2400" dirty="0">
                <a:solidFill>
                  <a:srgbClr val="231F20"/>
                </a:solidFill>
                <a:latin typeface="PetersburgC"/>
              </a:rPr>
            </a:br>
            <a:r>
              <a:rPr lang="ru-RU" sz="2400" dirty="0">
                <a:solidFill>
                  <a:srgbClr val="231F20"/>
                </a:solidFill>
                <a:latin typeface="PetersburgC"/>
              </a:rPr>
              <a:t>понимание в текущей ситуации. </a:t>
            </a:r>
            <a:br>
              <a:rPr lang="ru-RU" sz="2400" dirty="0">
                <a:solidFill>
                  <a:srgbClr val="231F20"/>
                </a:solidFill>
                <a:latin typeface="PetersburgC"/>
              </a:rPr>
            </a:b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5"/>
            <a:ext cx="5646540" cy="37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9868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08912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accent5"/>
                </a:solidFill>
                <a:latin typeface="PetersburgC-Bold"/>
              </a:rPr>
              <a:t>Психологический контекст </a:t>
            </a:r>
            <a:r>
              <a:rPr lang="ru-RU" sz="2800" dirty="0">
                <a:solidFill>
                  <a:schemeClr val="tx1"/>
                </a:solidFill>
                <a:latin typeface="PetersburgC-Bold"/>
              </a:rPr>
              <a:t>включает в себя </a:t>
            </a:r>
            <a:r>
              <a:rPr lang="ru-RU" sz="2800" dirty="0" smtClean="0">
                <a:solidFill>
                  <a:schemeClr val="tx1"/>
                </a:solidFill>
                <a:latin typeface="PetersburgC-Bold"/>
              </a:rPr>
              <a:t>настроения </a:t>
            </a:r>
            <a:r>
              <a:rPr lang="ru-RU" sz="2800" dirty="0">
                <a:solidFill>
                  <a:schemeClr val="tx1"/>
                </a:solidFill>
                <a:latin typeface="PetersburgC-Bold"/>
              </a:rPr>
              <a:t>и чувства, которые каждый из </a:t>
            </a:r>
            <a:r>
              <a:rPr lang="ru-RU" sz="2800" dirty="0" smtClean="0">
                <a:solidFill>
                  <a:schemeClr val="tx1"/>
                </a:solidFill>
                <a:latin typeface="PetersburgC-Bold"/>
              </a:rPr>
              <a:t>собеседников </a:t>
            </a:r>
            <a:r>
              <a:rPr lang="ru-RU" sz="2800" dirty="0">
                <a:solidFill>
                  <a:schemeClr val="tx1"/>
                </a:solidFill>
                <a:latin typeface="PetersburgC-Bold"/>
              </a:rPr>
              <a:t>привносит в </a:t>
            </a:r>
            <a:r>
              <a:rPr lang="ru-RU" sz="2800" dirty="0" smtClean="0">
                <a:solidFill>
                  <a:schemeClr val="tx1"/>
                </a:solidFill>
                <a:latin typeface="PetersburgC-Bold"/>
              </a:rPr>
              <a:t>общение</a:t>
            </a:r>
            <a:r>
              <a:rPr lang="ru-RU" sz="2800" dirty="0" smtClean="0">
                <a:solidFill>
                  <a:schemeClr val="accent5"/>
                </a:solidFill>
                <a:latin typeface="PetersburgC-Bold"/>
              </a:rPr>
              <a:t> </a:t>
            </a:r>
            <a:r>
              <a:rPr lang="ru-RU" sz="2800" dirty="0" smtClean="0">
                <a:solidFill>
                  <a:srgbClr val="231F20"/>
                </a:solidFill>
                <a:latin typeface="PetersburgC"/>
              </a:rPr>
              <a:t>. </a:t>
            </a:r>
            <a:r>
              <a:rPr lang="ru-RU" sz="2800" dirty="0">
                <a:solidFill>
                  <a:srgbClr val="231F20"/>
                </a:solidFill>
                <a:latin typeface="PetersburgC"/>
              </a:rPr>
              <a:t/>
            </a:r>
            <a:br>
              <a:rPr lang="ru-RU" sz="2800" dirty="0">
                <a:solidFill>
                  <a:srgbClr val="231F20"/>
                </a:solidFill>
                <a:latin typeface="PetersburgC"/>
              </a:rPr>
            </a:b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3"/>
            <a:ext cx="7272808" cy="26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88862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08912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PetersburgC-Bold"/>
              </a:rPr>
              <a:t>Культурный контекст </a:t>
            </a:r>
            <a:r>
              <a:rPr lang="ru-RU" sz="2800" dirty="0">
                <a:solidFill>
                  <a:srgbClr val="231F20"/>
                </a:solidFill>
                <a:latin typeface="PetersburgC"/>
              </a:rPr>
              <a:t>включает в себя </a:t>
            </a:r>
            <a:r>
              <a:rPr lang="ru-RU" sz="2800" dirty="0" smtClean="0">
                <a:solidFill>
                  <a:srgbClr val="231F20"/>
                </a:solidFill>
                <a:latin typeface="PetersburgC"/>
              </a:rPr>
              <a:t>убеждения, ценности</a:t>
            </a:r>
            <a:r>
              <a:rPr lang="ru-RU" sz="2800" dirty="0">
                <a:solidFill>
                  <a:srgbClr val="231F20"/>
                </a:solidFill>
                <a:latin typeface="PetersburgC"/>
              </a:rPr>
              <a:t>, отношения, социальную иерархию, </a:t>
            </a:r>
            <a:r>
              <a:rPr lang="ru-RU" sz="2800" dirty="0" smtClean="0">
                <a:solidFill>
                  <a:srgbClr val="231F20"/>
                </a:solidFill>
                <a:latin typeface="PetersburgC"/>
              </a:rPr>
              <a:t>религию</a:t>
            </a:r>
            <a:r>
              <a:rPr lang="ru-RU" sz="2800" dirty="0">
                <a:solidFill>
                  <a:srgbClr val="231F20"/>
                </a:solidFill>
                <a:latin typeface="PetersburgC"/>
              </a:rPr>
              <a:t>, роли групп и понятие </a:t>
            </a:r>
            <a:r>
              <a:rPr lang="ru-RU" sz="2800" dirty="0" smtClean="0">
                <a:solidFill>
                  <a:srgbClr val="231F20"/>
                </a:solidFill>
                <a:latin typeface="PetersburgC"/>
              </a:rPr>
              <a:t>времени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rgbClr val="231F20"/>
                </a:solidFill>
                <a:latin typeface="PetersburgC"/>
              </a:rPr>
              <a:t/>
            </a:r>
            <a:br>
              <a:rPr lang="ru-RU" sz="2800" dirty="0">
                <a:solidFill>
                  <a:srgbClr val="231F20"/>
                </a:solidFill>
                <a:latin typeface="PetersburgC"/>
              </a:rPr>
            </a:br>
            <a:r>
              <a:rPr lang="ru-RU" sz="2800" dirty="0" smtClean="0">
                <a:solidFill>
                  <a:srgbClr val="231F20"/>
                </a:solidFill>
                <a:latin typeface="PetersburgC"/>
              </a:rPr>
              <a:t>. </a:t>
            </a:r>
            <a:r>
              <a:rPr lang="ru-RU" sz="2800" dirty="0">
                <a:solidFill>
                  <a:srgbClr val="231F20"/>
                </a:solidFill>
                <a:latin typeface="PetersburgC"/>
              </a:rPr>
              <a:t/>
            </a:r>
            <a:br>
              <a:rPr lang="ru-RU" sz="2800" dirty="0">
                <a:solidFill>
                  <a:srgbClr val="231F20"/>
                </a:solidFill>
                <a:latin typeface="PetersburgC"/>
              </a:rPr>
            </a:br>
            <a:endParaRPr lang="ru-RU" sz="2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719910" cy="278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4209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2" y="26065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 smtClean="0">
                <a:solidFill>
                  <a:srgbClr val="7030A0"/>
                </a:solidFill>
              </a:rPr>
              <a:t>Коммуникативные барьеры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4" y="908720"/>
            <a:ext cx="896448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prstClr val="black"/>
              </a:solidFill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— это </a:t>
            </a:r>
            <a:r>
              <a:rPr lang="ru-RU" sz="2800" dirty="0">
                <a:solidFill>
                  <a:prstClr val="black"/>
                </a:solidFill>
              </a:rPr>
              <a:t>психологические препятствия, возникающие на пути передачи адекватной информации. </a:t>
            </a:r>
            <a:endParaRPr lang="ru-RU" sz="2800" dirty="0" smtClean="0">
              <a:solidFill>
                <a:prstClr val="black"/>
              </a:solidFill>
            </a:endParaRPr>
          </a:p>
          <a:p>
            <a:pPr algn="just"/>
            <a:endParaRPr lang="ru-RU" sz="2800" dirty="0" smtClean="0">
              <a:solidFill>
                <a:prstClr val="black"/>
              </a:solidFill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- это   психологические </a:t>
            </a:r>
            <a:r>
              <a:rPr lang="ru-RU" sz="2800" dirty="0">
                <a:solidFill>
                  <a:prstClr val="black"/>
                </a:solidFill>
              </a:rPr>
              <a:t>или </a:t>
            </a:r>
            <a:r>
              <a:rPr lang="ru-RU" sz="2800" dirty="0" smtClean="0">
                <a:solidFill>
                  <a:prstClr val="black"/>
                </a:solidFill>
              </a:rPr>
              <a:t>лингвистические препятствия на </a:t>
            </a:r>
            <a:r>
              <a:rPr lang="ru-RU" sz="2800" dirty="0">
                <a:solidFill>
                  <a:prstClr val="black"/>
                </a:solidFill>
              </a:rPr>
              <a:t>пути нормальных отношений, а также адекватной передачи информации между партнерами по общению. </a:t>
            </a:r>
            <a:endParaRPr lang="ru-RU" sz="2800" dirty="0" smtClean="0">
              <a:solidFill>
                <a:prstClr val="black"/>
              </a:solidFill>
            </a:endParaRPr>
          </a:p>
          <a:p>
            <a:pPr algn="just"/>
            <a:endParaRPr lang="ru-RU" sz="2800" dirty="0">
              <a:solidFill>
                <a:prstClr val="black"/>
              </a:solidFill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– </a:t>
            </a:r>
            <a:r>
              <a:rPr lang="ru-RU" sz="2800" dirty="0">
                <a:solidFill>
                  <a:prstClr val="black"/>
                </a:solidFill>
              </a:rPr>
              <a:t>это психологические трудности, появляющиеся в </a:t>
            </a:r>
            <a:r>
              <a:rPr lang="ru-RU" sz="2800" dirty="0" smtClean="0">
                <a:solidFill>
                  <a:prstClr val="black"/>
                </a:solidFill>
              </a:rPr>
              <a:t>процессе общения</a:t>
            </a:r>
            <a:r>
              <a:rPr lang="ru-RU" sz="2800" dirty="0">
                <a:solidFill>
                  <a:prstClr val="black"/>
                </a:solidFill>
              </a:rPr>
              <a:t>, служащие </a:t>
            </a:r>
            <a:r>
              <a:rPr lang="ru-RU" sz="2800" dirty="0" smtClean="0">
                <a:solidFill>
                  <a:prstClr val="black"/>
                </a:solidFill>
              </a:rPr>
              <a:t>причиной конфликтов</a:t>
            </a:r>
            <a:r>
              <a:rPr lang="ru-RU" sz="2800" dirty="0">
                <a:solidFill>
                  <a:prstClr val="black"/>
                </a:solidFill>
              </a:rPr>
              <a:t>, или препятствующие взаимопониманию или взаимодействию</a:t>
            </a:r>
            <a:endParaRPr lang="ru-RU" sz="2800" dirty="0" smtClean="0">
              <a:solidFill>
                <a:prstClr val="black"/>
              </a:solidFill>
            </a:endParaRPr>
          </a:p>
          <a:p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3016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358775" y="765175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260353"/>
            <a:ext cx="8496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ru-RU" sz="2400" b="1">
                <a:solidFill>
                  <a:srgbClr val="0F2BEC"/>
                </a:solidFill>
                <a:latin typeface="Book Antiqua" pitchFamily="18" charset="0"/>
              </a:rPr>
              <a:t>КЛАССИФИКАЦИЯ БАРЬЕРОВ ОБЩЕНИЯ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850" y="6308728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188AF5-4D1D-48B4-8716-486219F20FF3}" type="slidenum">
              <a:rPr lang="ru-RU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317" name="Rectangle 39"/>
          <p:cNvSpPr>
            <a:spLocks noChangeArrowheads="1"/>
          </p:cNvSpPr>
          <p:nvPr/>
        </p:nvSpPr>
        <p:spPr bwMode="auto">
          <a:xfrm>
            <a:off x="2804789" y="908020"/>
            <a:ext cx="3462999" cy="400110"/>
          </a:xfrm>
          <a:prstGeom prst="rect">
            <a:avLst/>
          </a:prstGeom>
          <a:solidFill>
            <a:srgbClr val="333399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white"/>
                </a:solidFill>
                <a:latin typeface="Arial" charset="0"/>
              </a:rPr>
              <a:t>Коммуникативные барьеры</a:t>
            </a:r>
            <a:endParaRPr lang="ru-RU" sz="2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318" name="Rectangle 40"/>
          <p:cNvSpPr>
            <a:spLocks noChangeArrowheads="1"/>
          </p:cNvSpPr>
          <p:nvPr/>
        </p:nvSpPr>
        <p:spPr bwMode="auto">
          <a:xfrm>
            <a:off x="2232027" y="1844679"/>
            <a:ext cx="1763713" cy="582613"/>
          </a:xfrm>
          <a:prstGeom prst="rect">
            <a:avLst/>
          </a:prstGeom>
          <a:solidFill>
            <a:srgbClr val="BBE0E3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Arial" charset="0"/>
              </a:rPr>
              <a:t>Социально-культурные</a:t>
            </a: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4427540" y="1915827"/>
            <a:ext cx="1958975" cy="584775"/>
          </a:xfrm>
          <a:prstGeom prst="rect">
            <a:avLst/>
          </a:prstGeom>
          <a:solidFill>
            <a:srgbClr val="BBE0E3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Барьеры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отношений</a:t>
            </a:r>
          </a:p>
        </p:txBody>
      </p:sp>
      <p:cxnSp>
        <p:nvCxnSpPr>
          <p:cNvPr id="13320" name="AutoShape 44"/>
          <p:cNvCxnSpPr>
            <a:cxnSpLocks noChangeShapeType="1"/>
            <a:stCxn id="13317" idx="2"/>
            <a:endCxn id="13334" idx="0"/>
          </p:cNvCxnSpPr>
          <p:nvPr/>
        </p:nvCxnSpPr>
        <p:spPr bwMode="auto">
          <a:xfrm rot="16200000" flipH="1">
            <a:off x="5798109" y="46310"/>
            <a:ext cx="608491" cy="313213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AutoShape 45"/>
          <p:cNvCxnSpPr>
            <a:cxnSpLocks noChangeShapeType="1"/>
            <a:stCxn id="13317" idx="2"/>
            <a:endCxn id="13333" idx="0"/>
          </p:cNvCxnSpPr>
          <p:nvPr/>
        </p:nvCxnSpPr>
        <p:spPr bwMode="auto">
          <a:xfrm rot="5400000">
            <a:off x="2433365" y="-99708"/>
            <a:ext cx="695087" cy="35107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2" name="Rectangle 46"/>
          <p:cNvSpPr>
            <a:spLocks noChangeArrowheads="1"/>
          </p:cNvSpPr>
          <p:nvPr/>
        </p:nvSpPr>
        <p:spPr bwMode="auto">
          <a:xfrm rot="-5400000">
            <a:off x="3870325" y="3938558"/>
            <a:ext cx="2266950" cy="400110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white"/>
                </a:solidFill>
                <a:latin typeface="Arial" charset="0"/>
              </a:rPr>
              <a:t>барьеры</a:t>
            </a:r>
            <a:r>
              <a:rPr lang="ru-RU" sz="2000" dirty="0" smtClean="0">
                <a:solidFill>
                  <a:prstClr val="white"/>
                </a:solidFill>
                <a:latin typeface="Arial" charset="0"/>
              </a:rPr>
              <a:t> страха </a:t>
            </a:r>
            <a:endParaRPr lang="ru-RU" sz="2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323" name="Rectangle 47"/>
          <p:cNvSpPr>
            <a:spLocks noChangeArrowheads="1"/>
          </p:cNvSpPr>
          <p:nvPr/>
        </p:nvSpPr>
        <p:spPr bwMode="auto">
          <a:xfrm>
            <a:off x="7156264" y="5050116"/>
            <a:ext cx="1384674" cy="369332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white"/>
                </a:solidFill>
                <a:latin typeface="Arial" charset="0"/>
              </a:rPr>
              <a:t>логический</a:t>
            </a:r>
          </a:p>
        </p:txBody>
      </p:sp>
      <p:sp>
        <p:nvSpPr>
          <p:cNvPr id="13324" name="Rectangle 51"/>
          <p:cNvSpPr>
            <a:spLocks noChangeArrowheads="1"/>
          </p:cNvSpPr>
          <p:nvPr/>
        </p:nvSpPr>
        <p:spPr bwMode="auto">
          <a:xfrm rot="-5400000">
            <a:off x="627064" y="4168748"/>
            <a:ext cx="3032125" cy="400110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white"/>
                </a:solidFill>
                <a:latin typeface="Arial" charset="0"/>
              </a:rPr>
              <a:t>Социальные</a:t>
            </a:r>
          </a:p>
        </p:txBody>
      </p:sp>
      <p:sp>
        <p:nvSpPr>
          <p:cNvPr id="13325" name="Rectangle 47"/>
          <p:cNvSpPr>
            <a:spLocks noChangeArrowheads="1"/>
          </p:cNvSpPr>
          <p:nvPr/>
        </p:nvSpPr>
        <p:spPr bwMode="auto">
          <a:xfrm>
            <a:off x="6949156" y="4292878"/>
            <a:ext cx="1798890" cy="369332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white"/>
                </a:solidFill>
                <a:latin typeface="Arial" charset="0"/>
              </a:rPr>
              <a:t>семантический</a:t>
            </a:r>
          </a:p>
        </p:txBody>
      </p:sp>
      <p:sp>
        <p:nvSpPr>
          <p:cNvPr id="13326" name="Rectangle 47"/>
          <p:cNvSpPr>
            <a:spLocks noChangeArrowheads="1"/>
          </p:cNvSpPr>
          <p:nvPr/>
        </p:nvSpPr>
        <p:spPr bwMode="auto">
          <a:xfrm>
            <a:off x="6914692" y="3537228"/>
            <a:ext cx="1867820" cy="369332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white"/>
                </a:solidFill>
                <a:latin typeface="Arial" charset="0"/>
              </a:rPr>
              <a:t>стилистический</a:t>
            </a:r>
          </a:p>
        </p:txBody>
      </p:sp>
      <p:sp>
        <p:nvSpPr>
          <p:cNvPr id="13328" name="Rectangle 51"/>
          <p:cNvSpPr>
            <a:spLocks noChangeArrowheads="1"/>
          </p:cNvSpPr>
          <p:nvPr/>
        </p:nvSpPr>
        <p:spPr bwMode="auto">
          <a:xfrm rot="-5400000">
            <a:off x="4598988" y="4048097"/>
            <a:ext cx="2970212" cy="400110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white"/>
                </a:solidFill>
                <a:latin typeface="Arial" charset="0"/>
              </a:rPr>
              <a:t>Барьеры неприязни </a:t>
            </a:r>
            <a:endParaRPr lang="ru-RU" sz="2000" dirty="0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10800000" flipV="1">
            <a:off x="6892925" y="5989638"/>
            <a:ext cx="55563" cy="17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0" name="Rectangle 51"/>
          <p:cNvSpPr>
            <a:spLocks noChangeArrowheads="1"/>
          </p:cNvSpPr>
          <p:nvPr/>
        </p:nvSpPr>
        <p:spPr bwMode="auto">
          <a:xfrm rot="-5400000">
            <a:off x="1287464" y="4168748"/>
            <a:ext cx="3032125" cy="400110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white"/>
                </a:solidFill>
                <a:latin typeface="Arial" charset="0"/>
              </a:rPr>
              <a:t>Политические </a:t>
            </a:r>
          </a:p>
        </p:txBody>
      </p:sp>
      <p:sp>
        <p:nvSpPr>
          <p:cNvPr id="13331" name="Rectangle 51"/>
          <p:cNvSpPr>
            <a:spLocks noChangeArrowheads="1"/>
          </p:cNvSpPr>
          <p:nvPr/>
        </p:nvSpPr>
        <p:spPr bwMode="auto">
          <a:xfrm rot="-5400000">
            <a:off x="1947864" y="4168748"/>
            <a:ext cx="3032125" cy="400110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white"/>
                </a:solidFill>
                <a:latin typeface="Arial" charset="0"/>
              </a:rPr>
              <a:t>Религиозные </a:t>
            </a:r>
          </a:p>
        </p:txBody>
      </p:sp>
      <p:sp>
        <p:nvSpPr>
          <p:cNvPr id="13332" name="Rectangle 51"/>
          <p:cNvSpPr>
            <a:spLocks noChangeArrowheads="1"/>
          </p:cNvSpPr>
          <p:nvPr/>
        </p:nvSpPr>
        <p:spPr bwMode="auto">
          <a:xfrm rot="-5400000">
            <a:off x="2608264" y="4168748"/>
            <a:ext cx="3032125" cy="400110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white"/>
                </a:solidFill>
                <a:latin typeface="Arial" charset="0"/>
              </a:rPr>
              <a:t>Профессиональные </a:t>
            </a:r>
          </a:p>
        </p:txBody>
      </p:sp>
      <p:sp>
        <p:nvSpPr>
          <p:cNvPr id="13333" name="Rectangle 43"/>
          <p:cNvSpPr>
            <a:spLocks noChangeArrowheads="1"/>
          </p:cNvSpPr>
          <p:nvPr/>
        </p:nvSpPr>
        <p:spPr bwMode="auto">
          <a:xfrm>
            <a:off x="287339" y="2003217"/>
            <a:ext cx="1476375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Технические </a:t>
            </a:r>
          </a:p>
        </p:txBody>
      </p:sp>
      <p:sp>
        <p:nvSpPr>
          <p:cNvPr id="13334" name="Rectangle 43"/>
          <p:cNvSpPr>
            <a:spLocks noChangeArrowheads="1"/>
          </p:cNvSpPr>
          <p:nvPr/>
        </p:nvSpPr>
        <p:spPr bwMode="auto">
          <a:xfrm>
            <a:off x="6696075" y="1916621"/>
            <a:ext cx="1944688" cy="584775"/>
          </a:xfrm>
          <a:prstGeom prst="rect">
            <a:avLst/>
          </a:prstGeom>
          <a:solidFill>
            <a:srgbClr val="BBE0E3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Arial" charset="0"/>
              </a:rPr>
              <a:t>Барьеры непонимания</a:t>
            </a:r>
          </a:p>
        </p:txBody>
      </p:sp>
      <p:sp>
        <p:nvSpPr>
          <p:cNvPr id="13335" name="Rectangle 47"/>
          <p:cNvSpPr>
            <a:spLocks noChangeArrowheads="1"/>
          </p:cNvSpPr>
          <p:nvPr/>
        </p:nvSpPr>
        <p:spPr bwMode="auto">
          <a:xfrm>
            <a:off x="6995483" y="2781578"/>
            <a:ext cx="1706236" cy="369332"/>
          </a:xfrm>
          <a:prstGeom prst="rect">
            <a:avLst/>
          </a:prstGeom>
          <a:solidFill>
            <a:srgbClr val="60606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white"/>
                </a:solidFill>
                <a:latin typeface="Arial" charset="0"/>
              </a:rPr>
              <a:t>фонетический</a:t>
            </a:r>
          </a:p>
        </p:txBody>
      </p:sp>
      <p:sp>
        <p:nvSpPr>
          <p:cNvPr id="13336" name="Rectangle 47"/>
          <p:cNvSpPr>
            <a:spLocks noChangeArrowheads="1"/>
          </p:cNvSpPr>
          <p:nvPr/>
        </p:nvSpPr>
        <p:spPr bwMode="auto">
          <a:xfrm>
            <a:off x="489817" y="3824565"/>
            <a:ext cx="963470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помехи</a:t>
            </a:r>
          </a:p>
        </p:txBody>
      </p:sp>
      <p:sp>
        <p:nvSpPr>
          <p:cNvPr id="13337" name="Rectangle 47"/>
          <p:cNvSpPr>
            <a:spLocks noChangeArrowheads="1"/>
          </p:cNvSpPr>
          <p:nvPr/>
        </p:nvSpPr>
        <p:spPr bwMode="auto">
          <a:xfrm>
            <a:off x="401716" y="4796909"/>
            <a:ext cx="1139672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фильтры</a:t>
            </a:r>
          </a:p>
        </p:txBody>
      </p:sp>
      <p:sp>
        <p:nvSpPr>
          <p:cNvPr id="13338" name="Rectangle 47"/>
          <p:cNvSpPr>
            <a:spLocks noChangeArrowheads="1"/>
          </p:cNvSpPr>
          <p:nvPr/>
        </p:nvSpPr>
        <p:spPr bwMode="auto">
          <a:xfrm>
            <a:off x="567113" y="2853015"/>
            <a:ext cx="808876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шумы</a:t>
            </a:r>
          </a:p>
        </p:txBody>
      </p:sp>
      <p:cxnSp>
        <p:nvCxnSpPr>
          <p:cNvPr id="101" name="Shape 100"/>
          <p:cNvCxnSpPr>
            <a:stCxn id="13333" idx="2"/>
            <a:endCxn id="13337" idx="1"/>
          </p:cNvCxnSpPr>
          <p:nvPr/>
        </p:nvCxnSpPr>
        <p:spPr>
          <a:xfrm rot="5400000">
            <a:off x="-606280" y="3349768"/>
            <a:ext cx="2639804" cy="623811"/>
          </a:xfrm>
          <a:prstGeom prst="bentConnector4">
            <a:avLst>
              <a:gd name="adj1" fmla="val 46502"/>
              <a:gd name="adj2" fmla="val 1366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endCxn id="13336" idx="1"/>
          </p:cNvCxnSpPr>
          <p:nvPr/>
        </p:nvCxnSpPr>
        <p:spPr>
          <a:xfrm>
            <a:off x="215902" y="4005263"/>
            <a:ext cx="273915" cy="3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stCxn id="13338" idx="1"/>
          </p:cNvCxnSpPr>
          <p:nvPr/>
        </p:nvCxnSpPr>
        <p:spPr>
          <a:xfrm flipH="1" flipV="1">
            <a:off x="215904" y="3036896"/>
            <a:ext cx="351209" cy="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>
            <a:stCxn id="13318" idx="2"/>
            <a:endCxn id="13324" idx="3"/>
          </p:cNvCxnSpPr>
          <p:nvPr/>
        </p:nvCxnSpPr>
        <p:spPr>
          <a:xfrm rot="5400000">
            <a:off x="2415782" y="2154638"/>
            <a:ext cx="425449" cy="9707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111"/>
          <p:cNvCxnSpPr>
            <a:stCxn id="13318" idx="2"/>
            <a:endCxn id="13332" idx="3"/>
          </p:cNvCxnSpPr>
          <p:nvPr/>
        </p:nvCxnSpPr>
        <p:spPr>
          <a:xfrm rot="16200000" flipH="1">
            <a:off x="3406381" y="2134794"/>
            <a:ext cx="425449" cy="101044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13330" idx="3"/>
          </p:cNvCxnSpPr>
          <p:nvPr/>
        </p:nvCxnSpPr>
        <p:spPr>
          <a:xfrm flipV="1">
            <a:off x="2803527" y="2673352"/>
            <a:ext cx="4762" cy="179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13331" idx="3"/>
          </p:cNvCxnSpPr>
          <p:nvPr/>
        </p:nvCxnSpPr>
        <p:spPr>
          <a:xfrm flipH="1" flipV="1">
            <a:off x="3455991" y="2636840"/>
            <a:ext cx="7936" cy="215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>
            <a:stCxn id="13322" idx="3"/>
          </p:cNvCxnSpPr>
          <p:nvPr/>
        </p:nvCxnSpPr>
        <p:spPr>
          <a:xfrm rot="5400000" flipH="1" flipV="1">
            <a:off x="5432030" y="2334816"/>
            <a:ext cx="242092" cy="109855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>
            <a:stCxn id="13319" idx="2"/>
          </p:cNvCxnSpPr>
          <p:nvPr/>
        </p:nvCxnSpPr>
        <p:spPr>
          <a:xfrm flipH="1">
            <a:off x="5407026" y="2500602"/>
            <a:ext cx="2" cy="244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hape 128"/>
          <p:cNvCxnSpPr>
            <a:stCxn id="13334" idx="2"/>
          </p:cNvCxnSpPr>
          <p:nvPr/>
        </p:nvCxnSpPr>
        <p:spPr>
          <a:xfrm rot="5400000">
            <a:off x="5564334" y="3885553"/>
            <a:ext cx="3488243" cy="7199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3335" idx="1"/>
          </p:cNvCxnSpPr>
          <p:nvPr/>
        </p:nvCxnSpPr>
        <p:spPr>
          <a:xfrm flipH="1" flipV="1">
            <a:off x="6732590" y="2965450"/>
            <a:ext cx="262893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3326" idx="1"/>
          </p:cNvCxnSpPr>
          <p:nvPr/>
        </p:nvCxnSpPr>
        <p:spPr>
          <a:xfrm flipH="1">
            <a:off x="6732589" y="3721894"/>
            <a:ext cx="182103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3325" idx="1"/>
          </p:cNvCxnSpPr>
          <p:nvPr/>
        </p:nvCxnSpPr>
        <p:spPr>
          <a:xfrm flipH="1">
            <a:off x="6732589" y="4477544"/>
            <a:ext cx="216567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13323" idx="1"/>
          </p:cNvCxnSpPr>
          <p:nvPr/>
        </p:nvCxnSpPr>
        <p:spPr>
          <a:xfrm flipH="1">
            <a:off x="6732592" y="5234782"/>
            <a:ext cx="423672" cy="30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5400000" flipH="1" flipV="1">
            <a:off x="5432030" y="2334819"/>
            <a:ext cx="242094" cy="109855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612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Значения термина </a:t>
            </a:r>
            <a:r>
              <a:rPr lang="ru-RU" sz="3600" b="1" dirty="0" smtClean="0">
                <a:solidFill>
                  <a:srgbClr val="FF0000"/>
                </a:solidFill>
              </a:rPr>
              <a:t>«коммуникация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107107"/>
              </p:ext>
            </p:extLst>
          </p:nvPr>
        </p:nvGraphicFramePr>
        <p:xfrm>
          <a:off x="457200" y="1268413"/>
          <a:ext cx="8507413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2113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192688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самом общем смысле теория коммуникации как наука включает в себя все коммуникационное знание, которое представляет собой ряд дисциплин, изучающих коммуникацию наряду со своим основным предметом исследования (</a:t>
            </a:r>
            <a:r>
              <a:rPr lang="ru-RU" dirty="0" err="1">
                <a:solidFill>
                  <a:srgbClr val="FF0000"/>
                </a:solidFill>
              </a:rPr>
              <a:t>коммуникативистика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более узком смысловом значении теория коммуникации изучает лишь универсальные механизмы и </a:t>
            </a:r>
            <a:r>
              <a:rPr lang="ru-RU" dirty="0" smtClean="0"/>
              <a:t>закономерности </a:t>
            </a:r>
            <a:r>
              <a:rPr lang="ru-RU" dirty="0"/>
              <a:t>обмена информацией (</a:t>
            </a:r>
            <a:r>
              <a:rPr lang="ru-RU" dirty="0" err="1">
                <a:solidFill>
                  <a:srgbClr val="FF0000"/>
                </a:solidFill>
              </a:rPr>
              <a:t>коммуникология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590834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Объект и предмет </a:t>
            </a:r>
            <a:r>
              <a:rPr lang="ru-RU" sz="3600" dirty="0">
                <a:solidFill>
                  <a:srgbClr val="FF0000"/>
                </a:solidFill>
              </a:rPr>
              <a:t>теории коммуникации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/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качестве </a:t>
            </a:r>
            <a:r>
              <a:rPr lang="ru-RU" dirty="0">
                <a:solidFill>
                  <a:srgbClr val="0070C0"/>
                </a:solidFill>
              </a:rPr>
              <a:t>объекта</a:t>
            </a:r>
            <a:r>
              <a:rPr lang="ru-RU" dirty="0"/>
              <a:t> теории коммуникации выступает информационный обмен между системами различного типа (биологическими, социальными, </a:t>
            </a:r>
            <a:r>
              <a:rPr lang="ru-RU" dirty="0" smtClean="0"/>
              <a:t>техническими).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Предметом </a:t>
            </a:r>
            <a:r>
              <a:rPr lang="ru-RU" dirty="0">
                <a:solidFill>
                  <a:srgbClr val="0070C0"/>
                </a:solidFill>
              </a:rPr>
              <a:t>изучения </a:t>
            </a:r>
            <a:r>
              <a:rPr lang="ru-RU" dirty="0"/>
              <a:t>являются законы социальной коммуникации, которые обеспечивают существование и развитие человеческих взаимоотношений.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5928952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Особенности законов </a:t>
            </a:r>
            <a:r>
              <a:rPr lang="ru-RU" sz="3200" b="1" dirty="0">
                <a:solidFill>
                  <a:srgbClr val="FF0000"/>
                </a:solidFill>
              </a:rPr>
              <a:t>социальной коммуникации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Законы </a:t>
            </a:r>
            <a:r>
              <a:rPr lang="ru-RU" sz="2400" dirty="0"/>
              <a:t>коммуникации имеют одновременно объективный и субъективный характер.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Законы </a:t>
            </a:r>
            <a:r>
              <a:rPr lang="ru-RU" sz="2400" dirty="0"/>
              <a:t>коммуникации выражают всеобщий характер информационного обмена и вместе с тем отражают взаимосвязи в обществе и его частях.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Законы </a:t>
            </a:r>
            <a:r>
              <a:rPr lang="ru-RU" sz="2400" dirty="0"/>
              <a:t>коммуникации можно классифицировать на динамические и статистические.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Законы </a:t>
            </a:r>
            <a:r>
              <a:rPr lang="ru-RU" sz="2400" dirty="0"/>
              <a:t>коммуникации функционируют в комплексе с иными социальными и природными законами (экономическими, психологическими, политическими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711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081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Основные условия социального </a:t>
            </a:r>
            <a:r>
              <a:rPr lang="ru-RU" sz="3200" dirty="0">
                <a:solidFill>
                  <a:srgbClr val="FF0000"/>
                </a:solidFill>
              </a:rPr>
              <a:t>взаимодействия: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/>
          <a:p>
            <a:pPr algn="just"/>
            <a:r>
              <a:rPr lang="ru-RU" sz="2200" dirty="0"/>
              <a:t>- любая коммуникация является актом взаимодействия, поэтому возможна только при наличии нескольких сторон (минимум двух участников</a:t>
            </a:r>
            <a:r>
              <a:rPr lang="ru-RU" sz="2200" dirty="0" smtClean="0"/>
              <a:t>);</a:t>
            </a:r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dirty="0"/>
              <a:t>- любая коммуникация базируется на обратной связи, которая является необходимым условием ее осуществления</a:t>
            </a:r>
            <a:r>
              <a:rPr lang="ru-RU" sz="2200" dirty="0" smtClean="0"/>
              <a:t>;</a:t>
            </a:r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dirty="0"/>
              <a:t>- любая коммуникация осуществляется с помощью знаков (слов, жестов, взглядов и др.) и знаковых систем (вербальная, невербальная, </a:t>
            </a:r>
            <a:r>
              <a:rPr lang="ru-RU" sz="2200" dirty="0" err="1"/>
              <a:t>ольфакторная</a:t>
            </a:r>
            <a:r>
              <a:rPr lang="ru-RU" sz="2200" dirty="0"/>
              <a:t> системы и др</a:t>
            </a:r>
            <a:r>
              <a:rPr lang="ru-RU" sz="2200" dirty="0" smtClean="0"/>
              <a:t>.);</a:t>
            </a:r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dirty="0"/>
              <a:t>- любая коммуникация возможна лишь при несовпадении информационных потенциалов взаимодействующих субъектов, так как их полное совпадение делает невозможным информационный </a:t>
            </a:r>
            <a:r>
              <a:rPr lang="ru-RU" sz="2200" dirty="0" smtClean="0"/>
              <a:t>обмен.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642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Понятие коммуникации, его соотношение с понятием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/>
          <a:lstStyle/>
          <a:p>
            <a:pPr algn="just"/>
            <a:r>
              <a:rPr lang="ru-RU" sz="2400" dirty="0" smtClean="0"/>
              <a:t>Слово </a:t>
            </a:r>
            <a:r>
              <a:rPr lang="ru-RU" sz="2400" dirty="0"/>
              <a:t>«коммуникация» имеет латинское происхождение («</a:t>
            </a:r>
            <a:r>
              <a:rPr lang="ru-RU" sz="2400" dirty="0" err="1"/>
              <a:t>communico</a:t>
            </a:r>
            <a:r>
              <a:rPr lang="ru-RU" sz="2400" dirty="0"/>
              <a:t>») и дословно означает «делаю </a:t>
            </a:r>
            <a:r>
              <a:rPr lang="ru-RU" sz="2400" dirty="0" smtClean="0"/>
              <a:t>общим, </a:t>
            </a:r>
            <a:r>
              <a:rPr lang="ru-RU" sz="2400" dirty="0"/>
              <a:t>связываю, общаюсь». </a:t>
            </a:r>
            <a:endParaRPr lang="ru-RU" sz="2400" dirty="0" smtClean="0"/>
          </a:p>
          <a:p>
            <a:pPr algn="just"/>
            <a:r>
              <a:rPr lang="ru-RU" sz="2400" dirty="0"/>
              <a:t>С точки зрения социально-психологического подхода, понятие «коммуникация» связано с информационными обменами, которые возникают между людьми в процессе их совместной деятельности и общения. </a:t>
            </a:r>
          </a:p>
          <a:p>
            <a:pPr algn="just"/>
            <a:r>
              <a:rPr lang="ru-RU" sz="2400" dirty="0"/>
              <a:t>Термин «коммуникация» понимается нами как акт и процесс установления контактов между различными субъектами взаимодействия посредством выработки общего смысла передаваемой и воспринимаемой информации.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08160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1230</Words>
  <Application>Microsoft Office PowerPoint</Application>
  <PresentationFormat>Экран (4:3)</PresentationFormat>
  <Paragraphs>160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1_ind_0412_slide</vt:lpstr>
      <vt:lpstr>Тема 1.  Теоретические основы коммуникации </vt:lpstr>
      <vt:lpstr>Презентация PowerPoint</vt:lpstr>
      <vt:lpstr>Теория коммуникации как наука</vt:lpstr>
      <vt:lpstr>Значения термина «коммуникация»</vt:lpstr>
      <vt:lpstr>Презентация PowerPoint</vt:lpstr>
      <vt:lpstr>Объект и предмет теории коммуникации </vt:lpstr>
      <vt:lpstr>Особенности законов социальной коммуникации</vt:lpstr>
      <vt:lpstr>Основные условия социального взаимодействия:</vt:lpstr>
      <vt:lpstr>Понятие коммуникации, его соотношение с понятием общения</vt:lpstr>
      <vt:lpstr>Схема процесса коммуникации</vt:lpstr>
      <vt:lpstr>Структура коммуникации</vt:lpstr>
      <vt:lpstr>Общение </vt:lpstr>
      <vt:lpstr>СТОРОНЫ ОБЩЕНИЯ</vt:lpstr>
      <vt:lpstr>Основные коммуникативные формы</vt:lpstr>
      <vt:lpstr>Виды коммуникаций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речевой (вербальной) коммуникации</vt:lpstr>
      <vt:lpstr>ЯЗЫК и РЕЧЬ</vt:lpstr>
      <vt:lpstr>Понятие речи</vt:lpstr>
      <vt:lpstr>Функции языка и речи</vt:lpstr>
      <vt:lpstr>ВИДЫ речевой деятельности</vt:lpstr>
      <vt:lpstr>Основные показатели речевой культуры</vt:lpstr>
      <vt:lpstr>Презентация PowerPoint</vt:lpstr>
      <vt:lpstr>Презентация PowerPoint</vt:lpstr>
      <vt:lpstr>Контексты  коммуникации</vt:lpstr>
      <vt:lpstr>Контексты коммуникации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Содержание педагогики как отражение науки </dc:title>
  <dc:creator>Admin</dc:creator>
  <cp:lastModifiedBy>Наталья</cp:lastModifiedBy>
  <cp:revision>28</cp:revision>
  <dcterms:created xsi:type="dcterms:W3CDTF">2016-06-06T13:26:29Z</dcterms:created>
  <dcterms:modified xsi:type="dcterms:W3CDTF">2022-08-11T14:41:03Z</dcterms:modified>
</cp:coreProperties>
</file>