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62" r:id="rId1"/>
  </p:sldMasterIdLst>
  <p:notesMasterIdLst>
    <p:notesMasterId r:id="rId41"/>
  </p:notesMasterIdLst>
  <p:handoutMasterIdLst>
    <p:handoutMasterId r:id="rId42"/>
  </p:handoutMasterIdLst>
  <p:sldIdLst>
    <p:sldId id="259" r:id="rId2"/>
    <p:sldId id="258" r:id="rId3"/>
    <p:sldId id="257" r:id="rId4"/>
    <p:sldId id="273" r:id="rId5"/>
    <p:sldId id="338" r:id="rId6"/>
    <p:sldId id="322" r:id="rId7"/>
    <p:sldId id="339" r:id="rId8"/>
    <p:sldId id="342" r:id="rId9"/>
    <p:sldId id="260" r:id="rId10"/>
    <p:sldId id="340" r:id="rId11"/>
    <p:sldId id="265" r:id="rId12"/>
    <p:sldId id="266" r:id="rId13"/>
    <p:sldId id="268" r:id="rId14"/>
    <p:sldId id="269" r:id="rId15"/>
    <p:sldId id="270" r:id="rId16"/>
    <p:sldId id="271" r:id="rId17"/>
    <p:sldId id="343" r:id="rId18"/>
    <p:sldId id="267" r:id="rId19"/>
    <p:sldId id="344" r:id="rId20"/>
    <p:sldId id="263" r:id="rId21"/>
    <p:sldId id="289" r:id="rId22"/>
    <p:sldId id="318" r:id="rId23"/>
    <p:sldId id="319" r:id="rId24"/>
    <p:sldId id="294" r:id="rId25"/>
    <p:sldId id="321" r:id="rId26"/>
    <p:sldId id="295" r:id="rId27"/>
    <p:sldId id="297" r:id="rId28"/>
    <p:sldId id="296" r:id="rId29"/>
    <p:sldId id="298" r:id="rId30"/>
    <p:sldId id="323" r:id="rId31"/>
    <p:sldId id="324" r:id="rId32"/>
    <p:sldId id="325" r:id="rId33"/>
    <p:sldId id="326" r:id="rId34"/>
    <p:sldId id="328" r:id="rId35"/>
    <p:sldId id="286" r:id="rId36"/>
    <p:sldId id="306" r:id="rId37"/>
    <p:sldId id="285" r:id="rId38"/>
    <p:sldId id="264" r:id="rId39"/>
    <p:sldId id="26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712771-8D18-7E90-A2C8-02B022964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B1B491-6D93-35CE-A402-2746928E92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9C2F0-BCB4-4445-BBB8-D3CD507BB523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5E7F10-30C7-FF11-9A4F-69549EA62B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6D2AB-9023-1419-4F59-26E50DC343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0E41-7FD9-4BA1-B478-0355380E4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49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F58CC-2B9A-45BD-B504-A4A08ADA05C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E0BC3-353B-4308-B709-44AB4165C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05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E0BC3-353B-4308-B709-44AB4165CE6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9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6CB14-7BCF-73C2-B068-417F2734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A020CB-8590-5E27-1A7B-3EF25EE70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09ECE-0B6D-82DD-F0FE-2C28BBE4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5CA4E-55D9-B192-35B7-75A3BC2F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C1A4F1-B330-4300-FABE-6C721CE5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CEEC2-28F6-4999-BCC8-1D5BB4DB526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299DB-1655-69D6-7461-A807E29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504B16-D53A-1035-DF97-8D3D5369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95ABF-CCE8-776E-3C60-835D10B7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00210-470D-E29D-FF42-E6721640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41189-D81F-3398-31E6-EC81534D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B1D0E-965E-4E24-A3B1-AA8573949E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C166E1-100D-007D-B7C8-80850CBF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04CE45-B84C-A4E4-B6B1-B28045E9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EEF15-D8DF-09E4-3DCE-618ADDDC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29B9E-5427-598B-3DDB-ABE2C5C6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A1535-B0E4-E8D3-EE70-D1A30476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FB77F-97CF-4449-8A94-F4067F41BE0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70427-7AE3-D8A9-265A-3A4C9787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FA5E5D-C72C-15EE-34AE-E9060985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52870-B39F-DD21-93B7-EEAD59FD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57613-9FEF-DB7C-EE60-3FCD745F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12AC1-C096-3379-026B-2922EAC5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7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CB670-0497-F278-85CD-2298E99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BEB46-3D39-40E9-8150-508618A3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CE6E4-F512-A1F1-2191-543B1DDA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C0271-E361-0A4D-B4DF-810AEC23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E4F5D-1142-36A9-147B-2CD0E839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8C52-F2B3-4862-970B-FEB7B4898C8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421EF-074C-BD5E-C91D-7F5FA5D1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3F71C-B0CB-5206-C6DE-E3F3414DB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7D7278-B696-A666-C724-8BEF9089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FD175A-C51B-15D3-49EC-4A4D0299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4F645F-B61A-2FF3-622E-23DC523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2A0C3A-CFC3-DE40-1148-E528AFBC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6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5B08-AA2D-EABA-EC9D-E341745A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F1A8B-E686-18E9-65E9-32C385D1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102E99-E224-9026-7FEE-78AA8546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BD37E-F53D-AB0E-33D0-0F70B178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45795-BBCE-F7AB-9965-B972DE067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A6B1E4-BAAB-99F8-89DC-E4E55A41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9E0CD6-CD1F-55D6-F7B1-46B0930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3F7C74-163C-0B12-7C84-08B133D5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FAA4B-7FAC-4C29-BBBA-38DA0F6EBF4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2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892BC-6F4C-E8D1-C76E-06137F53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CBAD2-0C5B-6295-C6EB-F9CB3657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1B0453-A53D-414D-E2DF-D562D2EC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98668D-F7CC-32CF-9009-641E382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A877-4973-4A59-8DB5-1005C7F3D8C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105074-1A3A-A889-6BC1-5CDE7662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BF9AE-94F8-FAF9-5611-7F61BC8D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9C98AB-6775-1928-EF7F-D1DADDFB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C3BAF-78B5-FC7C-6E10-8DE3866C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BE9E7-B4D9-D792-59EB-7F294319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375A1-E037-3CC5-3450-30833F264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898782-A079-36E0-E9B2-B59992E5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082AD1-76B4-E719-4E38-222E8F75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11A184-F345-752B-C9E1-419393FC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8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A223D-7328-3E73-15E8-33CD688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2D657E-5EAA-0756-9FE3-004A005C3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9C4BA8-DBEA-6257-3905-04B66B7E8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B38C8-DF26-3473-A723-714A2A95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D2B52-A5A9-77D1-236C-41B9B276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C4390E-9E8A-7063-7114-806F9B30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4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69615-2209-AC6D-1BEE-1A62ADB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D134B-7F79-AEBB-B236-87BA13A2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F2577-AC16-FF8A-8083-01CC33732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A4DC3-84BD-51F2-46D9-F171F26A5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C6BF72-8767-2A05-89BC-176D727E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34096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Предмет и задачи психологического консультирования. Оптимальные педагогические технологии обучения и воспитания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116749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Виды психологического консультирования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/>
              <a:t> 1. По типу проблемы:</a:t>
            </a:r>
          </a:p>
          <a:p>
            <a:pPr>
              <a:buFontTx/>
              <a:buChar char="-"/>
            </a:pPr>
            <a:r>
              <a:rPr lang="ru-RU" dirty="0"/>
              <a:t>Индивидуальное (внутренние конфликты, проблемы общения и взаимодействия…);</a:t>
            </a:r>
          </a:p>
          <a:p>
            <a:pPr>
              <a:buFontTx/>
              <a:buChar char="-"/>
            </a:pPr>
            <a:r>
              <a:rPr lang="ru-RU" dirty="0"/>
              <a:t>Супружеское (взаимоотношения между супругами, ситуация развода, сексуальные проблемы…);</a:t>
            </a:r>
          </a:p>
          <a:p>
            <a:pPr>
              <a:buFontTx/>
              <a:buChar char="-"/>
            </a:pPr>
            <a:r>
              <a:rPr lang="ru-RU" dirty="0"/>
              <a:t>Семейное (психолого-педагогические проблемы, отношения с детьми и родственниками);</a:t>
            </a:r>
          </a:p>
          <a:p>
            <a:pPr>
              <a:buFontTx/>
              <a:buChar char="-"/>
            </a:pPr>
            <a:r>
              <a:rPr lang="ru-RU" dirty="0"/>
              <a:t>Организационное консультирование (кадровая политика, имидж организации, конфликты…)</a:t>
            </a:r>
          </a:p>
          <a:p>
            <a:pPr algn="ctr">
              <a:buNone/>
            </a:pPr>
            <a:r>
              <a:rPr lang="ru-RU" i="1" dirty="0"/>
              <a:t>2. По количеству присутствующих клиентов:</a:t>
            </a:r>
          </a:p>
          <a:p>
            <a:pPr>
              <a:buFontTx/>
              <a:buChar char="-"/>
            </a:pPr>
            <a:r>
              <a:rPr lang="ru-RU" dirty="0"/>
              <a:t>индивидуальное;</a:t>
            </a:r>
          </a:p>
          <a:p>
            <a:pPr>
              <a:buFontTx/>
              <a:buChar char="-"/>
            </a:pPr>
            <a:r>
              <a:rPr lang="ru-RU" dirty="0"/>
              <a:t>групповое</a:t>
            </a:r>
          </a:p>
          <a:p>
            <a:pPr algn="ctr">
              <a:buNone/>
            </a:pPr>
            <a:r>
              <a:rPr lang="ru-RU" i="1" dirty="0"/>
              <a:t>3. Дистанционные виды:</a:t>
            </a:r>
          </a:p>
          <a:p>
            <a:pPr>
              <a:buFontTx/>
              <a:buChar char="-"/>
            </a:pPr>
            <a:r>
              <a:rPr lang="ru-RU" dirty="0"/>
              <a:t>Консультирование по телефону;</a:t>
            </a:r>
          </a:p>
          <a:p>
            <a:pPr>
              <a:buFontTx/>
              <a:buChar char="-"/>
            </a:pPr>
            <a:r>
              <a:rPr lang="ru-RU" dirty="0"/>
              <a:t>Интернет-консультирование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50EEA-59D2-A168-ED17-34D58D2A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10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cs typeface="Times New Roman" pitchFamily="18" charset="0"/>
              </a:rPr>
              <a:t>Виды консультирования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53943"/>
            <a:ext cx="7886700" cy="4351338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3000" b="1" i="1" dirty="0">
                <a:cs typeface="Times New Roman" pitchFamily="18" charset="0"/>
              </a:rPr>
              <a:t>Индивидуальное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800" dirty="0">
                <a:cs typeface="Times New Roman" pitchFamily="18" charset="0"/>
              </a:rPr>
              <a:t>     Схема индивидуального консультирования: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800" dirty="0">
                <a:cs typeface="Times New Roman" pitchFamily="18" charset="0"/>
              </a:rPr>
              <a:t>     содержание задачи взаи­модействия (текст заказа) — механизмы психического развития (психологическая задача), период психического развития (возможность изменения) — содержание нормы психического развития (выбор направления изменения). 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2800" dirty="0"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ru-RU" sz="2800" dirty="0">
                <a:cs typeface="Times New Roman" pitchFamily="18" charset="0"/>
              </a:rPr>
              <a:t>       Примером индивидуального консультирования является интимно – личностное.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FFC36-C8AA-1630-41D7-CBD3E8A2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310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11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470" y="404664"/>
            <a:ext cx="8061954" cy="258532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2. </a:t>
            </a:r>
            <a:r>
              <a:rPr lang="ru-RU" sz="2400" i="1" dirty="0"/>
              <a:t>Групповое:</a:t>
            </a:r>
            <a:endParaRPr lang="ru-RU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 однократное и многократное;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 по личному обращению;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 в результате вызова, направления;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 без дополнительного тестирования, с дополнительным тести­рованием;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 без привлечения методов психологической коррекции и с при­влечением этих методов.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393" y="3140968"/>
            <a:ext cx="4029506" cy="2671738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9E4DD-4C66-757D-54F1-802A2601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12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1108F-9EB8-F645-58BB-2FF76810FF38}"/>
              </a:ext>
            </a:extLst>
          </p:cNvPr>
          <p:cNvSpPr txBox="1"/>
          <p:nvPr/>
        </p:nvSpPr>
        <p:spPr>
          <a:xfrm>
            <a:off x="613030" y="2989987"/>
            <a:ext cx="374441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Часто встречается такой вид группового консультирования как семейное - консультативная работа, содержательно связанная с проблемами семьи и семейных отношений в системах «супруги», «родители —дети», «дети —дети», «родительская и собственная семья».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80920" cy="21602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 </a:t>
            </a:r>
            <a:r>
              <a:rPr lang="ru-RU" sz="2400" dirty="0"/>
              <a:t>Особыми видами консультирования являются </a:t>
            </a:r>
            <a:r>
              <a:rPr lang="ru-RU" sz="2400" b="1" dirty="0"/>
              <a:t>деловое</a:t>
            </a:r>
            <a:r>
              <a:rPr lang="ru-RU" sz="2400" dirty="0"/>
              <a:t> </a:t>
            </a:r>
            <a:r>
              <a:rPr lang="ru-RU" sz="2400" b="1" dirty="0"/>
              <a:t>консультирование</a:t>
            </a:r>
            <a:r>
              <a:rPr lang="ru-RU" sz="2400" i="1" dirty="0"/>
              <a:t> </a:t>
            </a:r>
            <a:r>
              <a:rPr lang="ru-RU" sz="2400" dirty="0"/>
              <a:t>и </a:t>
            </a:r>
            <a:r>
              <a:rPr lang="ru-RU" sz="2400" b="1" dirty="0"/>
              <a:t>психологический консалтинг - </a:t>
            </a:r>
            <a:r>
              <a:rPr lang="ru-RU" sz="2400" dirty="0"/>
              <a:t>направлены на работу как с руководителями в целях совершенствования психологического менеджмента, </a:t>
            </a:r>
            <a:r>
              <a:rPr lang="ru-RU" sz="2400" dirty="0" err="1"/>
              <a:t>социокультуры</a:t>
            </a:r>
            <a:r>
              <a:rPr lang="ru-RU" sz="2400" dirty="0"/>
              <a:t> организации, так и с отдельными работниками по развитию способностей, выработке индивидуального стиля деятельности.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86133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8021" y="2636912"/>
            <a:ext cx="4187957" cy="3140968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A834-67F6-F468-A5C9-3ECC6770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13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>
                <a:latin typeface="+mn-lt"/>
                <a:cs typeface="Times New Roman" pitchFamily="18" charset="0"/>
              </a:rPr>
              <a:t>Возрастно-психологическое консультирование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986" y="148478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   </a:t>
            </a:r>
            <a:r>
              <a:rPr lang="ru-RU" sz="2800" b="1" dirty="0">
                <a:cs typeface="Times New Roman" pitchFamily="18" charset="0"/>
              </a:rPr>
              <a:t>Основная цель -</a:t>
            </a:r>
            <a:r>
              <a:rPr lang="ru-RU" sz="2800" dirty="0">
                <a:cs typeface="Times New Roman" pitchFamily="18" charset="0"/>
              </a:rPr>
              <a:t> контроль за ходом психического развития ребенка на осно­ве представлений о нормативном содержании и периодизации этого процесса.</a:t>
            </a:r>
          </a:p>
          <a:p>
            <a:pPr>
              <a:buNone/>
            </a:pPr>
            <a:r>
              <a:rPr lang="ru-RU" sz="2800" b="1" dirty="0">
                <a:cs typeface="Times New Roman" pitchFamily="18" charset="0"/>
              </a:rPr>
              <a:t>Четыре основных раздела:</a:t>
            </a:r>
          </a:p>
          <a:p>
            <a:pPr>
              <a:buNone/>
            </a:pPr>
            <a:r>
              <a:rPr lang="ru-RU" sz="2800" dirty="0">
                <a:cs typeface="Times New Roman" pitchFamily="18" charset="0"/>
              </a:rPr>
              <a:t>1) состояние здоровья; </a:t>
            </a:r>
          </a:p>
          <a:p>
            <a:pPr>
              <a:buNone/>
            </a:pPr>
            <a:r>
              <a:rPr lang="ru-RU" sz="2800" dirty="0">
                <a:cs typeface="Times New Roman" pitchFamily="18" charset="0"/>
              </a:rPr>
              <a:t>2) све­дения об особенностях социальной обстановки, в которой ребе­нок растет; </a:t>
            </a:r>
          </a:p>
          <a:p>
            <a:pPr>
              <a:buNone/>
            </a:pPr>
            <a:r>
              <a:rPr lang="ru-RU" sz="2800" dirty="0">
                <a:cs typeface="Times New Roman" pitchFamily="18" charset="0"/>
              </a:rPr>
              <a:t>3) данные об особенностях поведения и деятельности ребенка;</a:t>
            </a:r>
          </a:p>
          <a:p>
            <a:pPr>
              <a:buNone/>
            </a:pPr>
            <a:r>
              <a:rPr lang="ru-RU" sz="2800" dirty="0">
                <a:cs typeface="Times New Roman" pitchFamily="18" charset="0"/>
              </a:rPr>
              <a:t> 4) дифференцированная характеристика развития по­знавательной и эмоционально-личностной сфер ребенка.</a:t>
            </a:r>
          </a:p>
          <a:p>
            <a:pPr>
              <a:buNone/>
            </a:pPr>
            <a:endParaRPr lang="ru-RU" sz="2800" dirty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56F97-ABEE-279A-4F5D-1A26387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14</a:t>
            </a:fld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4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  <a:cs typeface="Times New Roman" pitchFamily="18" charset="0"/>
              </a:rPr>
              <a:t>Алгоритм возрастно-психологического консультирования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2125"/>
            <a:ext cx="8363272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cs typeface="Times New Roman" pitchFamily="18" charset="0"/>
              </a:rPr>
              <a:t>1.  Анализ информации, полученной в первичной беседе с ро­дителями, специалистами, педагогами, установление контакта с ребенком.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2.  Беседа с родителями, направленная на получение информа­ции о предшествующих этапах развития ребенка, его внутрисе­мейных отношениях и обстоятельствах социального плана.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3.  Сбор информации из других учреждений о состоянии здо­ровья (при необходимости).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4.  Наблюдение за ребенком в естественных условиях.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5.  Экспериментально-психологическое обследование ребенка.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6.  Обработка данных, каузальный анализ результатов.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7.  Психологический диагноз ребенка.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8.  Психолого-педагогическое назначение.</a:t>
            </a:r>
          </a:p>
          <a:p>
            <a:pPr>
              <a:buNone/>
            </a:pPr>
            <a:r>
              <a:rPr lang="ru-RU" dirty="0">
                <a:cs typeface="Times New Roman" pitchFamily="18" charset="0"/>
              </a:rPr>
              <a:t>9.  Контроль, повторное консультирование.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5B9BB-A29C-3A74-6060-CD549431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15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  <a:cs typeface="Times New Roman" pitchFamily="18" charset="0"/>
              </a:rPr>
              <a:t>Психолого-педагогическое консультирование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772" y="1253331"/>
            <a:ext cx="7886700" cy="26077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cs typeface="Times New Roman" pitchFamily="18" charset="0"/>
              </a:rPr>
              <a:t>Обсуждение с клиентом вопросов обучения и воспитания детей, научения чему-либо и повышения педагогической квалификации взрослых людей, педагогического руководства, управления детскими и взрослыми группами и коллективами.</a:t>
            </a:r>
          </a:p>
          <a:p>
            <a:pPr algn="just">
              <a:buNone/>
            </a:pPr>
            <a:r>
              <a:rPr lang="ru-RU" dirty="0">
                <a:cs typeface="Times New Roman" pitchFamily="18" charset="0"/>
              </a:rPr>
              <a:t>	Результатом консультирования является не столько облегче­ние эмоционального состояния клиента, сколько перевод локуса его жалобы с других на самого себя. Это означает принятие ответственности клиентом за все происходящее с ним.</a:t>
            </a:r>
          </a:p>
          <a:p>
            <a:pPr algn="just">
              <a:buNone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E81F9-A2D0-B0E3-DC74-93CD0158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16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DC36EA-580B-B508-AAE7-691E994DC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71" y="3782705"/>
            <a:ext cx="4212701" cy="26519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Эффективность (результативность) консультативного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Результативность</a:t>
            </a:r>
            <a:r>
              <a:rPr lang="ru-RU" dirty="0"/>
              <a:t> консультативного процесса определяется наличием положительных изменений у клиента на психическом и поведенческом уровнях. </a:t>
            </a:r>
          </a:p>
          <a:p>
            <a:pPr algn="ctr">
              <a:buNone/>
            </a:pPr>
            <a:r>
              <a:rPr lang="ru-RU" i="1" dirty="0"/>
              <a:t>Признаки результативности:</a:t>
            </a:r>
          </a:p>
          <a:p>
            <a:pPr>
              <a:buFontTx/>
              <a:buChar char="-"/>
            </a:pPr>
            <a:r>
              <a:rPr lang="ru-RU" dirty="0"/>
              <a:t>Субъективное совместное чувство удовлетворения у психолога и клиента;</a:t>
            </a:r>
          </a:p>
          <a:p>
            <a:pPr>
              <a:buFontTx/>
              <a:buChar char="-"/>
            </a:pPr>
            <a:r>
              <a:rPr lang="ru-RU" dirty="0"/>
              <a:t>Субъективная удовлетворенность подтверждается объективными данными;</a:t>
            </a:r>
          </a:p>
          <a:p>
            <a:pPr>
              <a:buFontTx/>
              <a:buChar char="-"/>
            </a:pPr>
            <a:r>
              <a:rPr lang="ru-RU" dirty="0"/>
              <a:t>Наличие положительных изменений, которые и были целью консультирования;</a:t>
            </a:r>
          </a:p>
          <a:p>
            <a:pPr>
              <a:buFontTx/>
              <a:buChar char="-"/>
            </a:pPr>
            <a:r>
              <a:rPr lang="ru-RU" dirty="0"/>
              <a:t>Влияние на один аспект изменило другой.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74E0B3-F0E9-A3D2-D409-F6B0B02C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17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Факторы, повышающие эффективность консультирования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b="1" dirty="0"/>
              <a:t>1. Субъективные факторы:</a:t>
            </a:r>
          </a:p>
          <a:p>
            <a:pPr marL="514350" indent="-514350">
              <a:buFontTx/>
              <a:buChar char="-"/>
            </a:pPr>
            <a:r>
              <a:rPr lang="ru-RU" dirty="0"/>
              <a:t>Кто оценивает (консультант, клиент, вовлеченные лица);</a:t>
            </a:r>
          </a:p>
          <a:p>
            <a:pPr marL="514350" indent="-514350">
              <a:buFontTx/>
              <a:buChar char="-"/>
            </a:pPr>
            <a:r>
              <a:rPr lang="ru-RU" dirty="0"/>
              <a:t>Позиция оценивающего;</a:t>
            </a:r>
          </a:p>
          <a:p>
            <a:pPr marL="514350" indent="-514350">
              <a:buFontTx/>
              <a:buChar char="-"/>
            </a:pPr>
            <a:r>
              <a:rPr lang="ru-RU" dirty="0"/>
              <a:t>Наличие реальной проблемы и желание ее решить;</a:t>
            </a:r>
          </a:p>
          <a:p>
            <a:pPr marL="514350" indent="-514350">
              <a:buFontTx/>
              <a:buChar char="-"/>
            </a:pPr>
            <a:r>
              <a:rPr lang="ru-RU" dirty="0"/>
              <a:t>Ощущение клиентом безопасности в процессе консультирования (правило анонимности/конфиденциальности) </a:t>
            </a:r>
          </a:p>
          <a:p>
            <a:pPr marL="514350" indent="-514350" algn="ctr">
              <a:buNone/>
            </a:pPr>
            <a:r>
              <a:rPr lang="ru-RU" b="1" dirty="0"/>
              <a:t>2. Объективные факторы:</a:t>
            </a:r>
          </a:p>
          <a:p>
            <a:pPr marL="514350" indent="-514350">
              <a:buFontTx/>
              <a:buChar char="-"/>
            </a:pPr>
            <a:r>
              <a:rPr lang="ru-RU" dirty="0"/>
              <a:t>Профессионализм консультанта;</a:t>
            </a:r>
          </a:p>
          <a:p>
            <a:pPr marL="514350" indent="-514350">
              <a:buFontTx/>
              <a:buChar char="-"/>
            </a:pPr>
            <a:r>
              <a:rPr lang="ru-RU" dirty="0"/>
              <a:t>Следование правилам консультирования;</a:t>
            </a:r>
          </a:p>
          <a:p>
            <a:pPr marL="514350" indent="-5143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757CEE-2043-5F91-7B3D-4BBC3FAD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18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Факторы, снижающие результативность консультативного процесса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/>
              <a:t>1. </a:t>
            </a:r>
            <a:r>
              <a:rPr lang="ru-RU" i="1" dirty="0"/>
              <a:t>Объективные факторы </a:t>
            </a:r>
            <a:r>
              <a:rPr lang="ru-RU" dirty="0"/>
              <a:t>(время, деньги и пространство)</a:t>
            </a:r>
          </a:p>
          <a:p>
            <a:pPr marL="514350" indent="-514350">
              <a:buNone/>
            </a:pPr>
            <a:r>
              <a:rPr lang="ru-RU" dirty="0"/>
              <a:t>2</a:t>
            </a:r>
            <a:r>
              <a:rPr lang="ru-RU" i="1" dirty="0"/>
              <a:t>. Субъективный фактор (личностный) </a:t>
            </a:r>
            <a:r>
              <a:rPr lang="ru-RU" dirty="0"/>
              <a:t>– определяется процессом взаимодействия двух субъектов общения и зависит от ряда переменных:</a:t>
            </a:r>
          </a:p>
          <a:p>
            <a:pPr marL="514350" indent="-514350">
              <a:buNone/>
            </a:pPr>
            <a:r>
              <a:rPr lang="ru-RU" dirty="0"/>
              <a:t>А) позиция клиента</a:t>
            </a:r>
          </a:p>
          <a:p>
            <a:pPr marL="514350" indent="-514350">
              <a:buNone/>
            </a:pPr>
            <a:r>
              <a:rPr lang="ru-RU" dirty="0"/>
              <a:t>Б) ошибки консультанта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D87552-B586-7031-F818-6614F79C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19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/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Особенности развития психологической помощи в современном мире.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Структура процесса консультирования. 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Этические аспекты психологического консультирования. Этический кодекс практического психолога.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Модель эффективного консультанта. Аутентичность.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/>
              <a:t>Невербальное </a:t>
            </a:r>
            <a:r>
              <a:rPr lang="ru-RU" dirty="0"/>
              <a:t>общение: техника активного слушания, посредством голоса.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38B743-3FD5-9404-6BD1-9D35986B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65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  <a:cs typeface="Times New Roman" pitchFamily="18" charset="0"/>
              </a:rPr>
              <a:t>Критерии эффективности психологического консультирования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802" y="1253331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/>
              <a:t>Психолог способен быть внимательным.</a:t>
            </a:r>
          </a:p>
          <a:p>
            <a:r>
              <a:rPr lang="ru-RU" dirty="0"/>
              <a:t>Действия психолога конструктивны: разумно воздействует на другого человека, без давления, шантажа.</a:t>
            </a:r>
          </a:p>
          <a:p>
            <a:r>
              <a:rPr lang="ru-RU" dirty="0"/>
              <a:t>В режиме консультации клиента слышно.</a:t>
            </a:r>
          </a:p>
          <a:p>
            <a:r>
              <a:rPr lang="ru-RU" dirty="0"/>
              <a:t>Ответы клиента соответствуют тому, что говорит психолог.</a:t>
            </a:r>
          </a:p>
          <a:p>
            <a:r>
              <a:rPr lang="ru-RU" dirty="0"/>
              <a:t>Суть задачи клиента понята психологом верно, психолог постепенно изменяет задачу так, чтобы клиент почувствовал облегчение.</a:t>
            </a:r>
          </a:p>
          <a:p>
            <a:r>
              <a:rPr lang="ru-RU" dirty="0"/>
              <a:t> У психолога есть навыки понимания и воздействия через </a:t>
            </a:r>
            <a:r>
              <a:rPr lang="ru-RU" dirty="0" err="1"/>
              <a:t>эмпатичность</a:t>
            </a:r>
            <a:r>
              <a:rPr lang="ru-RU" dirty="0"/>
              <a:t> и непосредственность.</a:t>
            </a:r>
          </a:p>
          <a:p>
            <a:r>
              <a:rPr lang="ru-RU" dirty="0"/>
              <a:t>Психолог присоединяется к клиенту, не теряя своей индивидуальности.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3E64A-B7A8-D195-2DC1-607FE279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20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азвание 1">
            <a:extLst>
              <a:ext uri="{FF2B5EF4-FFF2-40B4-BE49-F238E27FC236}">
                <a16:creationId xmlns:a16="http://schemas.microsoft.com/office/drawing/2014/main" id="{0C8C6A6D-86E0-B833-CE01-1EAB00DE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400050"/>
            <a:ext cx="8042275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консультирования </a:t>
            </a:r>
          </a:p>
        </p:txBody>
      </p:sp>
      <p:sp>
        <p:nvSpPr>
          <p:cNvPr id="14339" name="Содержимое 4">
            <a:extLst>
              <a:ext uri="{FF2B5EF4-FFF2-40B4-BE49-F238E27FC236}">
                <a16:creationId xmlns:a16="http://schemas.microsoft.com/office/drawing/2014/main" id="{8ED72FF5-367A-E712-A827-EF39A20F3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1038225"/>
            <a:ext cx="7781925" cy="5448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Выделяются шесть основных этапов консультативной работы </a:t>
            </a:r>
            <a:r>
              <a:rPr kumimoji="0" lang="ru-RU" altLang="ru-RU" sz="1800" b="1" dirty="0">
                <a:latin typeface="Calibri" panose="020F0502020204030204" pitchFamily="34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1)  Установление контакта и отношений договоренностей (возникновение раппорта</a:t>
            </a:r>
            <a:r>
              <a:rPr kumimoji="0" lang="en-US" altLang="ru-RU" sz="1800" dirty="0">
                <a:latin typeface="Calibri" panose="020F0502020204030204" pitchFamily="34" charset="0"/>
              </a:rPr>
              <a:t>)</a:t>
            </a:r>
            <a:r>
              <a:rPr kumimoji="0" lang="ru-RU" altLang="ru-RU" sz="1800" dirty="0">
                <a:latin typeface="Calibri" panose="020F0502020204030204" pitchFamily="34" charset="0"/>
              </a:rPr>
              <a:t>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2) Описание проблемы с точки зрения клиента, исследование субъективной картины клиента («В чем проблема ?»);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3)  Исследование проблемы: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      а) актуальные условия существования проблемы (Какая она здесь и теперь? Какова ситуация? Какие ощущения?);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     б) биографические условия появления;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 typeface="Wingdings 2" panose="05020102010507070707" pitchFamily="18" charset="2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     в) ее функциональное значение для клиента (Зачем? Почему необходима?).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4) </a:t>
            </a:r>
            <a:r>
              <a:rPr kumimoji="0" lang="ru-RU" altLang="ru-RU" sz="1800" dirty="0" err="1">
                <a:latin typeface="Calibri" panose="020F0502020204030204" pitchFamily="34" charset="0"/>
              </a:rPr>
              <a:t>Переформулирование</a:t>
            </a:r>
            <a:r>
              <a:rPr kumimoji="0" lang="ru-RU" altLang="ru-RU" sz="1800" dirty="0">
                <a:latin typeface="Calibri" panose="020F0502020204030204" pitchFamily="34" charset="0"/>
              </a:rPr>
              <a:t> запроса и постановка терапевтической цели («Чего вы хотите добиться?») желаемый результат;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5) Работа с проблемой, выработка альтернативных решений («Что еще мы можем сделать по этому поводу?») 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kumimoji="0" lang="ru-RU" altLang="ru-RU" sz="1800" dirty="0">
                <a:latin typeface="Calibri" panose="020F0502020204030204" pitchFamily="34" charset="0"/>
              </a:rPr>
              <a:t>6) Завершение, обобщение результатов («Вы будете делать это ?») и выход з контакта.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kumimoji="0" lang="ru-RU" altLang="ru-RU" sz="1700" dirty="0">
              <a:latin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94AAC4-7F88-08E7-6610-A0A2EA53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2D963-385B-70E0-511C-E3BB5BA4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8550"/>
          </a:xfrm>
        </p:spPr>
        <p:txBody>
          <a:bodyPr/>
          <a:lstStyle/>
          <a:p>
            <a:pPr algn="ctr"/>
            <a:r>
              <a:rPr lang="ru-RU" altLang="ru-RU" sz="2800" b="1" dirty="0"/>
              <a:t>Первый этап – установление контакта и факторы на него влияющие</a:t>
            </a:r>
          </a:p>
        </p:txBody>
      </p:sp>
      <p:sp>
        <p:nvSpPr>
          <p:cNvPr id="15364" name="Объект 2">
            <a:extLst>
              <a:ext uri="{FF2B5EF4-FFF2-40B4-BE49-F238E27FC236}">
                <a16:creationId xmlns:a16="http://schemas.microsoft.com/office/drawing/2014/main" id="{51AAA9E8-740A-3F22-7D9A-6AEDB856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2692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/>
              <a:t>Контакт</a:t>
            </a:r>
            <a:r>
              <a:rPr lang="ru-RU" altLang="ru-RU" sz="2000" dirty="0"/>
              <a:t> (рабочий альянс) – такой уровень безопасности, принятия и доверия во взаимодействии с консультантом, который позволяет клиенту выразить то, что его беспокоит.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/>
              <a:t>Контакт зависит от двух важных факторов: </a:t>
            </a:r>
          </a:p>
          <a:p>
            <a:pPr marL="0" indent="0"/>
            <a:r>
              <a:rPr lang="ru-RU" altLang="ru-RU" sz="2000" dirty="0"/>
              <a:t>Терапевтического климата;</a:t>
            </a:r>
          </a:p>
          <a:p>
            <a:pPr marL="0" indent="0"/>
            <a:r>
              <a:rPr lang="ru-RU" altLang="ru-RU" sz="2000" dirty="0"/>
              <a:t>Навыков консультанта (вербальных и невербальных) в поддержании общения. </a:t>
            </a:r>
          </a:p>
          <a:p>
            <a:pPr marL="0" indent="0"/>
            <a:endParaRPr lang="ru-RU" altLang="ru-RU" dirty="0"/>
          </a:p>
        </p:txBody>
      </p:sp>
      <p:pic>
        <p:nvPicPr>
          <p:cNvPr id="15363" name="Picture 2" descr="http://www.presentermedia.com/blog/wp-content/uploads/2011/03/figure_in_therapy_md_wm.jpg">
            <a:extLst>
              <a:ext uri="{FF2B5EF4-FFF2-40B4-BE49-F238E27FC236}">
                <a16:creationId xmlns:a16="http://schemas.microsoft.com/office/drawing/2014/main" id="{7BA23C91-D4CC-ACD5-6088-44717E76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7950"/>
            <a:ext cx="3054424" cy="286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EF00F2-206F-8AB5-0988-331877F1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22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45FA10-C120-176F-804F-99DB14D2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Этап  «Выявление проблемы клиента и формулирование запроса»</a:t>
            </a:r>
            <a:endParaRPr lang="ru-RU" alt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05123943-9E61-8D1C-EF66-D39CA911C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295400"/>
            <a:ext cx="8640763" cy="5060952"/>
          </a:xfrm>
        </p:spPr>
        <p:txBody>
          <a:bodyPr>
            <a:normAutofit/>
          </a:bodyPr>
          <a:lstStyle/>
          <a:p>
            <a:r>
              <a:rPr lang="ru-RU" altLang="ru-RU" sz="2400" b="1" dirty="0"/>
              <a:t>Жалоба клиента </a:t>
            </a:r>
            <a:r>
              <a:rPr lang="ru-RU" altLang="ru-RU" sz="2400" dirty="0"/>
              <a:t>- адресованное консультанту выявление недовольства по поводу некоторых трудностей, которые клиент хотел бы устранить, но не может сделать это самостоятельно.</a:t>
            </a:r>
          </a:p>
          <a:p>
            <a:pPr eaLnBrk="1" hangingPunct="1">
              <a:defRPr/>
            </a:pPr>
            <a:r>
              <a:rPr lang="ru-RU" altLang="ru-RU" sz="2400" b="1" dirty="0">
                <a:solidFill>
                  <a:srgbClr val="000000"/>
                </a:solidFill>
              </a:rPr>
              <a:t>Запрос</a:t>
            </a:r>
            <a:r>
              <a:rPr lang="ru-RU" altLang="ru-RU" sz="2400" dirty="0">
                <a:solidFill>
                  <a:srgbClr val="000000"/>
                </a:solidFill>
              </a:rPr>
              <a:t> — конкретизация формы помощи, ожидаемой клиентом от консультации. Обычно проблема и запрос по смыслу связаны. Например, если клиент формулирует проблему: «Не умею, хочу научиться», то запрос, скорее всего, будет «научите».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Запрос может быть: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Конструктивным;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Не конструктивным.</a:t>
            </a:r>
            <a:endParaRPr lang="ru-RU" altLang="ru-RU" sz="2400" dirty="0"/>
          </a:p>
          <a:p>
            <a:endParaRPr lang="ru-RU" alt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C7E72F-E734-02C0-7524-A35B7E59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23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C6A4F-2412-DCD0-5272-57C23D70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0526"/>
            <a:ext cx="822960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kumimoji="0" lang="ru-RU" altLang="ru-RU" sz="2800" b="1" dirty="0"/>
              <a:t>Навыки, необходимые в психологическом консультировании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E7902E23-D277-B00B-0B66-4EF439CE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33" y="1268760"/>
            <a:ext cx="8534400" cy="4924275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900" b="1" dirty="0"/>
              <a:t>Категории навыков консультирования: </a:t>
            </a:r>
          </a:p>
          <a:p>
            <a:pPr marL="0" indent="0" eaLnBrk="1" hangingPunct="1"/>
            <a:r>
              <a:rPr kumimoji="0" lang="ru-RU" altLang="ru-RU" sz="2900" dirty="0"/>
              <a:t>Умение установить контакт (испытывать интерес, вовлекаться в процесс, создавать атмосферу доверия и безопасности).</a:t>
            </a:r>
          </a:p>
          <a:p>
            <a:pPr marL="0" indent="0" eaLnBrk="1" hangingPunct="1"/>
            <a:r>
              <a:rPr kumimoji="0" lang="ru-RU" altLang="ru-RU" sz="2900" dirty="0"/>
              <a:t>Умение присоединения (чувствовать и понимать состояние клиента, находиться с ним в одном пространстве или системе координат).</a:t>
            </a:r>
          </a:p>
          <a:p>
            <a:pPr marL="0" indent="0" eaLnBrk="1" hangingPunct="1"/>
            <a:r>
              <a:rPr kumimoji="0" lang="ru-RU" altLang="ru-RU" sz="2900" dirty="0"/>
              <a:t> Умение работать со своими чувствами и чувствами других людей.</a:t>
            </a:r>
          </a:p>
          <a:p>
            <a:pPr marL="0" indent="0" eaLnBrk="1" hangingPunct="1"/>
            <a:r>
              <a:rPr kumimoji="0" lang="ru-RU" altLang="ru-RU" sz="2900" dirty="0"/>
              <a:t>Умение использовать вербальные и невербальные средства коммуникации: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900" dirty="0"/>
              <a:t>         навыки активного слушания (закрытые/открытые вопросы, перефразирование, повтор, </a:t>
            </a:r>
            <a:r>
              <a:rPr kumimoji="0" lang="ru-RU" altLang="ru-RU" sz="2900" dirty="0" err="1"/>
              <a:t>резюмирование</a:t>
            </a:r>
            <a:r>
              <a:rPr kumimoji="0" lang="ru-RU" altLang="ru-RU" sz="2900" dirty="0"/>
              <a:t> и т.п);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900" dirty="0"/>
              <a:t>         навыки оказания поддержки (самораскрытие, отражение чувств и т.п).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900" b="1" dirty="0"/>
              <a:t>Сквозные навыки консультирования </a:t>
            </a:r>
          </a:p>
          <a:p>
            <a:pPr marL="0" indent="0" eaLnBrk="1" hangingPunct="1"/>
            <a:r>
              <a:rPr kumimoji="0" lang="ru-RU" altLang="ru-RU" sz="2900" dirty="0"/>
              <a:t>Задавание вопросов</a:t>
            </a:r>
            <a:r>
              <a:rPr kumimoji="0" lang="ru-RU" altLang="ru-RU" sz="2900" b="1" dirty="0"/>
              <a:t> </a:t>
            </a:r>
            <a:r>
              <a:rPr kumimoji="0" lang="ru-RU" altLang="ru-RU" sz="2900" dirty="0"/>
              <a:t>(открытые вопросы/ закрытые вопросы);</a:t>
            </a:r>
          </a:p>
          <a:p>
            <a:pPr marL="0" indent="0" eaLnBrk="1" hangingPunct="1"/>
            <a:r>
              <a:rPr kumimoji="0" lang="ru-RU" altLang="ru-RU" sz="2900" dirty="0"/>
              <a:t>Повтор (поддержка);</a:t>
            </a:r>
          </a:p>
          <a:p>
            <a:pPr marL="0" indent="0" eaLnBrk="1" hangingPunct="1"/>
            <a:r>
              <a:rPr kumimoji="0" lang="ru-RU" altLang="ru-RU" sz="2900" dirty="0"/>
              <a:t>Отражение чувств;</a:t>
            </a:r>
          </a:p>
          <a:p>
            <a:pPr marL="0" indent="0" eaLnBrk="1" hangingPunct="1"/>
            <a:r>
              <a:rPr kumimoji="0" lang="ru-RU" altLang="ru-RU" sz="2900" dirty="0"/>
              <a:t>Перефразирование;</a:t>
            </a:r>
          </a:p>
          <a:p>
            <a:pPr marL="0" indent="0" eaLnBrk="1" hangingPunct="1"/>
            <a:r>
              <a:rPr kumimoji="0" lang="ru-RU" altLang="ru-RU" sz="2900" dirty="0" err="1"/>
              <a:t>Резюмирование</a:t>
            </a:r>
            <a:r>
              <a:rPr kumimoji="0" lang="ru-RU" altLang="ru-RU" sz="29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kumimoji="0" lang="ru-RU" altLang="ru-RU" sz="2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dirty="0"/>
              <a:t> </a:t>
            </a:r>
            <a:endParaRPr kumimoji="0" lang="ru-RU" alt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FD78CF-C7E7-BA17-604B-134D271C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24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3B550212-A756-960B-CFEF-5DA6B69E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953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/>
              <a:t>Техники активного слушания</a:t>
            </a:r>
            <a:endParaRPr lang="ru-RU" altLang="ru-RU" sz="2600" dirty="0"/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352490E6-C1B9-AA60-137F-38B7D75B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838200"/>
            <a:ext cx="8394700" cy="5638800"/>
          </a:xfrm>
        </p:spPr>
        <p:txBody>
          <a:bodyPr/>
          <a:lstStyle/>
          <a:p>
            <a:endParaRPr lang="en-US" altLang="ru-RU" sz="2000" b="1"/>
          </a:p>
          <a:p>
            <a:r>
              <a:rPr lang="ru-RU" altLang="ru-RU" sz="2000" b="1"/>
              <a:t>Техники нерефлексивного слушания</a:t>
            </a:r>
            <a:r>
              <a:rPr lang="ru-RU" altLang="ru-RU" sz="2000"/>
              <a:t>. Суть нерефлексивного слушания заключается в умении внимательно молчать, не вмешиваясь в речь собеседника. Нейтральные фразы «Да», «Понимаю вас» и простое кивание головой в поддержку являются теми минимальными ответами, которые позволяют содержательно продолжить беседу. </a:t>
            </a:r>
            <a:endParaRPr lang="en-US" altLang="ru-RU" sz="2000"/>
          </a:p>
          <a:p>
            <a:endParaRPr lang="en-US" altLang="ru-RU" sz="2000" b="1"/>
          </a:p>
          <a:p>
            <a:r>
              <a:rPr lang="ru-RU" altLang="ru-RU" sz="2000" b="1"/>
              <a:t>Техники рефлексивного слушания</a:t>
            </a:r>
            <a:r>
              <a:rPr lang="ru-RU" altLang="ru-RU" sz="2000"/>
              <a:t>. К рефлексивному слушанию относят техники отражения содержания текста клиента: перефразирование, резюмирование, технику отражения чувств, позволяющую отразить эмоциональное состояние клиента, технику задавания вопросов.</a:t>
            </a:r>
          </a:p>
          <a:p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144FCC-6657-43BD-C136-BA471623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25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F424356B-4536-AE10-1C7A-A5D0ED96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533400"/>
            <a:ext cx="8410575" cy="5524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kumimoji="0" lang="ru-RU" altLang="ru-RU" sz="3600" b="1" dirty="0"/>
              <a:t>Типы вопросов</a:t>
            </a:r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35DAB75B-A980-332A-6C01-EDC5B44A4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53911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b="1" i="1" dirty="0"/>
              <a:t>Закрытые вопросы: </a:t>
            </a:r>
            <a:r>
              <a:rPr kumimoji="0" lang="ru-RU" altLang="ru-RU" sz="2000" dirty="0"/>
              <a:t>Кто? Когда? Где? Который?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b="1" i="1" dirty="0"/>
              <a:t>Открытые вопросы</a:t>
            </a:r>
            <a:r>
              <a:rPr kumimoji="0" lang="ru-RU" altLang="ru-RU" sz="2000" b="1" dirty="0"/>
              <a:t> </a:t>
            </a:r>
            <a:r>
              <a:rPr kumimoji="0" lang="ru-RU" altLang="ru-RU" sz="2000" dirty="0"/>
              <a:t>обычно начинаются со слов: Каким образом? Расскажите мне о... </a:t>
            </a:r>
            <a:r>
              <a:rPr lang="ru-RU" altLang="ru-RU" sz="2000" dirty="0"/>
              <a:t>«</a:t>
            </a:r>
            <a:r>
              <a:rPr kumimoji="0" lang="ru-RU" altLang="ru-RU" sz="2000" dirty="0"/>
              <a:t>что»,  «Как», «Почему», «Могли бы», «А если». Подобные вопросы требуют от клиента развернутого ответа.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dirty="0"/>
              <a:t>Примеры: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dirty="0"/>
              <a:t>Что вы думаете по поводу...? / Как вы относитесь к...? /  Как обычно вы...? / Каковы будут дальнейшие шаги? / Как вы пришли к идее...? / Что вы можете получить, если...? / Как вы в настоящее время...? /  Что вы делаете для того, чтобы...?</a:t>
            </a:r>
          </a:p>
          <a:p>
            <a:pPr marL="0" indent="0"/>
            <a:r>
              <a:rPr lang="ru-RU" altLang="ru-RU" sz="2000" b="1" dirty="0"/>
              <a:t>Вопросы содержательного характера </a:t>
            </a:r>
            <a:r>
              <a:rPr lang="ru-RU" altLang="ru-RU" sz="2000" dirty="0"/>
              <a:t>— это вопросы, которые затрагивают то, о нем повествует клиент.</a:t>
            </a:r>
          </a:p>
          <a:p>
            <a:pPr marL="0" indent="0"/>
            <a:r>
              <a:rPr lang="ru-RU" altLang="ru-RU" sz="2000" b="1" dirty="0"/>
              <a:t>Вопросы эмоционального характера </a:t>
            </a:r>
            <a:r>
              <a:rPr lang="ru-RU" altLang="ru-RU" sz="2000" dirty="0"/>
              <a:t>— это вопросы, которые касаются эмоций и чувств клиента.</a:t>
            </a:r>
          </a:p>
          <a:p>
            <a:pPr marL="0" indent="0"/>
            <a:r>
              <a:rPr lang="ru-RU" altLang="ru-RU" sz="2000" b="1" dirty="0"/>
              <a:t>Уточняющие вопросы. </a:t>
            </a:r>
          </a:p>
          <a:p>
            <a:pPr marL="0" indent="0"/>
            <a:r>
              <a:rPr lang="ru-RU" altLang="ru-RU" sz="2000" b="1" dirty="0"/>
              <a:t>Гипотетические вопросы</a:t>
            </a:r>
            <a:r>
              <a:rPr lang="ru-RU" altLang="ru-RU" sz="2000" dirty="0"/>
              <a:t> направлены в будущее. Они также помогают узнать новое о клиенте, о том, что еще не произошло и не известно, произойдет ли когда-либо.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kumimoji="0" lang="ru-RU" altLang="ru-RU" sz="2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kumimoji="0"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D6EE4D-AED8-538C-17A2-4114192F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26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>
            <a:extLst>
              <a:ext uri="{FF2B5EF4-FFF2-40B4-BE49-F238E27FC236}">
                <a16:creationId xmlns:a16="http://schemas.microsoft.com/office/drawing/2014/main" id="{7F50D3AB-A5C8-2CAF-4DD9-6EC14D2FC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542925"/>
            <a:ext cx="8507412" cy="61261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b="1"/>
              <a:t>Перефразирование </a:t>
            </a:r>
            <a:r>
              <a:rPr kumimoji="0" lang="ru-RU" altLang="ru-RU" sz="2000"/>
              <a:t>— это повторение своими словами содержания высказывания клиента. Содержание включает в себя как факты ситуации, так и чувства клиента.</a:t>
            </a:r>
            <a:r>
              <a:rPr kumimoji="0" lang="ru-RU" altLang="ru-RU" sz="2000" b="1" i="1"/>
              <a:t> </a:t>
            </a:r>
            <a:endParaRPr kumimoji="0" lang="ru-RU" altLang="ru-RU" sz="20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/>
              <a:t>Перефразировать — значит сформулировать ту же мысль иначе. В беседе парафраза состоит в </a:t>
            </a:r>
            <a:r>
              <a:rPr kumimoji="0" lang="ru-RU" altLang="ru-RU" sz="2000" b="1"/>
              <a:t>передаче говорящему его же сообщения, но словами слушающего</a:t>
            </a:r>
            <a:r>
              <a:rPr kumimoji="0" lang="ru-RU" altLang="ru-RU" sz="2000"/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/>
              <a:t>Цель перефразирования — </a:t>
            </a:r>
            <a:r>
              <a:rPr kumimoji="0" lang="ru-RU" altLang="ru-RU" sz="2000" i="1"/>
              <a:t>проверка слушателем точности собственного понимания сообщения</a:t>
            </a:r>
            <a:r>
              <a:rPr kumimoji="0" lang="ru-RU" altLang="ru-RU" sz="2000"/>
              <a:t>. Перефразирование, как ни странно, полезно именно тогда, когда речь собеседника кажется нам понятной.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1800"/>
              <a:t>Исполнение этой техники можно начать следующими словами:</a:t>
            </a:r>
          </a:p>
          <a:p>
            <a:pPr marL="0" indent="0" eaLnBrk="1" hangingPunct="1"/>
            <a:r>
              <a:rPr kumimoji="0" lang="ru-RU" altLang="ru-RU" sz="1800"/>
              <a:t>«Как я понял вас, вы считаете, что...»;</a:t>
            </a:r>
          </a:p>
          <a:p>
            <a:pPr marL="0" indent="0" eaLnBrk="1" hangingPunct="1"/>
            <a:r>
              <a:rPr kumimoji="0" lang="ru-RU" altLang="ru-RU" sz="1800"/>
              <a:t>«Как я понимаю, вы говорите о том, что...»;</a:t>
            </a:r>
          </a:p>
          <a:p>
            <a:pPr marL="0" indent="0" eaLnBrk="1" hangingPunct="1"/>
            <a:r>
              <a:rPr kumimoji="0" lang="ru-RU" altLang="ru-RU" sz="1800"/>
              <a:t>«По вашему мнению...»;</a:t>
            </a:r>
          </a:p>
          <a:p>
            <a:pPr marL="0" indent="0" eaLnBrk="1" hangingPunct="1"/>
            <a:r>
              <a:rPr kumimoji="0" lang="ru-RU" altLang="ru-RU" sz="1800"/>
              <a:t>«Вы можете поправить меня, если я ошибаюсь, но...»;</a:t>
            </a:r>
          </a:p>
          <a:p>
            <a:pPr marL="0" indent="0" eaLnBrk="1" hangingPunct="1"/>
            <a:r>
              <a:rPr kumimoji="0" lang="ru-RU" altLang="ru-RU" sz="1800"/>
              <a:t>«Другими словами, вы считаете...»;</a:t>
            </a:r>
          </a:p>
          <a:p>
            <a:pPr marL="0" indent="0" eaLnBrk="1" hangingPunct="1"/>
            <a:r>
              <a:rPr kumimoji="0" lang="ru-RU" altLang="ru-RU" sz="1800"/>
              <a:t>«Правильно ли я понимаю?»</a:t>
            </a:r>
          </a:p>
          <a:p>
            <a:pPr marL="0" indent="0" eaLnBrk="1" hangingPunct="1"/>
            <a:endParaRPr kumimoji="0" lang="ru-RU" alt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BB3A9D-B2D0-7E29-A9F6-159ECD7F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27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9FC33B99-6F7A-98FC-66B7-C3624389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837"/>
          </a:xfrm>
        </p:spPr>
        <p:txBody>
          <a:bodyPr>
            <a:noAutofit/>
          </a:bodyPr>
          <a:lstStyle/>
          <a:p>
            <a:pPr algn="ctr" eaLnBrk="1" hangingPunct="1"/>
            <a:r>
              <a:rPr kumimoji="0" lang="ru-RU" altLang="ru-RU" sz="3200" b="1" dirty="0"/>
              <a:t>Отражение чувств клиента</a:t>
            </a:r>
            <a:endParaRPr kumimoji="0" lang="ru-RU" altLang="ru-RU" sz="3200" dirty="0"/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0F7E9A8F-1CB0-5336-3DAC-54915722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885825"/>
            <a:ext cx="8410575" cy="57832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1900" b="1" dirty="0"/>
              <a:t> Цели отражения чувств</a:t>
            </a:r>
            <a:endParaRPr kumimoji="0" lang="ru-RU" altLang="ru-RU" sz="19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1900" dirty="0"/>
              <a:t>1. Помочь клиенту идентифицировать свои чувства и побудить его больше говорить о своих переживаниях в связи с проблемой.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1900" dirty="0"/>
              <a:t>2. Помочь клиенту вентилировать свои чувства и таким образом снизить уровень напряжения.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1900" dirty="0"/>
              <a:t>3. Показать клиенту, что вы понимаете и принимаете его чувства, что позволит улучшить качество контакта.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1900" dirty="0"/>
              <a:t>	Отражение чувств означает, что консультант является как бы зеркалом, в котором клиент может увидеть смысл и значение своих чувств. Отражение чувств способствует возникновению межличностного, эмоционального контакта, потому что показывает клиенту, что консультант старается познать его внутренний мир.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1900" dirty="0"/>
              <a:t>	Прием отражение чувств можно расчленить на три-четыре части: произнести ваше имя и имя клиента; эмоциональное произнесение слов: предложения-штампы </a:t>
            </a:r>
            <a:r>
              <a:rPr kumimoji="0" lang="ru-RU" altLang="ru-RU" sz="1900" b="1" dirty="0"/>
              <a:t>(«Похоже, вы чувствуете...», </a:t>
            </a:r>
            <a:r>
              <a:rPr lang="ru-RU" altLang="ru-RU" sz="1900" b="1" dirty="0"/>
              <a:t>«</a:t>
            </a:r>
            <a:r>
              <a:rPr kumimoji="0" lang="ru-RU" altLang="ru-RU" sz="1900" b="1" dirty="0"/>
              <a:t>Мне кажется, вы чувствуете...»):</a:t>
            </a:r>
            <a:r>
              <a:rPr kumimoji="0" lang="ru-RU" altLang="ru-RU" sz="1900" dirty="0"/>
              <a:t> часто добавляется контекст данного переживания «Вы сердитесь, когда ваш сын бунтует».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kumimoji="0" lang="ru-RU" altLang="ru-RU" sz="19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A7411F-6602-32BC-C437-54A8336C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28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>
            <a:extLst>
              <a:ext uri="{FF2B5EF4-FFF2-40B4-BE49-F238E27FC236}">
                <a16:creationId xmlns:a16="http://schemas.microsoft.com/office/drawing/2014/main" id="{7E2F69D8-CC84-9D1F-738D-4251F05D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507412" cy="58658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b="1" i="1" dirty="0"/>
              <a:t>Самораскрытие</a:t>
            </a:r>
            <a:endParaRPr kumimoji="0" lang="ru-RU" altLang="ru-RU" i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dirty="0"/>
              <a:t>О самораскрытии можно говорить, когда вы делитесь своими переживаниями с клиентом.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dirty="0"/>
              <a:t>Можно отметить два типа самораскрытия: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b="1" dirty="0"/>
              <a:t>Первый тип </a:t>
            </a:r>
            <a:r>
              <a:rPr kumimoji="0" lang="ru-RU" altLang="ru-RU" sz="2000" dirty="0"/>
              <a:t>состоит в отношении к клиенту и его трудно отличить от обратной связи.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b="1" dirty="0"/>
              <a:t>Второй тип</a:t>
            </a:r>
            <a:r>
              <a:rPr kumimoji="0" lang="ru-RU" altLang="ru-RU" sz="2000" dirty="0"/>
              <a:t> самораскрытия меньше похож на обратную связь. Тут терапевт говорит о личном опыте, связанном с проблемой клиента.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b="1" i="1" dirty="0" err="1"/>
              <a:t>Резюмирование</a:t>
            </a:r>
            <a:r>
              <a:rPr kumimoji="0" lang="ru-RU" altLang="ru-RU" sz="2000" b="1" i="1" dirty="0"/>
              <a:t> </a:t>
            </a:r>
            <a:r>
              <a:rPr kumimoji="0" lang="ru-RU" altLang="ru-RU" sz="2000" b="1" dirty="0"/>
              <a:t> </a:t>
            </a:r>
            <a:r>
              <a:rPr kumimoji="0" lang="ru-RU" altLang="ru-RU" sz="2000" dirty="0"/>
              <a:t>собирает воедино мысли клиента, факты, чувства, смысл и все это предоставляется клиенту в законченной форме.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dirty="0"/>
              <a:t>Основное правило формулировки резюме состоит в том, что оно должно быть </a:t>
            </a:r>
            <a:r>
              <a:rPr kumimoji="0" lang="ru-RU" altLang="ru-RU" sz="2000" i="1" dirty="0"/>
              <a:t>предельно простым и понятным</a:t>
            </a:r>
            <a:r>
              <a:rPr kumimoji="0" lang="ru-RU" altLang="ru-RU" sz="20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kumimoji="0" lang="ru-RU" altLang="ru-RU" sz="2000" dirty="0"/>
              <a:t>Вступительными фразами могут быть, например, такие:</a:t>
            </a:r>
          </a:p>
          <a:p>
            <a:pPr marL="0" indent="0" eaLnBrk="1" hangingPunct="1"/>
            <a:r>
              <a:rPr kumimoji="0" lang="ru-RU" altLang="ru-RU" sz="2000" dirty="0"/>
              <a:t>«Я внимательно вас выслушал(а). Позвольте мне проверить, правильно ли я вас понял(а)...» (или: «Вот, как я понял(а), что с вами произошло...»);</a:t>
            </a:r>
          </a:p>
          <a:p>
            <a:pPr marL="0" indent="0" eaLnBrk="1" hangingPunct="1"/>
            <a:r>
              <a:rPr kumimoji="0" lang="ru-RU" altLang="ru-RU" sz="2000" dirty="0"/>
              <a:t>«Если теперь подытожить сказанное вами, то...»;</a:t>
            </a:r>
          </a:p>
          <a:p>
            <a:pPr marL="0" indent="0" eaLnBrk="1" hangingPunct="1"/>
            <a:r>
              <a:rPr kumimoji="0" lang="ru-RU" altLang="ru-RU" sz="2000" dirty="0"/>
              <a:t>«Из вашего рассказа я сделал(а) следующие выводы...»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kumimoji="0" lang="ru-RU" altLang="ru-RU" sz="2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kumimoji="0" lang="ru-RU" altLang="ru-RU" sz="2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kumimoji="0" lang="ru-RU" alt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3AF5FD-5992-CAAF-7099-81BF6575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29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208912" cy="2592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>
                <a:cs typeface="Times New Roman" pitchFamily="18" charset="0"/>
              </a:rPr>
              <a:t>    </a:t>
            </a:r>
            <a:r>
              <a:rPr lang="ru-RU" sz="2800" b="1" i="1" dirty="0">
                <a:cs typeface="Times New Roman" pitchFamily="18" charset="0"/>
              </a:rPr>
              <a:t>Психологическое консультирование</a:t>
            </a:r>
            <a:r>
              <a:rPr lang="ru-RU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– работа с людьми, направленная а решение различного рода психологических проблем, связанная с трудностями в межличностных отношениях, где основным средством воздействия является опре­деленным образом организованная беседа.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4702" y="3161754"/>
            <a:ext cx="4174596" cy="2993107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0748A-7CA1-30B4-ED11-E9B1BBB8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1C4FFFDB-E8B6-AC8D-CF3A-3FA5E2DA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/>
          <a:lstStyle/>
          <a:p>
            <a:pPr algn="ctr"/>
            <a:r>
              <a:rPr lang="ru-RU" altLang="ru-RU" sz="3200" b="1" dirty="0"/>
              <a:t>Техники воздействия</a:t>
            </a:r>
            <a:endParaRPr lang="ru-RU" altLang="ru-RU" sz="3200" dirty="0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75792197-F77F-26F9-2450-44BADBC3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1725"/>
            <a:ext cx="8229600" cy="50244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200" b="1" dirty="0">
                <a:cs typeface="Times New Roman" panose="02020603050405020304" pitchFamily="18" charset="0"/>
              </a:rPr>
              <a:t>Предоставление информации</a:t>
            </a:r>
            <a:endParaRPr lang="ru-RU" altLang="ru-RU" sz="2200" dirty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200" dirty="0">
                <a:cs typeface="Times New Roman" panose="02020603050405020304" pitchFamily="18" charset="0"/>
              </a:rPr>
              <a:t>	Предоставление информации актуально в том случае, когда ее запрашивает клиент: информация может касаться как процесса консультирования  (сколько будет длиться, как это работает и т.п), сведений об особенностях возрастных периодов (для родителей), о физиологических механизмах тревоги (для людей, испытывающих панические атаки), стадиях развития семейных отношений и т. д.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200" dirty="0">
                <a:cs typeface="Times New Roman" panose="02020603050405020304" pitchFamily="18" charset="0"/>
              </a:rPr>
              <a:t>	Запрос на информацию вытекает из представления клиента о том, что многие жизненные трудности возникают в результате недостатка знаний или как следствие неверной информации.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/>
              <a:t>	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CE2A62-FED6-D026-589F-0FC84259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30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8BEB3A6-694D-1AC1-B2A3-7B6A3FCE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altLang="ru-RU" sz="3600" b="1" dirty="0">
                <a:cs typeface="Times New Roman" panose="02020603050405020304" pitchFamily="18" charset="0"/>
              </a:rPr>
              <a:t>Интерпретация</a:t>
            </a:r>
            <a:endParaRPr lang="ru-RU" dirty="0"/>
          </a:p>
        </p:txBody>
      </p:sp>
      <p:sp>
        <p:nvSpPr>
          <p:cNvPr id="25602" name="Объект 2">
            <a:extLst>
              <a:ext uri="{FF2B5EF4-FFF2-40B4-BE49-F238E27FC236}">
                <a16:creationId xmlns:a16="http://schemas.microsoft.com/office/drawing/2014/main" id="{A143D41E-6CCD-0ED9-804C-211926AC2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802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Интерпретации помогают установить причинные связи между поведением и переживаниями. Содержание интерпретации зависит от теоретической позиции консультанта.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Выделяет пять типов интерпретации: </a:t>
            </a:r>
          </a:p>
          <a:p>
            <a:pPr marL="0" indent="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cs typeface="Times New Roman" panose="02020603050405020304" pitchFamily="18" charset="0"/>
              </a:rPr>
              <a:t>Установление связей между якобы раздельными утверждениями, проблемами или событиями. </a:t>
            </a:r>
          </a:p>
          <a:p>
            <a:pPr marL="0" indent="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cs typeface="Times New Roman" panose="02020603050405020304" pitchFamily="18" charset="0"/>
              </a:rPr>
              <a:t>Акцентирование каких-либо особенностей поведения или чувств клиента. Клиент, например, постоянно отказывается от работы, хотя высказывает желание работать. </a:t>
            </a:r>
          </a:p>
          <a:p>
            <a:pPr marL="0" indent="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cs typeface="Times New Roman" panose="02020603050405020304" pitchFamily="18" charset="0"/>
              </a:rPr>
              <a:t>Интерпретация способов психологической защиты, реакций сопротивления и переноса. В вышеприведенном примере возможна интерпретация: «Судя по нашей беседе, побег является для Вас способом борьбы со страхом неудачи».</a:t>
            </a:r>
          </a:p>
          <a:p>
            <a:pPr marL="0" indent="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cs typeface="Times New Roman" panose="02020603050405020304" pitchFamily="18" charset="0"/>
              </a:rPr>
              <a:t>Увязывание нынешних событий, мыслей и переживаний с прошлым. Иначе говоря, консультант помогает клиенту усмотреть связь теперешних проблем и конфликтов с предшествующими психотравмами. </a:t>
            </a:r>
          </a:p>
          <a:p>
            <a:pPr marL="0" indent="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cs typeface="Times New Roman" panose="02020603050405020304" pitchFamily="18" charset="0"/>
              </a:rPr>
              <a:t>Предоставление клиенту иной возможности понимания его чувств, поведения или проблем. </a:t>
            </a:r>
          </a:p>
          <a:p>
            <a:pPr marL="0" indent="0">
              <a:lnSpc>
                <a:spcPct val="90000"/>
              </a:lnSpc>
            </a:pPr>
            <a:endParaRPr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C5E0B8-1022-7400-BB75-4EB17ED9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31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A23640-D466-A951-7D44-AB941667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/>
              <a:t>Конфронтация</a:t>
            </a:r>
            <a:endParaRPr lang="ru-RU" dirty="0"/>
          </a:p>
        </p:txBody>
      </p:sp>
      <p:sp>
        <p:nvSpPr>
          <p:cNvPr id="26626" name="Объект 2">
            <a:extLst>
              <a:ext uri="{FF2B5EF4-FFF2-40B4-BE49-F238E27FC236}">
                <a16:creationId xmlns:a16="http://schemas.microsoft.com/office/drawing/2014/main" id="{C6BE5470-5F9B-FFCE-11C4-F9294CE7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900" dirty="0"/>
              <a:t>Выделяют три основных случая конфронтации в консультировании: 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900" dirty="0"/>
              <a:t>   1) Конфронтация с целью обратить внимание клиента на противоречия в его поведении, мыслях, чувствах, или между мыслями и чувствами, намерениями и поведением и т.п. В этом случае можно говорить о двух ступенях конфронтации. На первой констатируется определенный аспект поведения клиента. На второй — противоречие чаще всего представляется, словечками «но», «однако».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900" dirty="0"/>
              <a:t>2) Конфронтация с целью помочь увидеть ситуацию такой, какова она есть в действительности, вопреки представлению о ней клиента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900" dirty="0"/>
              <a:t>  3) Конфронтация с целью обратить внимание клиента на его уклонение от обсуждения некоторых проблем. 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900" dirty="0"/>
              <a:t>     Независимо от того, направлена ли конфронтация на сильные стороны клиента или его слабости, в осуществлении процесса конфронтации консультанты используют конструкцию типа «Вы сказали... однако...» . </a:t>
            </a:r>
            <a:endParaRPr lang="ru-RU" alt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DB3852-0443-6106-8CAA-4D1669A0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32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59B9C5FA-009F-09A6-5F60-21E52DCA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/>
          <a:lstStyle/>
          <a:p>
            <a:pPr algn="ctr"/>
            <a:r>
              <a:rPr lang="ru-RU" altLang="ru-RU" sz="2800" b="1" dirty="0"/>
              <a:t>Значение и роль переноса в процессе психологического консультирования</a:t>
            </a:r>
          </a:p>
        </p:txBody>
      </p:sp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id="{21185A7F-6E02-C205-A524-EA5E50F3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1800" dirty="0"/>
              <a:t>    </a:t>
            </a:r>
            <a:r>
              <a:rPr lang="ru-RU" altLang="ru-RU" sz="1800" dirty="0"/>
              <a:t>Перенос является составной частью консультативного контакта.</a:t>
            </a:r>
            <a:endParaRPr lang="en-US" altLang="ru-RU" sz="1800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dirty="0"/>
              <a:t> Реакции переноса — это, в сущности, повторения прошлых объективных отношений. Одно из определений «переноса: «Это что-то из прошлого, неуместное в настоящем».</a:t>
            </a:r>
            <a:endParaRPr lang="en-US" altLang="ru-RU"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dirty="0"/>
              <a:t>Переносу свойственны такие черты (Нельсон-</a:t>
            </a:r>
            <a:r>
              <a:rPr lang="ru-RU" altLang="ru-RU" sz="1800" dirty="0" err="1"/>
              <a:t>Джоунс</a:t>
            </a:r>
            <a:r>
              <a:rPr lang="ru-RU" altLang="ru-RU" sz="1800" dirty="0"/>
              <a:t> Р., 2002):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dirty="0"/>
              <a:t>1. Перенос всегда ошибочен в том смысле, что клиент представляет консультанта в ложном свете, т. е. приписывает ему черты, свойственные другим людям в других обстоятельствах и времени.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dirty="0"/>
              <a:t>2. Перенос бывает положительным и отрицательным. </a:t>
            </a:r>
            <a:endParaRPr lang="en-US" altLang="ru-RU"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dirty="0"/>
              <a:t>3. Возникновению переноса содействуют нейтральность и неопределенность консультанта. </a:t>
            </a:r>
            <a:endParaRPr lang="en-US" altLang="ru-RU"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dirty="0"/>
              <a:t>4. Перенос – бессознательный процесс.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dirty="0"/>
              <a:t>5. Перенос чаще возникает в сферах, где имеются неразрешенные детские конфликты со значимыми личностями.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1900" b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900" b="1" dirty="0" err="1"/>
              <a:t>Контрперенос</a:t>
            </a:r>
            <a:r>
              <a:rPr lang="ru-RU" altLang="ru-RU" sz="1900" b="1" dirty="0"/>
              <a:t> </a:t>
            </a:r>
            <a:r>
              <a:rPr lang="en-US" altLang="ru-RU" sz="1900" b="1" dirty="0"/>
              <a:t>- </a:t>
            </a:r>
            <a:r>
              <a:rPr lang="ru-RU" altLang="ru-RU" sz="1900" dirty="0"/>
              <a:t>проецирование консультантом своих проблем на предоставленный клиентом материал, как связанный с переносом, так и не связанный с ним.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1800" dirty="0"/>
          </a:p>
          <a:p>
            <a:pPr>
              <a:lnSpc>
                <a:spcPct val="90000"/>
              </a:lnSpc>
            </a:pPr>
            <a:endParaRPr lang="ru-RU" altLang="ru-RU" sz="2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3D58A7-47BE-B7E7-3225-0EA9DA45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33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055904A6-ADB5-F8C0-0B7C-E6F4290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913"/>
            <a:ext cx="7272807" cy="708025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/>
              <a:t>Сопротивление </a:t>
            </a:r>
          </a:p>
        </p:txBody>
      </p:sp>
      <p:sp>
        <p:nvSpPr>
          <p:cNvPr id="28676" name="Объект 1">
            <a:extLst>
              <a:ext uri="{FF2B5EF4-FFF2-40B4-BE49-F238E27FC236}">
                <a16:creationId xmlns:a16="http://schemas.microsoft.com/office/drawing/2014/main" id="{1AF04617-F49F-C934-A24F-AAA6B11F3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5" y="1074737"/>
            <a:ext cx="7344816" cy="4946551"/>
          </a:xfrm>
        </p:spPr>
        <p:txBody>
          <a:bodyPr/>
          <a:lstStyle/>
          <a:p>
            <a:pPr algn="just"/>
            <a:r>
              <a:rPr lang="ru-RU" altLang="ru-RU" sz="2400" dirty="0"/>
              <a:t>Сопротивление является одним из общепризнанных клини­ческих феноменов, сопровождающих любой консультативный (психотерапевтический) процесс.</a:t>
            </a:r>
          </a:p>
          <a:p>
            <a:pPr algn="just"/>
            <a:r>
              <a:rPr lang="ru-RU" altLang="ru-RU" sz="2400" dirty="0"/>
              <a:t>Сам термин «сопротивление» был впервые употреблен 3. Фрейдом в работе «Об истерии». При анализе проблемы сопротивления Фрейд также ввел термины «защита», «защитные механизмы».</a:t>
            </a:r>
          </a:p>
          <a:p>
            <a:endParaRPr lang="ru-RU" alt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220C13-02D9-8339-B1A1-0956D0E5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303962"/>
            <a:ext cx="2057400" cy="365125"/>
          </a:xfrm>
        </p:spPr>
        <p:txBody>
          <a:bodyPr/>
          <a:lstStyle/>
          <a:p>
            <a:pPr>
              <a:defRPr/>
            </a:pPr>
            <a:fld id="{434D9315-6691-4001-AB10-E0B49B12D351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34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2952F-11A8-FC20-71CB-12A3390A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95325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ru-RU" altLang="ru-RU" sz="2800" b="1" dirty="0">
                <a:latin typeface="+mn-lt"/>
              </a:rPr>
              <a:t>Этические основы работы консультанта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F104E9C4-1FA3-C094-A8C9-2682D5FB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2050"/>
            <a:ext cx="8229600" cy="531495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ru-RU" altLang="ru-RU" sz="2200" dirty="0"/>
              <a:t>Принцип уважения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ru-RU" altLang="ru-RU" sz="2200" dirty="0"/>
              <a:t>Принцип конфиденциальности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ru-RU" altLang="ru-RU" sz="2200" dirty="0"/>
              <a:t>Принцип компетентности </a:t>
            </a:r>
            <a:r>
              <a:rPr kumimoji="0" lang="ru-RU" altLang="ru-RU" sz="1800" i="1" dirty="0"/>
              <a:t>(психолог обязан осуществлять практическую деятельность в рамках собственной компетентности, основанной на полученном образовании и опыте)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ru-RU" altLang="ru-RU" sz="2200" dirty="0"/>
              <a:t>Принцип ответственности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ru-RU" altLang="ru-RU" sz="2200" dirty="0"/>
              <a:t>Принцип честности </a:t>
            </a:r>
            <a:endParaRPr kumimoji="0" lang="en-US" altLang="ru-RU" sz="2200" dirty="0"/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kumimoji="0" lang="ru-RU" altLang="ru-RU" sz="2000" dirty="0"/>
              <a:t>Сердцевиной консультирования является «консультативное взаимодействие» между клиентом и консультантом, основанное на философии «клиент-центрированной» терапии. </a:t>
            </a:r>
          </a:p>
          <a:p>
            <a:pPr marL="4572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kumimoji="0" lang="ru-RU" altLang="ru-RU" sz="2000" dirty="0"/>
              <a:t>С. </a:t>
            </a:r>
            <a:r>
              <a:rPr kumimoji="0" lang="ru-RU" altLang="ru-RU" sz="2000" dirty="0" err="1"/>
              <a:t>Rogers</a:t>
            </a:r>
            <a:r>
              <a:rPr kumimoji="0" lang="ru-RU" altLang="ru-RU" sz="2000" dirty="0"/>
              <a:t> выделил три основных принципа этого направления: 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ru-RU" altLang="ru-RU" sz="2000" dirty="0"/>
              <a:t>каждая личность обладает безусловной ценностью и заслуживает уважения как таковая; 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ru-RU" altLang="ru-RU" sz="2000" dirty="0"/>
              <a:t>каждая личность в состоянии быть ответственной за себя; 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ru-RU" altLang="ru-RU" sz="2000" dirty="0"/>
              <a:t>каждая личность имеет право выбирать ценности и цели, принимать самостоятельные решения.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kumimoji="0" lang="ru-RU" altLang="ru-RU" sz="2200" dirty="0"/>
          </a:p>
          <a:p>
            <a:pPr marL="457200" indent="-457200" eaLnBrk="1" hangingPunct="1">
              <a:lnSpc>
                <a:spcPct val="90000"/>
              </a:lnSpc>
            </a:pPr>
            <a:endParaRPr kumimoji="0" lang="ru-RU" altLang="ru-RU" sz="2200" b="1" dirty="0"/>
          </a:p>
          <a:p>
            <a:pPr marL="457200" indent="-457200" eaLnBrk="1" hangingPunct="1">
              <a:lnSpc>
                <a:spcPct val="90000"/>
              </a:lnSpc>
            </a:pPr>
            <a:endParaRPr kumimoji="0" lang="ru-RU" altLang="ru-RU" sz="2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9EADFD-CA25-879C-CF93-A459D56A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35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E255-A97A-DBF7-1F81-2D3ECACE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Модель личности эффективного психолога-консультанта</a:t>
            </a:r>
          </a:p>
        </p:txBody>
      </p:sp>
      <p:sp>
        <p:nvSpPr>
          <p:cNvPr id="12291" name="Объект 5">
            <a:extLst>
              <a:ext uri="{FF2B5EF4-FFF2-40B4-BE49-F238E27FC236}">
                <a16:creationId xmlns:a16="http://schemas.microsoft.com/office/drawing/2014/main" id="{0137F774-CDE5-4698-C2D3-9E4C8E5C9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689" y="1719071"/>
            <a:ext cx="8496622" cy="4374226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Эффективность консультанта определяется: </a:t>
            </a:r>
          </a:p>
          <a:p>
            <a:r>
              <a:rPr lang="ru-RU" altLang="ru-RU" dirty="0"/>
              <a:t>свойствами личности;</a:t>
            </a:r>
          </a:p>
          <a:p>
            <a:r>
              <a:rPr lang="ru-RU" altLang="ru-RU" dirty="0"/>
              <a:t>профессиональными знаниями;</a:t>
            </a:r>
          </a:p>
          <a:p>
            <a:r>
              <a:rPr lang="ru-RU" altLang="ru-RU" dirty="0"/>
              <a:t>специальными навыками.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2EFF18A-B619-1DB5-9865-C90CA40A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E6F92069-DD3E-CFD4-0993-66AC7810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6000750" cy="4953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kumimoji="0" lang="ru-RU" altLang="ru-RU" sz="3200" b="1" dirty="0"/>
              <a:t>Триада Роджерса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BB345231-D7B8-AD77-EEB3-6E87009BF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lvl="2" indent="0" eaLnBrk="1" hangingPunct="1">
              <a:buFont typeface="Wingdings 2" panose="05020102010507070707" pitchFamily="18" charset="2"/>
              <a:buNone/>
            </a:pPr>
            <a:r>
              <a:rPr kumimoji="0" lang="ru-RU" altLang="ru-RU"/>
              <a:t>   </a:t>
            </a:r>
            <a:endParaRPr kumimoji="0" lang="en-US" altLang="ru-RU"/>
          </a:p>
        </p:txBody>
      </p:sp>
      <p:sp>
        <p:nvSpPr>
          <p:cNvPr id="13316" name="Объект 1">
            <a:extLst>
              <a:ext uri="{FF2B5EF4-FFF2-40B4-BE49-F238E27FC236}">
                <a16:creationId xmlns:a16="http://schemas.microsoft.com/office/drawing/2014/main" id="{43C3CA01-CA17-438A-5A4C-D3F0977878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17600"/>
            <a:ext cx="6832600" cy="5260975"/>
          </a:xfrm>
        </p:spPr>
        <p:txBody>
          <a:bodyPr>
            <a:normAutofit fontScale="92500"/>
          </a:bodyPr>
          <a:lstStyle/>
          <a:p>
            <a:pPr marL="547688" lvl="2" indent="0" eaLnBrk="1" hangingPunct="1">
              <a:buFont typeface="Wingdings 2" panose="05020102010507070707" pitchFamily="18" charset="2"/>
              <a:buNone/>
            </a:pPr>
            <a:r>
              <a:rPr kumimoji="0" lang="ru-RU" altLang="ru-RU" sz="2800" dirty="0"/>
              <a:t>С. </a:t>
            </a:r>
            <a:r>
              <a:rPr kumimoji="0" lang="ru-RU" altLang="ru-RU" sz="2800" dirty="0" err="1"/>
              <a:t>Rogers</a:t>
            </a:r>
            <a:r>
              <a:rPr kumimoji="0" lang="ru-RU" altLang="ru-RU" sz="2800" dirty="0"/>
              <a:t>, указывает на</a:t>
            </a:r>
            <a:r>
              <a:rPr kumimoji="0" lang="en-US" altLang="ru-RU" sz="2800" dirty="0"/>
              <a:t> </a:t>
            </a:r>
            <a:r>
              <a:rPr kumimoji="0" lang="ru-RU" altLang="ru-RU" sz="2800" dirty="0"/>
              <a:t>необходимые условия успешного психотерапевтического процесса,</a:t>
            </a:r>
            <a:r>
              <a:rPr kumimoji="0" lang="en-US" altLang="ru-RU" sz="2800" dirty="0"/>
              <a:t> c</a:t>
            </a:r>
            <a:r>
              <a:rPr kumimoji="0" lang="ru-RU" altLang="ru-RU" sz="2800" dirty="0" err="1"/>
              <a:t>реди</a:t>
            </a:r>
            <a:r>
              <a:rPr kumimoji="0" lang="ru-RU" altLang="ru-RU" sz="2800" dirty="0"/>
              <a:t> них он называет 3 условия, относящиеся к личности психотерапевта: </a:t>
            </a:r>
          </a:p>
          <a:p>
            <a:r>
              <a:rPr lang="ru-RU" altLang="ru-RU" dirty="0"/>
              <a:t>1</a:t>
            </a:r>
            <a:r>
              <a:rPr lang="ru-RU" altLang="ru-RU" sz="1800" dirty="0"/>
              <a:t>. </a:t>
            </a:r>
            <a:r>
              <a:rPr lang="ru-RU" altLang="ru-RU" sz="1800" i="1" dirty="0"/>
              <a:t>Конгруэнтность. </a:t>
            </a:r>
            <a:r>
              <a:rPr lang="ru-RU" altLang="ru-RU" sz="1800" dirty="0"/>
              <a:t>Роджерс полагал, что конгруэнтность – самая важная составляющая помогающих отношений. Конгруэнтность – это соответствие между тем, что человек чувствует внутри себя, и тем, что он сообщает вовне.</a:t>
            </a:r>
          </a:p>
          <a:p>
            <a:r>
              <a:rPr lang="ru-RU" altLang="ru-RU" sz="1800" dirty="0"/>
              <a:t>2. </a:t>
            </a:r>
            <a:r>
              <a:rPr lang="ru-RU" altLang="ru-RU" sz="1800" i="1" dirty="0"/>
              <a:t>Позитивное отношение и </a:t>
            </a:r>
            <a:r>
              <a:rPr lang="ru-RU" altLang="ru-RU" sz="1800" i="1" dirty="0" err="1"/>
              <a:t>безоценочность</a:t>
            </a:r>
            <a:r>
              <a:rPr lang="ru-RU" altLang="ru-RU" sz="1800" i="1" dirty="0"/>
              <a:t>. </a:t>
            </a:r>
            <a:r>
              <a:rPr lang="ru-RU" altLang="ru-RU" sz="1800" dirty="0"/>
              <a:t>Это значит, что консультант не должен осуждать или оценивать действия или сообщения клиента; любое поведение рассматривается как нейтральное, и считается, что любой человек изначально достоин уважения.</a:t>
            </a:r>
          </a:p>
          <a:p>
            <a:r>
              <a:rPr lang="ru-RU" altLang="ru-RU" sz="1800" dirty="0"/>
              <a:t>3. </a:t>
            </a:r>
            <a:r>
              <a:rPr lang="ru-RU" altLang="ru-RU" sz="1800" i="1" dirty="0"/>
              <a:t>Эмпатия. П</a:t>
            </a:r>
            <a:r>
              <a:rPr lang="ru-RU" altLang="ru-RU" sz="1800" dirty="0"/>
              <a:t>роцесс, когда консультант пытается, встав на позицию клиента, понять его мысли и чувства, стоящие за поведением. То есть эмпатия – это способность посмотреть на происходящее глазами клиента и понять, что́ он чувствует.</a:t>
            </a:r>
          </a:p>
          <a:p>
            <a:endParaRPr kumimoji="0" lang="ru-RU" altLang="ru-RU" sz="1800" dirty="0"/>
          </a:p>
        </p:txBody>
      </p:sp>
      <p:pic>
        <p:nvPicPr>
          <p:cNvPr id="13317" name="Picture 2" descr="D:\Users\m.salitova\Documents\ДОКУМЕНТЫ\Фото_разное\фото_рисунки\Портреты_психологи\Rogers_big1.jpg">
            <a:extLst>
              <a:ext uri="{FF2B5EF4-FFF2-40B4-BE49-F238E27FC236}">
                <a16:creationId xmlns:a16="http://schemas.microsoft.com/office/drawing/2014/main" id="{1354FC1A-856C-E2D6-DA72-DD4BEB81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00050"/>
            <a:ext cx="24447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A52BECE-8E6D-C6C1-0FEE-4B6692A4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37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Принципы консультирования: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5122912" cy="4061047"/>
          </a:xfrm>
        </p:spPr>
        <p:txBody>
          <a:bodyPr>
            <a:normAutofit/>
          </a:bodyPr>
          <a:lstStyle/>
          <a:p>
            <a:r>
              <a:rPr lang="ru-RU" dirty="0"/>
              <a:t>Доброжелательное и </a:t>
            </a:r>
            <a:r>
              <a:rPr lang="ru-RU" dirty="0" err="1"/>
              <a:t>безоценочное</a:t>
            </a:r>
            <a:r>
              <a:rPr lang="ru-RU" dirty="0"/>
              <a:t> отношение к клиенту</a:t>
            </a:r>
          </a:p>
          <a:p>
            <a:r>
              <a:rPr lang="ru-RU" dirty="0"/>
              <a:t> Разграничение профессиональных и личных отношений</a:t>
            </a:r>
          </a:p>
          <a:p>
            <a:r>
              <a:rPr lang="ru-RU" dirty="0"/>
              <a:t> Включенность клиента в процесс консультирования 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3643660" cy="29178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85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азвание 1">
            <a:extLst>
              <a:ext uri="{FF2B5EF4-FFF2-40B4-BE49-F238E27FC236}">
                <a16:creationId xmlns:a16="http://schemas.microsoft.com/office/drawing/2014/main" id="{E630C07C-0E16-A922-83D8-4FD986D3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23850"/>
            <a:ext cx="8426450" cy="476250"/>
          </a:xfrm>
        </p:spPr>
        <p:txBody>
          <a:bodyPr>
            <a:noAutofit/>
          </a:bodyPr>
          <a:lstStyle/>
          <a:p>
            <a:pPr algn="ctr" eaLnBrk="1" hangingPunct="1"/>
            <a:r>
              <a:rPr kumimoji="0" lang="ru-RU" altLang="ru-RU" sz="3200" b="1" dirty="0"/>
              <a:t>Определение психологического консультирования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22870036-6121-32EA-2DD7-7E65075BF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196752"/>
            <a:ext cx="8820150" cy="5040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kumimoji="0" lang="ru-RU" altLang="ru-RU" sz="2400" dirty="0">
                <a:latin typeface="Calibri" panose="020F0502020204030204" pitchFamily="34" charset="0"/>
              </a:rPr>
              <a:t>Психологическое консультирование – совокупность процедур направленных на помощь человеку в решении проблем и принятии решений относительно разных сфер его жизни,  таких как профессиональная карьера, семья, совершенствование личности и межличностных отношений. (Лицензионная комиссия США).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kumimoji="0" lang="ru-RU" altLang="ru-RU" sz="2400" dirty="0">
                <a:latin typeface="Calibri" panose="020F0502020204030204" pitchFamily="34" charset="0"/>
              </a:rPr>
              <a:t>Психологическое консультирование –  профессиональная помощь человеку (или группе людей) в поиске путей разрешения или решения определенной трудной или проблемной  ситуации. (Б.Д. </a:t>
            </a:r>
            <a:r>
              <a:rPr kumimoji="0" lang="ru-RU" altLang="ru-RU" sz="2400" dirty="0" err="1">
                <a:latin typeface="Calibri" panose="020F0502020204030204" pitchFamily="34" charset="0"/>
              </a:rPr>
              <a:t>Карвасарский</a:t>
            </a:r>
            <a:r>
              <a:rPr kumimoji="0" lang="ru-RU" altLang="ru-RU" sz="2400" dirty="0">
                <a:latin typeface="Calibri" panose="020F0502020204030204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r>
              <a:rPr kumimoji="0" lang="ru-RU" altLang="ru-RU" sz="2400" dirty="0">
                <a:latin typeface="Calibri" panose="020F0502020204030204" pitchFamily="34" charset="0"/>
              </a:rPr>
              <a:t>Психологическое консультирование – непосредственная работа с людьми, направленная на решения различного рода психологических проблем, связанных с трудностями в межличностных отношениях, где основным средством воздействия является </a:t>
            </a:r>
            <a:r>
              <a:rPr kumimoji="0" lang="ru-RU" altLang="ru-RU" sz="2400" b="1" dirty="0">
                <a:latin typeface="Calibri" panose="020F0502020204030204" pitchFamily="34" charset="0"/>
              </a:rPr>
              <a:t>определенным образом построенная беседа </a:t>
            </a:r>
            <a:r>
              <a:rPr kumimoji="0" lang="ru-RU" altLang="ru-RU" sz="2400" dirty="0">
                <a:latin typeface="Calibri" panose="020F0502020204030204" pitchFamily="34" charset="0"/>
              </a:rPr>
              <a:t>(Алешина).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</a:pPr>
            <a:endParaRPr kumimoji="0" lang="ru-RU" altLang="ru-RU" sz="19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530685-E84B-E189-B319-60597DFE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351587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4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/>
          <a:lstStyle/>
          <a:p>
            <a:pPr algn="ctr"/>
            <a:r>
              <a:rPr lang="ru-RU" b="1" dirty="0"/>
              <a:t>Предмет консультативной психологии</a:t>
            </a:r>
          </a:p>
        </p:txBody>
      </p:sp>
      <p:pic>
        <p:nvPicPr>
          <p:cNvPr id="4" name="Содержимое 3" descr="Рис.1. Предмет консультативной психологии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4"/>
          <a:stretch/>
        </p:blipFill>
        <p:spPr bwMode="auto">
          <a:xfrm>
            <a:off x="628650" y="1916832"/>
            <a:ext cx="8153400" cy="36800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087C36D-EB61-2C19-B7EB-29A4DA93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5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91716-C2C3-54CD-B7B8-1B2AD5CC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230"/>
            <a:ext cx="8229600" cy="649288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/>
              <a:t>История консультирования</a:t>
            </a:r>
            <a:endParaRPr lang="ru-RU" altLang="ru-RU" sz="3600" dirty="0"/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132164BF-6DA3-9563-8313-5593EB7D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5206"/>
            <a:ext cx="8229600" cy="48965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altLang="ru-RU" sz="1800" dirty="0"/>
              <a:t>Консультирование – сравнительно молодая профессия. Его базис был и остается междисциплинарным. </a:t>
            </a:r>
          </a:p>
          <a:p>
            <a:pPr algn="just">
              <a:lnSpc>
                <a:spcPct val="80000"/>
              </a:lnSpc>
            </a:pPr>
            <a:r>
              <a:rPr lang="ru-RU" altLang="ru-RU" sz="1800" dirty="0"/>
              <a:t>До начала 1900-х годов консультирование осуществлялось преимущественно в форме предоставления советов или информации.</a:t>
            </a:r>
          </a:p>
          <a:p>
            <a:pPr algn="just">
              <a:lnSpc>
                <a:spcPct val="80000"/>
              </a:lnSpc>
            </a:pPr>
            <a:r>
              <a:rPr lang="ru-RU" altLang="ru-RU" sz="1800" dirty="0"/>
              <a:t>Первая мировая война оказалась третьим значительным событием десятилетия. Армия США финансировала разработку многочисленных психологических методик для отбора личного состава психометрия (психологическое тестирование) стало популярным движением. </a:t>
            </a:r>
          </a:p>
          <a:p>
            <a:pPr algn="just">
              <a:lnSpc>
                <a:spcPct val="80000"/>
              </a:lnSpc>
            </a:pPr>
            <a:r>
              <a:rPr lang="ru-RU" altLang="ru-RU" sz="1800" dirty="0"/>
              <a:t>Три главных события 1940-х годов окончательно сформировали практику консультирования: теория Карла Роджерса, Вторая мировая война и участие правительства в программах консультирования после окончания войны.</a:t>
            </a:r>
          </a:p>
          <a:p>
            <a:pPr algn="just">
              <a:lnSpc>
                <a:spcPct val="80000"/>
              </a:lnSpc>
            </a:pPr>
            <a:r>
              <a:rPr lang="ru-RU" altLang="ru-RU" sz="1800" dirty="0"/>
              <a:t>«Если какое-либо десятилетие может быть выделено вследствие его выдающегося вклада в развитие консультирования, то это – 1950-е годы» в 1952 году в АРА было формально учреждено Отделение консультационной психологии (17-е отделение) </a:t>
            </a:r>
          </a:p>
          <a:p>
            <a:pPr algn="just">
              <a:lnSpc>
                <a:spcPct val="80000"/>
              </a:lnSpc>
            </a:pPr>
            <a:r>
              <a:rPr lang="ru-RU" altLang="ru-RU" sz="1800" dirty="0"/>
              <a:t>Еще одним мощным фактором, сказавшим воздействие в 1960-х годах, стали гуманистические теории во главе с Абрахама Маслоу. </a:t>
            </a:r>
          </a:p>
          <a:p>
            <a:pPr algn="just">
              <a:lnSpc>
                <a:spcPct val="80000"/>
              </a:lnSpc>
            </a:pPr>
            <a:r>
              <a:rPr lang="ru-RU" altLang="ru-RU" sz="1800" dirty="0"/>
              <a:t>Тенденция стандартизировать обучение и сертификацию стала проявляться еще в начале десятилетия и усиливалась год за годом. </a:t>
            </a:r>
          </a:p>
          <a:p>
            <a:pPr algn="just">
              <a:lnSpc>
                <a:spcPct val="80000"/>
              </a:lnSpc>
            </a:pPr>
            <a:r>
              <a:rPr lang="ru-RU" altLang="ru-RU" sz="1800" dirty="0"/>
              <a:t>В 70-х году в качестве филиала </a:t>
            </a:r>
            <a:r>
              <a:rPr lang="en-US" altLang="ru-RU" sz="1800" dirty="0"/>
              <a:t>APGA </a:t>
            </a:r>
            <a:r>
              <a:rPr lang="ru-RU" altLang="ru-RU" sz="1800" dirty="0"/>
              <a:t>был создан Аккредитационный совет по консультированию.  </a:t>
            </a:r>
          </a:p>
          <a:p>
            <a:pPr algn="just">
              <a:lnSpc>
                <a:spcPct val="80000"/>
              </a:lnSpc>
            </a:pPr>
            <a:endParaRPr lang="ru-RU" altLang="ru-RU" sz="1700" dirty="0"/>
          </a:p>
          <a:p>
            <a:pPr algn="just">
              <a:lnSpc>
                <a:spcPct val="80000"/>
              </a:lnSpc>
            </a:pPr>
            <a:endParaRPr lang="ru-RU" altLang="ru-RU" sz="17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43398C-524D-DA8F-0CD9-1C48F860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6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Специфика психологического консультирования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Кратковременность личных контактов;</a:t>
            </a:r>
          </a:p>
          <a:p>
            <a:r>
              <a:rPr lang="ru-RU" dirty="0"/>
              <a:t>Эпизодичность;</a:t>
            </a:r>
          </a:p>
          <a:p>
            <a:r>
              <a:rPr lang="ru-RU" dirty="0"/>
              <a:t>Практическая завершенность каждой встречи;</a:t>
            </a:r>
          </a:p>
          <a:p>
            <a:r>
              <a:rPr lang="ru-RU" dirty="0"/>
              <a:t>Активность клиента в процессе консультирования;</a:t>
            </a:r>
          </a:p>
          <a:p>
            <a:r>
              <a:rPr lang="ru-RU" dirty="0"/>
              <a:t>Самостоятельность в действия клиента, направленных на разрешение своей проблемы после консультации;</a:t>
            </a:r>
          </a:p>
          <a:p>
            <a:r>
              <a:rPr lang="ru-RU" dirty="0"/>
              <a:t>Ориентированность на клинически здоровую личность;</a:t>
            </a:r>
          </a:p>
          <a:p>
            <a:r>
              <a:rPr lang="ru-RU" dirty="0"/>
              <a:t>Консультирование ориентировано на настоящее и будущее клиента;</a:t>
            </a:r>
          </a:p>
          <a:p>
            <a:r>
              <a:rPr lang="ru-RU" dirty="0"/>
              <a:t>Направлено на изменение поведения и развитие личности клиента.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7898C-7AAD-476C-AE06-215127B6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7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Цели и задачи консультирования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/>
              <a:t>Универсальные цели:</a:t>
            </a:r>
          </a:p>
          <a:p>
            <a:pPr>
              <a:buFontTx/>
              <a:buChar char="-"/>
            </a:pPr>
            <a:r>
              <a:rPr lang="ru-RU" sz="2000" dirty="0"/>
              <a:t>Способствовать изменению поведения, чтобы клиент мог жить продуктивнее, испытывать удовлетворенность жизнью;</a:t>
            </a:r>
          </a:p>
          <a:p>
            <a:pPr>
              <a:buFontTx/>
              <a:buChar char="-"/>
            </a:pPr>
            <a:r>
              <a:rPr lang="ru-RU" sz="2000" dirty="0"/>
              <a:t>Развивать навыки преодоления трудностей при столкновении с новыми жизненными обстоятельствами и требованиями;</a:t>
            </a:r>
          </a:p>
          <a:p>
            <a:pPr>
              <a:buFontTx/>
              <a:buChar char="-"/>
            </a:pPr>
            <a:r>
              <a:rPr lang="ru-RU" sz="2000" dirty="0"/>
              <a:t>Обеспечить эффективное принятие жизненно важных решений;</a:t>
            </a:r>
          </a:p>
          <a:p>
            <a:pPr>
              <a:buFontTx/>
              <a:buChar char="-"/>
            </a:pPr>
            <a:r>
              <a:rPr lang="ru-RU" sz="2000" dirty="0"/>
              <a:t>Повышать коммуникативную компетентность</a:t>
            </a:r>
          </a:p>
          <a:p>
            <a:pPr algn="ctr">
              <a:buNone/>
            </a:pPr>
            <a:r>
              <a:rPr lang="ru-RU" sz="2000" b="1" dirty="0"/>
              <a:t>Задачи консультирования:</a:t>
            </a:r>
          </a:p>
          <a:p>
            <a:pPr>
              <a:buFontTx/>
              <a:buChar char="-"/>
            </a:pPr>
            <a:r>
              <a:rPr lang="ru-RU" sz="2000" dirty="0"/>
              <a:t>Изучение личности клиента (диагностика);</a:t>
            </a:r>
          </a:p>
          <a:p>
            <a:pPr>
              <a:buFontTx/>
              <a:buChar char="-"/>
            </a:pPr>
            <a:r>
              <a:rPr lang="ru-RU" sz="2000" dirty="0"/>
              <a:t>Изучение сути проблемы;</a:t>
            </a:r>
          </a:p>
          <a:p>
            <a:pPr>
              <a:buFontTx/>
              <a:buChar char="-"/>
            </a:pPr>
            <a:r>
              <a:rPr lang="ru-RU" sz="2000" dirty="0"/>
              <a:t>Определение ресурсов клиента;</a:t>
            </a:r>
          </a:p>
          <a:p>
            <a:pPr>
              <a:buFontTx/>
              <a:buChar char="-"/>
            </a:pPr>
            <a:r>
              <a:rPr lang="ru-RU" sz="2000" dirty="0"/>
              <a:t>Определение цели консультирования;</a:t>
            </a:r>
          </a:p>
          <a:p>
            <a:pPr>
              <a:buFontTx/>
              <a:buChar char="-"/>
            </a:pPr>
            <a:r>
              <a:rPr lang="ru-RU" sz="2000" dirty="0"/>
              <a:t>Определение алгоритма достижения цели;</a:t>
            </a:r>
          </a:p>
          <a:p>
            <a:pPr>
              <a:buFontTx/>
              <a:buChar char="-"/>
            </a:pPr>
            <a:r>
              <a:rPr lang="ru-RU" sz="2000" dirty="0"/>
              <a:t>Осознание клиентом причин возникновения проблемы;</a:t>
            </a:r>
          </a:p>
          <a:p>
            <a:pPr>
              <a:buFontTx/>
              <a:buChar char="-"/>
            </a:pPr>
            <a:r>
              <a:rPr lang="ru-RU" sz="2000" dirty="0"/>
              <a:t>Предоставление информации клиенту о его особенностях личности и сути проблемы.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C4DC8B-21E0-DBB0-1D19-6862B899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8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Задачи, решаемые на консультации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715200" cy="49685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/>
              <a:t>1. Оценка уровня психического здоровья и определение показаний к другим способам психологической помощи.</a:t>
            </a:r>
          </a:p>
          <a:p>
            <a:pPr lvl="0">
              <a:buNone/>
            </a:pPr>
            <a:r>
              <a:rPr lang="ru-RU" dirty="0"/>
              <a:t>2. Оказание профессиональной помощи в решении заявленной клиентом проблемы.</a:t>
            </a:r>
          </a:p>
          <a:p>
            <a:pPr lvl="0">
              <a:buNone/>
            </a:pPr>
            <a:r>
              <a:rPr lang="ru-RU" dirty="0"/>
              <a:t>3. Информирование клиента о его психологических особенностях с целью их более адекватного использования.</a:t>
            </a:r>
          </a:p>
          <a:p>
            <a:pPr lvl="0">
              <a:buNone/>
            </a:pPr>
            <a:r>
              <a:rPr lang="ru-RU" dirty="0"/>
              <a:t>4. Повышение общей психологической грамотности.</a:t>
            </a:r>
          </a:p>
          <a:p>
            <a:pPr lvl="0">
              <a:buNone/>
            </a:pPr>
            <a:r>
              <a:rPr lang="ru-RU" dirty="0"/>
              <a:t>5. Мобилизация скрытых психологических ресурсов клиента, обеспечивающих самостоятельное решение проблем.</a:t>
            </a:r>
          </a:p>
          <a:p>
            <a:pPr lvl="0">
              <a:buNone/>
            </a:pPr>
            <a:r>
              <a:rPr lang="ru-RU" dirty="0"/>
              <a:t>6. Коррекция нарушений адаптации личностных дисгармоний.</a:t>
            </a:r>
          </a:p>
          <a:p>
            <a:pPr lvl="0">
              <a:buNone/>
            </a:pPr>
            <a:r>
              <a:rPr lang="ru-RU" dirty="0"/>
              <a:t>7. Выявление основных направлений дальнейшего развития личности.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1CBDC-069B-810D-CDAB-AB2C08D3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9</a:t>
            </a:fld>
            <a:endParaRPr lang="ru-RU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3334</Words>
  <Application>Microsoft Office PowerPoint</Application>
  <PresentationFormat>Экран (4:3)</PresentationFormat>
  <Paragraphs>309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 2</vt:lpstr>
      <vt:lpstr>Тема Office</vt:lpstr>
      <vt:lpstr>Предмет и задачи психологического консультирования. Оптимальные педагогические технологии обучения и воспитания </vt:lpstr>
      <vt:lpstr>План лекции</vt:lpstr>
      <vt:lpstr>Презентация PowerPoint</vt:lpstr>
      <vt:lpstr>Определение психологического консультирования</vt:lpstr>
      <vt:lpstr>Предмет консультативной психологии</vt:lpstr>
      <vt:lpstr>История консультирования</vt:lpstr>
      <vt:lpstr>Специфика психологического консультирования</vt:lpstr>
      <vt:lpstr>Цели и задачи консультирования</vt:lpstr>
      <vt:lpstr>Задачи, решаемые на консультации</vt:lpstr>
      <vt:lpstr>Виды психологического консультирования</vt:lpstr>
      <vt:lpstr>Виды консультирования</vt:lpstr>
      <vt:lpstr>Презентация PowerPoint</vt:lpstr>
      <vt:lpstr>Презентация PowerPoint</vt:lpstr>
      <vt:lpstr>Возрастно-психологическое консультирование</vt:lpstr>
      <vt:lpstr>Алгоритм возрастно-психологического консультирования</vt:lpstr>
      <vt:lpstr>Психолого-педагогическое консультирование</vt:lpstr>
      <vt:lpstr>Эффективность (результативность) консультативного процесса</vt:lpstr>
      <vt:lpstr>Факторы, повышающие эффективность консультирования</vt:lpstr>
      <vt:lpstr>Факторы, снижающие результативность консультативного процесса</vt:lpstr>
      <vt:lpstr>Критерии эффективности психологического консультирования</vt:lpstr>
      <vt:lpstr>Этапы консультирования </vt:lpstr>
      <vt:lpstr>Первый этап – установление контакта и факторы на него влияющие</vt:lpstr>
      <vt:lpstr>Этап  «Выявление проблемы клиента и формулирование запроса»</vt:lpstr>
      <vt:lpstr>Навыки, необходимые в психологическом консультировании</vt:lpstr>
      <vt:lpstr>Техники активного слушания</vt:lpstr>
      <vt:lpstr>Типы вопросов</vt:lpstr>
      <vt:lpstr>Презентация PowerPoint</vt:lpstr>
      <vt:lpstr>Отражение чувств клиента</vt:lpstr>
      <vt:lpstr>Презентация PowerPoint</vt:lpstr>
      <vt:lpstr>Техники воздействия</vt:lpstr>
      <vt:lpstr>Интерпретация</vt:lpstr>
      <vt:lpstr>Конфронтация</vt:lpstr>
      <vt:lpstr>Значение и роль переноса в процессе психологического консультирования</vt:lpstr>
      <vt:lpstr>Сопротивление </vt:lpstr>
      <vt:lpstr>Этические основы работы консультанта</vt:lpstr>
      <vt:lpstr>Модель личности эффективного психолога-консультанта</vt:lpstr>
      <vt:lpstr>Триада Роджерса</vt:lpstr>
      <vt:lpstr>Принципы консультирования: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Теоретико-методологические основы современной психологии делового общения</dc:title>
  <dc:creator>1</dc:creator>
  <cp:lastModifiedBy>Абрамова Елена Алексеевна</cp:lastModifiedBy>
  <cp:revision>58</cp:revision>
  <dcterms:created xsi:type="dcterms:W3CDTF">2017-02-19T04:33:51Z</dcterms:created>
  <dcterms:modified xsi:type="dcterms:W3CDTF">2023-06-27T05:29:35Z</dcterms:modified>
</cp:coreProperties>
</file>