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9"/>
  </p:notesMasterIdLst>
  <p:sldIdLst>
    <p:sldId id="256" r:id="rId2"/>
    <p:sldId id="258" r:id="rId3"/>
    <p:sldId id="309" r:id="rId4"/>
    <p:sldId id="321" r:id="rId5"/>
    <p:sldId id="322" r:id="rId6"/>
    <p:sldId id="259" r:id="rId7"/>
    <p:sldId id="323" r:id="rId8"/>
    <p:sldId id="325" r:id="rId9"/>
    <p:sldId id="278" r:id="rId10"/>
    <p:sldId id="384" r:id="rId11"/>
    <p:sldId id="326" r:id="rId12"/>
    <p:sldId id="279" r:id="rId13"/>
    <p:sldId id="280" r:id="rId14"/>
    <p:sldId id="327" r:id="rId15"/>
    <p:sldId id="281" r:id="rId16"/>
    <p:sldId id="282" r:id="rId17"/>
    <p:sldId id="378" r:id="rId18"/>
    <p:sldId id="375" r:id="rId19"/>
    <p:sldId id="376" r:id="rId20"/>
    <p:sldId id="377" r:id="rId21"/>
    <p:sldId id="333" r:id="rId22"/>
    <p:sldId id="328" r:id="rId23"/>
    <p:sldId id="329" r:id="rId24"/>
    <p:sldId id="330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409" r:id="rId33"/>
    <p:sldId id="303" r:id="rId34"/>
    <p:sldId id="304" r:id="rId35"/>
    <p:sldId id="305" r:id="rId36"/>
    <p:sldId id="306" r:id="rId37"/>
    <p:sldId id="410" r:id="rId38"/>
    <p:sldId id="411" r:id="rId39"/>
    <p:sldId id="412" r:id="rId40"/>
    <p:sldId id="386" r:id="rId41"/>
    <p:sldId id="387" r:id="rId42"/>
    <p:sldId id="388" r:id="rId43"/>
    <p:sldId id="389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276" r:id="rId55"/>
    <p:sldId id="277" r:id="rId56"/>
    <p:sldId id="285" r:id="rId57"/>
    <p:sldId id="283" r:id="rId58"/>
    <p:sldId id="284" r:id="rId59"/>
    <p:sldId id="286" r:id="rId60"/>
    <p:sldId id="390" r:id="rId61"/>
    <p:sldId id="446" r:id="rId62"/>
    <p:sldId id="391" r:id="rId63"/>
    <p:sldId id="287" r:id="rId64"/>
    <p:sldId id="288" r:id="rId65"/>
    <p:sldId id="289" r:id="rId66"/>
    <p:sldId id="290" r:id="rId67"/>
    <p:sldId id="464" r:id="rId68"/>
    <p:sldId id="419" r:id="rId69"/>
    <p:sldId id="448" r:id="rId70"/>
    <p:sldId id="449" r:id="rId71"/>
    <p:sldId id="291" r:id="rId72"/>
    <p:sldId id="403" r:id="rId73"/>
    <p:sldId id="404" r:id="rId74"/>
    <p:sldId id="360" r:id="rId75"/>
    <p:sldId id="405" r:id="rId76"/>
    <p:sldId id="331" r:id="rId77"/>
    <p:sldId id="332" r:id="rId78"/>
    <p:sldId id="406" r:id="rId79"/>
    <p:sldId id="485" r:id="rId80"/>
    <p:sldId id="502" r:id="rId81"/>
    <p:sldId id="504" r:id="rId82"/>
    <p:sldId id="486" r:id="rId83"/>
    <p:sldId id="506" r:id="rId84"/>
    <p:sldId id="507" r:id="rId85"/>
    <p:sldId id="494" r:id="rId86"/>
    <p:sldId id="407" r:id="rId87"/>
    <p:sldId id="341" r:id="rId88"/>
    <p:sldId id="362" r:id="rId89"/>
    <p:sldId id="413" r:id="rId90"/>
    <p:sldId id="414" r:id="rId91"/>
    <p:sldId id="380" r:id="rId92"/>
    <p:sldId id="381" r:id="rId93"/>
    <p:sldId id="382" r:id="rId94"/>
    <p:sldId id="383" r:id="rId95"/>
    <p:sldId id="363" r:id="rId96"/>
    <p:sldId id="364" r:id="rId97"/>
    <p:sldId id="365" r:id="rId98"/>
    <p:sldId id="368" r:id="rId99"/>
    <p:sldId id="369" r:id="rId100"/>
    <p:sldId id="348" r:id="rId101"/>
    <p:sldId id="373" r:id="rId102"/>
    <p:sldId id="374" r:id="rId103"/>
    <p:sldId id="355" r:id="rId104"/>
    <p:sldId id="346" r:id="rId105"/>
    <p:sldId id="372" r:id="rId106"/>
    <p:sldId id="356" r:id="rId107"/>
    <p:sldId id="462" r:id="rId108"/>
    <p:sldId id="463" r:id="rId109"/>
    <p:sldId id="350" r:id="rId110"/>
    <p:sldId id="351" r:id="rId111"/>
    <p:sldId id="357" r:id="rId112"/>
    <p:sldId id="361" r:id="rId113"/>
    <p:sldId id="349" r:id="rId114"/>
    <p:sldId id="352" r:id="rId115"/>
    <p:sldId id="353" r:id="rId116"/>
    <p:sldId id="359" r:id="rId117"/>
    <p:sldId id="371" r:id="rId1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8498C-B5FF-4DC4-9BDD-CACDB5981FD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FE0DD-FD01-4760-B383-593667F13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9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E2DDC22-8D4E-49DA-96FC-D9B325B6BB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>
                <a:latin typeface="Arial" panose="020B0604020202020204" pitchFamily="34" charset="0"/>
              </a:rPr>
              <a:t>Mendelian Genetics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036CC96-C3B5-4849-8F6E-EA23BDA35E1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ru-RU">
              <a:latin typeface="Arial" panose="020B0604020202020204" pitchFamily="34" charset="0"/>
            </a:endParaRP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0DFB4DF2-3AE8-4867-98ED-8221F76F3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D42023-2C45-4E30-B761-44C925C1C49C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ru-RU">
              <a:latin typeface="Arial" panose="020B0604020202020204" pitchFamily="34" charset="0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2D8C5A14-C654-45BF-8F2F-684687DD1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AB5EEF23-E763-4D98-B9CC-8237132AB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297E2-B623-454A-84F1-C21188431D00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По такому же типу наследуются многие функциональные белки и ферментные системы человека.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186AE-F8AF-405D-B797-95273B37AFB7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Для групп крови системы </a:t>
            </a:r>
            <a:r>
              <a:rPr lang="en-US"/>
              <a:t>MN</a:t>
            </a:r>
            <a:r>
              <a:rPr lang="ru-RU"/>
              <a:t> их два, а для групп крови системы АВО существует не два, а три аллеля: А, В и 0. По несколько аллелей известно для гемоглобина и для многих ферментных систем.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A27DA-8754-445C-A4FA-7944FFACE05E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. Последние являются причиной наследственных патологий, связанных с множественным аллелизмом. Например, известна мутация, из­меняющая структуру одной из цепей белка гемоглобина за счет того, что код глутаминовой кислоты в концевом участке гена трансформируется в код аминокислоты валин. Эта замена ста­новится причиной возникновения наследственой патологии — </a:t>
            </a:r>
            <a:r>
              <a:rPr lang="ru-RU" b="1"/>
              <a:t>серповидноклеточной анемии</a:t>
            </a:r>
            <a:r>
              <a:rPr lang="ru-RU"/>
              <a:t>.</a:t>
            </a:r>
            <a:endParaRPr lang="en-US"/>
          </a:p>
          <a:p>
            <a:pPr eaLnBrk="1" hangingPunct="1"/>
            <a:r>
              <a:rPr lang="en-US"/>
              <a:t>HbA</a:t>
            </a:r>
            <a:r>
              <a:rPr lang="ru-RU"/>
              <a:t> –нормальный гемоглобин</a:t>
            </a:r>
            <a:endParaRPr lang="en-US"/>
          </a:p>
          <a:p>
            <a:pPr eaLnBrk="1" hangingPunct="1"/>
            <a:r>
              <a:rPr lang="en-US"/>
              <a:t>HbS</a:t>
            </a:r>
            <a:r>
              <a:rPr lang="ru-RU"/>
              <a:t> – аномальный гемоглобин</a:t>
            </a:r>
            <a:endParaRPr lang="en-US"/>
          </a:p>
          <a:p>
            <a:pPr eaLnBrk="1" hangingPunct="1"/>
            <a:r>
              <a:rPr lang="en-US"/>
              <a:t>HbS HbS</a:t>
            </a:r>
            <a:r>
              <a:rPr lang="ru-RU"/>
              <a:t> – особи не жизнеспособны</a:t>
            </a:r>
            <a:endParaRPr lang="en-US"/>
          </a:p>
          <a:p>
            <a:pPr eaLnBrk="1" hangingPunct="1"/>
            <a:r>
              <a:rPr lang="en-US"/>
              <a:t>HbA HbS</a:t>
            </a:r>
            <a:r>
              <a:rPr lang="ru-RU"/>
              <a:t> – оба гена проявляют себя.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FCFCB40-FD3E-4D54-96C5-6A53E769E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7F25DF-82A6-441A-97BB-ACD7FB8A1D79}" type="slidenum">
              <a:rPr lang="ru-RU" altLang="ru-RU"/>
              <a:pPr>
                <a:spcBef>
                  <a:spcPct val="0"/>
                </a:spcBef>
              </a:pPr>
              <a:t>37</a:t>
            </a:fld>
            <a:endParaRPr lang="ru-RU" altLang="ru-RU"/>
          </a:p>
        </p:txBody>
      </p:sp>
      <p:sp>
        <p:nvSpPr>
          <p:cNvPr id="28675" name="Образ слайда 1">
            <a:extLst>
              <a:ext uri="{FF2B5EF4-FFF2-40B4-BE49-F238E27FC236}">
                <a16:creationId xmlns:a16="http://schemas.microsoft.com/office/drawing/2014/main" id="{B8497C0D-BE58-4B20-BF30-32AA9A66D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Заметки 2">
            <a:extLst>
              <a:ext uri="{FF2B5EF4-FFF2-40B4-BE49-F238E27FC236}">
                <a16:creationId xmlns:a16="http://schemas.microsoft.com/office/drawing/2014/main" id="{2F80514E-3A50-428F-BF22-0DAA1D66C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Тоже в заголовке виды мутаций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8677" name="Номер слайда 3">
            <a:extLst>
              <a:ext uri="{FF2B5EF4-FFF2-40B4-BE49-F238E27FC236}">
                <a16:creationId xmlns:a16="http://schemas.microsoft.com/office/drawing/2014/main" id="{14AD09D7-DA34-486E-8087-29DBDF8FA1E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8EA598-54D7-421A-99C3-057151393BD7}" type="slidenum">
              <a:rPr lang="ru-RU" altLang="ru-RU"/>
              <a:pPr algn="r" eaLnBrk="1" hangingPunct="1">
                <a:spcBef>
                  <a:spcPct val="0"/>
                </a:spcBef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499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4CD06-C4A3-4AA9-9DE4-3CB291806BE0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/>
              <a:t>Фараби – американский антрополог</a:t>
            </a:r>
          </a:p>
          <a:p>
            <a:endParaRPr lang="ru-RU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56238-314A-43BB-AA73-9AEDB2E565EF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B40530B-FED3-4CBD-8B65-7816614AF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CBF8C9-2EA0-492F-93DE-664381525C68}" type="slidenum">
              <a:rPr lang="ru-RU" altLang="ru-RU"/>
              <a:pPr>
                <a:spcBef>
                  <a:spcPct val="0"/>
                </a:spcBef>
              </a:pPr>
              <a:t>38</a:t>
            </a:fld>
            <a:endParaRPr lang="ru-RU" altLang="ru-RU"/>
          </a:p>
        </p:txBody>
      </p:sp>
      <p:sp>
        <p:nvSpPr>
          <p:cNvPr id="30723" name="Образ слайда 1">
            <a:extLst>
              <a:ext uri="{FF2B5EF4-FFF2-40B4-BE49-F238E27FC236}">
                <a16:creationId xmlns:a16="http://schemas.microsoft.com/office/drawing/2014/main" id="{41D40713-91BC-4229-B76D-2D6121697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Заметки 2">
            <a:extLst>
              <a:ext uri="{FF2B5EF4-FFF2-40B4-BE49-F238E27FC236}">
                <a16:creationId xmlns:a16="http://schemas.microsoft.com/office/drawing/2014/main" id="{DE70189C-42E9-4221-894F-FFAABB3B2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Тоже загол. Виды мут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0725" name="Номер слайда 3">
            <a:extLst>
              <a:ext uri="{FF2B5EF4-FFF2-40B4-BE49-F238E27FC236}">
                <a16:creationId xmlns:a16="http://schemas.microsoft.com/office/drawing/2014/main" id="{3DEB7B23-642C-4129-BC43-9603112D87B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ED0402-51C3-4D03-8DCA-511F205059BD}" type="slidenum">
              <a:rPr lang="ru-RU" altLang="ru-RU"/>
              <a:pPr algn="r" eaLnBrk="1" hangingPunct="1">
                <a:spcBef>
                  <a:spcPct val="0"/>
                </a:spcBef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548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1140E8C-3338-44F4-9824-8F703FFBF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78DC3FE-7ABB-4B87-95C3-527455215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FA2D37A-02E6-44EB-B5C9-2A5E47E2E5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30378B-A336-44D9-9E59-6440B5ABB323}" type="slidenum">
              <a:rPr lang="ru-RU" altLang="ru-RU"/>
              <a:pPr>
                <a:spcBef>
                  <a:spcPct val="0"/>
                </a:spcBef>
              </a:pPr>
              <a:t>39</a:t>
            </a:fld>
            <a:endParaRPr lang="ru-RU" altLang="ru-RU"/>
          </a:p>
        </p:txBody>
      </p:sp>
      <p:sp>
        <p:nvSpPr>
          <p:cNvPr id="32771" name="Образ слайда 1">
            <a:extLst>
              <a:ext uri="{FF2B5EF4-FFF2-40B4-BE49-F238E27FC236}">
                <a16:creationId xmlns:a16="http://schemas.microsoft.com/office/drawing/2014/main" id="{E1B3E04F-9736-4C42-81E1-F5637D35A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Заметки 2">
            <a:extLst>
              <a:ext uri="{FF2B5EF4-FFF2-40B4-BE49-F238E27FC236}">
                <a16:creationId xmlns:a16="http://schemas.microsoft.com/office/drawing/2014/main" id="{8890A244-76BE-494D-BB4E-A4B632D63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2773" name="Номер слайда 3">
            <a:extLst>
              <a:ext uri="{FF2B5EF4-FFF2-40B4-BE49-F238E27FC236}">
                <a16:creationId xmlns:a16="http://schemas.microsoft.com/office/drawing/2014/main" id="{CE942889-858B-4404-BFFB-59D973F5029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676D60-6A37-4A80-9700-6FB0FEA92F5A}" type="slidenum">
              <a:rPr lang="ru-RU" altLang="ru-RU"/>
              <a:pPr algn="r" eaLnBrk="1" hangingPunct="1">
                <a:spcBef>
                  <a:spcPct val="0"/>
                </a:spcBef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025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94B8-FC13-42F7-B55E-5787216A8958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83D-603C-4A86-A402-4E6B70274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1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94B8-FC13-42F7-B55E-5787216A8958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83D-603C-4A86-A402-4E6B70274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5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94B8-FC13-42F7-B55E-5787216A8958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83D-603C-4A86-A402-4E6B70274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4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F6E88-6C70-4EA8-B40D-412E031A5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2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94B8-FC13-42F7-B55E-5787216A8958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83D-603C-4A86-A402-4E6B70274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6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94B8-FC13-42F7-B55E-5787216A8958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83D-603C-4A86-A402-4E6B70274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94B8-FC13-42F7-B55E-5787216A8958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83D-603C-4A86-A402-4E6B70274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9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94B8-FC13-42F7-B55E-5787216A8958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83D-603C-4A86-A402-4E6B70274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0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94B8-FC13-42F7-B55E-5787216A8958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83D-603C-4A86-A402-4E6B70274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3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94B8-FC13-42F7-B55E-5787216A8958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83D-603C-4A86-A402-4E6B70274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4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94B8-FC13-42F7-B55E-5787216A8958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83D-603C-4A86-A402-4E6B70274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0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94B8-FC13-42F7-B55E-5787216A8958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783D-603C-4A86-A402-4E6B70274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1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94B8-FC13-42F7-B55E-5787216A8958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783D-603C-4A86-A402-4E6B70274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7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7B1F4-FEE4-4F24-98F5-FFF360DA0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572" y="2211571"/>
            <a:ext cx="9144000" cy="171184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понятия </a:t>
            </a:r>
            <a:r>
              <a:rPr lang="ru-RU" b="1" dirty="0" err="1"/>
              <a:t>психогенетики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6551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E0DFFA-81E4-4BA3-A9BC-4A1A7DFD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8586"/>
            <a:ext cx="10515600" cy="5528377"/>
          </a:xfrm>
        </p:spPr>
        <p:txBody>
          <a:bodyPr>
            <a:normAutofit/>
          </a:bodyPr>
          <a:lstStyle/>
          <a:p>
            <a:pPr algn="just"/>
            <a:r>
              <a:rPr lang="ru-RU" altLang="ru-RU" dirty="0"/>
              <a:t>Кариотип - диплоидный набор хромосом клетки, характеризующий их числом, величиной и формой.</a:t>
            </a:r>
          </a:p>
          <a:p>
            <a:pPr algn="just">
              <a:buNone/>
            </a:pPr>
            <a:r>
              <a:rPr lang="ru-RU" altLang="ru-RU" dirty="0"/>
              <a:t>Этот термин был введен в 1924 году </a:t>
            </a:r>
            <a:r>
              <a:rPr lang="ru-RU" altLang="ru-RU" dirty="0">
                <a:solidFill>
                  <a:schemeClr val="accent2"/>
                </a:solidFill>
              </a:rPr>
              <a:t>Г.А. Левитским.</a:t>
            </a:r>
          </a:p>
          <a:p>
            <a:pPr algn="just">
              <a:buNone/>
            </a:pPr>
            <a:r>
              <a:rPr lang="ru-RU" altLang="ru-RU" dirty="0"/>
              <a:t>Нормальный кариотип человека состоит из 46 хромосом. </a:t>
            </a:r>
          </a:p>
          <a:p>
            <a:pPr algn="ctr">
              <a:buNone/>
            </a:pPr>
            <a:r>
              <a:rPr lang="ru-RU" altLang="ru-RU" dirty="0"/>
              <a:t>В соматических клетках содержится </a:t>
            </a:r>
            <a:r>
              <a:rPr lang="ru-RU" altLang="ru-RU" dirty="0" err="1"/>
              <a:t>диплойдный</a:t>
            </a:r>
            <a:r>
              <a:rPr lang="ru-RU" altLang="ru-RU" dirty="0"/>
              <a:t> набор хромосом :</a:t>
            </a:r>
          </a:p>
          <a:p>
            <a:pPr algn="just">
              <a:buNone/>
            </a:pPr>
            <a:r>
              <a:rPr lang="ru-RU" altLang="ru-RU" dirty="0"/>
              <a:t>22 пары </a:t>
            </a:r>
            <a:r>
              <a:rPr lang="ru-RU" altLang="ru-RU" dirty="0" err="1"/>
              <a:t>аутосом</a:t>
            </a:r>
            <a:r>
              <a:rPr lang="ru-RU" altLang="ru-RU" dirty="0"/>
              <a:t> + 1 пара половых хромосом.</a:t>
            </a:r>
          </a:p>
          <a:p>
            <a:pPr algn="just">
              <a:buNone/>
            </a:pPr>
            <a:r>
              <a:rPr lang="ru-RU" altLang="ru-RU" dirty="0"/>
              <a:t>В половых клетках содержится </a:t>
            </a:r>
            <a:r>
              <a:rPr lang="ru-RU" altLang="ru-RU" dirty="0" err="1"/>
              <a:t>гаплойдный</a:t>
            </a:r>
            <a:r>
              <a:rPr lang="ru-RU" altLang="ru-RU" dirty="0"/>
              <a:t> набор хромосом :</a:t>
            </a:r>
          </a:p>
          <a:p>
            <a:r>
              <a:rPr lang="ru-RU" altLang="ru-RU" dirty="0"/>
              <a:t>Либо 22 </a:t>
            </a:r>
            <a:r>
              <a:rPr lang="ru-RU" altLang="ru-RU" dirty="0" err="1"/>
              <a:t>аутосомы</a:t>
            </a:r>
            <a:r>
              <a:rPr lang="ru-RU" altLang="ru-RU" dirty="0"/>
              <a:t> +</a:t>
            </a:r>
            <a:r>
              <a:rPr lang="en-US" altLang="ru-RU" dirty="0"/>
              <a:t> Y</a:t>
            </a:r>
            <a:r>
              <a:rPr lang="ru-RU" altLang="ru-RU" dirty="0"/>
              <a:t>;</a:t>
            </a:r>
          </a:p>
          <a:p>
            <a:r>
              <a:rPr lang="ru-RU" altLang="ru-RU" dirty="0"/>
              <a:t>Либо 22 </a:t>
            </a:r>
            <a:r>
              <a:rPr lang="ru-RU" altLang="ru-RU" dirty="0" err="1"/>
              <a:t>аутосомы</a:t>
            </a:r>
            <a:r>
              <a:rPr lang="ru-RU" altLang="ru-RU" dirty="0"/>
              <a:t> + </a:t>
            </a:r>
            <a:r>
              <a:rPr lang="en-US" altLang="ru-RU" dirty="0"/>
              <a:t>X</a:t>
            </a:r>
            <a:r>
              <a:rPr lang="ru-RU" altLang="ru-RU" dirty="0"/>
              <a:t>.</a:t>
            </a:r>
            <a:endParaRPr lang="en-US" altLang="ru-RU" dirty="0"/>
          </a:p>
          <a:p>
            <a:pPr algn="just">
              <a:buNone/>
            </a:pPr>
            <a:endParaRPr lang="ru-RU" altLang="ru-RU" dirty="0"/>
          </a:p>
          <a:p>
            <a:pPr algn="just">
              <a:buNone/>
            </a:pPr>
            <a:endParaRPr lang="ru-RU" altLang="ru-RU" dirty="0"/>
          </a:p>
          <a:p>
            <a:pPr algn="just">
              <a:buNone/>
            </a:pPr>
            <a:endParaRPr lang="ru-RU" altLang="ru-RU" dirty="0">
              <a:solidFill>
                <a:schemeClr val="accent2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1207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BFC72C89-CA1B-46C8-908A-AA30B37B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1" y="288926"/>
            <a:ext cx="3757613" cy="1052513"/>
          </a:xfrm>
          <a:solidFill>
            <a:srgbClr val="FF99FF"/>
          </a:solidFill>
        </p:spPr>
        <p:txBody>
          <a:bodyPr/>
          <a:lstStyle/>
          <a:p>
            <a:pPr eaLnBrk="1" hangingPunct="1"/>
            <a:r>
              <a:rPr lang="ru-RU" altLang="ru-RU" sz="3200" b="1"/>
              <a:t>Тельце Барра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B8C6EA7F-D90E-45E7-A107-AD0F1A0C1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773113"/>
            <a:ext cx="219868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B2BA11BF-9895-47A2-BC87-11016657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757239"/>
            <a:ext cx="2216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Прямоугольник 1">
            <a:extLst>
              <a:ext uri="{FF2B5EF4-FFF2-40B4-BE49-F238E27FC236}">
                <a16:creationId xmlns:a16="http://schemas.microsoft.com/office/drawing/2014/main" id="{428C90D8-FDE9-4C77-8687-3BAC93012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4" y="5373689"/>
            <a:ext cx="87852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Если самка гетерозиготна для какого-либо гена, расположенного в X хромосомах, то она будет иметь мозаицизм по данному признаку, т.к. в разных клетках инактивируются разные хромосомы.</a:t>
            </a: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619F366E-F337-4FC4-B1B0-678F04DF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9" y="2565400"/>
            <a:ext cx="857567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embryology.med.unsw.edu.au/embryology/images/3/34/Mary_Lyon.jpg">
            <a:extLst>
              <a:ext uri="{FF2B5EF4-FFF2-40B4-BE49-F238E27FC236}">
                <a16:creationId xmlns:a16="http://schemas.microsoft.com/office/drawing/2014/main" id="{BD226910-4421-48E3-9A4E-51033483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188914"/>
            <a:ext cx="206057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E5EB6B-2EDC-424D-9159-D8AA1A306789}"/>
              </a:ext>
            </a:extLst>
          </p:cNvPr>
          <p:cNvSpPr/>
          <p:nvPr/>
        </p:nvSpPr>
        <p:spPr>
          <a:xfrm>
            <a:off x="3359150" y="214313"/>
            <a:ext cx="291041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/>
              <a:t>Гипотеза </a:t>
            </a:r>
            <a:r>
              <a:rPr lang="ru-RU" sz="2800" b="1" dirty="0" err="1"/>
              <a:t>Лайони</a:t>
            </a:r>
            <a:r>
              <a:rPr lang="en-US" sz="2800" b="1" dirty="0"/>
              <a:t> </a:t>
            </a:r>
            <a:endParaRPr lang="ru-RU" sz="2800" dirty="0"/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2AD4ABE5-422F-4629-B881-E51B01F9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052514"/>
            <a:ext cx="66230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Прямоугольник 1">
            <a:extLst>
              <a:ext uri="{FF2B5EF4-FFF2-40B4-BE49-F238E27FC236}">
                <a16:creationId xmlns:a16="http://schemas.microsoft.com/office/drawing/2014/main" id="{EFD85DC5-605F-460D-AAA1-4C37B4700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3789364"/>
            <a:ext cx="2089150" cy="193833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Это механизм компенсации дозы генов Х хромосомы у женщин и мужчин.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>
            <a:extLst>
              <a:ext uri="{FF2B5EF4-FFF2-40B4-BE49-F238E27FC236}">
                <a16:creationId xmlns:a16="http://schemas.microsoft.com/office/drawing/2014/main" id="{6210EDAE-9743-404F-8F25-43B7FD634E8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404813"/>
            <a:ext cx="8229600" cy="5937250"/>
          </a:xfrm>
        </p:spPr>
      </p:pic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>
            <a:extLst>
              <a:ext uri="{FF2B5EF4-FFF2-40B4-BE49-F238E27FC236}">
                <a16:creationId xmlns:a16="http://schemas.microsoft.com/office/drawing/2014/main" id="{B508EA95-B05F-429D-A70B-209C81DB8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"/>
          <a:stretch>
            <a:fillRect/>
          </a:stretch>
        </p:blipFill>
        <p:spPr bwMode="auto">
          <a:xfrm>
            <a:off x="2371725" y="1989139"/>
            <a:ext cx="72834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Прямоугольник 1">
            <a:extLst>
              <a:ext uri="{FF2B5EF4-FFF2-40B4-BE49-F238E27FC236}">
                <a16:creationId xmlns:a16="http://schemas.microsoft.com/office/drawing/2014/main" id="{A180462F-E3BB-4858-9A19-D22CE8F18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58788"/>
            <a:ext cx="590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Примером являются ситцевые кошки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9004DEF9-BA23-4254-8910-5DBA81DC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341439"/>
            <a:ext cx="3714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Прямоугольник 1">
            <a:extLst>
              <a:ext uri="{FF2B5EF4-FFF2-40B4-BE49-F238E27FC236}">
                <a16:creationId xmlns:a16="http://schemas.microsoft.com/office/drawing/2014/main" id="{7E64EDA4-BD19-41BA-A32C-92FD51D22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04813"/>
            <a:ext cx="480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B050"/>
                </a:solidFill>
                <a:latin typeface="Arial" panose="020B0604020202020204" pitchFamily="34" charset="0"/>
              </a:rPr>
              <a:t>Генетический пол у человека</a:t>
            </a:r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DDD257C6-1004-490D-89C9-481410DF6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1341438"/>
            <a:ext cx="31051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651D731-4DE7-4CAF-AB3E-7664609C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altLang="ru-RU" sz="3200" b="1"/>
              <a:t>Нарушения в развитии пола</a:t>
            </a:r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CAB4C4A3-9F14-4E8B-AE7F-A41C29EB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6" y="981076"/>
            <a:ext cx="79152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4">
            <a:extLst>
              <a:ext uri="{FF2B5EF4-FFF2-40B4-BE49-F238E27FC236}">
                <a16:creationId xmlns:a16="http://schemas.microsoft.com/office/drawing/2014/main" id="{D8E2CF37-38A1-4EC1-AE7D-6FB082AC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B0F0"/>
                </a:solidFill>
              </a:rPr>
              <a:t>Сцепленное с полом наследование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46D77D9E-BEDF-4B69-8C03-9601514D1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188" y="981076"/>
            <a:ext cx="8856662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400" dirty="0"/>
              <a:t>В половых хромосомах имеются гены не связанные с определением пола</a:t>
            </a:r>
            <a:endParaRPr lang="en-US" sz="2400" dirty="0"/>
          </a:p>
          <a:p>
            <a:pPr>
              <a:defRPr/>
            </a:pPr>
            <a:r>
              <a:rPr lang="ru-RU" sz="2400" dirty="0"/>
              <a:t>Гены, локализованные в половых хромосомах называются сцепленные с полом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dirty="0"/>
              <a:t>Сцепленное с полом наследование</a:t>
            </a:r>
            <a:r>
              <a:rPr lang="en-US" sz="2400" dirty="0"/>
              <a:t>:</a:t>
            </a:r>
          </a:p>
          <a:p>
            <a:pPr marL="804863" indent="-450850">
              <a:buFont typeface="+mj-lt"/>
              <a:buAutoNum type="arabicPeriod"/>
              <a:tabLst>
                <a:tab pos="808038" algn="l"/>
              </a:tabLst>
              <a:defRPr/>
            </a:pPr>
            <a:r>
              <a:rPr lang="en-US" sz="2400" dirty="0"/>
              <a:t>X-</a:t>
            </a:r>
            <a:r>
              <a:rPr lang="ru-RU" sz="2400" dirty="0"/>
              <a:t>сцепленное</a:t>
            </a:r>
            <a:r>
              <a:rPr lang="en-US" sz="2400" dirty="0"/>
              <a:t> </a:t>
            </a:r>
            <a:r>
              <a:rPr lang="ru-RU" sz="2400" dirty="0"/>
              <a:t>доминантное</a:t>
            </a:r>
            <a:endParaRPr lang="en-US" sz="2400" dirty="0"/>
          </a:p>
          <a:p>
            <a:pPr marL="804863" indent="-450850">
              <a:buFont typeface="+mj-lt"/>
              <a:buAutoNum type="arabicPeriod"/>
              <a:tabLst>
                <a:tab pos="808038" algn="l"/>
              </a:tabLst>
              <a:defRPr/>
            </a:pPr>
            <a:r>
              <a:rPr lang="en-US" sz="2400" dirty="0"/>
              <a:t>X-</a:t>
            </a:r>
            <a:r>
              <a:rPr lang="ru-RU" sz="2400" dirty="0"/>
              <a:t>сцепленное рецессивное</a:t>
            </a:r>
            <a:endParaRPr lang="en-US" sz="2400" dirty="0"/>
          </a:p>
          <a:p>
            <a:pPr marL="804863" indent="-450850">
              <a:buFont typeface="+mj-lt"/>
              <a:buAutoNum type="arabicPeriod"/>
              <a:tabLst>
                <a:tab pos="808038" algn="l"/>
              </a:tabLst>
              <a:defRPr/>
            </a:pPr>
            <a:r>
              <a:rPr lang="en-US" sz="2400" dirty="0"/>
              <a:t>Y-</a:t>
            </a:r>
            <a:r>
              <a:rPr lang="ru-RU" sz="2400" dirty="0"/>
              <a:t>сцепленное (</a:t>
            </a:r>
            <a:r>
              <a:rPr lang="ru-RU" sz="2400" dirty="0" err="1"/>
              <a:t>голандрическое</a:t>
            </a:r>
            <a:r>
              <a:rPr lang="ru-RU" sz="2400" dirty="0"/>
              <a:t>)</a:t>
            </a:r>
            <a:r>
              <a:rPr lang="en-US" sz="2400" dirty="0"/>
              <a:t> </a:t>
            </a:r>
            <a:endParaRPr lang="ru-RU" sz="2400" dirty="0"/>
          </a:p>
        </p:txBody>
      </p:sp>
      <p:pic>
        <p:nvPicPr>
          <p:cNvPr id="54276" name="Picture 2" descr="http://player.myshared.ru/414443/data/images/img11.jpg">
            <a:extLst>
              <a:ext uri="{FF2B5EF4-FFF2-40B4-BE49-F238E27FC236}">
                <a16:creationId xmlns:a16="http://schemas.microsoft.com/office/drawing/2014/main" id="{DD9AE93B-B62E-4DD2-B3DD-5949D891F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08" y="2349649"/>
            <a:ext cx="371316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46" y="158963"/>
            <a:ext cx="5453418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800080"/>
                </a:solidFill>
              </a:rPr>
              <a:t>Гены Х-хромосомы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486" y="2107581"/>
            <a:ext cx="4764634" cy="21392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Гены, передающиеся в составе </a:t>
            </a:r>
            <a:r>
              <a:rPr lang="ru-RU" dirty="0">
                <a:solidFill>
                  <a:srgbClr val="800000"/>
                </a:solidFill>
              </a:rPr>
              <a:t>Х-хромосомы</a:t>
            </a:r>
            <a:r>
              <a:rPr lang="ru-RU" dirty="0"/>
              <a:t> называются </a:t>
            </a:r>
            <a:r>
              <a:rPr lang="ru-RU" b="1" dirty="0">
                <a:solidFill>
                  <a:srgbClr val="990033"/>
                </a:solidFill>
              </a:rPr>
              <a:t>Х-сцепленными</a:t>
            </a:r>
            <a:r>
              <a:rPr lang="ru-RU" b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9BFA9B-51FD-4472-8515-2C60E0144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558" y="0"/>
            <a:ext cx="6706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042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2C658C-599D-41B4-AD7C-667B2CF5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05" y="1908453"/>
            <a:ext cx="8799195" cy="49495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6D745E-851B-4812-8EB2-73F2184F2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3" y="91440"/>
            <a:ext cx="524023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880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>
            <a:extLst>
              <a:ext uri="{FF2B5EF4-FFF2-40B4-BE49-F238E27FC236}">
                <a16:creationId xmlns:a16="http://schemas.microsoft.com/office/drawing/2014/main" id="{8CF80D21-63AA-4350-9F09-DC8458DD0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27026"/>
            <a:ext cx="684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X-</a:t>
            </a:r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сцепленное</a:t>
            </a:r>
            <a:r>
              <a:rPr lang="en-US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доминантное наследование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51FA8F-900D-429C-8A75-9F9EC0A64569}"/>
              </a:ext>
            </a:extLst>
          </p:cNvPr>
          <p:cNvSpPr/>
          <p:nvPr/>
        </p:nvSpPr>
        <p:spPr>
          <a:xfrm>
            <a:off x="1703388" y="1125539"/>
            <a:ext cx="82804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/>
              <a:t>Женщина, которая унаследовала данный признак от одного из родителей, является гетерозиготной, а мужчина – </a:t>
            </a:r>
            <a:r>
              <a:rPr lang="ru-RU" sz="2000" dirty="0" err="1"/>
              <a:t>гемизоготными</a:t>
            </a:r>
            <a:r>
              <a:rPr lang="ru-RU" sz="2000" dirty="0"/>
              <a:t>.</a:t>
            </a:r>
          </a:p>
          <a:p>
            <a:pPr marL="977900" indent="-285750">
              <a:buFont typeface="Arial" pitchFamily="34" charset="0"/>
              <a:buChar char="•"/>
              <a:defRPr/>
            </a:pPr>
            <a:r>
              <a:rPr lang="ru-RU" sz="2000" dirty="0"/>
              <a:t>признак передается и мужчинам и женщинам.</a:t>
            </a:r>
          </a:p>
          <a:p>
            <a:pPr marL="977900" indent="-285750">
              <a:buFont typeface="Arial" pitchFamily="34" charset="0"/>
              <a:buChar char="•"/>
              <a:defRPr/>
            </a:pPr>
            <a:r>
              <a:rPr lang="ru-RU" sz="2000" dirty="0"/>
              <a:t>женщины передают данный признак и сыну и дочери 1:1</a:t>
            </a:r>
          </a:p>
          <a:p>
            <a:pPr marL="977900" indent="-285750">
              <a:buFont typeface="Arial" pitchFamily="34" charset="0"/>
              <a:buChar char="•"/>
              <a:defRPr/>
            </a:pPr>
            <a:r>
              <a:rPr lang="ru-RU" sz="2000" dirty="0"/>
              <a:t>мужчина, имеющий данный признак передает его всем своим дочерям и не передает его сыновьям.</a:t>
            </a:r>
          </a:p>
          <a:p>
            <a:pPr marL="977900" indent="-285750">
              <a:buFont typeface="Arial" pitchFamily="34" charset="0"/>
              <a:buChar char="•"/>
              <a:defRPr/>
            </a:pPr>
            <a:r>
              <a:rPr lang="ru-RU" sz="2000" dirty="0"/>
              <a:t>в среднем у женщин данный признак проявляется менее выражено, чем у мужчин.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249159-DBA0-4857-831C-5466CC99EE1F}"/>
              </a:ext>
            </a:extLst>
          </p:cNvPr>
          <p:cNvSpPr/>
          <p:nvPr/>
        </p:nvSpPr>
        <p:spPr>
          <a:xfrm>
            <a:off x="1774826" y="4221163"/>
            <a:ext cx="8353425" cy="1477962"/>
          </a:xfrm>
          <a:prstGeom prst="rect">
            <a:avLst/>
          </a:prstGeom>
          <a:solidFill>
            <a:srgbClr val="FFCCFF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/>
              <a:t>Примеры</a:t>
            </a:r>
            <a:r>
              <a:rPr lang="ru-RU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недостаточность органического фосфора в крови, что приводит к развитию рахит, который не поддается обычному лечению,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дефект зубов, приводящий к потемнению эмали зубов.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5301" name="Picture 2">
            <a:extLst>
              <a:ext uri="{FF2B5EF4-FFF2-40B4-BE49-F238E27FC236}">
                <a16:creationId xmlns:a16="http://schemas.microsoft.com/office/drawing/2014/main" id="{6B2A590F-9FF9-485A-A498-5D1027A0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5864226"/>
            <a:ext cx="16097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3">
            <a:extLst>
              <a:ext uri="{FF2B5EF4-FFF2-40B4-BE49-F238E27FC236}">
                <a16:creationId xmlns:a16="http://schemas.microsoft.com/office/drawing/2014/main" id="{22667A43-5F67-4FDC-8FDB-7C927D40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5819776"/>
            <a:ext cx="16573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4">
            <a:extLst>
              <a:ext uri="{FF2B5EF4-FFF2-40B4-BE49-F238E27FC236}">
                <a16:creationId xmlns:a16="http://schemas.microsoft.com/office/drawing/2014/main" id="{C656CDAB-3B37-42E0-A84B-99927630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6000750"/>
            <a:ext cx="39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5">
            <a:extLst>
              <a:ext uri="{FF2B5EF4-FFF2-40B4-BE49-F238E27FC236}">
                <a16:creationId xmlns:a16="http://schemas.microsoft.com/office/drawing/2014/main" id="{CDEF73FF-E8BA-428F-A405-F9E7D7B1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5678489"/>
            <a:ext cx="13525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5" name="Picture 6">
            <a:extLst>
              <a:ext uri="{FF2B5EF4-FFF2-40B4-BE49-F238E27FC236}">
                <a16:creationId xmlns:a16="http://schemas.microsoft.com/office/drawing/2014/main" id="{F48F4588-C65B-40D8-A1BE-46AE24113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5959476"/>
            <a:ext cx="1905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6" name="Picture 7">
            <a:extLst>
              <a:ext uri="{FF2B5EF4-FFF2-40B4-BE49-F238E27FC236}">
                <a16:creationId xmlns:a16="http://schemas.microsoft.com/office/drawing/2014/main" id="{80489DE4-06CB-4F32-BAE9-A641A439E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6" y="5915026"/>
            <a:ext cx="371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06-06">
            <a:extLst>
              <a:ext uri="{FF2B5EF4-FFF2-40B4-BE49-F238E27FC236}">
                <a16:creationId xmlns:a16="http://schemas.microsoft.com/office/drawing/2014/main" id="{AFBA8ECD-6EC9-4B26-B398-A799E9F7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3751" r="3323" b="3749"/>
          <a:stretch>
            <a:fillRect/>
          </a:stretch>
        </p:blipFill>
        <p:spPr bwMode="auto">
          <a:xfrm>
            <a:off x="1703388" y="3500439"/>
            <a:ext cx="24955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7" name="Text Box 3">
            <a:extLst>
              <a:ext uri="{FF2B5EF4-FFF2-40B4-BE49-F238E27FC236}">
                <a16:creationId xmlns:a16="http://schemas.microsoft.com/office/drawing/2014/main" id="{B2EC58C4-8C16-4750-95CD-1A6A503A9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260351"/>
            <a:ext cx="3810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err="1">
                <a:latin typeface="+mj-lt"/>
              </a:rPr>
              <a:t>Грегор</a:t>
            </a:r>
            <a:r>
              <a:rPr lang="ru-RU" sz="3600" b="1" dirty="0">
                <a:latin typeface="+mj-lt"/>
              </a:rPr>
              <a:t> Мендель</a:t>
            </a:r>
            <a:br>
              <a:rPr lang="en-US" sz="3600" b="1" dirty="0">
                <a:latin typeface="+mj-lt"/>
              </a:rPr>
            </a:br>
            <a:r>
              <a:rPr lang="en-US" sz="3200" b="1" dirty="0">
                <a:latin typeface="+mj-lt"/>
              </a:rPr>
              <a:t>(1822-1884)</a:t>
            </a:r>
          </a:p>
        </p:txBody>
      </p:sp>
      <p:sp>
        <p:nvSpPr>
          <p:cNvPr id="12293" name="Прямоугольник 1">
            <a:extLst>
              <a:ext uri="{FF2B5EF4-FFF2-40B4-BE49-F238E27FC236}">
                <a16:creationId xmlns:a16="http://schemas.microsoft.com/office/drawing/2014/main" id="{EDD7A9F6-B004-4350-9C4A-B04619DD4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1628775"/>
            <a:ext cx="6361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>
                <a:latin typeface="Arial" panose="020B0604020202020204" pitchFamily="34" charset="0"/>
              </a:rPr>
              <a:t>«Отец генетики»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>
                <a:latin typeface="Arial" panose="020B0604020202020204" pitchFamily="34" charset="0"/>
              </a:rPr>
              <a:t>Австрийский монах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>
                <a:latin typeface="Arial" panose="020B0604020202020204" pitchFamily="34" charset="0"/>
              </a:rPr>
              <a:t>Объект исследования - горох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>
                <a:latin typeface="Arial" panose="020B0604020202020204" pitchFamily="34" charset="0"/>
              </a:rPr>
              <a:t>Работа Менделя не была признана до начала XX века</a:t>
            </a:r>
          </a:p>
        </p:txBody>
      </p:sp>
      <p:pic>
        <p:nvPicPr>
          <p:cNvPr id="12294" name="Picture 9" descr="mendel[1]">
            <a:extLst>
              <a:ext uri="{FF2B5EF4-FFF2-40B4-BE49-F238E27FC236}">
                <a16:creationId xmlns:a16="http://schemas.microsoft.com/office/drawing/2014/main" id="{F6C60909-8DDB-4CF4-A55A-1C33492B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4450"/>
            <a:ext cx="20701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A4A158-BB49-4DE7-96F1-D5A228EE2BE3}"/>
              </a:ext>
            </a:extLst>
          </p:cNvPr>
          <p:cNvSpPr/>
          <p:nvPr/>
        </p:nvSpPr>
        <p:spPr>
          <a:xfrm>
            <a:off x="4367214" y="3487739"/>
            <a:ext cx="6192837" cy="1754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954338" indent="-2954338">
              <a:defRPr/>
            </a:pPr>
            <a:r>
              <a:rPr lang="ru-RU" b="1" dirty="0"/>
              <a:t>Первый закон Менделя</a:t>
            </a:r>
            <a:r>
              <a:rPr lang="ru-RU" dirty="0"/>
              <a:t> - закон единообразия</a:t>
            </a:r>
          </a:p>
          <a:p>
            <a:pPr marL="2954338" indent="-2954338">
              <a:defRPr/>
            </a:pPr>
            <a:endParaRPr lang="ru-RU" b="1" dirty="0"/>
          </a:p>
          <a:p>
            <a:pPr marL="2954338" indent="-2954338">
              <a:defRPr/>
            </a:pPr>
            <a:r>
              <a:rPr lang="ru-RU" b="1" dirty="0"/>
              <a:t>Второй закон Менделя</a:t>
            </a:r>
            <a:r>
              <a:rPr lang="ru-RU" dirty="0"/>
              <a:t> - закон расщепления. </a:t>
            </a:r>
          </a:p>
          <a:p>
            <a:pPr marL="2954338" indent="-2954338">
              <a:defRPr/>
            </a:pPr>
            <a:endParaRPr lang="ru-RU" b="1" dirty="0"/>
          </a:p>
          <a:p>
            <a:pPr marL="2954338" indent="-2954338">
              <a:defRPr/>
            </a:pPr>
            <a:r>
              <a:rPr lang="ru-RU" b="1" dirty="0"/>
              <a:t>Третий закон Менделя</a:t>
            </a:r>
            <a:r>
              <a:rPr lang="ru-RU" dirty="0"/>
              <a:t> - закон независимого комбинирования признаков </a:t>
            </a:r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2">
            <a:extLst>
              <a:ext uri="{FF2B5EF4-FFF2-40B4-BE49-F238E27FC236}">
                <a16:creationId xmlns:a16="http://schemas.microsoft.com/office/drawing/2014/main" id="{890DAC62-24E1-4888-9B82-660DE6EA1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27026"/>
            <a:ext cx="684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FF99FF"/>
                </a:solidFill>
                <a:latin typeface="Arial" panose="020B0604020202020204" pitchFamily="34" charset="0"/>
              </a:rPr>
              <a:t>X-</a:t>
            </a:r>
            <a:r>
              <a:rPr lang="ru-RU" altLang="ru-RU" sz="2400" b="1">
                <a:solidFill>
                  <a:srgbClr val="FF99FF"/>
                </a:solidFill>
                <a:latin typeface="Arial" panose="020B0604020202020204" pitchFamily="34" charset="0"/>
              </a:rPr>
              <a:t>сцепленное</a:t>
            </a:r>
            <a:r>
              <a:rPr lang="en-US" altLang="ru-RU" sz="2400" b="1">
                <a:solidFill>
                  <a:srgbClr val="FF99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>
                <a:solidFill>
                  <a:srgbClr val="FF99FF"/>
                </a:solidFill>
                <a:latin typeface="Arial" panose="020B0604020202020204" pitchFamily="34" charset="0"/>
              </a:rPr>
              <a:t>рецессивное наследование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699F30-6FF0-40F3-8BCF-375B6182CB97}"/>
              </a:ext>
            </a:extLst>
          </p:cNvPr>
          <p:cNvSpPr/>
          <p:nvPr/>
        </p:nvSpPr>
        <p:spPr>
          <a:xfrm>
            <a:off x="1919289" y="981076"/>
            <a:ext cx="8497887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/>
              <a:t>У женщины имеющий данный признак он как правило не проявляется </a:t>
            </a:r>
            <a:r>
              <a:rPr lang="ru-RU" sz="2000" dirty="0" err="1"/>
              <a:t>фенотипически</a:t>
            </a:r>
            <a:r>
              <a:rPr lang="ru-RU" sz="2000" dirty="0"/>
              <a:t>.</a:t>
            </a:r>
          </a:p>
          <a:p>
            <a:pPr marL="622300" indent="-285750">
              <a:buFont typeface="Arial" pitchFamily="34" charset="0"/>
              <a:buChar char="•"/>
              <a:defRPr/>
            </a:pPr>
            <a:r>
              <a:rPr lang="ru-RU" sz="2000" dirty="0"/>
              <a:t>чаще признак проявляется у мужчин, а женщины являются его носителем.</a:t>
            </a:r>
          </a:p>
          <a:p>
            <a:pPr marL="622300" indent="-285750">
              <a:buFont typeface="Arial" pitchFamily="34" charset="0"/>
              <a:buChar char="•"/>
              <a:defRPr/>
            </a:pPr>
            <a:r>
              <a:rPr lang="ru-RU" sz="2000" dirty="0"/>
              <a:t>мужчины, у которых нет фенотипического проявления данного признака, не передадут его своим детям.</a:t>
            </a:r>
          </a:p>
          <a:p>
            <a:pPr marL="622300" indent="-285750">
              <a:buFont typeface="Arial" pitchFamily="34" charset="0"/>
              <a:buChar char="•"/>
              <a:defRPr/>
            </a:pPr>
            <a:r>
              <a:rPr lang="ru-RU" sz="2000" dirty="0"/>
              <a:t>все девочки, у которых нет фенотипического проявления признака, рожденные от отца у которого признак проявляется, являются носителями.</a:t>
            </a:r>
          </a:p>
          <a:p>
            <a:pPr marL="622300" indent="-285750">
              <a:buFont typeface="Arial" pitchFamily="34" charset="0"/>
              <a:buChar char="•"/>
              <a:defRPr/>
            </a:pPr>
            <a:r>
              <a:rPr lang="ru-RU" sz="2000" dirty="0"/>
              <a:t>мужчина, имеющий фенотипическое проявление признака не передает этот признак своему сыну.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16E8D4-1A70-4F37-9BE3-9DF9DC397887}"/>
              </a:ext>
            </a:extLst>
          </p:cNvPr>
          <p:cNvSpPr/>
          <p:nvPr/>
        </p:nvSpPr>
        <p:spPr>
          <a:xfrm>
            <a:off x="1919289" y="4651376"/>
            <a:ext cx="4824412" cy="1754187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/>
              <a:t>Примеры</a:t>
            </a:r>
            <a:r>
              <a:rPr lang="ru-RU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дальтонизм,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гемофилия,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мускульная дистрофия,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потемнение эмали зубов,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одна из форм  </a:t>
            </a:r>
            <a:r>
              <a:rPr lang="ru-RU" dirty="0" err="1"/>
              <a:t>агаммглобулинемии</a:t>
            </a:r>
            <a:endParaRPr lang="ru-RU" dirty="0"/>
          </a:p>
        </p:txBody>
      </p:sp>
      <p:pic>
        <p:nvPicPr>
          <p:cNvPr id="56325" name="Picture 2">
            <a:extLst>
              <a:ext uri="{FF2B5EF4-FFF2-40B4-BE49-F238E27FC236}">
                <a16:creationId xmlns:a16="http://schemas.microsoft.com/office/drawing/2014/main" id="{38C02109-7046-4D71-AEC2-26FC2B1D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4473575"/>
            <a:ext cx="1457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4">
            <a:extLst>
              <a:ext uri="{FF2B5EF4-FFF2-40B4-BE49-F238E27FC236}">
                <a16:creationId xmlns:a16="http://schemas.microsoft.com/office/drawing/2014/main" id="{C5FD71DA-6A8F-4F89-BB92-52DE6942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606925"/>
            <a:ext cx="39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7">
            <a:extLst>
              <a:ext uri="{FF2B5EF4-FFF2-40B4-BE49-F238E27FC236}">
                <a16:creationId xmlns:a16="http://schemas.microsoft.com/office/drawing/2014/main" id="{3ED7CFCA-23CF-49B2-8252-BEE71335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4" y="5643564"/>
            <a:ext cx="371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8" name="Picture 3">
            <a:extLst>
              <a:ext uri="{FF2B5EF4-FFF2-40B4-BE49-F238E27FC236}">
                <a16:creationId xmlns:a16="http://schemas.microsoft.com/office/drawing/2014/main" id="{586282DB-1EE8-41CB-B9FB-F6A50EE8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5567364"/>
            <a:ext cx="1219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antula.ru/image-2/daltonism-2.jpg">
            <a:extLst>
              <a:ext uri="{FF2B5EF4-FFF2-40B4-BE49-F238E27FC236}">
                <a16:creationId xmlns:a16="http://schemas.microsoft.com/office/drawing/2014/main" id="{9B2A4387-A59C-441E-9C4A-9FD215B9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15888"/>
            <a:ext cx="27352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4" descr="http://www.antula.ru/image-2/daltonism35.jpg">
            <a:extLst>
              <a:ext uri="{FF2B5EF4-FFF2-40B4-BE49-F238E27FC236}">
                <a16:creationId xmlns:a16="http://schemas.microsoft.com/office/drawing/2014/main" id="{D9BB50FC-2D59-46CA-8A49-34FB61C3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0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6" descr="http://dic.academic.ru/pictures/bse/jpg/0211564438.jpg">
            <a:extLst>
              <a:ext uri="{FF2B5EF4-FFF2-40B4-BE49-F238E27FC236}">
                <a16:creationId xmlns:a16="http://schemas.microsoft.com/office/drawing/2014/main" id="{6C389609-2773-4305-B802-FFEFFC26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924175"/>
            <a:ext cx="5505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3">
            <a:extLst>
              <a:ext uri="{FF2B5EF4-FFF2-40B4-BE49-F238E27FC236}">
                <a16:creationId xmlns:a16="http://schemas.microsoft.com/office/drawing/2014/main" id="{831C76EB-9DE8-4FEB-8F4B-DB4696C3A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989138"/>
            <a:ext cx="647700" cy="6477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X</a:t>
            </a:r>
            <a:r>
              <a:rPr lang="en-US" altLang="ru-RU" sz="1800" b="1" baseline="30000">
                <a:latin typeface="Arial" panose="020B0604020202020204" pitchFamily="34" charset="0"/>
              </a:rPr>
              <a:t>D</a:t>
            </a:r>
            <a:r>
              <a:rPr lang="en-US" altLang="ru-RU" sz="1800" b="1">
                <a:latin typeface="Arial" panose="020B0604020202020204" pitchFamily="34" charset="0"/>
              </a:rPr>
              <a:t>Y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58371" name="Oval 4">
            <a:extLst>
              <a:ext uri="{FF2B5EF4-FFF2-40B4-BE49-F238E27FC236}">
                <a16:creationId xmlns:a16="http://schemas.microsoft.com/office/drawing/2014/main" id="{777FDFE7-E75D-46AD-8E57-5CA59E563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4868863"/>
            <a:ext cx="647700" cy="6477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X</a:t>
            </a:r>
            <a:r>
              <a:rPr lang="en-US" altLang="ru-RU" sz="1800" b="1" baseline="30000">
                <a:latin typeface="Arial" panose="020B0604020202020204" pitchFamily="34" charset="0"/>
              </a:rPr>
              <a:t>D</a:t>
            </a:r>
            <a:r>
              <a:rPr lang="en-US" altLang="ru-RU" sz="1800" b="1">
                <a:latin typeface="Arial" panose="020B0604020202020204" pitchFamily="34" charset="0"/>
              </a:rPr>
              <a:t>Y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58372" name="Oval 5">
            <a:extLst>
              <a:ext uri="{FF2B5EF4-FFF2-40B4-BE49-F238E27FC236}">
                <a16:creationId xmlns:a16="http://schemas.microsoft.com/office/drawing/2014/main" id="{36D9E34F-28BA-4B90-8D56-BAEC04A54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3429000"/>
            <a:ext cx="647700" cy="6477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Y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58373" name="Oval 6">
            <a:extLst>
              <a:ext uri="{FF2B5EF4-FFF2-40B4-BE49-F238E27FC236}">
                <a16:creationId xmlns:a16="http://schemas.microsoft.com/office/drawing/2014/main" id="{5C0BA7D2-880C-4594-9193-EF4197F9F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5" y="4868863"/>
            <a:ext cx="647700" cy="6477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X</a:t>
            </a:r>
            <a:r>
              <a:rPr lang="en-US" altLang="ru-RU" sz="1800" b="1" baseline="30000">
                <a:latin typeface="Arial" panose="020B0604020202020204" pitchFamily="34" charset="0"/>
              </a:rPr>
              <a:t>d</a:t>
            </a:r>
            <a:r>
              <a:rPr lang="en-US" altLang="ru-RU" sz="1800" b="1">
                <a:latin typeface="Arial" panose="020B0604020202020204" pitchFamily="34" charset="0"/>
              </a:rPr>
              <a:t>Y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58374" name="Oval 7">
            <a:extLst>
              <a:ext uri="{FF2B5EF4-FFF2-40B4-BE49-F238E27FC236}">
                <a16:creationId xmlns:a16="http://schemas.microsoft.com/office/drawing/2014/main" id="{F029D8B0-0521-4E9D-B7AA-DF8189DB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1916113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Х</a:t>
            </a:r>
            <a:r>
              <a:rPr lang="en-US" altLang="ru-RU" sz="1800" b="1" baseline="30000">
                <a:latin typeface="Arial" panose="020B0604020202020204" pitchFamily="34" charset="0"/>
              </a:rPr>
              <a:t>D</a:t>
            </a:r>
            <a:r>
              <a:rPr lang="ru-RU" altLang="ru-RU" sz="1800" b="1">
                <a:latin typeface="Arial" panose="020B0604020202020204" pitchFamily="34" charset="0"/>
              </a:rPr>
              <a:t>Х</a:t>
            </a:r>
            <a:r>
              <a:rPr lang="en-US" altLang="ru-RU" sz="1800" b="1" baseline="30000">
                <a:latin typeface="Arial" panose="020B0604020202020204" pitchFamily="34" charset="0"/>
              </a:rPr>
              <a:t>d</a:t>
            </a:r>
            <a:endParaRPr lang="ru-RU" altLang="ru-RU" sz="1800" b="1" baseline="30000">
              <a:latin typeface="Arial" panose="020B0604020202020204" pitchFamily="34" charset="0"/>
            </a:endParaRPr>
          </a:p>
        </p:txBody>
      </p:sp>
      <p:sp>
        <p:nvSpPr>
          <p:cNvPr id="58375" name="Oval 8">
            <a:extLst>
              <a:ext uri="{FF2B5EF4-FFF2-40B4-BE49-F238E27FC236}">
                <a16:creationId xmlns:a16="http://schemas.microsoft.com/office/drawing/2014/main" id="{7B628FFD-A44E-47C5-9834-BD75B870B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3429000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X</a:t>
            </a:r>
            <a:r>
              <a:rPr lang="en-US" altLang="ru-RU" sz="1800" b="1" baseline="30000">
                <a:latin typeface="Arial" panose="020B0604020202020204" pitchFamily="34" charset="0"/>
              </a:rPr>
              <a:t>d</a:t>
            </a:r>
            <a:endParaRPr lang="ru-RU" altLang="ru-RU" sz="1800" b="1" baseline="30000">
              <a:latin typeface="Arial" panose="020B0604020202020204" pitchFamily="34" charset="0"/>
            </a:endParaRPr>
          </a:p>
        </p:txBody>
      </p:sp>
      <p:sp>
        <p:nvSpPr>
          <p:cNvPr id="58376" name="Oval 9">
            <a:extLst>
              <a:ext uri="{FF2B5EF4-FFF2-40B4-BE49-F238E27FC236}">
                <a16:creationId xmlns:a16="http://schemas.microsoft.com/office/drawing/2014/main" id="{BBE24E01-3D33-47A3-B850-038CE60C1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3429000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X</a:t>
            </a:r>
            <a:r>
              <a:rPr lang="en-US" altLang="ru-RU" sz="1800" b="1" baseline="30000">
                <a:latin typeface="Arial" panose="020B0604020202020204" pitchFamily="34" charset="0"/>
              </a:rPr>
              <a:t>D</a:t>
            </a:r>
            <a:endParaRPr lang="ru-RU" altLang="ru-RU" sz="1800" b="1" baseline="30000">
              <a:latin typeface="Arial" panose="020B0604020202020204" pitchFamily="34" charset="0"/>
            </a:endParaRPr>
          </a:p>
        </p:txBody>
      </p:sp>
      <p:sp>
        <p:nvSpPr>
          <p:cNvPr id="58377" name="Oval 10">
            <a:extLst>
              <a:ext uri="{FF2B5EF4-FFF2-40B4-BE49-F238E27FC236}">
                <a16:creationId xmlns:a16="http://schemas.microsoft.com/office/drawing/2014/main" id="{14C1D9D9-6848-4653-820C-84F6C68C9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4868863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X</a:t>
            </a:r>
            <a:r>
              <a:rPr lang="en-US" altLang="ru-RU" sz="1800" b="1" baseline="30000">
                <a:latin typeface="Arial" panose="020B0604020202020204" pitchFamily="34" charset="0"/>
              </a:rPr>
              <a:t>D</a:t>
            </a:r>
            <a:r>
              <a:rPr lang="en-US" altLang="ru-RU" sz="1800" b="1">
                <a:latin typeface="Arial" panose="020B0604020202020204" pitchFamily="34" charset="0"/>
              </a:rPr>
              <a:t>X</a:t>
            </a:r>
            <a:r>
              <a:rPr lang="en-US" altLang="ru-RU" sz="1800" b="1" baseline="30000">
                <a:latin typeface="Arial" panose="020B0604020202020204" pitchFamily="34" charset="0"/>
              </a:rPr>
              <a:t>D</a:t>
            </a:r>
            <a:endParaRPr lang="ru-RU" altLang="ru-RU" sz="1800" b="1" baseline="30000">
              <a:latin typeface="Arial" panose="020B0604020202020204" pitchFamily="34" charset="0"/>
            </a:endParaRPr>
          </a:p>
        </p:txBody>
      </p:sp>
      <p:sp>
        <p:nvSpPr>
          <p:cNvPr id="58378" name="Oval 11">
            <a:extLst>
              <a:ext uri="{FF2B5EF4-FFF2-40B4-BE49-F238E27FC236}">
                <a16:creationId xmlns:a16="http://schemas.microsoft.com/office/drawing/2014/main" id="{746E72BF-E0BC-4823-AD58-60B68B03A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4797425"/>
            <a:ext cx="647700" cy="6477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X</a:t>
            </a:r>
            <a:r>
              <a:rPr lang="en-US" altLang="ru-RU" sz="1800" b="1" baseline="30000">
                <a:latin typeface="Arial" panose="020B0604020202020204" pitchFamily="34" charset="0"/>
              </a:rPr>
              <a:t>d</a:t>
            </a:r>
            <a:r>
              <a:rPr lang="en-US" altLang="ru-RU" sz="1800" b="1">
                <a:latin typeface="Arial" panose="020B0604020202020204" pitchFamily="34" charset="0"/>
              </a:rPr>
              <a:t>X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83F929CB-6D4F-4FE8-BA12-945DC5659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3429000"/>
            <a:ext cx="647700" cy="6477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latin typeface="Arial" charset="0"/>
              </a:rPr>
              <a:t>X</a:t>
            </a:r>
            <a:r>
              <a:rPr lang="en-US" b="1" baseline="30000" dirty="0">
                <a:latin typeface="Arial" charset="0"/>
              </a:rPr>
              <a:t>D</a:t>
            </a:r>
            <a:endParaRPr lang="ru-RU" b="1" baseline="30000" dirty="0">
              <a:latin typeface="Arial" charset="0"/>
            </a:endParaRPr>
          </a:p>
        </p:txBody>
      </p:sp>
      <p:grpSp>
        <p:nvGrpSpPr>
          <p:cNvPr id="58380" name="Group 17">
            <a:extLst>
              <a:ext uri="{FF2B5EF4-FFF2-40B4-BE49-F238E27FC236}">
                <a16:creationId xmlns:a16="http://schemas.microsoft.com/office/drawing/2014/main" id="{69E6AF6C-69C4-45A1-8925-02C0D0E77057}"/>
              </a:ext>
            </a:extLst>
          </p:cNvPr>
          <p:cNvGrpSpPr>
            <a:grpSpLocks/>
          </p:cNvGrpSpPr>
          <p:nvPr/>
        </p:nvGrpSpPr>
        <p:grpSpPr bwMode="auto">
          <a:xfrm>
            <a:off x="6743701" y="5589589"/>
            <a:ext cx="288925" cy="503237"/>
            <a:chOff x="1655" y="845"/>
            <a:chExt cx="182" cy="317"/>
          </a:xfrm>
        </p:grpSpPr>
        <p:sp>
          <p:nvSpPr>
            <p:cNvPr id="58427" name="Oval 18">
              <a:extLst>
                <a:ext uri="{FF2B5EF4-FFF2-40B4-BE49-F238E27FC236}">
                  <a16:creationId xmlns:a16="http://schemas.microsoft.com/office/drawing/2014/main" id="{93B54B85-FC62-49E1-BCCB-5D03BC396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845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58428" name="Line 19">
              <a:extLst>
                <a:ext uri="{FF2B5EF4-FFF2-40B4-BE49-F238E27FC236}">
                  <a16:creationId xmlns:a16="http://schemas.microsoft.com/office/drawing/2014/main" id="{BA1A850A-C855-4340-9804-D38344F8D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1026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9" name="Line 20">
              <a:extLst>
                <a:ext uri="{FF2B5EF4-FFF2-40B4-BE49-F238E27FC236}">
                  <a16:creationId xmlns:a16="http://schemas.microsoft.com/office/drawing/2014/main" id="{63A718C0-BD65-47A3-92B9-005930C53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071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8381" name="Group 21">
            <a:extLst>
              <a:ext uri="{FF2B5EF4-FFF2-40B4-BE49-F238E27FC236}">
                <a16:creationId xmlns:a16="http://schemas.microsoft.com/office/drawing/2014/main" id="{4EB38872-420B-4A92-9B6A-00A3F8629F92}"/>
              </a:ext>
            </a:extLst>
          </p:cNvPr>
          <p:cNvGrpSpPr>
            <a:grpSpLocks/>
          </p:cNvGrpSpPr>
          <p:nvPr/>
        </p:nvGrpSpPr>
        <p:grpSpPr bwMode="auto">
          <a:xfrm>
            <a:off x="3143251" y="5661025"/>
            <a:ext cx="288925" cy="503238"/>
            <a:chOff x="1655" y="845"/>
            <a:chExt cx="182" cy="317"/>
          </a:xfrm>
        </p:grpSpPr>
        <p:sp>
          <p:nvSpPr>
            <p:cNvPr id="58424" name="Oval 22">
              <a:extLst>
                <a:ext uri="{FF2B5EF4-FFF2-40B4-BE49-F238E27FC236}">
                  <a16:creationId xmlns:a16="http://schemas.microsoft.com/office/drawing/2014/main" id="{8CC8B109-4098-4676-A5BC-389436150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845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58425" name="Line 23">
              <a:extLst>
                <a:ext uri="{FF2B5EF4-FFF2-40B4-BE49-F238E27FC236}">
                  <a16:creationId xmlns:a16="http://schemas.microsoft.com/office/drawing/2014/main" id="{52630744-B103-4FC5-873D-055F6E9E3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1026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6" name="Line 24">
              <a:extLst>
                <a:ext uri="{FF2B5EF4-FFF2-40B4-BE49-F238E27FC236}">
                  <a16:creationId xmlns:a16="http://schemas.microsoft.com/office/drawing/2014/main" id="{FBDA1529-FDE7-443E-8F56-B3CF317BE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071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8382" name="Group 25">
            <a:extLst>
              <a:ext uri="{FF2B5EF4-FFF2-40B4-BE49-F238E27FC236}">
                <a16:creationId xmlns:a16="http://schemas.microsoft.com/office/drawing/2014/main" id="{63E0CB03-D0A2-4B2D-84D5-41702E52B257}"/>
              </a:ext>
            </a:extLst>
          </p:cNvPr>
          <p:cNvGrpSpPr>
            <a:grpSpLocks/>
          </p:cNvGrpSpPr>
          <p:nvPr/>
        </p:nvGrpSpPr>
        <p:grpSpPr bwMode="auto">
          <a:xfrm>
            <a:off x="7104064" y="2185989"/>
            <a:ext cx="288925" cy="433387"/>
            <a:chOff x="3878" y="890"/>
            <a:chExt cx="182" cy="273"/>
          </a:xfrm>
        </p:grpSpPr>
        <p:sp>
          <p:nvSpPr>
            <p:cNvPr id="58422" name="Oval 26">
              <a:extLst>
                <a:ext uri="{FF2B5EF4-FFF2-40B4-BE49-F238E27FC236}">
                  <a16:creationId xmlns:a16="http://schemas.microsoft.com/office/drawing/2014/main" id="{C1F7BEA7-21F9-435C-897C-BCE5B492F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981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58423" name="Line 27">
              <a:extLst>
                <a:ext uri="{FF2B5EF4-FFF2-40B4-BE49-F238E27FC236}">
                  <a16:creationId xmlns:a16="http://schemas.microsoft.com/office/drawing/2014/main" id="{9FC735A8-620B-4E82-90FB-A321012AF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890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8383" name="Group 28">
            <a:extLst>
              <a:ext uri="{FF2B5EF4-FFF2-40B4-BE49-F238E27FC236}">
                <a16:creationId xmlns:a16="http://schemas.microsoft.com/office/drawing/2014/main" id="{D59E549D-2C35-4448-B82E-23AA808D5D3D}"/>
              </a:ext>
            </a:extLst>
          </p:cNvPr>
          <p:cNvGrpSpPr>
            <a:grpSpLocks/>
          </p:cNvGrpSpPr>
          <p:nvPr/>
        </p:nvGrpSpPr>
        <p:grpSpPr bwMode="auto">
          <a:xfrm>
            <a:off x="8759826" y="5589589"/>
            <a:ext cx="288925" cy="433387"/>
            <a:chOff x="3878" y="890"/>
            <a:chExt cx="182" cy="273"/>
          </a:xfrm>
        </p:grpSpPr>
        <p:sp>
          <p:nvSpPr>
            <p:cNvPr id="58420" name="Oval 29">
              <a:extLst>
                <a:ext uri="{FF2B5EF4-FFF2-40B4-BE49-F238E27FC236}">
                  <a16:creationId xmlns:a16="http://schemas.microsoft.com/office/drawing/2014/main" id="{037BCB82-87D4-40F0-83C4-BC45917D2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981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58421" name="Line 30">
              <a:extLst>
                <a:ext uri="{FF2B5EF4-FFF2-40B4-BE49-F238E27FC236}">
                  <a16:creationId xmlns:a16="http://schemas.microsoft.com/office/drawing/2014/main" id="{388B366D-CC25-44B8-A041-AB2919C3C0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890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8384" name="Group 31">
            <a:extLst>
              <a:ext uri="{FF2B5EF4-FFF2-40B4-BE49-F238E27FC236}">
                <a16:creationId xmlns:a16="http://schemas.microsoft.com/office/drawing/2014/main" id="{CAAE46BC-63C2-42C5-B898-2A17204B7CE6}"/>
              </a:ext>
            </a:extLst>
          </p:cNvPr>
          <p:cNvGrpSpPr>
            <a:grpSpLocks/>
          </p:cNvGrpSpPr>
          <p:nvPr/>
        </p:nvGrpSpPr>
        <p:grpSpPr bwMode="auto">
          <a:xfrm>
            <a:off x="5087939" y="5661025"/>
            <a:ext cx="288925" cy="433388"/>
            <a:chOff x="3878" y="890"/>
            <a:chExt cx="182" cy="273"/>
          </a:xfrm>
        </p:grpSpPr>
        <p:sp>
          <p:nvSpPr>
            <p:cNvPr id="58418" name="Oval 32">
              <a:extLst>
                <a:ext uri="{FF2B5EF4-FFF2-40B4-BE49-F238E27FC236}">
                  <a16:creationId xmlns:a16="http://schemas.microsoft.com/office/drawing/2014/main" id="{A809845A-8840-485C-BF23-2B8DDF615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981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58419" name="Line 33">
              <a:extLst>
                <a:ext uri="{FF2B5EF4-FFF2-40B4-BE49-F238E27FC236}">
                  <a16:creationId xmlns:a16="http://schemas.microsoft.com/office/drawing/2014/main" id="{1B7299E7-A941-4FCB-9EB6-6692AB4339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890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85" name="Text Box 34">
            <a:extLst>
              <a:ext uri="{FF2B5EF4-FFF2-40B4-BE49-F238E27FC236}">
                <a16:creationId xmlns:a16="http://schemas.microsoft.com/office/drawing/2014/main" id="{BB03F18E-33E7-4490-B190-F296FC54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2035176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</a:rPr>
              <a:t>X</a:t>
            </a:r>
            <a:endParaRPr lang="ru-RU" altLang="ru-RU" sz="2000" b="1">
              <a:latin typeface="Arial" panose="020B0604020202020204" pitchFamily="34" charset="0"/>
            </a:endParaRPr>
          </a:p>
        </p:txBody>
      </p:sp>
      <p:sp>
        <p:nvSpPr>
          <p:cNvPr id="58386" name="Text Box 35">
            <a:extLst>
              <a:ext uri="{FF2B5EF4-FFF2-40B4-BE49-F238E27FC236}">
                <a16:creationId xmlns:a16="http://schemas.microsoft.com/office/drawing/2014/main" id="{F621A449-FA1E-4D7F-ABC0-2E41AE329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4" y="2081214"/>
            <a:ext cx="4159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P</a:t>
            </a:r>
            <a:r>
              <a:rPr lang="ru-RU" altLang="ru-RU" sz="1800" b="1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8387" name="Text Box 36">
            <a:extLst>
              <a:ext uri="{FF2B5EF4-FFF2-40B4-BE49-F238E27FC236}">
                <a16:creationId xmlns:a16="http://schemas.microsoft.com/office/drawing/2014/main" id="{8735BC80-81E5-4C8F-A708-83B4BB92F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4959350"/>
            <a:ext cx="46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anose="020B0604020202020204" pitchFamily="34" charset="0"/>
              </a:rPr>
              <a:t>F</a:t>
            </a:r>
            <a:r>
              <a:rPr lang="en-US" altLang="ru-RU" sz="1400" b="1">
                <a:latin typeface="Arial" panose="020B0604020202020204" pitchFamily="34" charset="0"/>
              </a:rPr>
              <a:t>1</a:t>
            </a:r>
            <a:endParaRPr lang="ru-RU" altLang="ru-RU" sz="1400" b="1">
              <a:latin typeface="Arial" panose="020B0604020202020204" pitchFamily="34" charset="0"/>
            </a:endParaRPr>
          </a:p>
        </p:txBody>
      </p:sp>
      <p:sp>
        <p:nvSpPr>
          <p:cNvPr id="58388" name="Text Box 37">
            <a:extLst>
              <a:ext uri="{FF2B5EF4-FFF2-40B4-BE49-F238E27FC236}">
                <a16:creationId xmlns:a16="http://schemas.microsoft.com/office/drawing/2014/main" id="{604BFB75-77AC-4D95-BCB2-6F6C9BAD9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3573464"/>
            <a:ext cx="5064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G</a:t>
            </a:r>
            <a:r>
              <a:rPr lang="ru-RU" altLang="ru-RU" sz="1800" b="1">
                <a:latin typeface="Arial" panose="020B0604020202020204" pitchFamily="34" charset="0"/>
              </a:rPr>
              <a:t>: </a:t>
            </a:r>
          </a:p>
        </p:txBody>
      </p:sp>
      <p:sp>
        <p:nvSpPr>
          <p:cNvPr id="58389" name="Line 38">
            <a:extLst>
              <a:ext uri="{FF2B5EF4-FFF2-40B4-BE49-F238E27FC236}">
                <a16:creationId xmlns:a16="http://schemas.microsoft.com/office/drawing/2014/main" id="{CA09E6A3-7357-4648-986F-8992D3F894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9513" y="2492376"/>
            <a:ext cx="360362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0" name="Line 39">
            <a:extLst>
              <a:ext uri="{FF2B5EF4-FFF2-40B4-BE49-F238E27FC236}">
                <a16:creationId xmlns:a16="http://schemas.microsoft.com/office/drawing/2014/main" id="{02D3F5DA-8F0A-41E5-BDB9-A03A01D11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8" y="2492376"/>
            <a:ext cx="360362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1" name="Line 40">
            <a:extLst>
              <a:ext uri="{FF2B5EF4-FFF2-40B4-BE49-F238E27FC236}">
                <a16:creationId xmlns:a16="http://schemas.microsoft.com/office/drawing/2014/main" id="{F8B2EE39-B90C-44A9-B70B-ED8512FBE5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9150" y="4076701"/>
            <a:ext cx="2159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2" name="Line 41">
            <a:extLst>
              <a:ext uri="{FF2B5EF4-FFF2-40B4-BE49-F238E27FC236}">
                <a16:creationId xmlns:a16="http://schemas.microsoft.com/office/drawing/2014/main" id="{ECB329FF-E166-4E9F-8B2C-E8553B54D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8" y="4005264"/>
            <a:ext cx="1223962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3" name="Line 42">
            <a:extLst>
              <a:ext uri="{FF2B5EF4-FFF2-40B4-BE49-F238E27FC236}">
                <a16:creationId xmlns:a16="http://schemas.microsoft.com/office/drawing/2014/main" id="{AF46AE03-24B3-45B1-99AF-AA9887A54C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8525" y="2565400"/>
            <a:ext cx="4318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4" name="Line 43">
            <a:extLst>
              <a:ext uri="{FF2B5EF4-FFF2-40B4-BE49-F238E27FC236}">
                <a16:creationId xmlns:a16="http://schemas.microsoft.com/office/drawing/2014/main" id="{A2D6C4E2-84F4-4A4A-9DBF-4C81DA589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9" y="2565400"/>
            <a:ext cx="504825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5" name="Line 44">
            <a:extLst>
              <a:ext uri="{FF2B5EF4-FFF2-40B4-BE49-F238E27FC236}">
                <a16:creationId xmlns:a16="http://schemas.microsoft.com/office/drawing/2014/main" id="{507A407E-3BB8-4997-9351-302B90A4B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8388" y="4076701"/>
            <a:ext cx="2159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6" name="Line 45">
            <a:extLst>
              <a:ext uri="{FF2B5EF4-FFF2-40B4-BE49-F238E27FC236}">
                <a16:creationId xmlns:a16="http://schemas.microsoft.com/office/drawing/2014/main" id="{C0C9A50C-DDC6-4040-B30C-C86DE6D98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5275" y="3933826"/>
            <a:ext cx="295275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7" name="Line 46">
            <a:extLst>
              <a:ext uri="{FF2B5EF4-FFF2-40B4-BE49-F238E27FC236}">
                <a16:creationId xmlns:a16="http://schemas.microsoft.com/office/drawing/2014/main" id="{5298434E-1254-4ECF-8D52-06A9C724D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9" y="4005264"/>
            <a:ext cx="1512887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8" name="Line 47">
            <a:extLst>
              <a:ext uri="{FF2B5EF4-FFF2-40B4-BE49-F238E27FC236}">
                <a16:creationId xmlns:a16="http://schemas.microsoft.com/office/drawing/2014/main" id="{82D7D7FC-4411-4F59-BC3C-67E9F5BE7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3933825"/>
            <a:ext cx="3384550" cy="1150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9" name="Line 48">
            <a:extLst>
              <a:ext uri="{FF2B5EF4-FFF2-40B4-BE49-F238E27FC236}">
                <a16:creationId xmlns:a16="http://schemas.microsoft.com/office/drawing/2014/main" id="{6F6CF928-2F53-481B-8A96-385BF303A3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8163" y="4076701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00" name="Line 49">
            <a:extLst>
              <a:ext uri="{FF2B5EF4-FFF2-40B4-BE49-F238E27FC236}">
                <a16:creationId xmlns:a16="http://schemas.microsoft.com/office/drawing/2014/main" id="{C9B28A3C-B492-45DE-899E-4D03A4E686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5051" y="3933825"/>
            <a:ext cx="3313113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8401" name="Group 50">
            <a:extLst>
              <a:ext uri="{FF2B5EF4-FFF2-40B4-BE49-F238E27FC236}">
                <a16:creationId xmlns:a16="http://schemas.microsoft.com/office/drawing/2014/main" id="{EB3C5CAA-A0C7-4FBD-ABA2-B1E8AFA6DDC0}"/>
              </a:ext>
            </a:extLst>
          </p:cNvPr>
          <p:cNvGrpSpPr>
            <a:grpSpLocks/>
          </p:cNvGrpSpPr>
          <p:nvPr/>
        </p:nvGrpSpPr>
        <p:grpSpPr bwMode="auto">
          <a:xfrm>
            <a:off x="5087939" y="5661025"/>
            <a:ext cx="288925" cy="433388"/>
            <a:chOff x="3878" y="890"/>
            <a:chExt cx="182" cy="273"/>
          </a:xfrm>
        </p:grpSpPr>
        <p:sp>
          <p:nvSpPr>
            <p:cNvPr id="58416" name="Oval 51">
              <a:extLst>
                <a:ext uri="{FF2B5EF4-FFF2-40B4-BE49-F238E27FC236}">
                  <a16:creationId xmlns:a16="http://schemas.microsoft.com/office/drawing/2014/main" id="{532B2ED3-337A-4E83-A7EA-F55203E15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981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58417" name="Line 52">
              <a:extLst>
                <a:ext uri="{FF2B5EF4-FFF2-40B4-BE49-F238E27FC236}">
                  <a16:creationId xmlns:a16="http://schemas.microsoft.com/office/drawing/2014/main" id="{78BE2B18-FE93-4ED5-B95D-E801A1310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890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8402" name="Group 61">
            <a:extLst>
              <a:ext uri="{FF2B5EF4-FFF2-40B4-BE49-F238E27FC236}">
                <a16:creationId xmlns:a16="http://schemas.microsoft.com/office/drawing/2014/main" id="{3CD1719F-9603-45C4-9195-CF095BB0240E}"/>
              </a:ext>
            </a:extLst>
          </p:cNvPr>
          <p:cNvGrpSpPr>
            <a:grpSpLocks/>
          </p:cNvGrpSpPr>
          <p:nvPr/>
        </p:nvGrpSpPr>
        <p:grpSpPr bwMode="auto">
          <a:xfrm>
            <a:off x="3143251" y="5661025"/>
            <a:ext cx="288925" cy="503238"/>
            <a:chOff x="1655" y="845"/>
            <a:chExt cx="182" cy="317"/>
          </a:xfrm>
        </p:grpSpPr>
        <p:sp>
          <p:nvSpPr>
            <p:cNvPr id="58413" name="Oval 62">
              <a:extLst>
                <a:ext uri="{FF2B5EF4-FFF2-40B4-BE49-F238E27FC236}">
                  <a16:creationId xmlns:a16="http://schemas.microsoft.com/office/drawing/2014/main" id="{7FBE3DB9-2966-4884-ABFF-78418BB9C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845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58414" name="Line 63">
              <a:extLst>
                <a:ext uri="{FF2B5EF4-FFF2-40B4-BE49-F238E27FC236}">
                  <a16:creationId xmlns:a16="http://schemas.microsoft.com/office/drawing/2014/main" id="{B044767D-DE36-46FF-9F29-63B93EA88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1026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5" name="Line 64">
              <a:extLst>
                <a:ext uri="{FF2B5EF4-FFF2-40B4-BE49-F238E27FC236}">
                  <a16:creationId xmlns:a16="http://schemas.microsoft.com/office/drawing/2014/main" id="{05AB5F29-5C72-41AD-82E7-8F4218214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071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8403" name="Group 69">
            <a:extLst>
              <a:ext uri="{FF2B5EF4-FFF2-40B4-BE49-F238E27FC236}">
                <a16:creationId xmlns:a16="http://schemas.microsoft.com/office/drawing/2014/main" id="{E0EC6950-C79D-446D-AEB8-B13EEAA57DF1}"/>
              </a:ext>
            </a:extLst>
          </p:cNvPr>
          <p:cNvGrpSpPr>
            <a:grpSpLocks/>
          </p:cNvGrpSpPr>
          <p:nvPr/>
        </p:nvGrpSpPr>
        <p:grpSpPr bwMode="auto">
          <a:xfrm>
            <a:off x="8759826" y="5589589"/>
            <a:ext cx="288925" cy="433387"/>
            <a:chOff x="3878" y="890"/>
            <a:chExt cx="182" cy="273"/>
          </a:xfrm>
        </p:grpSpPr>
        <p:sp>
          <p:nvSpPr>
            <p:cNvPr id="58411" name="Oval 70">
              <a:extLst>
                <a:ext uri="{FF2B5EF4-FFF2-40B4-BE49-F238E27FC236}">
                  <a16:creationId xmlns:a16="http://schemas.microsoft.com/office/drawing/2014/main" id="{92840157-BB31-43A7-A325-756E495CD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981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58412" name="Line 71">
              <a:extLst>
                <a:ext uri="{FF2B5EF4-FFF2-40B4-BE49-F238E27FC236}">
                  <a16:creationId xmlns:a16="http://schemas.microsoft.com/office/drawing/2014/main" id="{157F3B16-7C93-4838-A5FE-6EC85E2E01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890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8404" name="Group 13">
            <a:extLst>
              <a:ext uri="{FF2B5EF4-FFF2-40B4-BE49-F238E27FC236}">
                <a16:creationId xmlns:a16="http://schemas.microsoft.com/office/drawing/2014/main" id="{46456643-0FB3-4C7E-BDEA-FBA1D3A5E0E2}"/>
              </a:ext>
            </a:extLst>
          </p:cNvPr>
          <p:cNvGrpSpPr>
            <a:grpSpLocks/>
          </p:cNvGrpSpPr>
          <p:nvPr/>
        </p:nvGrpSpPr>
        <p:grpSpPr bwMode="auto">
          <a:xfrm>
            <a:off x="3471864" y="2273300"/>
            <a:ext cx="288925" cy="503238"/>
            <a:chOff x="1655" y="845"/>
            <a:chExt cx="182" cy="317"/>
          </a:xfrm>
        </p:grpSpPr>
        <p:sp>
          <p:nvSpPr>
            <p:cNvPr id="58408" name="Oval 14">
              <a:extLst>
                <a:ext uri="{FF2B5EF4-FFF2-40B4-BE49-F238E27FC236}">
                  <a16:creationId xmlns:a16="http://schemas.microsoft.com/office/drawing/2014/main" id="{58EEFC1C-D3E1-4B0D-AB12-D21F91D8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845"/>
              <a:ext cx="182" cy="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58409" name="Line 15">
              <a:extLst>
                <a:ext uri="{FF2B5EF4-FFF2-40B4-BE49-F238E27FC236}">
                  <a16:creationId xmlns:a16="http://schemas.microsoft.com/office/drawing/2014/main" id="{63384F0A-400A-418B-8ABC-41184CD9B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1026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0" name="Line 16">
              <a:extLst>
                <a:ext uri="{FF2B5EF4-FFF2-40B4-BE49-F238E27FC236}">
                  <a16:creationId xmlns:a16="http://schemas.microsoft.com/office/drawing/2014/main" id="{DD6C3317-8EAE-474E-B9B3-63CCB8529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071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A856AC-DFD1-44DF-A4D2-513BC771C835}"/>
              </a:ext>
            </a:extLst>
          </p:cNvPr>
          <p:cNvSpPr/>
          <p:nvPr/>
        </p:nvSpPr>
        <p:spPr>
          <a:xfrm>
            <a:off x="2493963" y="260351"/>
            <a:ext cx="7127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Наследование дальтонизма у человека </a:t>
            </a:r>
            <a:endParaRPr lang="ru-RU" sz="3200" dirty="0">
              <a:solidFill>
                <a:srgbClr val="FF99FF"/>
              </a:solidFill>
              <a:latin typeface="Arial" charset="0"/>
            </a:endParaRPr>
          </a:p>
        </p:txBody>
      </p:sp>
      <p:sp>
        <p:nvSpPr>
          <p:cNvPr id="69" name="Text Box 36">
            <a:extLst>
              <a:ext uri="{FF2B5EF4-FFF2-40B4-BE49-F238E27FC236}">
                <a16:creationId xmlns:a16="http://schemas.microsoft.com/office/drawing/2014/main" id="{51AC2A40-3E36-4CAC-8F97-FE613C180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1125538"/>
            <a:ext cx="32750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/>
              <a:t>Здоровая женщина, </a:t>
            </a:r>
          </a:p>
          <a:p>
            <a:pPr algn="ctr" eaLnBrk="1" hangingPunct="1">
              <a:defRPr/>
            </a:pPr>
            <a:r>
              <a:rPr lang="ru-RU" sz="1600" dirty="0"/>
              <a:t>носительница гена дальтонизма</a:t>
            </a:r>
            <a:endParaRPr lang="ru-RU" sz="1050" dirty="0"/>
          </a:p>
        </p:txBody>
      </p:sp>
      <p:sp>
        <p:nvSpPr>
          <p:cNvPr id="70" name="Text Box 36">
            <a:extLst>
              <a:ext uri="{FF2B5EF4-FFF2-40B4-BE49-F238E27FC236}">
                <a16:creationId xmlns:a16="http://schemas.microsoft.com/office/drawing/2014/main" id="{CEE2AC3B-26FC-4C94-AF19-4AF8A2E17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1276351"/>
            <a:ext cx="2033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/>
              <a:t>Здоровый мужчина</a:t>
            </a:r>
            <a:endParaRPr lang="ru-RU" sz="1050" dirty="0"/>
          </a:p>
        </p:txBody>
      </p:sp>
    </p:spTree>
  </p:cSld>
  <p:clrMapOvr>
    <a:masterClrMapping/>
  </p:clrMapOvr>
  <p:transition spd="slow" advClick="0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http://player.myshared.ru/414443/data/images/img13.jpg">
            <a:extLst>
              <a:ext uri="{FF2B5EF4-FFF2-40B4-BE49-F238E27FC236}">
                <a16:creationId xmlns:a16="http://schemas.microsoft.com/office/drawing/2014/main" id="{9B1C4E12-0A8D-4D0E-ADF8-CEEF26DB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2226"/>
            <a:ext cx="38290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6" descr="http://player.myshared.ru/414443/data/images/img14.jpg">
            <a:extLst>
              <a:ext uri="{FF2B5EF4-FFF2-40B4-BE49-F238E27FC236}">
                <a16:creationId xmlns:a16="http://schemas.microsoft.com/office/drawing/2014/main" id="{8A0167AD-BEB7-4497-8CB5-69FB3AD6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808288"/>
            <a:ext cx="6235700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7FE725-7795-48AE-802D-0983FD05961A}"/>
              </a:ext>
            </a:extLst>
          </p:cNvPr>
          <p:cNvSpPr/>
          <p:nvPr/>
        </p:nvSpPr>
        <p:spPr>
          <a:xfrm>
            <a:off x="5743575" y="549275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Наследование </a:t>
            </a:r>
          </a:p>
          <a:p>
            <a:pPr algn="ctr"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черепаховой окраски </a:t>
            </a:r>
          </a:p>
          <a:p>
            <a:pPr algn="ctr"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кошек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1">
            <a:extLst>
              <a:ext uri="{FF2B5EF4-FFF2-40B4-BE49-F238E27FC236}">
                <a16:creationId xmlns:a16="http://schemas.microsoft.com/office/drawing/2014/main" id="{ECF27052-1044-4F31-AAC7-E27EDAD76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27025"/>
            <a:ext cx="6840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Y-</a:t>
            </a: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сцепленное</a:t>
            </a:r>
            <a:r>
              <a:rPr lang="en-US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наследование (</a:t>
            </a:r>
            <a:r>
              <a:rPr lang="ru-RU" altLang="ru-RU" sz="2400" b="1" dirty="0" err="1">
                <a:solidFill>
                  <a:srgbClr val="0070C0"/>
                </a:solidFill>
                <a:latin typeface="Arial" panose="020B0604020202020204" pitchFamily="34" charset="0"/>
              </a:rPr>
              <a:t>голандрическое</a:t>
            </a: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60419" name="Прямоугольник 2">
            <a:extLst>
              <a:ext uri="{FF2B5EF4-FFF2-40B4-BE49-F238E27FC236}">
                <a16:creationId xmlns:a16="http://schemas.microsoft.com/office/drawing/2014/main" id="{F9F487EF-C820-4B6C-89AD-F42B313C8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412875"/>
            <a:ext cx="799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При данном типе наследования признак передается от отца к сыну.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82836-CE62-478F-97A9-092E12F7E6BD}"/>
              </a:ext>
            </a:extLst>
          </p:cNvPr>
          <p:cNvSpPr/>
          <p:nvPr/>
        </p:nvSpPr>
        <p:spPr>
          <a:xfrm>
            <a:off x="2025651" y="2636839"/>
            <a:ext cx="4951413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/>
              <a:t>Примеры</a:t>
            </a:r>
            <a:r>
              <a:rPr lang="ru-RU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облысение;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гипертрихоз (</a:t>
            </a:r>
            <a:r>
              <a:rPr lang="ru-RU" dirty="0" err="1"/>
              <a:t>оволосенение</a:t>
            </a:r>
            <a:r>
              <a:rPr lang="ru-RU" dirty="0"/>
              <a:t> </a:t>
            </a:r>
            <a:r>
              <a:rPr lang="ru-RU" dirty="0" err="1"/>
              <a:t>козелка</a:t>
            </a:r>
            <a:r>
              <a:rPr lang="ru-RU" dirty="0"/>
              <a:t> ушной раковины в зрелом возрасте);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наличие перепонок на нижних конечностях;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ихтиоз (чешуйчатость и пятнистое утолщение кожи).</a:t>
            </a:r>
          </a:p>
        </p:txBody>
      </p:sp>
      <p:pic>
        <p:nvPicPr>
          <p:cNvPr id="60421" name="Picture 3">
            <a:extLst>
              <a:ext uri="{FF2B5EF4-FFF2-40B4-BE49-F238E27FC236}">
                <a16:creationId xmlns:a16="http://schemas.microsoft.com/office/drawing/2014/main" id="{84BB2E45-6AF3-463A-801B-60596CDA5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0"/>
          <a:stretch>
            <a:fillRect/>
          </a:stretch>
        </p:blipFill>
        <p:spPr bwMode="auto">
          <a:xfrm>
            <a:off x="7175501" y="2133600"/>
            <a:ext cx="3097213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>
            <a:extLst>
              <a:ext uri="{FF2B5EF4-FFF2-40B4-BE49-F238E27FC236}">
                <a16:creationId xmlns:a16="http://schemas.microsoft.com/office/drawing/2014/main" id="{76707081-B993-450D-A249-AA2F0335E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76250"/>
            <a:ext cx="7993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66"/>
                </a:solidFill>
                <a:latin typeface="Arial" panose="020B0604020202020204" pitchFamily="34" charset="0"/>
              </a:rPr>
              <a:t>Аутосомные признаки,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66"/>
                </a:solidFill>
                <a:latin typeface="Arial" panose="020B0604020202020204" pitchFamily="34" charset="0"/>
              </a:rPr>
              <a:t>проявление которых связано с полом</a:t>
            </a:r>
          </a:p>
        </p:txBody>
      </p:sp>
      <p:sp>
        <p:nvSpPr>
          <p:cNvPr id="61443" name="TextBox 4">
            <a:extLst>
              <a:ext uri="{FF2B5EF4-FFF2-40B4-BE49-F238E27FC236}">
                <a16:creationId xmlns:a16="http://schemas.microsoft.com/office/drawing/2014/main" id="{D4D177AE-98F0-4721-AD54-03EA26E5D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9" y="1611313"/>
            <a:ext cx="3311525" cy="830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cs typeface="Arial" panose="020B0604020202020204" pitchFamily="34" charset="0"/>
              </a:rPr>
              <a:t>Признаки, ограниченные полом</a:t>
            </a:r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61444" name="TextBox 3">
            <a:extLst>
              <a:ext uri="{FF2B5EF4-FFF2-40B4-BE49-F238E27FC236}">
                <a16:creationId xmlns:a16="http://schemas.microsoft.com/office/drawing/2014/main" id="{45CE7D57-46A4-4979-8886-C08F25106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4" y="1628776"/>
            <a:ext cx="4122737" cy="830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cs typeface="Arial" panose="020B0604020202020204" pitchFamily="34" charset="0"/>
              </a:rPr>
              <a:t>Признаки,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cs typeface="Arial" panose="020B0604020202020204" pitchFamily="34" charset="0"/>
              </a:rPr>
              <a:t>контролируемые полом</a:t>
            </a:r>
            <a:endParaRPr lang="ru-RU" altLang="ru-RU" sz="1400" b="1">
              <a:cs typeface="Arial" panose="020B0604020202020204" pitchFamily="34" charset="0"/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3E627422-278A-4AFB-8DEC-78C17F125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2779713"/>
            <a:ext cx="40338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Гены данных признаков могут быть унаследованы и мужчинами и женщинами, но проявляются только у женщин.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Например: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/>
              <a:t>увеличение груди у млекопитающих типично только для самок;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1446" name="Прямоугольник 5">
            <a:extLst>
              <a:ext uri="{FF2B5EF4-FFF2-40B4-BE49-F238E27FC236}">
                <a16:creationId xmlns:a16="http://schemas.microsoft.com/office/drawing/2014/main" id="{88C50363-C845-47E7-AA8E-DAFFC9B4D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9" y="2997200"/>
            <a:ext cx="39973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Ген унаследован обоими полами, но выражен по-разному в фенотипе мужчин и женщин.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Например: облысение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У мужчин выраженное отсутствие волос на голове, а у женщин тонкие, редкие и т.д.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A17FC9-B74C-4209-9B5F-2D2B34F00670}"/>
              </a:ext>
            </a:extLst>
          </p:cNvPr>
          <p:cNvSpPr/>
          <p:nvPr/>
        </p:nvSpPr>
        <p:spPr>
          <a:xfrm>
            <a:off x="2351088" y="476251"/>
            <a:ext cx="79930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расхождение половых хромосом</a:t>
            </a:r>
          </a:p>
        </p:txBody>
      </p:sp>
      <p:pic>
        <p:nvPicPr>
          <p:cNvPr id="62467" name="Picture 2">
            <a:extLst>
              <a:ext uri="{FF2B5EF4-FFF2-40B4-BE49-F238E27FC236}">
                <a16:creationId xmlns:a16="http://schemas.microsoft.com/office/drawing/2014/main" id="{B480423A-A1B9-4293-BFAB-5FF42699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268413"/>
            <a:ext cx="66770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8" name="Прямоугольник 2">
            <a:extLst>
              <a:ext uri="{FF2B5EF4-FFF2-40B4-BE49-F238E27FC236}">
                <a16:creationId xmlns:a16="http://schemas.microsoft.com/office/drawing/2014/main" id="{45D72276-FE6C-4EBD-88DD-DBD5F42A2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5157788"/>
            <a:ext cx="4360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Х0 - синдром Шерешевского-Тернера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ХХХ – синдром триплоХ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ХХУ – синдром Клайнфельтера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У0 – гибель в эмбриональном периоде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>
            <a:extLst>
              <a:ext uri="{FF2B5EF4-FFF2-40B4-BE49-F238E27FC236}">
                <a16:creationId xmlns:a16="http://schemas.microsoft.com/office/drawing/2014/main" id="{B8D9469D-C9AD-4463-9F30-4B47A696478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333376"/>
            <a:ext cx="8229600" cy="617375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FBB451-BD9B-4681-A405-616FD79288DC}"/>
              </a:ext>
            </a:extLst>
          </p:cNvPr>
          <p:cNvSpPr/>
          <p:nvPr/>
        </p:nvSpPr>
        <p:spPr>
          <a:xfrm>
            <a:off x="1919288" y="1773239"/>
            <a:ext cx="7993062" cy="935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5560008F-1176-4190-8137-0CCECE7A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214313"/>
            <a:ext cx="8229600" cy="1040329"/>
          </a:xfrm>
        </p:spPr>
        <p:txBody>
          <a:bodyPr/>
          <a:lstStyle/>
          <a:p>
            <a:pPr algn="ctr" eaLnBrk="1" hangingPunct="1"/>
            <a:r>
              <a:rPr lang="ru-RU" altLang="ru-RU" sz="2800" b="1" dirty="0"/>
              <a:t>Первый закон Менделя</a:t>
            </a:r>
            <a:r>
              <a:rPr lang="ru-RU" altLang="ru-RU" sz="2800" dirty="0"/>
              <a:t> - закон единообразия гибридов первого поколения</a:t>
            </a: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EC4CA528-36EF-4681-8A08-B06605682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9" y="3422651"/>
            <a:ext cx="5087937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5AEB5B3-7A53-4F9B-802F-8F531603B43B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1428750"/>
          <a:ext cx="4857750" cy="1714500"/>
        </p:xfrm>
        <a:graphic>
          <a:graphicData uri="http://schemas.openxmlformats.org/drawingml/2006/table">
            <a:tbl>
              <a:tblPr/>
              <a:tblGrid>
                <a:gridCol w="268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Признак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Ген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Генотип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Желтый горох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АА, Аа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Зеленый горох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24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- 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2" name="Прямоугольник 6">
            <a:extLst>
              <a:ext uri="{FF2B5EF4-FFF2-40B4-BE49-F238E27FC236}">
                <a16:creationId xmlns:a16="http://schemas.microsoft.com/office/drawing/2014/main" id="{0B81C161-00BA-4383-9F53-A69AF8404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4189414"/>
            <a:ext cx="23987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100%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единообразие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4BF2A676-938F-4610-903E-6E46A8E1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96925"/>
          </a:xfrm>
        </p:spPr>
        <p:txBody>
          <a:bodyPr/>
          <a:lstStyle/>
          <a:p>
            <a:pPr algn="ctr" eaLnBrk="1" hangingPunct="1"/>
            <a:r>
              <a:rPr lang="ru-RU" altLang="ru-RU" sz="2800" b="1" dirty="0"/>
              <a:t>Второй закон Менделя</a:t>
            </a:r>
            <a:r>
              <a:rPr lang="ru-RU" altLang="ru-RU" sz="2800" dirty="0"/>
              <a:t> - закон расщепления</a:t>
            </a:r>
          </a:p>
        </p:txBody>
      </p:sp>
      <p:sp>
        <p:nvSpPr>
          <p:cNvPr id="15363" name="Прямоугольник 4">
            <a:extLst>
              <a:ext uri="{FF2B5EF4-FFF2-40B4-BE49-F238E27FC236}">
                <a16:creationId xmlns:a16="http://schemas.microsoft.com/office/drawing/2014/main" id="{7322BBEF-E8E7-4214-BE1C-6F2396BD0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5572125"/>
            <a:ext cx="5492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Расщепление по генотипу - </a:t>
            </a:r>
            <a:r>
              <a:rPr lang="ru-RU" altLang="ru-RU" sz="2800" b="1"/>
              <a:t>1: 2 :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Расщепление по фенотипу - </a:t>
            </a:r>
            <a:r>
              <a:rPr lang="ru-RU" altLang="ru-RU" sz="2800" b="1"/>
              <a:t>3 : 1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AB5FC491-D237-409A-BCF4-F2552D93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1143001"/>
            <a:ext cx="694848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F303D0B4-7DF9-4731-BA2F-EC413639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i="1" dirty="0">
                <a:solidFill>
                  <a:srgbClr val="00B0F0"/>
                </a:solidFill>
              </a:rPr>
              <a:t>Гипотеза чистоты гамет</a:t>
            </a:r>
            <a:endParaRPr lang="ru-RU" altLang="ru-RU" sz="3600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F8E25D-D560-4377-B950-36D6AFB06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0" y="836613"/>
            <a:ext cx="8229600" cy="29527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/>
              <a:t>Гипотеза была предложена в 1902г. У. </a:t>
            </a:r>
            <a:r>
              <a:rPr lang="ru-RU" sz="2400" dirty="0" err="1"/>
              <a:t>Бэтсоном</a:t>
            </a:r>
            <a:r>
              <a:rPr lang="ru-RU" sz="2400" dirty="0"/>
              <a:t> и имеет 2 положения:</a:t>
            </a:r>
          </a:p>
          <a:p>
            <a:pPr>
              <a:defRPr/>
            </a:pPr>
            <a:r>
              <a:rPr lang="ru-RU" sz="2400" dirty="0"/>
              <a:t>вследствие независимого расхождения гомологичных хромосом и хроматид во время мейоза из каждой пары аллелей в гамету попадает только один ген.</a:t>
            </a:r>
          </a:p>
          <a:p>
            <a:pPr>
              <a:defRPr/>
            </a:pPr>
            <a:r>
              <a:rPr lang="ru-RU" sz="2400" dirty="0"/>
              <a:t>у гибридного организма гены не </a:t>
            </a:r>
            <a:r>
              <a:rPr lang="ru-RU" sz="2400" dirty="0" err="1"/>
              <a:t>гибридизируются</a:t>
            </a:r>
            <a:r>
              <a:rPr lang="ru-RU" sz="2400" dirty="0"/>
              <a:t> (не смешиваются), а находятся в чистом аллельном состоянии.</a:t>
            </a:r>
          </a:p>
          <a:p>
            <a:pPr>
              <a:defRPr/>
            </a:pPr>
            <a:endParaRPr lang="ru-RU" sz="2400" dirty="0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C7347229-2D61-43E2-8163-9CEBD0CE1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3644900"/>
            <a:ext cx="54451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95C61119-15D8-4F07-A1E9-5D22A437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/>
              <a:t>Третий закон Менделя</a:t>
            </a:r>
            <a:r>
              <a:rPr lang="ru-RU" altLang="ru-RU" sz="2800" dirty="0"/>
              <a:t> закон независимого комбинирования признаков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48E94B8-4A1F-4E7F-B5A3-C33177F1ADD1}"/>
              </a:ext>
            </a:extLst>
          </p:cNvPr>
          <p:cNvGraphicFramePr>
            <a:graphicFrameLocks noGrp="1"/>
          </p:cNvGraphicFramePr>
          <p:nvPr/>
        </p:nvGraphicFramePr>
        <p:xfrm>
          <a:off x="2667001" y="1643063"/>
          <a:ext cx="7286625" cy="3929064"/>
        </p:xfrm>
        <a:graphic>
          <a:graphicData uri="http://schemas.openxmlformats.org/drawingml/2006/table">
            <a:tbl>
              <a:tblPr/>
              <a:tblGrid>
                <a:gridCol w="3810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Признак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Ген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Генотип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Желтый горох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АА, Аа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Зеленый горох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Гладкий горох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ВВ, В_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Морщинистый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24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- 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20C3C21-8368-469D-9779-9DB9FA6C6FF0}"/>
              </a:ext>
            </a:extLst>
          </p:cNvPr>
          <p:cNvGraphicFramePr>
            <a:graphicFrameLocks noGrp="1"/>
          </p:cNvGraphicFramePr>
          <p:nvPr/>
        </p:nvGraphicFramePr>
        <p:xfrm>
          <a:off x="6310313" y="1857375"/>
          <a:ext cx="4214812" cy="1830388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9/16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А_ В_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Желтый гладкий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3/16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А_ вв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Желтый морщинистый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3/16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аа В_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Зеленый гладкий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1/16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аавв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Зеленый морщинистый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456" name="Picture 26" descr="http://do.gendocs.ru/pars_docs/tw_refs/290/289938/289938_html_m3510d102.jpg">
            <a:extLst>
              <a:ext uri="{FF2B5EF4-FFF2-40B4-BE49-F238E27FC236}">
                <a16:creationId xmlns:a16="http://schemas.microsoft.com/office/drawing/2014/main" id="{867E874D-3163-4D59-AB7B-DB3FBA390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14313"/>
            <a:ext cx="4652963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329E192-2AA7-4C34-ABFE-CC119B98BB09}"/>
              </a:ext>
            </a:extLst>
          </p:cNvPr>
          <p:cNvGraphicFramePr>
            <a:graphicFrameLocks noGrp="1"/>
          </p:cNvGraphicFramePr>
          <p:nvPr/>
        </p:nvGraphicFramePr>
        <p:xfrm>
          <a:off x="1703389" y="836614"/>
          <a:ext cx="8713787" cy="56165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9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2369"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Признак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Доминантная </a:t>
                      </a:r>
                    </a:p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аллель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Рецессивная </a:t>
                      </a:r>
                    </a:p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аллель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Цвет глаз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карие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голубые или серые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Цвет волос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темные 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светлые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Форма волос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вьющиеся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прямые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Облысение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раннее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нормальный срок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Цвет кожи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темная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светлая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Нарушения зрения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близорукость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норма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дальнозоркость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норма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Ушные мочки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свободные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приросшие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Форма губ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толстые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тонкие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Форма глаз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большие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маленькие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Форма ресниц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длинные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короткие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Давление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гипертония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Норма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0540" name="Rectangle 1">
            <a:extLst>
              <a:ext uri="{FF2B5EF4-FFF2-40B4-BE49-F238E27FC236}">
                <a16:creationId xmlns:a16="http://schemas.microsoft.com/office/drawing/2014/main" id="{9B29E868-524D-4B11-80B6-E838C7281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275" y="204784"/>
            <a:ext cx="4878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i="1" dirty="0" err="1">
                <a:solidFill>
                  <a:srgbClr val="E46C0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Менделирующие</a:t>
            </a:r>
            <a:r>
              <a:rPr lang="ru-RU" altLang="ru-RU" sz="2000" b="1" i="1" dirty="0">
                <a:solidFill>
                  <a:srgbClr val="E46C0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признаки человека</a:t>
            </a:r>
            <a:endParaRPr lang="ru-RU" altLang="ru-RU" sz="1200" dirty="0">
              <a:solidFill>
                <a:srgbClr val="E46C0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17108804-E159-437C-8BCB-5836F1835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260351"/>
            <a:ext cx="8229600" cy="5554663"/>
          </a:xfrm>
        </p:spPr>
        <p:txBody>
          <a:bodyPr rtlCol="0"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ru-RU" sz="3300" b="1" dirty="0"/>
              <a:t>Взаимодействия аллельных генов</a:t>
            </a:r>
          </a:p>
          <a:p>
            <a:pPr algn="ctr">
              <a:buNone/>
              <a:defRPr/>
            </a:pPr>
            <a:endParaRPr lang="ru-RU" dirty="0"/>
          </a:p>
          <a:p>
            <a:pPr>
              <a:buFont typeface="Arial" charset="0"/>
              <a:buChar char="•"/>
              <a:defRPr/>
            </a:pPr>
            <a:r>
              <a:rPr lang="ru-RU" dirty="0"/>
              <a:t>Полное доминирование: </a:t>
            </a:r>
          </a:p>
          <a:p>
            <a:pPr marL="1079500">
              <a:buFont typeface="Wingdings" pitchFamily="2" charset="2"/>
              <a:buChar char="q"/>
              <a:defRPr/>
            </a:pPr>
            <a:r>
              <a:rPr lang="ru-RU" b="1" dirty="0"/>
              <a:t>По генотипу - 1:2:1 </a:t>
            </a:r>
          </a:p>
          <a:p>
            <a:pPr marL="1079500">
              <a:buFont typeface="Wingdings" pitchFamily="2" charset="2"/>
              <a:buChar char="q"/>
              <a:defRPr/>
            </a:pPr>
            <a:r>
              <a:rPr lang="ru-RU" b="1" dirty="0"/>
              <a:t>По фенотипу - 3:1</a:t>
            </a:r>
            <a:endParaRPr lang="ru-RU" dirty="0"/>
          </a:p>
          <a:p>
            <a:pPr>
              <a:buNone/>
              <a:defRPr/>
            </a:pPr>
            <a:endParaRPr lang="ru-RU" sz="1200" dirty="0"/>
          </a:p>
          <a:p>
            <a:pPr>
              <a:buFont typeface="Arial" charset="0"/>
              <a:buChar char="•"/>
              <a:defRPr/>
            </a:pPr>
            <a:r>
              <a:rPr lang="ru-RU" dirty="0"/>
              <a:t>Неполное доминирование: </a:t>
            </a:r>
          </a:p>
          <a:p>
            <a:pPr marL="1168400">
              <a:buFont typeface="Wingdings" pitchFamily="2" charset="2"/>
              <a:buChar char="q"/>
              <a:defRPr/>
            </a:pPr>
            <a:r>
              <a:rPr lang="ru-RU" b="1" dirty="0"/>
              <a:t>По генотипу - 1:2:1</a:t>
            </a:r>
          </a:p>
          <a:p>
            <a:pPr marL="1168400">
              <a:buFont typeface="Wingdings" pitchFamily="2" charset="2"/>
              <a:buChar char="q"/>
              <a:defRPr/>
            </a:pPr>
            <a:r>
              <a:rPr lang="ru-RU" b="1" dirty="0"/>
              <a:t>По фенотипу </a:t>
            </a:r>
            <a:r>
              <a:rPr lang="ru-RU" dirty="0"/>
              <a:t>- </a:t>
            </a:r>
            <a:r>
              <a:rPr lang="ru-RU" b="1" dirty="0"/>
              <a:t>1:2:1</a:t>
            </a:r>
            <a:endParaRPr lang="ru-RU" dirty="0"/>
          </a:p>
          <a:p>
            <a:pPr>
              <a:buFont typeface="Arial" charset="0"/>
              <a:buChar char="•"/>
              <a:defRPr/>
            </a:pPr>
            <a:endParaRPr lang="ru-RU" sz="1600" dirty="0"/>
          </a:p>
          <a:p>
            <a:pPr>
              <a:buFont typeface="Arial" charset="0"/>
              <a:buChar char="•"/>
              <a:defRPr/>
            </a:pPr>
            <a:r>
              <a:rPr lang="ru-RU" dirty="0"/>
              <a:t>Сверхдоминирование</a:t>
            </a:r>
          </a:p>
          <a:p>
            <a:pPr>
              <a:buFont typeface="Arial" charset="0"/>
              <a:buChar char="•"/>
              <a:defRPr/>
            </a:pPr>
            <a:r>
              <a:rPr lang="ru-RU" dirty="0" err="1"/>
              <a:t>Кодоминирование</a:t>
            </a:r>
            <a:r>
              <a:rPr lang="ru-RU" dirty="0"/>
              <a:t> (</a:t>
            </a:r>
            <a:r>
              <a:rPr lang="en-US" dirty="0"/>
              <a:t>IV</a:t>
            </a:r>
            <a:r>
              <a:rPr lang="ru-RU" dirty="0"/>
              <a:t> группа крови)</a:t>
            </a:r>
          </a:p>
          <a:p>
            <a:pPr>
              <a:buFont typeface="Arial" charset="0"/>
              <a:buChar char="•"/>
              <a:defRPr/>
            </a:pPr>
            <a:r>
              <a:rPr lang="ru-RU" dirty="0" err="1"/>
              <a:t>Межаллельная</a:t>
            </a:r>
            <a:r>
              <a:rPr lang="ru-RU" dirty="0"/>
              <a:t> </a:t>
            </a:r>
            <a:r>
              <a:rPr lang="ru-RU" dirty="0" err="1"/>
              <a:t>комплементация</a:t>
            </a:r>
            <a:endParaRPr lang="ru-RU" dirty="0"/>
          </a:p>
          <a:p>
            <a:pPr>
              <a:buFont typeface="Arial" charset="0"/>
              <a:buChar char="•"/>
              <a:defRPr/>
            </a:pPr>
            <a:r>
              <a:rPr lang="ru-RU" dirty="0"/>
              <a:t>Аллельное исключение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1E15E7-950C-4104-95D2-498AA3C56ACA}"/>
              </a:ext>
            </a:extLst>
          </p:cNvPr>
          <p:cNvGraphicFramePr>
            <a:graphicFrameLocks noGrp="1"/>
          </p:cNvGraphicFramePr>
          <p:nvPr/>
        </p:nvGraphicFramePr>
        <p:xfrm>
          <a:off x="1847851" y="188913"/>
          <a:ext cx="8640763" cy="6584951"/>
        </p:xfrm>
        <a:graphic>
          <a:graphicData uri="http://schemas.openxmlformats.org/drawingml/2006/table">
            <a:tbl>
              <a:tblPr/>
              <a:tblGrid>
                <a:gridCol w="218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957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Форма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взаимодействия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Определение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полное доминирование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один ген полнос­тью подавляет проявление другого гена (признак наследуется по законам Менделя), при этом гомозиготы по доминантному признаку и гетерозиготы фенотипически неотличимы. Например, ген желтого цвета семян гороха полностью подавляет ген зеленой окраски, ген карих  глаз у человека подавляет ген голубой их окраски.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неполное доминирование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доминантный ген не полностью подав­ляет проявление действия рецессивного гена. У гибридов первого поколения наблюдается промежуточное наследо­вание, а во втором поколении — расщепление по феноти­пу и генотипу одинаковое. Например, если скрестить растения душис­того горошка с красными и белыми цветами первое поко­ление будет иметь розовые цветки. 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сверхдоминирование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доминантный ген в гетерозиготном состоянии проявляет себя сильнее, чем в гомозиготном. У мухи дрозофилы имеется рецессив­ный летальный ген (а) — гомозиготы (аа) погибают. Мухи, гомозиготные по гену А (АА) имеют нормальную жизнеспособность, а гетерозиготы (Аа) — живут дольше и более плодовиты, чем доминантные гомозиготы. Объяс­нить это можно взаимодействием продуктов генной ак­тивности.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кодоминирование 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гены одной аллельной пары равнозначны, ни один из них не подавляет дей­ствия другого; если они оба находятся в генотипе, оба проявляют свое действие. Типичным примером кодоминирования является наследование групп крови человека по АВО- (группа АВ) и MN- (группа 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MN</a:t>
                      </a: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 системам. Одно­временное присутствие в генотипе генов J</a:t>
                      </a:r>
                      <a:r>
                        <a:rPr kumimoji="0" lang="ru-RU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и 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r>
                        <a:rPr kumimoji="0" lang="ru-RU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</a:t>
                      </a: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обуслов­ливает наличие в эритроцитах антигенов А и В (IV груп­па крови). Гены J</a:t>
                      </a:r>
                      <a:r>
                        <a:rPr kumimoji="0" lang="ru-RU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и 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r>
                        <a:rPr kumimoji="0" lang="ru-RU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</a:t>
                      </a: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не подавляют друг друга — они являются равноценными.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межаллельная комплементация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редкое взаимодействие генов, при котором возможно формирование нормального признака у организма гетерозиготного по двум мутантным генам.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аллельное исключение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форма взаимодействия, заключающаяся в инактивации  одного из аллелей, расположенных в Х-хромосоме, что связано с переходом одной из Х-хромосом в спирализованное состояние  (тельце Барра). Происходит  у гомогаметного пола на ранних этапах онтогенеза. Процесс случайный  в разных типах клеток  инактивируются разные их Х-хромосомы, что  в случае гетерозиготности   может привести к мозаичному проявлению признака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 лекции: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Основные понятия генетики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Классические законы Менделя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Классификация мутаций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Гены в популяциях. Закон Харди-</a:t>
            </a:r>
            <a:r>
              <a:rPr lang="ru-RU" dirty="0" err="1"/>
              <a:t>Вайнберга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Понятие кариотипа. Пол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0ED2-D467-4D4C-8614-B5AD051299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12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341F26F-5656-49B6-8735-3CCD85E11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88914"/>
            <a:ext cx="8229600" cy="936625"/>
          </a:xfrm>
        </p:spPr>
        <p:txBody>
          <a:bodyPr/>
          <a:lstStyle/>
          <a:p>
            <a:pPr algn="ctr"/>
            <a:r>
              <a:rPr lang="ru-RU" altLang="ru-RU" sz="3600" b="1" dirty="0" err="1"/>
              <a:t>Межаллельная</a:t>
            </a:r>
            <a:r>
              <a:rPr lang="ru-RU" altLang="ru-RU" sz="3600" b="1" dirty="0"/>
              <a:t> </a:t>
            </a:r>
            <a:r>
              <a:rPr lang="ru-RU" altLang="ru-RU" sz="3600" b="1" dirty="0" err="1"/>
              <a:t>комплементация</a:t>
            </a:r>
            <a:endParaRPr lang="ru-RU" altLang="ru-RU" sz="3600" b="1" dirty="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A9197DDF-4017-4533-8AB4-43392065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557338"/>
            <a:ext cx="4824412" cy="35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nobelprize.org/nobel_prizes/medicine/laureates/1933/images/lewis-1.jpg">
            <a:extLst>
              <a:ext uri="{FF2B5EF4-FFF2-40B4-BE49-F238E27FC236}">
                <a16:creationId xmlns:a16="http://schemas.microsoft.com/office/drawing/2014/main" id="{C89109B4-B3D4-4E7C-91F3-132988C1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15888"/>
            <a:ext cx="2125662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F2A3E5-7935-40B1-A527-9EA1AC3F97B9}"/>
              </a:ext>
            </a:extLst>
          </p:cNvPr>
          <p:cNvSpPr/>
          <p:nvPr/>
        </p:nvSpPr>
        <p:spPr>
          <a:xfrm>
            <a:off x="4506914" y="223839"/>
            <a:ext cx="3367087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Томас Хант Морган</a:t>
            </a:r>
          </a:p>
        </p:txBody>
      </p:sp>
      <p:pic>
        <p:nvPicPr>
          <p:cNvPr id="24580" name="Picture 6" descr="http://www.eurasnet.info/eurasnet/files/images/images/Drosophila-melanogaster.jpg">
            <a:extLst>
              <a:ext uri="{FF2B5EF4-FFF2-40B4-BE49-F238E27FC236}">
                <a16:creationId xmlns:a16="http://schemas.microsoft.com/office/drawing/2014/main" id="{479B4B95-1F46-4442-A558-D5E29100DA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20138" y="15876"/>
            <a:ext cx="1928812" cy="1331913"/>
          </a:xfrm>
        </p:spPr>
      </p:pic>
      <p:sp>
        <p:nvSpPr>
          <p:cNvPr id="24581" name="Прямоугольник 6">
            <a:extLst>
              <a:ext uri="{FF2B5EF4-FFF2-40B4-BE49-F238E27FC236}">
                <a16:creationId xmlns:a16="http://schemas.microsoft.com/office/drawing/2014/main" id="{3AEE4D85-8FA3-46C2-A4C9-F3D53E370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6" y="758826"/>
            <a:ext cx="56165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Моргана заложили основы хромосомной теории наследственности (</a:t>
            </a:r>
            <a:r>
              <a:rPr lang="ru-RU" altLang="ru-RU" sz="2000" dirty="0">
                <a:latin typeface="Arial" panose="020B0604020202020204" pitchFamily="34" charset="0"/>
              </a:rPr>
              <a:t>1911г.)</a:t>
            </a:r>
          </a:p>
          <a:p>
            <a:pPr eaLnBrk="1" hangingPunct="1">
              <a:spcBef>
                <a:spcPct val="0"/>
              </a:spcBef>
            </a:pP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 - 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Drosophila melanogaster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58812A-7321-4ED3-A564-63EBD4D8061D}"/>
              </a:ext>
            </a:extLst>
          </p:cNvPr>
          <p:cNvSpPr/>
          <p:nvPr/>
        </p:nvSpPr>
        <p:spPr>
          <a:xfrm>
            <a:off x="1631951" y="2887664"/>
            <a:ext cx="8920163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 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Единицей наследственной информации является </a:t>
            </a:r>
            <a:r>
              <a:rPr lang="ru-RU" b="1" i="1" dirty="0"/>
              <a:t>ген</a:t>
            </a:r>
            <a:r>
              <a:rPr lang="ru-RU" dirty="0"/>
              <a:t>, локализованный в хромосоме.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Гены расположены в хромосомах </a:t>
            </a:r>
            <a:r>
              <a:rPr lang="ru-RU" b="1" i="1" dirty="0"/>
              <a:t>в линейном поряд­ке </a:t>
            </a:r>
            <a:r>
              <a:rPr lang="ru-RU" dirty="0"/>
              <a:t>в определенных </a:t>
            </a:r>
            <a:r>
              <a:rPr lang="ru-RU" i="1" dirty="0"/>
              <a:t>локусах</a:t>
            </a:r>
            <a:r>
              <a:rPr lang="ru-RU" dirty="0"/>
              <a:t>. Аллельные гены занима­ют одинаковые локусы гомологичных хромосом.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Гены, расположенные в одной хромосоме, образуют группу сцепления и наследуются преимущественно вместе; число групп сцепления равно гаплоидному набору хромосом.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Между гомологичными хромосомами возможен об­мен участками — кроссинговер, который нарушает сцепление генов.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Процент кроссинговера пропорционален расстоянию между генами. </a:t>
            </a:r>
          </a:p>
          <a:p>
            <a:pPr marL="355600">
              <a:defRPr/>
            </a:pPr>
            <a:r>
              <a:rPr lang="ru-RU" b="1" dirty="0">
                <a:solidFill>
                  <a:srgbClr val="FF0000"/>
                </a:solidFill>
              </a:rPr>
              <a:t>1 </a:t>
            </a:r>
            <a:r>
              <a:rPr lang="ru-RU" b="1" dirty="0" err="1">
                <a:solidFill>
                  <a:srgbClr val="FF0000"/>
                </a:solidFill>
              </a:rPr>
              <a:t>морганида</a:t>
            </a:r>
            <a:r>
              <a:rPr lang="ru-RU" b="1" dirty="0">
                <a:solidFill>
                  <a:srgbClr val="FF0000"/>
                </a:solidFill>
              </a:rPr>
              <a:t> — единица расстояния, равная 1% кроссинговера.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3AF01EE-0CB5-4A50-936B-01DB04F98B4B}"/>
              </a:ext>
            </a:extLst>
          </p:cNvPr>
          <p:cNvSpPr/>
          <p:nvPr/>
        </p:nvSpPr>
        <p:spPr>
          <a:xfrm>
            <a:off x="3863976" y="2420938"/>
            <a:ext cx="5922963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black"/>
                </a:solidFill>
              </a:rPr>
              <a:t>Основные положения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prstClr val="black"/>
                </a:solidFill>
              </a:rPr>
              <a:t>хромосомной теории на­следственности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481DF1F4-5BB5-43E1-BC73-36AB86FF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6115050" cy="796925"/>
          </a:xfrm>
        </p:spPr>
        <p:txBody>
          <a:bodyPr/>
          <a:lstStyle/>
          <a:p>
            <a:pPr eaLnBrk="1" hangingPunct="1"/>
            <a:r>
              <a:rPr lang="ru-RU" altLang="ru-RU" sz="3200" b="1"/>
              <a:t>Сцепленное наследование</a:t>
            </a:r>
            <a:endParaRPr lang="ru-RU" altLang="ru-RU" sz="3200"/>
          </a:p>
        </p:txBody>
      </p:sp>
      <p:sp>
        <p:nvSpPr>
          <p:cNvPr id="25603" name="Содержимое 2">
            <a:extLst>
              <a:ext uri="{FF2B5EF4-FFF2-40B4-BE49-F238E27FC236}">
                <a16:creationId xmlns:a16="http://schemas.microsoft.com/office/drawing/2014/main" id="{19C9CD7A-707C-4AED-A583-AA8469D6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0" y="1000126"/>
            <a:ext cx="4686300" cy="1285875"/>
          </a:xfrm>
        </p:spPr>
        <p:txBody>
          <a:bodyPr/>
          <a:lstStyle/>
          <a:p>
            <a:pPr eaLnBrk="1" hangingPunct="1"/>
            <a:r>
              <a:rPr lang="ru-RU" altLang="ru-RU"/>
              <a:t>полное сцепление </a:t>
            </a:r>
          </a:p>
          <a:p>
            <a:pPr eaLnBrk="1" hangingPunct="1"/>
            <a:r>
              <a:rPr lang="ru-RU" altLang="ru-RU"/>
              <a:t>неполное сцепление</a:t>
            </a:r>
          </a:p>
          <a:p>
            <a:pPr eaLnBrk="1" hangingPunct="1"/>
            <a:endParaRPr lang="ru-RU" altLang="ru-RU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8F04FDC3-ECD6-4E96-88F7-CD88A3491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1" y="142876"/>
            <a:ext cx="17684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4">
            <a:extLst>
              <a:ext uri="{FF2B5EF4-FFF2-40B4-BE49-F238E27FC236}">
                <a16:creationId xmlns:a16="http://schemas.microsoft.com/office/drawing/2014/main" id="{C4AA2191-5E22-4B34-8049-0F36A96F6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2714626"/>
            <a:ext cx="139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Т.Морган</a:t>
            </a:r>
          </a:p>
        </p:txBody>
      </p:sp>
      <p:pic>
        <p:nvPicPr>
          <p:cNvPr id="25606" name="Picture 3">
            <a:extLst>
              <a:ext uri="{FF2B5EF4-FFF2-40B4-BE49-F238E27FC236}">
                <a16:creationId xmlns:a16="http://schemas.microsoft.com/office/drawing/2014/main" id="{CB4B832F-B20D-480E-8D53-AC01320F9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286001"/>
            <a:ext cx="32861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&amp;Ncy;&amp;acy;&amp;scy;&amp;lcy;&amp;iecy;&amp;dcy;&amp;scy;&amp;tcy;&amp;vcy;&amp;iecy;&amp;ncy;&amp;ncy;&amp;ycy;&amp;iecy; &amp;fcy;&amp;ocy;&amp;rcy;&amp;mcy;&amp;ycy; &amp;mcy;&amp;ucy;&amp;khcy;&amp;icy; &amp;dcy;&amp;rcy;&amp;ocy;&amp;zcy;&amp;ocy;&amp;fcy;&amp;icy;&amp;lcy;&amp;acy; &amp;pcy;&amp;ocy; &amp;zcy;&amp;acy;&amp;kcy;&amp;ocy;&amp;ncy;&amp;ucy; &amp;Tcy;&amp;ocy;&amp;mcy;&amp;acy;&amp;scy;&amp;acy; &amp;Mcy;&amp;ocy;&amp;rcy;&amp;gcy;&amp;acy;&amp;ncy;&amp;acy;">
            <a:extLst>
              <a:ext uri="{FF2B5EF4-FFF2-40B4-BE49-F238E27FC236}">
                <a16:creationId xmlns:a16="http://schemas.microsoft.com/office/drawing/2014/main" id="{26756F92-0513-4BF6-84D8-9E14349B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6" y="3286126"/>
            <a:ext cx="458152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7ABD5097-62FA-43DB-A055-2B3F2C44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1" y="500064"/>
            <a:ext cx="5649913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>
            <a:extLst>
              <a:ext uri="{FF2B5EF4-FFF2-40B4-BE49-F238E27FC236}">
                <a16:creationId xmlns:a16="http://schemas.microsoft.com/office/drawing/2014/main" id="{22D8B500-C53B-48D9-883A-018C3236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143000"/>
            <a:ext cx="28098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3E64E88B-0329-4435-A9E0-E3AE549E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572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2800" dirty="0" err="1"/>
              <a:t>Морганида</a:t>
            </a:r>
            <a:br>
              <a:rPr lang="ru-RU" altLang="ru-RU" sz="2800" dirty="0"/>
            </a:br>
            <a:r>
              <a:rPr lang="ru-RU" altLang="ru-RU" sz="2800" dirty="0" err="1"/>
              <a:t>Кроссингавер</a:t>
            </a:r>
            <a:endParaRPr lang="ru-RU" altLang="ru-RU" sz="2800" dirty="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9414DDF7-352C-42CC-8246-A7E239235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857500"/>
            <a:ext cx="81772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6EFD53C0-C875-4CB1-B0FD-421E0620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450"/>
            <a:ext cx="8229600" cy="706438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0070C0"/>
                </a:solidFill>
              </a:rPr>
              <a:t>Признаки, изучаемые Т. Морганом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57B9A93-9043-42C0-8773-EAA8014A33E0}"/>
              </a:ext>
            </a:extLst>
          </p:cNvPr>
          <p:cNvGraphicFramePr>
            <a:graphicFrameLocks noGrp="1"/>
          </p:cNvGraphicFramePr>
          <p:nvPr/>
        </p:nvGraphicFramePr>
        <p:xfrm>
          <a:off x="1703388" y="739776"/>
          <a:ext cx="8501062" cy="2328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6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91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Признак</a:t>
                      </a: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Ген</a:t>
                      </a: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Генотип</a:t>
                      </a: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Серое тело</a:t>
                      </a: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b+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b="1" baseline="30000" dirty="0" err="1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b="1" baseline="300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;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       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b="1" baseline="30000" dirty="0" err="1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Черное тело</a:t>
                      </a: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bb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Нормальные крылья</a:t>
                      </a: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vg+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vg</a:t>
                      </a:r>
                      <a:r>
                        <a:rPr lang="en-US" sz="2400" b="1" baseline="30000" dirty="0" err="1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vg</a:t>
                      </a:r>
                      <a:r>
                        <a:rPr lang="en-US" sz="2400" b="1" baseline="300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;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     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vg</a:t>
                      </a:r>
                      <a:r>
                        <a:rPr lang="en-US" sz="2400" b="1" baseline="30000" dirty="0" err="1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vg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Короткие</a:t>
                      </a:r>
                      <a:r>
                        <a:rPr lang="ru-RU" sz="2400" b="1" baseline="0" dirty="0"/>
                        <a:t> крылья</a:t>
                      </a:r>
                      <a:endParaRPr lang="ru-RU" sz="2400" b="1" dirty="0"/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vg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vg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vg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701" name="Picture 2">
            <a:extLst>
              <a:ext uri="{FF2B5EF4-FFF2-40B4-BE49-F238E27FC236}">
                <a16:creationId xmlns:a16="http://schemas.microsoft.com/office/drawing/2014/main" id="{AB605612-2FAE-4C5E-8B09-8F5C6E48FFE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4" y="3141663"/>
            <a:ext cx="6334125" cy="352901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28C8C92C-298F-4D90-99EA-659864281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841376"/>
            <a:ext cx="8135937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P:        ♀ </a:t>
            </a:r>
            <a:r>
              <a:rPr lang="en-US" sz="3200" dirty="0" err="1"/>
              <a:t>b</a:t>
            </a:r>
            <a:r>
              <a:rPr lang="en-US" sz="3200" baseline="30000" dirty="0" err="1"/>
              <a:t>+</a:t>
            </a:r>
            <a:r>
              <a:rPr lang="en-US" sz="3200" dirty="0" err="1"/>
              <a:t>b</a:t>
            </a:r>
            <a:r>
              <a:rPr lang="en-US" sz="3200" baseline="30000" dirty="0"/>
              <a:t>+</a:t>
            </a:r>
            <a:r>
              <a:rPr lang="en-US" sz="3200" dirty="0"/>
              <a:t> </a:t>
            </a:r>
            <a:r>
              <a:rPr lang="en-US" sz="3200" dirty="0" err="1"/>
              <a:t>vg</a:t>
            </a:r>
            <a:r>
              <a:rPr lang="en-US" sz="3200" baseline="30000" dirty="0" err="1"/>
              <a:t>+</a:t>
            </a:r>
            <a:r>
              <a:rPr lang="en-US" sz="3200" dirty="0" err="1"/>
              <a:t>vg</a:t>
            </a:r>
            <a:r>
              <a:rPr lang="en-US" sz="3200" baseline="30000" dirty="0"/>
              <a:t>+</a:t>
            </a:r>
            <a:r>
              <a:rPr lang="en-US" sz="3200" dirty="0"/>
              <a:t>    X    ♂ bb vg </a:t>
            </a:r>
            <a:r>
              <a:rPr lang="en-US" sz="3200" dirty="0" err="1"/>
              <a:t>vg</a:t>
            </a:r>
            <a:endParaRPr lang="en-US" sz="3200" dirty="0"/>
          </a:p>
          <a:p>
            <a:pPr marL="628650">
              <a:defRPr/>
            </a:pPr>
            <a:r>
              <a:rPr lang="en-US" sz="2400" dirty="0"/>
              <a:t>        </a:t>
            </a:r>
            <a:r>
              <a:rPr lang="ru-RU" sz="2400" dirty="0"/>
              <a:t>серое тело</a:t>
            </a:r>
            <a:r>
              <a:rPr lang="en-US" sz="2400" dirty="0"/>
              <a:t>, </a:t>
            </a:r>
            <a:r>
              <a:rPr lang="ru-RU" sz="2400" dirty="0"/>
              <a:t>                           черное тело</a:t>
            </a:r>
            <a:r>
              <a:rPr lang="en-US" sz="2400" dirty="0"/>
              <a:t>, </a:t>
            </a:r>
            <a:endParaRPr lang="ru-RU" sz="2400" dirty="0"/>
          </a:p>
          <a:p>
            <a:pPr marL="628650">
              <a:defRPr/>
            </a:pPr>
            <a:r>
              <a:rPr lang="ru-RU" sz="2400" dirty="0"/>
              <a:t>нормальные крылья              короткие крылья</a:t>
            </a:r>
          </a:p>
          <a:p>
            <a:pPr marL="628650">
              <a:defRPr/>
            </a:pPr>
            <a:endParaRPr lang="ru-RU" sz="2400" dirty="0"/>
          </a:p>
          <a:p>
            <a:pPr marL="628650">
              <a:defRPr/>
            </a:pPr>
            <a:r>
              <a:rPr lang="ru-RU" sz="2400" dirty="0"/>
              <a:t>                                            </a:t>
            </a:r>
            <a:endParaRPr lang="ru-RU" sz="2400" b="1" dirty="0"/>
          </a:p>
          <a:p>
            <a:pPr>
              <a:defRPr/>
            </a:pPr>
            <a:r>
              <a:rPr lang="en-US" sz="3200" dirty="0"/>
              <a:t>G:                                                           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r>
              <a:rPr lang="en-US" sz="3200" dirty="0"/>
              <a:t>F1:</a:t>
            </a:r>
          </a:p>
          <a:p>
            <a:pPr>
              <a:defRPr/>
            </a:pPr>
            <a:r>
              <a:rPr lang="en-US" sz="2400" dirty="0"/>
              <a:t>                                  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                                     </a:t>
            </a:r>
            <a:r>
              <a:rPr lang="en-US" sz="2400" dirty="0"/>
              <a:t> 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                            серое тело</a:t>
            </a:r>
            <a:r>
              <a:rPr lang="en-US" sz="2400" dirty="0"/>
              <a:t>, </a:t>
            </a:r>
            <a:r>
              <a:rPr lang="ru-RU" sz="2400" dirty="0"/>
              <a:t>нормальные крылья</a:t>
            </a:r>
            <a:endParaRPr lang="ru-RU" sz="3200" dirty="0"/>
          </a:p>
          <a:p>
            <a:pPr>
              <a:defRPr/>
            </a:pPr>
            <a:r>
              <a:rPr lang="ru-RU" sz="3200" dirty="0"/>
              <a:t>                                    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</p:txBody>
      </p:sp>
      <p:pic>
        <p:nvPicPr>
          <p:cNvPr id="29699" name="Picture 13">
            <a:extLst>
              <a:ext uri="{FF2B5EF4-FFF2-40B4-BE49-F238E27FC236}">
                <a16:creationId xmlns:a16="http://schemas.microsoft.com/office/drawing/2014/main" id="{6FB77689-70AF-4D56-B45A-09D545163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349501"/>
            <a:ext cx="16383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14">
            <a:extLst>
              <a:ext uri="{FF2B5EF4-FFF2-40B4-BE49-F238E27FC236}">
                <a16:creationId xmlns:a16="http://schemas.microsoft.com/office/drawing/2014/main" id="{5A0A8CCD-A84D-4B96-B0FE-383424B6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2378075"/>
            <a:ext cx="17049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15">
            <a:extLst>
              <a:ext uri="{FF2B5EF4-FFF2-40B4-BE49-F238E27FC236}">
                <a16:creationId xmlns:a16="http://schemas.microsoft.com/office/drawing/2014/main" id="{1BB21720-9260-42C3-B0A8-0502DD6C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4076700"/>
            <a:ext cx="14668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1DA4835-BF42-4CDA-9542-FA119BC8F002}"/>
              </a:ext>
            </a:extLst>
          </p:cNvPr>
          <p:cNvSpPr/>
          <p:nvPr/>
        </p:nvSpPr>
        <p:spPr>
          <a:xfrm>
            <a:off x="4197350" y="298748"/>
            <a:ext cx="30251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скрещивание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7B8FAB-9B91-493D-914B-768769E96AE7}"/>
              </a:ext>
            </a:extLst>
          </p:cNvPr>
          <p:cNvSpPr/>
          <p:nvPr/>
        </p:nvSpPr>
        <p:spPr>
          <a:xfrm>
            <a:off x="1663701" y="115889"/>
            <a:ext cx="311014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 скрещивание</a:t>
            </a:r>
          </a:p>
        </p:txBody>
      </p:sp>
      <p:sp>
        <p:nvSpPr>
          <p:cNvPr id="30723" name="Прямоугольник 4">
            <a:extLst>
              <a:ext uri="{FF2B5EF4-FFF2-40B4-BE49-F238E27FC236}">
                <a16:creationId xmlns:a16="http://schemas.microsoft.com/office/drawing/2014/main" id="{E96056BC-AD88-47CF-A420-5419EE2A8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798514"/>
            <a:ext cx="3303588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А)</a:t>
            </a:r>
            <a:r>
              <a:rPr lang="ru-RU" altLang="ru-RU" sz="1800">
                <a:latin typeface="Arial" panose="020B0604020202020204" pitchFamily="34" charset="0"/>
              </a:rPr>
              <a:t> Он взял </a:t>
            </a:r>
            <a:r>
              <a:rPr lang="ru-RU" altLang="ru-RU" sz="1800" b="1">
                <a:solidFill>
                  <a:srgbClr val="00B050"/>
                </a:solidFill>
                <a:latin typeface="Arial" panose="020B0604020202020204" pitchFamily="34" charset="0"/>
              </a:rPr>
              <a:t>рецес­сивную гомозиготную самку </a:t>
            </a:r>
            <a:r>
              <a:rPr lang="ru-RU" altLang="ru-RU" sz="1800">
                <a:latin typeface="Arial" panose="020B0604020202020204" pitchFamily="34" charset="0"/>
              </a:rPr>
              <a:t>и скрестил ее с </a:t>
            </a: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дигетерозиготным самцом</a:t>
            </a:r>
            <a:r>
              <a:rPr lang="ru-RU" altLang="ru-RU" sz="1800">
                <a:latin typeface="Arial" panose="020B0604020202020204" pitchFamily="34" charset="0"/>
              </a:rPr>
              <a:t> из </a:t>
            </a:r>
            <a:r>
              <a:rPr lang="en-US" altLang="ru-RU" sz="1800">
                <a:latin typeface="Arial" panose="020B0604020202020204" pitchFamily="34" charset="0"/>
              </a:rPr>
              <a:t>F</a:t>
            </a:r>
            <a:r>
              <a:rPr lang="ru-RU" altLang="ru-RU" sz="1800" baseline="-25000">
                <a:latin typeface="Arial" panose="020B0604020202020204" pitchFamily="34" charset="0"/>
              </a:rPr>
              <a:t>1</a:t>
            </a:r>
            <a:r>
              <a:rPr lang="ru-RU" altLang="ru-RU" sz="18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u="sng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Arial" panose="020B0604020202020204" pitchFamily="34" charset="0"/>
              </a:rPr>
              <a:t>!!! </a:t>
            </a:r>
            <a:r>
              <a:rPr lang="ru-RU" altLang="ru-RU" sz="2000" b="1" u="sng">
                <a:solidFill>
                  <a:srgbClr val="FF0000"/>
                </a:solidFill>
                <a:latin typeface="Arial" panose="020B0604020202020204" pitchFamily="34" charset="0"/>
              </a:rPr>
              <a:t>у самцов </a:t>
            </a:r>
            <a:r>
              <a:rPr lang="ru-RU" altLang="ru-RU" sz="2000" b="1">
                <a:solidFill>
                  <a:srgbClr val="FF0000"/>
                </a:solidFill>
                <a:latin typeface="Arial" panose="020B0604020202020204" pitchFamily="34" charset="0"/>
              </a:rPr>
              <a:t>сцепление генов </a:t>
            </a:r>
            <a:r>
              <a:rPr lang="ru-RU" altLang="ru-RU" sz="2000" b="1" u="sng">
                <a:solidFill>
                  <a:srgbClr val="FF0000"/>
                </a:solidFill>
                <a:latin typeface="Arial" panose="020B0604020202020204" pitchFamily="34" charset="0"/>
              </a:rPr>
              <a:t>полное</a:t>
            </a:r>
            <a:r>
              <a:rPr lang="ru-RU" altLang="ru-RU" sz="2000" b="1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следовательно, </a:t>
            </a:r>
            <a:r>
              <a:rPr lang="ru-RU" altLang="ru-RU" sz="1800" b="1" u="sng">
                <a:solidFill>
                  <a:srgbClr val="FF0000"/>
                </a:solidFill>
                <a:latin typeface="Arial" panose="020B0604020202020204" pitchFamily="34" charset="0"/>
              </a:rPr>
              <a:t>кроссинговера  нет.</a:t>
            </a:r>
            <a:endParaRPr lang="ru-RU" altLang="ru-RU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5F497709-4FAC-440E-8A20-B30218C9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79388"/>
            <a:ext cx="49911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083AA183-7318-47D8-8483-6086AC3E2376}"/>
              </a:ext>
            </a:extLst>
          </p:cNvPr>
          <p:cNvSpPr/>
          <p:nvPr/>
        </p:nvSpPr>
        <p:spPr>
          <a:xfrm>
            <a:off x="9120189" y="1341438"/>
            <a:ext cx="1476375" cy="13335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DA075BA-BB0C-4FCC-9EB7-2E7840686ECC}"/>
              </a:ext>
            </a:extLst>
          </p:cNvPr>
          <p:cNvSpPr/>
          <p:nvPr/>
        </p:nvSpPr>
        <p:spPr>
          <a:xfrm>
            <a:off x="5453064" y="1341438"/>
            <a:ext cx="1476375" cy="13335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>
            <a:extLst>
              <a:ext uri="{FF2B5EF4-FFF2-40B4-BE49-F238E27FC236}">
                <a16:creationId xmlns:a16="http://schemas.microsoft.com/office/drawing/2014/main" id="{FEEB28FE-BE5E-4477-9CE7-D5BA3B7F7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9" y="333376"/>
            <a:ext cx="8435975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P:        ♀ </a:t>
            </a:r>
            <a:r>
              <a:rPr lang="ru-RU" sz="3200" dirty="0"/>
              <a:t>                               </a:t>
            </a:r>
            <a:r>
              <a:rPr lang="en-US" sz="3200" dirty="0"/>
              <a:t>X    ♂</a:t>
            </a:r>
          </a:p>
          <a:p>
            <a:pPr>
              <a:defRPr/>
            </a:pPr>
            <a:r>
              <a:rPr lang="en-US" sz="2400" dirty="0"/>
              <a:t>        </a:t>
            </a: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300" dirty="0"/>
          </a:p>
          <a:p>
            <a:pPr>
              <a:defRPr/>
            </a:pPr>
            <a:r>
              <a:rPr lang="ru-RU" sz="2400" dirty="0"/>
              <a:t>                      </a:t>
            </a:r>
            <a:r>
              <a:rPr lang="ru-RU" sz="2000" dirty="0"/>
              <a:t>черное тело,                                               серое тело,</a:t>
            </a:r>
          </a:p>
          <a:p>
            <a:pPr>
              <a:defRPr/>
            </a:pPr>
            <a:r>
              <a:rPr lang="ru-RU" sz="2000" dirty="0"/>
              <a:t>                     короткие крылья</a:t>
            </a:r>
            <a:r>
              <a:rPr lang="en-US" sz="2000" dirty="0"/>
              <a:t>         </a:t>
            </a:r>
            <a:r>
              <a:rPr lang="ru-RU" sz="2000" dirty="0"/>
              <a:t>                           нормальные крылья</a:t>
            </a:r>
          </a:p>
          <a:p>
            <a:pPr>
              <a:defRPr/>
            </a:pPr>
            <a:endParaRPr lang="ru-RU" sz="2400" b="1" dirty="0"/>
          </a:p>
          <a:p>
            <a:pPr>
              <a:defRPr/>
            </a:pPr>
            <a:r>
              <a:rPr lang="en-US" sz="3200" dirty="0"/>
              <a:t>G:                                                           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r>
              <a:rPr lang="en-US" sz="3200" dirty="0"/>
              <a:t>F1:               </a:t>
            </a:r>
          </a:p>
          <a:p>
            <a:pPr>
              <a:defRPr/>
            </a:pPr>
            <a:r>
              <a:rPr lang="en-US" sz="2400" dirty="0"/>
              <a:t>                  </a:t>
            </a:r>
            <a:endParaRPr lang="ru-RU" sz="2400" dirty="0"/>
          </a:p>
          <a:p>
            <a:pPr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dirty="0"/>
              <a:t>                                    серое тело,                                              черное тело,</a:t>
            </a:r>
          </a:p>
          <a:p>
            <a:pPr>
              <a:defRPr/>
            </a:pPr>
            <a:r>
              <a:rPr lang="ru-RU" dirty="0"/>
              <a:t>                          нормальные крылья                                   короткие крылья</a:t>
            </a:r>
          </a:p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50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                                        50%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dirty="0"/>
              <a:t>Расщепление по генотипу и фенотипу</a:t>
            </a:r>
            <a:r>
              <a:rPr lang="en-US" sz="2400" dirty="0"/>
              <a:t>:   1:1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03CC5B5A-FCAC-4402-80D8-315EF88E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88914"/>
            <a:ext cx="12001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3">
            <a:extLst>
              <a:ext uri="{FF2B5EF4-FFF2-40B4-BE49-F238E27FC236}">
                <a16:creationId xmlns:a16="http://schemas.microsoft.com/office/drawing/2014/main" id="{524F74D8-DFFC-4845-97DC-C845F093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88914"/>
            <a:ext cx="14287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4">
            <a:extLst>
              <a:ext uri="{FF2B5EF4-FFF2-40B4-BE49-F238E27FC236}">
                <a16:creationId xmlns:a16="http://schemas.microsoft.com/office/drawing/2014/main" id="{AC6DE66D-03B9-4952-AFCC-14E52FC8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2455864"/>
            <a:ext cx="1230313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5">
            <a:extLst>
              <a:ext uri="{FF2B5EF4-FFF2-40B4-BE49-F238E27FC236}">
                <a16:creationId xmlns:a16="http://schemas.microsoft.com/office/drawing/2014/main" id="{CEC718E3-D05E-4202-823F-1A688DDA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2382838"/>
            <a:ext cx="130651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13">
            <a:extLst>
              <a:ext uri="{FF2B5EF4-FFF2-40B4-BE49-F238E27FC236}">
                <a16:creationId xmlns:a16="http://schemas.microsoft.com/office/drawing/2014/main" id="{D3F97D8F-3F7A-4037-B8A8-851080168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9" y="2382838"/>
            <a:ext cx="12731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15">
            <a:extLst>
              <a:ext uri="{FF2B5EF4-FFF2-40B4-BE49-F238E27FC236}">
                <a16:creationId xmlns:a16="http://schemas.microsoft.com/office/drawing/2014/main" id="{890E3488-75A7-401F-896F-A5D5CFC7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959225"/>
            <a:ext cx="14668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6">
            <a:extLst>
              <a:ext uri="{FF2B5EF4-FFF2-40B4-BE49-F238E27FC236}">
                <a16:creationId xmlns:a16="http://schemas.microsoft.com/office/drawing/2014/main" id="{4768E535-5548-4DF6-9401-EF90D367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911601"/>
            <a:ext cx="12668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54DB69-C7DA-4927-9E60-9A9ADF299DCB}"/>
              </a:ext>
            </a:extLst>
          </p:cNvPr>
          <p:cNvSpPr/>
          <p:nvPr/>
        </p:nvSpPr>
        <p:spPr>
          <a:xfrm>
            <a:off x="1663701" y="115889"/>
            <a:ext cx="311014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 скрещивание</a:t>
            </a:r>
          </a:p>
        </p:txBody>
      </p:sp>
      <p:sp>
        <p:nvSpPr>
          <p:cNvPr id="32771" name="Прямоугольник 4">
            <a:extLst>
              <a:ext uri="{FF2B5EF4-FFF2-40B4-BE49-F238E27FC236}">
                <a16:creationId xmlns:a16="http://schemas.microsoft.com/office/drawing/2014/main" id="{A2ADDD75-B371-463C-92C3-0E389FE24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1" y="798513"/>
            <a:ext cx="31718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Б)</a:t>
            </a:r>
            <a:r>
              <a:rPr lang="ru-RU" altLang="ru-RU" sz="1800">
                <a:latin typeface="Arial" panose="020B0604020202020204" pitchFamily="34" charset="0"/>
              </a:rPr>
              <a:t> Он взял </a:t>
            </a:r>
            <a:r>
              <a:rPr lang="ru-RU" altLang="ru-RU" sz="1800" b="1">
                <a:solidFill>
                  <a:srgbClr val="00B050"/>
                </a:solidFill>
                <a:latin typeface="Arial" panose="020B0604020202020204" pitchFamily="34" charset="0"/>
              </a:rPr>
              <a:t>рецес­сивного гомозиготную самца </a:t>
            </a:r>
            <a:r>
              <a:rPr lang="ru-RU" altLang="ru-RU" sz="1800">
                <a:latin typeface="Arial" panose="020B0604020202020204" pitchFamily="34" charset="0"/>
              </a:rPr>
              <a:t>и скрестил его с </a:t>
            </a: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дигетерозиготной самкой</a:t>
            </a:r>
            <a:r>
              <a:rPr lang="ru-RU" altLang="ru-RU" sz="1800">
                <a:latin typeface="Arial" panose="020B0604020202020204" pitchFamily="34" charset="0"/>
              </a:rPr>
              <a:t> из </a:t>
            </a:r>
            <a:r>
              <a:rPr lang="en-US" altLang="ru-RU" sz="1800">
                <a:latin typeface="Arial" panose="020B0604020202020204" pitchFamily="34" charset="0"/>
              </a:rPr>
              <a:t>F</a:t>
            </a:r>
            <a:r>
              <a:rPr lang="ru-RU" altLang="ru-RU" sz="1800" baseline="-25000">
                <a:latin typeface="Arial" panose="020B0604020202020204" pitchFamily="34" charset="0"/>
              </a:rPr>
              <a:t>1</a:t>
            </a:r>
            <a:r>
              <a:rPr lang="ru-RU" altLang="ru-RU" sz="18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u="sng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!!! </a:t>
            </a:r>
            <a:r>
              <a:rPr lang="ru-RU" altLang="ru-RU" sz="2000" b="1" u="sng">
                <a:solidFill>
                  <a:srgbClr val="FF0000"/>
                </a:solidFill>
                <a:latin typeface="Arial" panose="020B0604020202020204" pitchFamily="34" charset="0"/>
              </a:rPr>
              <a:t>у самок </a:t>
            </a:r>
            <a:r>
              <a:rPr lang="ru-RU" altLang="ru-RU" sz="2000" b="1">
                <a:solidFill>
                  <a:srgbClr val="FF0000"/>
                </a:solidFill>
                <a:latin typeface="Arial" panose="020B0604020202020204" pitchFamily="34" charset="0"/>
              </a:rPr>
              <a:t>сцепление генов </a:t>
            </a:r>
            <a:r>
              <a:rPr lang="ru-RU" altLang="ru-RU" sz="2000" b="1" u="sng">
                <a:solidFill>
                  <a:srgbClr val="FF0000"/>
                </a:solidFill>
                <a:latin typeface="Arial" panose="020B0604020202020204" pitchFamily="34" charset="0"/>
              </a:rPr>
              <a:t>неполное</a:t>
            </a: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, следовательно, </a:t>
            </a:r>
            <a:r>
              <a:rPr lang="ru-RU" altLang="ru-RU" sz="1800" b="1" u="sng">
                <a:solidFill>
                  <a:srgbClr val="FF0000"/>
                </a:solidFill>
                <a:latin typeface="Arial" panose="020B0604020202020204" pitchFamily="34" charset="0"/>
              </a:rPr>
              <a:t>происходит кроссинговер.</a:t>
            </a:r>
            <a:endParaRPr lang="ru-RU" altLang="ru-RU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2772" name="Picture 4" descr="15-04-DrosophilaLinkGene-L">
            <a:extLst>
              <a:ext uri="{FF2B5EF4-FFF2-40B4-BE49-F238E27FC236}">
                <a16:creationId xmlns:a16="http://schemas.microsoft.com/office/drawing/2014/main" id="{6C2A0517-F2D3-4E91-8CE4-6C0DD416F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0"/>
          <a:stretch>
            <a:fillRect/>
          </a:stretch>
        </p:blipFill>
        <p:spPr bwMode="auto">
          <a:xfrm>
            <a:off x="4962526" y="347663"/>
            <a:ext cx="5719763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200824EF-79B5-4227-938F-119A72C7BD15}"/>
              </a:ext>
            </a:extLst>
          </p:cNvPr>
          <p:cNvSpPr/>
          <p:nvPr/>
        </p:nvSpPr>
        <p:spPr>
          <a:xfrm>
            <a:off x="4962526" y="1758950"/>
            <a:ext cx="1476375" cy="14541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5AB54CD-FA5E-4E84-B81C-B3029DF75641}"/>
              </a:ext>
            </a:extLst>
          </p:cNvPr>
          <p:cNvSpPr/>
          <p:nvPr/>
        </p:nvSpPr>
        <p:spPr>
          <a:xfrm>
            <a:off x="9191626" y="1773238"/>
            <a:ext cx="1476375" cy="1439862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>
            <a:extLst>
              <a:ext uri="{FF2B5EF4-FFF2-40B4-BE49-F238E27FC236}">
                <a16:creationId xmlns:a16="http://schemas.microsoft.com/office/drawing/2014/main" id="{BFAE6D72-7FEF-45C7-B2BB-E540C73D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73239"/>
            <a:ext cx="8229600" cy="4352925"/>
          </a:xfrm>
        </p:spPr>
        <p:txBody>
          <a:bodyPr/>
          <a:lstStyle/>
          <a:p>
            <a:pPr eaLnBrk="1" hangingPunct="1"/>
            <a:r>
              <a:rPr lang="ru-RU" altLang="ru-RU" b="1"/>
              <a:t>Наследственность - </a:t>
            </a:r>
            <a:r>
              <a:rPr lang="ru-RU" altLang="ru-RU"/>
              <a:t>свойство организмов передавать при размножении свои признаки и особенности развития потомству.</a:t>
            </a:r>
          </a:p>
          <a:p>
            <a:pPr eaLnBrk="1" hangingPunct="1"/>
            <a:endParaRPr lang="en-US" altLang="ru-RU" b="1"/>
          </a:p>
          <a:p>
            <a:pPr eaLnBrk="1" hangingPunct="1"/>
            <a:r>
              <a:rPr lang="ru-RU" altLang="ru-RU" b="1"/>
              <a:t>Изменчивость - </a:t>
            </a:r>
            <a:r>
              <a:rPr lang="ru-RU" altLang="ru-RU"/>
              <a:t>свойство организмов приобретать новые признаки, свойства и особенности в процессе индивидуального развития под влиянием внешних и внутренних факторов.</a:t>
            </a:r>
          </a:p>
          <a:p>
            <a:pPr eaLnBrk="1" hangingPunct="1"/>
            <a:endParaRPr lang="ru-RU" altLang="ru-RU"/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300A327C-417A-4DEE-8FAE-1CFD51102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60351"/>
            <a:ext cx="8569325" cy="1077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atin typeface="Arial" charset="0"/>
              </a:rPr>
              <a:t>ГЕНЕТИКА</a:t>
            </a:r>
            <a:r>
              <a:rPr lang="ru-RU" sz="3200" dirty="0">
                <a:latin typeface="Arial" charset="0"/>
              </a:rPr>
              <a:t> – наука о наследственности и изменчивости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>
            <a:extLst>
              <a:ext uri="{FF2B5EF4-FFF2-40B4-BE49-F238E27FC236}">
                <a16:creationId xmlns:a16="http://schemas.microsoft.com/office/drawing/2014/main" id="{DBFA48F1-648B-4A6B-AA36-A038AFF2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9" y="333376"/>
            <a:ext cx="8435975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P:        ♀ </a:t>
            </a:r>
            <a:r>
              <a:rPr lang="ru-RU" sz="3200" dirty="0"/>
              <a:t>                               </a:t>
            </a:r>
            <a:r>
              <a:rPr lang="en-US" sz="3200" dirty="0"/>
              <a:t>X    ♂</a:t>
            </a:r>
          </a:p>
          <a:p>
            <a:pPr>
              <a:defRPr/>
            </a:pPr>
            <a:r>
              <a:rPr lang="en-US" sz="2400" dirty="0"/>
              <a:t>        </a:t>
            </a:r>
            <a:endParaRPr lang="ru-RU" sz="2400" dirty="0"/>
          </a:p>
          <a:p>
            <a:pPr>
              <a:defRPr/>
            </a:pPr>
            <a:endParaRPr lang="ru-RU" sz="300" dirty="0"/>
          </a:p>
          <a:p>
            <a:pPr>
              <a:defRPr/>
            </a:pPr>
            <a:r>
              <a:rPr lang="ru-RU" dirty="0"/>
              <a:t>                                 черное тело,                                                     серое тело,</a:t>
            </a:r>
          </a:p>
          <a:p>
            <a:pPr>
              <a:defRPr/>
            </a:pPr>
            <a:r>
              <a:rPr lang="ru-RU" dirty="0"/>
              <a:t>                            короткие крылья</a:t>
            </a:r>
            <a:r>
              <a:rPr lang="en-US" dirty="0"/>
              <a:t>         </a:t>
            </a:r>
            <a:r>
              <a:rPr lang="ru-RU" dirty="0"/>
              <a:t>                               нормальные крылья</a:t>
            </a:r>
          </a:p>
          <a:p>
            <a:pPr>
              <a:defRPr/>
            </a:pPr>
            <a:endParaRPr lang="ru-RU" sz="2400" b="1" dirty="0"/>
          </a:p>
          <a:p>
            <a:pPr>
              <a:defRPr/>
            </a:pPr>
            <a:r>
              <a:rPr lang="en-US" sz="3200" dirty="0"/>
              <a:t>G:                                                           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r>
              <a:rPr lang="en-US" sz="3200" dirty="0"/>
              <a:t>F1:               </a:t>
            </a:r>
          </a:p>
          <a:p>
            <a:pPr>
              <a:defRPr/>
            </a:pPr>
            <a:r>
              <a:rPr lang="en-US" sz="2400" dirty="0"/>
              <a:t>                  </a:t>
            </a:r>
            <a:endParaRPr lang="ru-RU" sz="2400" dirty="0"/>
          </a:p>
          <a:p>
            <a:pPr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dirty="0"/>
              <a:t>               </a:t>
            </a:r>
            <a:r>
              <a:rPr lang="ru-RU" dirty="0">
                <a:solidFill>
                  <a:srgbClr val="FF0000"/>
                </a:solidFill>
              </a:rPr>
              <a:t>серое тело,              </a:t>
            </a:r>
            <a:r>
              <a:rPr lang="ru-RU" b="1" dirty="0">
                <a:solidFill>
                  <a:srgbClr val="FF0000"/>
                </a:solidFill>
              </a:rPr>
              <a:t>черное тело, </a:t>
            </a:r>
            <a:r>
              <a:rPr lang="ru-RU" b="1" dirty="0"/>
              <a:t>           </a:t>
            </a:r>
            <a:r>
              <a:rPr lang="ru-RU" dirty="0">
                <a:solidFill>
                  <a:srgbClr val="00B0F0"/>
                </a:solidFill>
              </a:rPr>
              <a:t>серое тело,             </a:t>
            </a:r>
            <a:r>
              <a:rPr lang="ru-RU" b="1" dirty="0">
                <a:solidFill>
                  <a:srgbClr val="00B0F0"/>
                </a:solidFill>
                <a:latin typeface="+mj-lt"/>
              </a:rPr>
              <a:t>черное тело,</a:t>
            </a:r>
          </a:p>
          <a:p>
            <a:pPr>
              <a:defRPr/>
            </a:pPr>
            <a:r>
              <a:rPr lang="ru-RU" dirty="0"/>
              <a:t>      </a:t>
            </a:r>
            <a:r>
              <a:rPr lang="ru-RU" dirty="0">
                <a:solidFill>
                  <a:srgbClr val="FF0000"/>
                </a:solidFill>
              </a:rPr>
              <a:t>нормальные крылья   </a:t>
            </a:r>
            <a:r>
              <a:rPr lang="ru-RU" b="1" dirty="0">
                <a:solidFill>
                  <a:srgbClr val="FF0000"/>
                </a:solidFill>
              </a:rPr>
              <a:t>короткие крылья   </a:t>
            </a:r>
            <a:r>
              <a:rPr lang="ru-RU" b="1" dirty="0">
                <a:solidFill>
                  <a:srgbClr val="00B0F0"/>
                </a:solidFill>
              </a:rPr>
              <a:t>короткие крылья  </a:t>
            </a:r>
            <a:r>
              <a:rPr lang="ru-RU" dirty="0">
                <a:solidFill>
                  <a:srgbClr val="00B0F0"/>
                </a:solidFill>
                <a:latin typeface="+mj-lt"/>
              </a:rPr>
              <a:t>нормальные крылья</a:t>
            </a:r>
            <a:endParaRPr lang="ru-RU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0486AEB8-4DB3-4BEF-A0A4-587F30C03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6" y="130175"/>
            <a:ext cx="10318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3">
            <a:extLst>
              <a:ext uri="{FF2B5EF4-FFF2-40B4-BE49-F238E27FC236}">
                <a16:creationId xmlns:a16="http://schemas.microsoft.com/office/drawing/2014/main" id="{86FF6430-2695-4C1B-AC3B-1640BF6B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49225"/>
            <a:ext cx="12239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4">
            <a:extLst>
              <a:ext uri="{FF2B5EF4-FFF2-40B4-BE49-F238E27FC236}">
                <a16:creationId xmlns:a16="http://schemas.microsoft.com/office/drawing/2014/main" id="{1CF27D61-5D6C-4187-A75D-B8D9A2F20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065338"/>
            <a:ext cx="109855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5">
            <a:extLst>
              <a:ext uri="{FF2B5EF4-FFF2-40B4-BE49-F238E27FC236}">
                <a16:creationId xmlns:a16="http://schemas.microsoft.com/office/drawing/2014/main" id="{A2252B36-C7DB-4594-894B-20E7A1C8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992314"/>
            <a:ext cx="11239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15">
            <a:extLst>
              <a:ext uri="{FF2B5EF4-FFF2-40B4-BE49-F238E27FC236}">
                <a16:creationId xmlns:a16="http://schemas.microsoft.com/office/drawing/2014/main" id="{7F86CFE8-75D4-4E61-B320-5F08AFE8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797426"/>
            <a:ext cx="107950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6">
            <a:extLst>
              <a:ext uri="{FF2B5EF4-FFF2-40B4-BE49-F238E27FC236}">
                <a16:creationId xmlns:a16="http://schemas.microsoft.com/office/drawing/2014/main" id="{473EFA11-0C38-4FCE-9C6D-CE75D8C6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4762500"/>
            <a:ext cx="989012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13">
            <a:extLst>
              <a:ext uri="{FF2B5EF4-FFF2-40B4-BE49-F238E27FC236}">
                <a16:creationId xmlns:a16="http://schemas.microsoft.com/office/drawing/2014/main" id="{A759D97D-7026-44A7-904C-4E0D35F4D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997076"/>
            <a:ext cx="1141413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2">
            <a:extLst>
              <a:ext uri="{FF2B5EF4-FFF2-40B4-BE49-F238E27FC236}">
                <a16:creationId xmlns:a16="http://schemas.microsoft.com/office/drawing/2014/main" id="{C03AD2EC-07E5-48AC-BF72-BC37B273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3308350"/>
            <a:ext cx="11414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3" name="Picture 3">
            <a:extLst>
              <a:ext uri="{FF2B5EF4-FFF2-40B4-BE49-F238E27FC236}">
                <a16:creationId xmlns:a16="http://schemas.microsoft.com/office/drawing/2014/main" id="{2D68C035-FA50-45A8-A6A4-8AC086C4D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6" y="3284539"/>
            <a:ext cx="1109663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4" name="Picture 4">
            <a:extLst>
              <a:ext uri="{FF2B5EF4-FFF2-40B4-BE49-F238E27FC236}">
                <a16:creationId xmlns:a16="http://schemas.microsoft.com/office/drawing/2014/main" id="{6BBD2F56-CB16-45B4-A7B6-503AF416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4" y="4691063"/>
            <a:ext cx="1062037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5" name="Picture 5">
            <a:extLst>
              <a:ext uri="{FF2B5EF4-FFF2-40B4-BE49-F238E27FC236}">
                <a16:creationId xmlns:a16="http://schemas.microsoft.com/office/drawing/2014/main" id="{C008069F-927A-4178-9D13-38F803CB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819651"/>
            <a:ext cx="9906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6" name="Прямоугольник 1">
            <a:extLst>
              <a:ext uri="{FF2B5EF4-FFF2-40B4-BE49-F238E27FC236}">
                <a16:creationId xmlns:a16="http://schemas.microsoft.com/office/drawing/2014/main" id="{D1493FFA-9C96-4FBA-B65C-C5FE80BC5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6" y="2987675"/>
            <a:ext cx="2822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Arial" panose="020B0604020202020204" pitchFamily="34" charset="0"/>
              </a:rPr>
              <a:t>Некроссоверные гаметы</a:t>
            </a:r>
          </a:p>
        </p:txBody>
      </p:sp>
      <p:sp>
        <p:nvSpPr>
          <p:cNvPr id="33807" name="Прямоугольник 15">
            <a:extLst>
              <a:ext uri="{FF2B5EF4-FFF2-40B4-BE49-F238E27FC236}">
                <a16:creationId xmlns:a16="http://schemas.microsoft.com/office/drawing/2014/main" id="{097F98CA-1EE1-4FBA-AC6B-1FE02DC6E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341814"/>
            <a:ext cx="256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B0F0"/>
                </a:solidFill>
                <a:latin typeface="Arial" panose="020B0604020202020204" pitchFamily="34" charset="0"/>
              </a:rPr>
              <a:t>Кроссоверные гаметы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>
            <a:extLst>
              <a:ext uri="{FF2B5EF4-FFF2-40B4-BE49-F238E27FC236}">
                <a16:creationId xmlns:a16="http://schemas.microsoft.com/office/drawing/2014/main" id="{1B4A3F56-4AD5-423C-8203-6CAC1E2B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3"/>
            <a:ext cx="8785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Расщепление по генотипу и фенотипу</a:t>
            </a:r>
            <a:r>
              <a:rPr lang="en-US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:   </a:t>
            </a: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в соответствии с кроссинговером</a:t>
            </a:r>
            <a:endParaRPr lang="en-US" altLang="ru-RU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4819" name="Picture 4" descr="15-05b-RecombOffspring-L">
            <a:extLst>
              <a:ext uri="{FF2B5EF4-FFF2-40B4-BE49-F238E27FC236}">
                <a16:creationId xmlns:a16="http://schemas.microsoft.com/office/drawing/2014/main" id="{59652E48-FC69-4E80-9351-D3370471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"/>
          <a:stretch>
            <a:fillRect/>
          </a:stretch>
        </p:blipFill>
        <p:spPr bwMode="auto">
          <a:xfrm>
            <a:off x="2044700" y="603250"/>
            <a:ext cx="81026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8"/>
          <a:stretch/>
        </p:blipFill>
        <p:spPr>
          <a:xfrm>
            <a:off x="2584580" y="-1"/>
            <a:ext cx="7102118" cy="62749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9573" y="6348708"/>
            <a:ext cx="6589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C3300"/>
                </a:solidFill>
              </a:rPr>
              <a:t>решетка </a:t>
            </a:r>
            <a:r>
              <a:rPr lang="ru-RU" dirty="0" err="1">
                <a:solidFill>
                  <a:srgbClr val="CC3300"/>
                </a:solidFill>
              </a:rPr>
              <a:t>Пеннета</a:t>
            </a:r>
            <a:r>
              <a:rPr lang="ru-RU" dirty="0">
                <a:solidFill>
                  <a:srgbClr val="CC3300"/>
                </a:solidFill>
              </a:rPr>
              <a:t> для моногибридного скрещивания</a:t>
            </a:r>
          </a:p>
        </p:txBody>
      </p:sp>
    </p:spTree>
    <p:extLst>
      <p:ext uri="{BB962C8B-B14F-4D97-AF65-F5344CB8AC3E}">
        <p14:creationId xmlns:p14="http://schemas.microsoft.com/office/powerpoint/2010/main" val="1635496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66" y="6761"/>
            <a:ext cx="8729221" cy="1210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80"/>
                </a:solidFill>
              </a:rPr>
              <a:t>Повторное открытие законов Менделя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446" y="1210409"/>
            <a:ext cx="8890262" cy="529302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990099"/>
                </a:solidFill>
              </a:rPr>
              <a:t>Выводы Менделя </a:t>
            </a:r>
            <a:r>
              <a:rPr lang="ru-RU" dirty="0"/>
              <a:t>не соответствовали представлениям о причинах изменчивости организмов.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Считалось, что </a:t>
            </a:r>
            <a:r>
              <a:rPr lang="ru-RU" b="1" dirty="0">
                <a:solidFill>
                  <a:srgbClr val="660033"/>
                </a:solidFill>
              </a:rPr>
              <a:t>изменчивость непрерывная </a:t>
            </a:r>
            <a:r>
              <a:rPr lang="ru-RU" dirty="0"/>
              <a:t>и потомство представляет собой «смесь» родительских фенотипов</a:t>
            </a:r>
          </a:p>
          <a:p>
            <a:pPr lvl="1" algn="just"/>
            <a:r>
              <a:rPr lang="ru-RU" dirty="0"/>
              <a:t>Дарвин, Уоллес</a:t>
            </a:r>
          </a:p>
          <a:p>
            <a:pPr lvl="1" algn="just"/>
            <a:endParaRPr lang="ru-RU" dirty="0"/>
          </a:p>
          <a:p>
            <a:pPr algn="just"/>
            <a:r>
              <a:rPr lang="ru-RU" dirty="0"/>
              <a:t>Мендель – изменчивость </a:t>
            </a:r>
            <a:r>
              <a:rPr lang="ru-RU" b="1" dirty="0">
                <a:solidFill>
                  <a:srgbClr val="660033"/>
                </a:solidFill>
              </a:rPr>
              <a:t>не беспрерывная и обусловлена дискретными наследственными единицами</a:t>
            </a:r>
            <a:r>
              <a:rPr lang="ru-RU" dirty="0">
                <a:solidFill>
                  <a:srgbClr val="660033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91" y="81065"/>
            <a:ext cx="2170158" cy="2790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92" y="3052359"/>
            <a:ext cx="2170158" cy="37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27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17" y="251349"/>
            <a:ext cx="11690022" cy="2755802"/>
          </a:xfrm>
        </p:spPr>
        <p:txBody>
          <a:bodyPr/>
          <a:lstStyle/>
          <a:p>
            <a:r>
              <a:rPr lang="ru-RU" dirty="0">
                <a:solidFill>
                  <a:srgbClr val="990000"/>
                </a:solidFill>
              </a:rPr>
              <a:t>В конце </a:t>
            </a:r>
            <a:r>
              <a:rPr lang="en-US" dirty="0">
                <a:solidFill>
                  <a:srgbClr val="990000"/>
                </a:solidFill>
              </a:rPr>
              <a:t>XIX</a:t>
            </a:r>
            <a:r>
              <a:rPr lang="ru-RU" dirty="0">
                <a:solidFill>
                  <a:srgbClr val="990000"/>
                </a:solidFill>
              </a:rPr>
              <a:t> в. Вальтер </a:t>
            </a:r>
            <a:r>
              <a:rPr lang="ru-RU" dirty="0" err="1">
                <a:solidFill>
                  <a:srgbClr val="990000"/>
                </a:solidFill>
              </a:rPr>
              <a:t>Флемминг</a:t>
            </a:r>
            <a:r>
              <a:rPr lang="ru-RU" dirty="0"/>
              <a:t>, исследуя клетки саламандры, впервые описал клеточное ядро и хромосомы.</a:t>
            </a:r>
          </a:p>
          <a:p>
            <a:pPr lvl="1"/>
            <a:r>
              <a:rPr lang="ru-RU" dirty="0">
                <a:solidFill>
                  <a:srgbClr val="990000"/>
                </a:solidFill>
              </a:rPr>
              <a:t>1879 г.</a:t>
            </a:r>
            <a:r>
              <a:rPr lang="ru-RU" dirty="0">
                <a:solidFill>
                  <a:srgbClr val="993300"/>
                </a:solidFill>
              </a:rPr>
              <a:t> </a:t>
            </a:r>
            <a:r>
              <a:rPr lang="ru-RU" dirty="0"/>
              <a:t>исследовал поведение хромосом во время деления клетки.</a:t>
            </a:r>
          </a:p>
          <a:p>
            <a:r>
              <a:rPr lang="ru-RU" dirty="0">
                <a:solidFill>
                  <a:srgbClr val="990099"/>
                </a:solidFill>
              </a:rPr>
              <a:t>Работы </a:t>
            </a:r>
            <a:r>
              <a:rPr lang="ru-RU" dirty="0" err="1">
                <a:solidFill>
                  <a:srgbClr val="990099"/>
                </a:solidFill>
              </a:rPr>
              <a:t>Флемминга</a:t>
            </a:r>
            <a:r>
              <a:rPr lang="ru-RU" dirty="0">
                <a:solidFill>
                  <a:srgbClr val="990099"/>
                </a:solidFill>
              </a:rPr>
              <a:t> и других </a:t>
            </a:r>
            <a:r>
              <a:rPr lang="ru-RU" dirty="0" err="1">
                <a:solidFill>
                  <a:srgbClr val="990099"/>
                </a:solidFill>
              </a:rPr>
              <a:t>цитологов</a:t>
            </a:r>
            <a:r>
              <a:rPr lang="ru-RU" dirty="0">
                <a:solidFill>
                  <a:srgbClr val="990099"/>
                </a:solidFill>
              </a:rPr>
              <a:t> </a:t>
            </a:r>
            <a:r>
              <a:rPr lang="ru-RU" dirty="0"/>
              <a:t>подтвердили наличие в ядре клетки дискретных единиц – основы наследственности.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61" y="2551325"/>
            <a:ext cx="3197208" cy="4184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05" y="2551324"/>
            <a:ext cx="4184827" cy="41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60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59161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990000"/>
                </a:solidFill>
              </a:rPr>
              <a:t>начало ХХ в. Гуго де Фриз, Карл </a:t>
            </a:r>
            <a:r>
              <a:rPr lang="ru-RU" dirty="0" err="1">
                <a:solidFill>
                  <a:srgbClr val="990000"/>
                </a:solidFill>
              </a:rPr>
              <a:t>Корренс</a:t>
            </a:r>
            <a:r>
              <a:rPr lang="ru-RU" dirty="0">
                <a:solidFill>
                  <a:srgbClr val="990000"/>
                </a:solidFill>
              </a:rPr>
              <a:t> </a:t>
            </a:r>
            <a:r>
              <a:rPr lang="ru-RU" dirty="0"/>
              <a:t>и </a:t>
            </a:r>
            <a:r>
              <a:rPr lang="ru-RU" dirty="0">
                <a:solidFill>
                  <a:srgbClr val="990000"/>
                </a:solidFill>
              </a:rPr>
              <a:t>Эрих Чермак</a:t>
            </a:r>
            <a:r>
              <a:rPr lang="ru-RU" dirty="0"/>
              <a:t>, независимо друг от друга, провели серии экспериментов.</a:t>
            </a:r>
          </a:p>
          <a:p>
            <a:pPr lvl="1" algn="just"/>
            <a:r>
              <a:rPr lang="ru-RU" dirty="0"/>
              <a:t>Исследуя поведение хромосом в клетках некоторых видов растений, </a:t>
            </a:r>
            <a:r>
              <a:rPr lang="ru-RU" dirty="0">
                <a:solidFill>
                  <a:srgbClr val="990099"/>
                </a:solidFill>
              </a:rPr>
              <a:t>де Фриз обнаружил</a:t>
            </a:r>
            <a:r>
              <a:rPr lang="ru-RU" dirty="0"/>
              <a:t>, что два фактора (гена), определяющие альтернативные признаки, при образовании гамет расходятся в разные гаметы, так что половина гамет получает один ген, а вторая половина – другой.</a:t>
            </a:r>
          </a:p>
          <a:p>
            <a:pPr lvl="1" algn="just"/>
            <a:r>
              <a:rPr lang="ru-RU" dirty="0" err="1">
                <a:solidFill>
                  <a:srgbClr val="990099"/>
                </a:solidFill>
              </a:rPr>
              <a:t>Корренс</a:t>
            </a:r>
            <a:r>
              <a:rPr lang="ru-RU" dirty="0">
                <a:solidFill>
                  <a:srgbClr val="990099"/>
                </a:solidFill>
              </a:rPr>
              <a:t> и Чермак</a:t>
            </a:r>
            <a:r>
              <a:rPr lang="ru-RU" dirty="0"/>
              <a:t> также пришли к аналогичным заключениям.</a:t>
            </a:r>
          </a:p>
          <a:p>
            <a:pPr algn="just"/>
            <a:r>
              <a:rPr lang="ru-RU" dirty="0"/>
              <a:t>Они признали </a:t>
            </a:r>
            <a:r>
              <a:rPr lang="ru-RU" dirty="0">
                <a:solidFill>
                  <a:srgbClr val="990099"/>
                </a:solidFill>
              </a:rPr>
              <a:t>приоритет Менделя </a:t>
            </a:r>
            <a:r>
              <a:rPr lang="ru-RU" dirty="0"/>
              <a:t>в открытии законов передачи наследственных признаков.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1" y="3591612"/>
            <a:ext cx="2331723" cy="3105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015" y="3591612"/>
            <a:ext cx="2307676" cy="3138439"/>
          </a:xfrm>
          <a:prstGeom prst="rect">
            <a:avLst/>
          </a:prstGeom>
        </p:spPr>
      </p:pic>
      <p:pic>
        <p:nvPicPr>
          <p:cNvPr id="1026" name="Picture 2" descr="Картинки по запросу Карл Корренс">
            <a:extLst>
              <a:ext uri="{FF2B5EF4-FFF2-40B4-BE49-F238E27FC236}">
                <a16:creationId xmlns:a16="http://schemas.microsoft.com/office/drawing/2014/main" id="{B4A6036C-215A-42E1-8350-DABE144B5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58" y="3558913"/>
            <a:ext cx="2343658" cy="31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73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725" y="373897"/>
            <a:ext cx="11624036" cy="2039365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990000"/>
                </a:solidFill>
              </a:rPr>
              <a:t>1902 г. Вальтер </a:t>
            </a:r>
            <a:r>
              <a:rPr lang="ru-RU" dirty="0" err="1">
                <a:solidFill>
                  <a:srgbClr val="990000"/>
                </a:solidFill>
              </a:rPr>
              <a:t>Саттон</a:t>
            </a:r>
            <a:r>
              <a:rPr lang="ru-RU" dirty="0">
                <a:solidFill>
                  <a:srgbClr val="990000"/>
                </a:solidFill>
              </a:rPr>
              <a:t> в США и Теодор </a:t>
            </a:r>
            <a:r>
              <a:rPr lang="ru-RU" dirty="0" err="1">
                <a:solidFill>
                  <a:srgbClr val="990000"/>
                </a:solidFill>
              </a:rPr>
              <a:t>Бовери</a:t>
            </a:r>
            <a:r>
              <a:rPr lang="ru-RU" dirty="0">
                <a:solidFill>
                  <a:srgbClr val="990000"/>
                </a:solidFill>
              </a:rPr>
              <a:t> в Германии </a:t>
            </a:r>
            <a:r>
              <a:rPr lang="ru-RU" dirty="0"/>
              <a:t>предположили, что гены находятся в хромосомах.</a:t>
            </a:r>
          </a:p>
          <a:p>
            <a:pPr algn="just"/>
            <a:r>
              <a:rPr lang="ru-RU" dirty="0" err="1">
                <a:solidFill>
                  <a:srgbClr val="990099"/>
                </a:solidFill>
              </a:rPr>
              <a:t>Саттон</a:t>
            </a:r>
            <a:r>
              <a:rPr lang="ru-RU" dirty="0">
                <a:solidFill>
                  <a:srgbClr val="990099"/>
                </a:solidFill>
              </a:rPr>
              <a:t> и </a:t>
            </a:r>
            <a:r>
              <a:rPr lang="ru-RU" dirty="0" err="1">
                <a:solidFill>
                  <a:srgbClr val="990099"/>
                </a:solidFill>
              </a:rPr>
              <a:t>Бовери</a:t>
            </a:r>
            <a:r>
              <a:rPr lang="ru-RU" dirty="0"/>
              <a:t> заложили основы </a:t>
            </a:r>
            <a:r>
              <a:rPr lang="ru-RU" b="1" dirty="0">
                <a:solidFill>
                  <a:srgbClr val="660033"/>
                </a:solidFill>
              </a:rPr>
              <a:t>хромосомной теории наследственности</a:t>
            </a:r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dirty="0"/>
              <a:t>и показали ее связь с менделевской генетикой.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66" y="2413261"/>
            <a:ext cx="2949885" cy="4070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42" y="2413262"/>
            <a:ext cx="2557227" cy="41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1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1">
            <a:extLst>
              <a:ext uri="{FF2B5EF4-FFF2-40B4-BE49-F238E27FC236}">
                <a16:creationId xmlns:a16="http://schemas.microsoft.com/office/drawing/2014/main" id="{692A8F9C-B61A-41A3-AA91-A346069D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1270001"/>
            <a:ext cx="421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alibri" panose="020F0502020204030204" pitchFamily="34" charset="0"/>
              </a:rPr>
              <a:t>Вставим или удалим один нуклеотид</a:t>
            </a:r>
          </a:p>
        </p:txBody>
      </p:sp>
      <p:grpSp>
        <p:nvGrpSpPr>
          <p:cNvPr id="27651" name="Group 130">
            <a:extLst>
              <a:ext uri="{FF2B5EF4-FFF2-40B4-BE49-F238E27FC236}">
                <a16:creationId xmlns:a16="http://schemas.microsoft.com/office/drawing/2014/main" id="{1CE97EAB-51F0-45D3-90D6-CF1CECF1660E}"/>
              </a:ext>
            </a:extLst>
          </p:cNvPr>
          <p:cNvGrpSpPr>
            <a:grpSpLocks/>
          </p:cNvGrpSpPr>
          <p:nvPr/>
        </p:nvGrpSpPr>
        <p:grpSpPr bwMode="auto">
          <a:xfrm>
            <a:off x="2130426" y="3027363"/>
            <a:ext cx="8537575" cy="1363662"/>
            <a:chOff x="190" y="1277"/>
            <a:chExt cx="5378" cy="859"/>
          </a:xfrm>
        </p:grpSpPr>
        <p:sp>
          <p:nvSpPr>
            <p:cNvPr id="27701" name="Text Box 79">
              <a:extLst>
                <a:ext uri="{FF2B5EF4-FFF2-40B4-BE49-F238E27FC236}">
                  <a16:creationId xmlns:a16="http://schemas.microsoft.com/office/drawing/2014/main" id="{51D8098E-8424-4C39-A146-2FD0D2CA6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" y="1732"/>
              <a:ext cx="82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CC00CC"/>
                  </a:solidFill>
                  <a:latin typeface="Calibri" panose="020F0502020204030204" pitchFamily="34" charset="0"/>
                </a:rPr>
                <a:t>Вставка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CC00CC"/>
                  </a:solidFill>
                  <a:latin typeface="Calibri" panose="020F0502020204030204" pitchFamily="34" charset="0"/>
                </a:rPr>
                <a:t>нуклеотида</a:t>
              </a:r>
            </a:p>
          </p:txBody>
        </p:sp>
        <p:grpSp>
          <p:nvGrpSpPr>
            <p:cNvPr id="27702" name="Group 127">
              <a:extLst>
                <a:ext uri="{FF2B5EF4-FFF2-40B4-BE49-F238E27FC236}">
                  <a16:creationId xmlns:a16="http://schemas.microsoft.com/office/drawing/2014/main" id="{5F711BDC-66A0-40A3-9B8E-14D128411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" y="1277"/>
              <a:ext cx="5125" cy="827"/>
              <a:chOff x="431" y="1169"/>
              <a:chExt cx="5125" cy="827"/>
            </a:xfrm>
          </p:grpSpPr>
          <p:sp>
            <p:nvSpPr>
              <p:cNvPr id="27703" name="Text Box 74">
                <a:extLst>
                  <a:ext uri="{FF2B5EF4-FFF2-40B4-BE49-F238E27FC236}">
                    <a16:creationId xmlns:a16="http://schemas.microsoft.com/office/drawing/2014/main" id="{1E9AEDFB-152B-48FC-801A-FD61056BF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1350"/>
                <a:ext cx="37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ДНК</a:t>
                </a:r>
              </a:p>
            </p:txBody>
          </p:sp>
          <p:sp>
            <p:nvSpPr>
              <p:cNvPr id="27704" name="Text Box 75">
                <a:extLst>
                  <a:ext uri="{FF2B5EF4-FFF2-40B4-BE49-F238E27FC236}">
                    <a16:creationId xmlns:a16="http://schemas.microsoft.com/office/drawing/2014/main" id="{839F3C38-DE1B-42DB-A32D-8DD7A0E3FC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1169"/>
                <a:ext cx="4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Белок</a:t>
                </a:r>
              </a:p>
            </p:txBody>
          </p:sp>
          <p:sp>
            <p:nvSpPr>
              <p:cNvPr id="27705" name="Text Box 76">
                <a:extLst>
                  <a:ext uri="{FF2B5EF4-FFF2-40B4-BE49-F238E27FC236}">
                    <a16:creationId xmlns:a16="http://schemas.microsoft.com/office/drawing/2014/main" id="{B98F10B5-A8D9-48D9-9636-D42DDACA6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1169"/>
                <a:ext cx="4853" cy="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800" b="1">
                    <a:solidFill>
                      <a:srgbClr val="009900"/>
                    </a:solidFill>
                    <a:latin typeface="Courier New" panose="02070309020205020404" pitchFamily="49" charset="0"/>
                  </a:rPr>
                  <a:t>   </a:t>
                </a:r>
                <a:r>
                  <a:rPr lang="en-US" altLang="ru-RU" sz="1800" b="1">
                    <a:solidFill>
                      <a:srgbClr val="CC6600"/>
                    </a:solidFill>
                    <a:latin typeface="Courier New" panose="02070309020205020404" pitchFamily="49" charset="0"/>
                  </a:rPr>
                  <a:t> M </a:t>
                </a:r>
                <a:r>
                  <a:rPr lang="ru-RU" altLang="ru-RU" sz="1800" b="1">
                    <a:solidFill>
                      <a:srgbClr val="CC6600"/>
                    </a:solidFill>
                    <a:latin typeface="Courier New" panose="02070309020205020404" pitchFamily="49" charset="0"/>
                  </a:rPr>
                  <a:t> G  S  S  F  L  S  P  E  H  Q  R  V  Q</a:t>
                </a:r>
                <a:r>
                  <a:rPr lang="en-US" altLang="ru-RU" sz="1800" b="1">
                    <a:latin typeface="Courier New" panose="02070309020205020404" pitchFamily="49" charset="0"/>
                  </a:rPr>
                  <a:t>  ... </a:t>
                </a:r>
                <a:endParaRPr lang="en-US" altLang="ru-RU" sz="1800" b="1">
                  <a:solidFill>
                    <a:srgbClr val="CC3300"/>
                  </a:solidFill>
                  <a:latin typeface="Courier New" panose="02070309020205020404" pitchFamily="49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8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...</a:t>
                </a:r>
                <a:r>
                  <a:rPr lang="en-US" altLang="ru-RU" sz="1800" b="1">
                    <a:latin typeface="Courier New" panose="02070309020205020404" pitchFamily="49" charset="0"/>
                  </a:rPr>
                  <a:t>atg</a:t>
                </a:r>
                <a:r>
                  <a:rPr lang="ru-RU" altLang="ru-RU" sz="1800" b="1">
                    <a:latin typeface="Courier New" panose="02070309020205020404" pitchFamily="49" charset="0"/>
                  </a:rPr>
                  <a:t>ggctccagcttcctgagccctgaacaccagagagtccagaga</a:t>
                </a:r>
                <a:r>
                  <a:rPr lang="ru-RU" altLang="ru-RU" sz="18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...</a:t>
                </a:r>
                <a:endParaRPr lang="en-US" altLang="ru-RU" sz="1800" b="1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8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8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...</a:t>
                </a:r>
                <a:r>
                  <a:rPr lang="en-US" altLang="ru-RU" sz="1800" b="1">
                    <a:latin typeface="Courier New" panose="02070309020205020404" pitchFamily="49" charset="0"/>
                  </a:rPr>
                  <a:t>atg</a:t>
                </a:r>
                <a:r>
                  <a:rPr lang="ru-RU" altLang="ru-RU" sz="18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gg</a:t>
                </a:r>
                <a:r>
                  <a:rPr lang="ru-RU" altLang="ru-RU" sz="1800" b="1">
                    <a:latin typeface="Courier New" panose="02070309020205020404" pitchFamily="49" charset="0"/>
                  </a:rPr>
                  <a:t>ctccagcttc</a:t>
                </a:r>
                <a:r>
                  <a:rPr lang="en-US" altLang="ru-RU" sz="1800" b="1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A</a:t>
                </a:r>
                <a:r>
                  <a:rPr lang="ru-RU" altLang="ru-RU" sz="1800" b="1">
                    <a:latin typeface="Courier New" panose="02070309020205020404" pitchFamily="49" charset="0"/>
                  </a:rPr>
                  <a:t>ctgagccctgaa</a:t>
                </a:r>
                <a:r>
                  <a:rPr lang="ru-RU" altLang="ru-RU" sz="18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caccagagagtccagag...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800" b="1">
                    <a:solidFill>
                      <a:srgbClr val="CC3300"/>
                    </a:solidFill>
                    <a:latin typeface="Courier New" panose="02070309020205020404" pitchFamily="49" charset="0"/>
                  </a:rPr>
                  <a:t>   </a:t>
                </a:r>
                <a:r>
                  <a:rPr lang="en-US" altLang="ru-RU" sz="1800" b="1">
                    <a:latin typeface="Courier New" panose="02070309020205020404" pitchFamily="49" charset="0"/>
                  </a:rPr>
                  <a:t> </a:t>
                </a:r>
                <a:r>
                  <a:rPr lang="en-US" altLang="ru-RU" sz="1800" b="1">
                    <a:solidFill>
                      <a:srgbClr val="CC6600"/>
                    </a:solidFill>
                    <a:latin typeface="Courier New" panose="02070309020205020404" pitchFamily="49" charset="0"/>
                  </a:rPr>
                  <a:t>M </a:t>
                </a:r>
                <a:r>
                  <a:rPr lang="ru-RU" altLang="ru-RU" sz="1800" b="1">
                    <a:solidFill>
                      <a:srgbClr val="CC6600"/>
                    </a:solidFill>
                    <a:latin typeface="Courier New" panose="02070309020205020404" pitchFamily="49" charset="0"/>
                  </a:rPr>
                  <a:t> G  S  S  F </a:t>
                </a:r>
                <a:r>
                  <a:rPr lang="ru-RU" altLang="ru-RU" sz="1800" b="1">
                    <a:latin typeface="Courier New" panose="02070309020205020404" pitchFamily="49" charset="0"/>
                  </a:rPr>
                  <a:t> </a:t>
                </a:r>
                <a:r>
                  <a:rPr lang="en-US" altLang="ru-RU" sz="18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T</a:t>
                </a:r>
                <a:r>
                  <a:rPr lang="ru-RU" altLang="ru-RU" sz="1800" b="1">
                    <a:solidFill>
                      <a:srgbClr val="CC3300"/>
                    </a:solidFill>
                    <a:latin typeface="Courier New" panose="02070309020205020404" pitchFamily="49" charset="0"/>
                  </a:rPr>
                  <a:t>  </a:t>
                </a:r>
                <a:r>
                  <a:rPr lang="en-US" altLang="ru-RU" sz="18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E</a:t>
                </a:r>
                <a:r>
                  <a:rPr lang="ru-RU" altLang="ru-RU" sz="18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 P</a:t>
                </a:r>
                <a:r>
                  <a:rPr lang="ru-RU" altLang="ru-RU" sz="1800" b="1">
                    <a:solidFill>
                      <a:srgbClr val="CC3300"/>
                    </a:solidFill>
                    <a:latin typeface="Courier New" panose="02070309020205020404" pitchFamily="49" charset="0"/>
                  </a:rPr>
                  <a:t>  </a:t>
                </a:r>
              </a:p>
            </p:txBody>
          </p:sp>
          <p:sp>
            <p:nvSpPr>
              <p:cNvPr id="27706" name="Rectangle 77">
                <a:extLst>
                  <a:ext uri="{FF2B5EF4-FFF2-40B4-BE49-F238E27FC236}">
                    <a16:creationId xmlns:a16="http://schemas.microsoft.com/office/drawing/2014/main" id="{F9F7A617-F804-4B63-A15A-27DC8CB73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3" y="1372"/>
                <a:ext cx="2914" cy="181"/>
              </a:xfrm>
              <a:prstGeom prst="rect">
                <a:avLst/>
              </a:prstGeom>
              <a:solidFill>
                <a:srgbClr val="0099FF">
                  <a:alpha val="14902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7707" name="Rectangle 78">
                <a:extLst>
                  <a:ext uri="{FF2B5EF4-FFF2-40B4-BE49-F238E27FC236}">
                    <a16:creationId xmlns:a16="http://schemas.microsoft.com/office/drawing/2014/main" id="{C792DDA5-51BA-40EC-9893-0A8A435CB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3" y="1623"/>
                <a:ext cx="2950" cy="181"/>
              </a:xfrm>
              <a:prstGeom prst="rect">
                <a:avLst/>
              </a:prstGeom>
              <a:solidFill>
                <a:srgbClr val="0099FF">
                  <a:alpha val="14902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7708" name="Group 80">
                <a:extLst>
                  <a:ext uri="{FF2B5EF4-FFF2-40B4-BE49-F238E27FC236}">
                    <a16:creationId xmlns:a16="http://schemas.microsoft.com/office/drawing/2014/main" id="{0BF21EA0-3FC8-4123-BDA1-1D00D7A4D6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2" y="1190"/>
                <a:ext cx="2582" cy="363"/>
                <a:chOff x="1480" y="2600"/>
                <a:chExt cx="2582" cy="363"/>
              </a:xfrm>
            </p:grpSpPr>
            <p:grpSp>
              <p:nvGrpSpPr>
                <p:cNvPr id="27723" name="Group 81">
                  <a:extLst>
                    <a:ext uri="{FF2B5EF4-FFF2-40B4-BE49-F238E27FC236}">
                      <a16:creationId xmlns:a16="http://schemas.microsoft.com/office/drawing/2014/main" id="{EF318E42-DBDD-49E8-835C-F87E4D794E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0" y="2600"/>
                  <a:ext cx="1291" cy="363"/>
                  <a:chOff x="1505" y="2600"/>
                  <a:chExt cx="1291" cy="363"/>
                </a:xfrm>
              </p:grpSpPr>
              <p:sp>
                <p:nvSpPr>
                  <p:cNvPr id="27730" name="Rectangle 82">
                    <a:extLst>
                      <a:ext uri="{FF2B5EF4-FFF2-40B4-BE49-F238E27FC236}">
                        <a16:creationId xmlns:a16="http://schemas.microsoft.com/office/drawing/2014/main" id="{24DAE087-DED8-483D-8032-843837205B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05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31" name="Rectangle 83">
                    <a:extLst>
                      <a:ext uri="{FF2B5EF4-FFF2-40B4-BE49-F238E27FC236}">
                        <a16:creationId xmlns:a16="http://schemas.microsoft.com/office/drawing/2014/main" id="{7CB190A9-E87B-4E74-BB46-CEBADF05BF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64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32" name="Rectangle 84">
                    <a:extLst>
                      <a:ext uri="{FF2B5EF4-FFF2-40B4-BE49-F238E27FC236}">
                        <a16:creationId xmlns:a16="http://schemas.microsoft.com/office/drawing/2014/main" id="{81C65E2F-E624-4FE2-AEEF-DEB8FC7F79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4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33" name="Rectangle 85">
                    <a:extLst>
                      <a:ext uri="{FF2B5EF4-FFF2-40B4-BE49-F238E27FC236}">
                        <a16:creationId xmlns:a16="http://schemas.microsoft.com/office/drawing/2014/main" id="{F19FC4FC-82E5-40FF-8EB7-0BA09F8F48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1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34" name="Rectangle 86">
                    <a:extLst>
                      <a:ext uri="{FF2B5EF4-FFF2-40B4-BE49-F238E27FC236}">
                        <a16:creationId xmlns:a16="http://schemas.microsoft.com/office/drawing/2014/main" id="{BE1F9FF9-7667-4FFB-8744-E84EE78EAC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8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7724" name="Group 87">
                  <a:extLst>
                    <a:ext uri="{FF2B5EF4-FFF2-40B4-BE49-F238E27FC236}">
                      <a16:creationId xmlns:a16="http://schemas.microsoft.com/office/drawing/2014/main" id="{1667A9BF-4508-487A-9690-747B2D4F64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71" y="2600"/>
                  <a:ext cx="1291" cy="363"/>
                  <a:chOff x="1505" y="2600"/>
                  <a:chExt cx="1291" cy="363"/>
                </a:xfrm>
              </p:grpSpPr>
              <p:sp>
                <p:nvSpPr>
                  <p:cNvPr id="27725" name="Rectangle 88">
                    <a:extLst>
                      <a:ext uri="{FF2B5EF4-FFF2-40B4-BE49-F238E27FC236}">
                        <a16:creationId xmlns:a16="http://schemas.microsoft.com/office/drawing/2014/main" id="{2514E0B4-892C-4008-90EB-083368AE57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05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26" name="Rectangle 89">
                    <a:extLst>
                      <a:ext uri="{FF2B5EF4-FFF2-40B4-BE49-F238E27FC236}">
                        <a16:creationId xmlns:a16="http://schemas.microsoft.com/office/drawing/2014/main" id="{44DB4F86-6DAA-4229-BACF-C06428B676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64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27" name="Rectangle 90">
                    <a:extLst>
                      <a:ext uri="{FF2B5EF4-FFF2-40B4-BE49-F238E27FC236}">
                        <a16:creationId xmlns:a16="http://schemas.microsoft.com/office/drawing/2014/main" id="{3AA1E1BC-00B8-4623-B914-EFB77E0A25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4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28" name="Rectangle 91">
                    <a:extLst>
                      <a:ext uri="{FF2B5EF4-FFF2-40B4-BE49-F238E27FC236}">
                        <a16:creationId xmlns:a16="http://schemas.microsoft.com/office/drawing/2014/main" id="{7172F443-FFEB-4250-AE38-C11CF84ACD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1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29" name="Rectangle 92">
                    <a:extLst>
                      <a:ext uri="{FF2B5EF4-FFF2-40B4-BE49-F238E27FC236}">
                        <a16:creationId xmlns:a16="http://schemas.microsoft.com/office/drawing/2014/main" id="{8A589ABD-2811-4861-B341-FC04930166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8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7709" name="Group 93">
                <a:extLst>
                  <a:ext uri="{FF2B5EF4-FFF2-40B4-BE49-F238E27FC236}">
                    <a16:creationId xmlns:a16="http://schemas.microsoft.com/office/drawing/2014/main" id="{BA617670-22FA-4CDB-B327-378F25CA36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2" y="1623"/>
                <a:ext cx="2582" cy="363"/>
                <a:chOff x="1480" y="2600"/>
                <a:chExt cx="2582" cy="363"/>
              </a:xfrm>
            </p:grpSpPr>
            <p:grpSp>
              <p:nvGrpSpPr>
                <p:cNvPr id="27711" name="Group 94">
                  <a:extLst>
                    <a:ext uri="{FF2B5EF4-FFF2-40B4-BE49-F238E27FC236}">
                      <a16:creationId xmlns:a16="http://schemas.microsoft.com/office/drawing/2014/main" id="{187BCEE8-7AB0-4B1E-A07C-B01656CFE2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0" y="2600"/>
                  <a:ext cx="1291" cy="363"/>
                  <a:chOff x="1505" y="2600"/>
                  <a:chExt cx="1291" cy="363"/>
                </a:xfrm>
              </p:grpSpPr>
              <p:sp>
                <p:nvSpPr>
                  <p:cNvPr id="27718" name="Rectangle 95">
                    <a:extLst>
                      <a:ext uri="{FF2B5EF4-FFF2-40B4-BE49-F238E27FC236}">
                        <a16:creationId xmlns:a16="http://schemas.microsoft.com/office/drawing/2014/main" id="{3FA6BB2C-E913-4C04-9AD6-6B717C0061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05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19" name="Rectangle 96">
                    <a:extLst>
                      <a:ext uri="{FF2B5EF4-FFF2-40B4-BE49-F238E27FC236}">
                        <a16:creationId xmlns:a16="http://schemas.microsoft.com/office/drawing/2014/main" id="{2E60E539-4748-46A3-8D66-FDE27A30F4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64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20" name="Rectangle 97">
                    <a:extLst>
                      <a:ext uri="{FF2B5EF4-FFF2-40B4-BE49-F238E27FC236}">
                        <a16:creationId xmlns:a16="http://schemas.microsoft.com/office/drawing/2014/main" id="{C892B76F-0434-4B59-BD57-607E75EBE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4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21" name="Rectangle 98">
                    <a:extLst>
                      <a:ext uri="{FF2B5EF4-FFF2-40B4-BE49-F238E27FC236}">
                        <a16:creationId xmlns:a16="http://schemas.microsoft.com/office/drawing/2014/main" id="{D7895F9E-E90A-43FF-BD1A-C7303A3A6B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1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22" name="Rectangle 99">
                    <a:extLst>
                      <a:ext uri="{FF2B5EF4-FFF2-40B4-BE49-F238E27FC236}">
                        <a16:creationId xmlns:a16="http://schemas.microsoft.com/office/drawing/2014/main" id="{6247079D-1BEE-425B-AA95-193F852D0C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8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7712" name="Group 100">
                  <a:extLst>
                    <a:ext uri="{FF2B5EF4-FFF2-40B4-BE49-F238E27FC236}">
                      <a16:creationId xmlns:a16="http://schemas.microsoft.com/office/drawing/2014/main" id="{633AB778-C83A-4066-ACEF-83A8144AEB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71" y="2600"/>
                  <a:ext cx="1291" cy="363"/>
                  <a:chOff x="1505" y="2600"/>
                  <a:chExt cx="1291" cy="363"/>
                </a:xfrm>
              </p:grpSpPr>
              <p:sp>
                <p:nvSpPr>
                  <p:cNvPr id="27713" name="Rectangle 101">
                    <a:extLst>
                      <a:ext uri="{FF2B5EF4-FFF2-40B4-BE49-F238E27FC236}">
                        <a16:creationId xmlns:a16="http://schemas.microsoft.com/office/drawing/2014/main" id="{B18BB6A0-094B-47E4-85DD-FB4F3375F6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05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14" name="Rectangle 102">
                    <a:extLst>
                      <a:ext uri="{FF2B5EF4-FFF2-40B4-BE49-F238E27FC236}">
                        <a16:creationId xmlns:a16="http://schemas.microsoft.com/office/drawing/2014/main" id="{174231A1-8F73-4917-B9F9-999CD70D3F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64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15" name="Rectangle 103">
                    <a:extLst>
                      <a:ext uri="{FF2B5EF4-FFF2-40B4-BE49-F238E27FC236}">
                        <a16:creationId xmlns:a16="http://schemas.microsoft.com/office/drawing/2014/main" id="{F5DF318F-7E99-459C-A000-8E8D051044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4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16" name="Rectangle 104">
                    <a:extLst>
                      <a:ext uri="{FF2B5EF4-FFF2-40B4-BE49-F238E27FC236}">
                        <a16:creationId xmlns:a16="http://schemas.microsoft.com/office/drawing/2014/main" id="{02BCA2A1-433B-45AA-B20F-12245BE5AD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1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17" name="Rectangle 105">
                    <a:extLst>
                      <a:ext uri="{FF2B5EF4-FFF2-40B4-BE49-F238E27FC236}">
                        <a16:creationId xmlns:a16="http://schemas.microsoft.com/office/drawing/2014/main" id="{B1742BA2-A70D-4AC6-A72C-9B9225B4A8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8" y="2600"/>
                    <a:ext cx="258" cy="36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7710" name="Oval 106">
                <a:extLst>
                  <a:ext uri="{FF2B5EF4-FFF2-40B4-BE49-F238E27FC236}">
                    <a16:creationId xmlns:a16="http://schemas.microsoft.com/office/drawing/2014/main" id="{04915356-3256-4D9D-B03E-70FD8EB83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5" y="1804"/>
                <a:ext cx="187" cy="18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80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STOP</a:t>
                </a:r>
                <a:endParaRPr lang="ru-RU" altLang="ru-RU" sz="80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7652" name="Text Box 126">
            <a:extLst>
              <a:ext uri="{FF2B5EF4-FFF2-40B4-BE49-F238E27FC236}">
                <a16:creationId xmlns:a16="http://schemas.microsoft.com/office/drawing/2014/main" id="{FB006B13-5F3A-4115-A088-80386B97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1674814"/>
            <a:ext cx="62468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altLang="ru-RU" sz="1800">
                <a:latin typeface="Calibri" panose="020F0502020204030204" pitchFamily="34" charset="0"/>
              </a:rPr>
              <a:t>Тогда неизбежно нарушится правильное кодирование и </a:t>
            </a:r>
            <a:br>
              <a:rPr lang="ru-RU" altLang="ru-RU" sz="1800">
                <a:latin typeface="Calibri" panose="020F0502020204030204" pitchFamily="34" charset="0"/>
              </a:rPr>
            </a:br>
            <a:r>
              <a:rPr lang="ru-RU" altLang="ru-RU" sz="1800">
                <a:latin typeface="Calibri" panose="020F0502020204030204" pitchFamily="34" charset="0"/>
              </a:rPr>
              <a:t>      считывание последовательности белка.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altLang="ru-RU" sz="1800">
                <a:latin typeface="Calibri" panose="020F0502020204030204" pitchFamily="34" charset="0"/>
              </a:rPr>
              <a:t>Получится белок с совсем другой последовательностью, </a:t>
            </a:r>
            <a:br>
              <a:rPr lang="ru-RU" altLang="ru-RU" sz="1800">
                <a:latin typeface="Calibri" panose="020F0502020204030204" pitchFamily="34" charset="0"/>
              </a:rPr>
            </a:br>
            <a:r>
              <a:rPr lang="ru-RU" altLang="ru-RU" sz="1800">
                <a:latin typeface="Calibri" panose="020F0502020204030204" pitchFamily="34" charset="0"/>
              </a:rPr>
              <a:t>      который не сможет правильно работать.</a:t>
            </a:r>
          </a:p>
        </p:txBody>
      </p:sp>
      <p:sp>
        <p:nvSpPr>
          <p:cNvPr id="27653" name="Text Box 69">
            <a:extLst>
              <a:ext uri="{FF2B5EF4-FFF2-40B4-BE49-F238E27FC236}">
                <a16:creationId xmlns:a16="http://schemas.microsoft.com/office/drawing/2014/main" id="{83009615-C972-4708-BE73-23E7BAF3B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6072188"/>
            <a:ext cx="134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C00CC"/>
                </a:solidFill>
                <a:latin typeface="Calibri" panose="020F0502020204030204" pitchFamily="34" charset="0"/>
              </a:rPr>
              <a:t>(делеция)</a:t>
            </a:r>
          </a:p>
        </p:txBody>
      </p:sp>
      <p:grpSp>
        <p:nvGrpSpPr>
          <p:cNvPr id="27654" name="Group 40">
            <a:extLst>
              <a:ext uri="{FF2B5EF4-FFF2-40B4-BE49-F238E27FC236}">
                <a16:creationId xmlns:a16="http://schemas.microsoft.com/office/drawing/2014/main" id="{9887E15B-FA36-4333-91D9-462AD607B8BD}"/>
              </a:ext>
            </a:extLst>
          </p:cNvPr>
          <p:cNvGrpSpPr>
            <a:grpSpLocks/>
          </p:cNvGrpSpPr>
          <p:nvPr/>
        </p:nvGrpSpPr>
        <p:grpSpPr bwMode="auto">
          <a:xfrm>
            <a:off x="2532063" y="4803776"/>
            <a:ext cx="7821612" cy="1312863"/>
            <a:chOff x="635" y="1515"/>
            <a:chExt cx="4927" cy="827"/>
          </a:xfrm>
        </p:grpSpPr>
        <p:sp>
          <p:nvSpPr>
            <p:cNvPr id="27658" name="Text Box 30">
              <a:extLst>
                <a:ext uri="{FF2B5EF4-FFF2-40B4-BE49-F238E27FC236}">
                  <a16:creationId xmlns:a16="http://schemas.microsoft.com/office/drawing/2014/main" id="{5463534B-4B01-4886-91D4-4557FC4CF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1515"/>
              <a:ext cx="4655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009900"/>
                  </a:solidFill>
                  <a:latin typeface="Courier New" panose="02070309020205020404" pitchFamily="49" charset="0"/>
                </a:rPr>
                <a:t>   </a:t>
              </a:r>
              <a:r>
                <a:rPr lang="en-US" altLang="ru-RU" sz="1800" b="1">
                  <a:solidFill>
                    <a:srgbClr val="CC6600"/>
                  </a:solidFill>
                  <a:latin typeface="Courier New" panose="02070309020205020404" pitchFamily="49" charset="0"/>
                </a:rPr>
                <a:t> M </a:t>
              </a:r>
              <a:r>
                <a:rPr lang="ru-RU" altLang="ru-RU" sz="1800" b="1">
                  <a:solidFill>
                    <a:srgbClr val="CC6600"/>
                  </a:solidFill>
                  <a:latin typeface="Courier New" panose="02070309020205020404" pitchFamily="49" charset="0"/>
                </a:rPr>
                <a:t> G  S  S  F  L  S  P  E  H  Q  R  V  Q</a:t>
              </a:r>
              <a:r>
                <a:rPr lang="en-US" altLang="ru-RU" sz="1800" b="1">
                  <a:latin typeface="Courier New" panose="02070309020205020404" pitchFamily="49" charset="0"/>
                </a:rPr>
                <a:t>  ... </a:t>
              </a:r>
              <a:endParaRPr lang="en-US" altLang="ru-RU" sz="1800" b="1">
                <a:solidFill>
                  <a:srgbClr val="CC3300"/>
                </a:solidFill>
                <a:latin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000000"/>
                  </a:solidFill>
                  <a:latin typeface="Courier New" panose="02070309020205020404" pitchFamily="49" charset="0"/>
                </a:rPr>
                <a:t>...</a:t>
              </a:r>
              <a:r>
                <a:rPr lang="en-US" altLang="ru-RU" sz="1800" b="1">
                  <a:latin typeface="Courier New" panose="02070309020205020404" pitchFamily="49" charset="0"/>
                </a:rPr>
                <a:t>atg</a:t>
              </a:r>
              <a:r>
                <a:rPr lang="ru-RU" altLang="ru-RU" sz="1800" b="1">
                  <a:latin typeface="Courier New" panose="02070309020205020404" pitchFamily="49" charset="0"/>
                </a:rPr>
                <a:t>g</a:t>
              </a:r>
              <a:r>
                <a:rPr lang="en-US" altLang="ru-RU" sz="1800" b="1">
                  <a:solidFill>
                    <a:srgbClr val="FF0000"/>
                  </a:solidFill>
                  <a:latin typeface="Courier New" panose="02070309020205020404" pitchFamily="49" charset="0"/>
                </a:rPr>
                <a:t>G</a:t>
              </a:r>
              <a:r>
                <a:rPr lang="ru-RU" altLang="ru-RU" sz="1800" b="1">
                  <a:latin typeface="Courier New" panose="02070309020205020404" pitchFamily="49" charset="0"/>
                </a:rPr>
                <a:t>ctccagcttcct</a:t>
              </a:r>
              <a:r>
                <a:rPr lang="en-US" altLang="ru-RU" sz="1800" b="1">
                  <a:latin typeface="Courier New" panose="02070309020205020404" pitchFamily="49" charset="0"/>
                </a:rPr>
                <a:t>g</a:t>
              </a:r>
              <a:r>
                <a:rPr lang="ru-RU" altLang="ru-RU" sz="1800" b="1">
                  <a:latin typeface="Courier New" panose="02070309020205020404" pitchFamily="49" charset="0"/>
                </a:rPr>
                <a:t>agccctgaacaccagagagtccagaga</a:t>
              </a:r>
              <a:r>
                <a:rPr lang="ru-RU" altLang="ru-RU" sz="1800" b="1">
                  <a:solidFill>
                    <a:srgbClr val="000000"/>
                  </a:solidFill>
                  <a:latin typeface="Courier New" panose="02070309020205020404" pitchFamily="49" charset="0"/>
                </a:rPr>
                <a:t>...</a:t>
              </a:r>
              <a:endParaRPr lang="en-US" altLang="ru-RU" sz="1800" b="1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000000"/>
                  </a:solidFill>
                  <a:latin typeface="Courier New" panose="02070309020205020404" pitchFamily="49" charset="0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000000"/>
                  </a:solidFill>
                  <a:latin typeface="Courier New" panose="02070309020205020404" pitchFamily="49" charset="0"/>
                </a:rPr>
                <a:t>...</a:t>
              </a:r>
              <a:r>
                <a:rPr lang="en-US" altLang="ru-RU" sz="1800" b="1">
                  <a:latin typeface="Courier New" panose="02070309020205020404" pitchFamily="49" charset="0"/>
                </a:rPr>
                <a:t>atg</a:t>
              </a:r>
              <a:r>
                <a:rPr lang="ru-RU" altLang="ru-RU" sz="1800" b="1">
                  <a:solidFill>
                    <a:srgbClr val="000000"/>
                  </a:solidFill>
                  <a:latin typeface="Courier New" panose="02070309020205020404" pitchFamily="49" charset="0"/>
                </a:rPr>
                <a:t>g</a:t>
              </a:r>
              <a:r>
                <a:rPr lang="ru-RU" altLang="ru-RU" sz="1800" b="1">
                  <a:latin typeface="Courier New" panose="02070309020205020404" pitchFamily="49" charset="0"/>
                </a:rPr>
                <a:t>ctccagcttcct</a:t>
              </a:r>
              <a:r>
                <a:rPr lang="en-US" altLang="ru-RU" sz="1800" b="1">
                  <a:latin typeface="Courier New" panose="02070309020205020404" pitchFamily="49" charset="0"/>
                </a:rPr>
                <a:t>g</a:t>
              </a:r>
              <a:r>
                <a:rPr lang="ru-RU" altLang="ru-RU" sz="1800" b="1">
                  <a:latin typeface="Courier New" panose="02070309020205020404" pitchFamily="49" charset="0"/>
                </a:rPr>
                <a:t>agccctgaa</a:t>
              </a:r>
              <a:r>
                <a:rPr lang="ru-RU" altLang="ru-RU" sz="1800" b="1">
                  <a:solidFill>
                    <a:srgbClr val="000000"/>
                  </a:solidFill>
                  <a:latin typeface="Courier New" panose="02070309020205020404" pitchFamily="49" charset="0"/>
                </a:rPr>
                <a:t>caccagagagtccagag...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C3300"/>
                  </a:solidFill>
                  <a:latin typeface="Courier New" panose="02070309020205020404" pitchFamily="49" charset="0"/>
                </a:rPr>
                <a:t>   </a:t>
              </a:r>
              <a:r>
                <a:rPr lang="en-US" altLang="ru-RU" sz="1800" b="1">
                  <a:latin typeface="Courier New" panose="02070309020205020404" pitchFamily="49" charset="0"/>
                </a:rPr>
                <a:t> </a:t>
              </a:r>
              <a:r>
                <a:rPr lang="en-US" altLang="ru-RU" sz="1800" b="1">
                  <a:solidFill>
                    <a:srgbClr val="CC6600"/>
                  </a:solidFill>
                  <a:latin typeface="Courier New" panose="02070309020205020404" pitchFamily="49" charset="0"/>
                </a:rPr>
                <a:t>M </a:t>
              </a:r>
              <a:r>
                <a:rPr lang="ru-RU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A</a:t>
              </a:r>
              <a:r>
                <a:rPr lang="ru-RU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  </a:t>
              </a:r>
              <a:r>
                <a:rPr lang="en-US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P</a:t>
              </a:r>
              <a:r>
                <a:rPr lang="ru-RU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  </a:t>
              </a:r>
              <a:r>
                <a:rPr lang="en-US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A</a:t>
              </a:r>
              <a:r>
                <a:rPr lang="ru-RU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  </a:t>
              </a:r>
              <a:r>
                <a:rPr lang="en-US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S</a:t>
              </a:r>
              <a:r>
                <a:rPr lang="ru-RU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  </a:t>
              </a:r>
              <a:r>
                <a:rPr lang="en-US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L</a:t>
              </a:r>
              <a:r>
                <a:rPr lang="ru-RU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  </a:t>
              </a:r>
              <a:r>
                <a:rPr lang="en-US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A</a:t>
              </a:r>
              <a:r>
                <a:rPr lang="ru-RU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  </a:t>
              </a:r>
              <a:r>
                <a:rPr lang="en-US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L  N  T</a:t>
              </a:r>
              <a:r>
                <a:rPr lang="ru-RU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  </a:t>
              </a:r>
              <a:r>
                <a:rPr lang="en-US" altLang="ru-RU" sz="1800" b="1">
                  <a:solidFill>
                    <a:srgbClr val="0000FF"/>
                  </a:solidFill>
                  <a:latin typeface="Courier New" panose="02070309020205020404" pitchFamily="49" charset="0"/>
                </a:rPr>
                <a:t>R  E  S  R</a:t>
              </a:r>
              <a:endParaRPr lang="ru-RU" altLang="ru-RU" sz="1800" b="1">
                <a:solidFill>
                  <a:srgbClr val="0000FF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7659" name="Text Box 28">
              <a:extLst>
                <a:ext uri="{FF2B5EF4-FFF2-40B4-BE49-F238E27FC236}">
                  <a16:creationId xmlns:a16="http://schemas.microsoft.com/office/drawing/2014/main" id="{26A3321E-979C-4C5D-B165-F7F4A57E8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" y="1696"/>
              <a:ext cx="3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  <a:latin typeface="Calibri" panose="020F0502020204030204" pitchFamily="34" charset="0"/>
                </a:rPr>
                <a:t>ДНК</a:t>
              </a:r>
            </a:p>
          </p:txBody>
        </p:sp>
        <p:sp>
          <p:nvSpPr>
            <p:cNvPr id="27660" name="Text Box 29">
              <a:extLst>
                <a:ext uri="{FF2B5EF4-FFF2-40B4-BE49-F238E27FC236}">
                  <a16:creationId xmlns:a16="http://schemas.microsoft.com/office/drawing/2014/main" id="{F045ABAB-BF8A-48DA-A033-D265F6D9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" y="1515"/>
              <a:ext cx="4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  <a:latin typeface="Calibri" panose="020F0502020204030204" pitchFamily="34" charset="0"/>
                </a:rPr>
                <a:t>Белок</a:t>
              </a:r>
            </a:p>
          </p:txBody>
        </p:sp>
        <p:sp>
          <p:nvSpPr>
            <p:cNvPr id="27661" name="Rectangle 31">
              <a:extLst>
                <a:ext uri="{FF2B5EF4-FFF2-40B4-BE49-F238E27FC236}">
                  <a16:creationId xmlns:a16="http://schemas.microsoft.com/office/drawing/2014/main" id="{16E6A317-C2E7-42F9-80B4-8DC8F8077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1718"/>
              <a:ext cx="3772" cy="181"/>
            </a:xfrm>
            <a:prstGeom prst="rect">
              <a:avLst/>
            </a:prstGeom>
            <a:solidFill>
              <a:srgbClr val="0099FF">
                <a:alpha val="1490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27662" name="Rectangle 32">
              <a:extLst>
                <a:ext uri="{FF2B5EF4-FFF2-40B4-BE49-F238E27FC236}">
                  <a16:creationId xmlns:a16="http://schemas.microsoft.com/office/drawing/2014/main" id="{AB7BBD67-27A9-4007-BC70-D4C40D815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1959"/>
              <a:ext cx="3686" cy="181"/>
            </a:xfrm>
            <a:prstGeom prst="rect">
              <a:avLst/>
            </a:prstGeom>
            <a:solidFill>
              <a:srgbClr val="0099FF">
                <a:alpha val="1490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grpSp>
          <p:nvGrpSpPr>
            <p:cNvPr id="27663" name="Group 43">
              <a:extLst>
                <a:ext uri="{FF2B5EF4-FFF2-40B4-BE49-F238E27FC236}">
                  <a16:creationId xmlns:a16="http://schemas.microsoft.com/office/drawing/2014/main" id="{82E61223-2485-49F9-A8E3-50429B81B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6" y="1536"/>
              <a:ext cx="2582" cy="363"/>
              <a:chOff x="1480" y="2600"/>
              <a:chExt cx="2582" cy="363"/>
            </a:xfrm>
          </p:grpSpPr>
          <p:grpSp>
            <p:nvGrpSpPr>
              <p:cNvPr id="27689" name="Group 44">
                <a:extLst>
                  <a:ext uri="{FF2B5EF4-FFF2-40B4-BE49-F238E27FC236}">
                    <a16:creationId xmlns:a16="http://schemas.microsoft.com/office/drawing/2014/main" id="{82F34B87-027B-4EB1-B58B-DCC46460D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0" y="2600"/>
                <a:ext cx="1291" cy="363"/>
                <a:chOff x="1505" y="2600"/>
                <a:chExt cx="1291" cy="363"/>
              </a:xfrm>
            </p:grpSpPr>
            <p:sp>
              <p:nvSpPr>
                <p:cNvPr id="27696" name="Rectangle 45">
                  <a:extLst>
                    <a:ext uri="{FF2B5EF4-FFF2-40B4-BE49-F238E27FC236}">
                      <a16:creationId xmlns:a16="http://schemas.microsoft.com/office/drawing/2014/main" id="{34300E5D-051E-423A-8252-44C1DB098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5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97" name="Rectangle 46">
                  <a:extLst>
                    <a:ext uri="{FF2B5EF4-FFF2-40B4-BE49-F238E27FC236}">
                      <a16:creationId xmlns:a16="http://schemas.microsoft.com/office/drawing/2014/main" id="{5EBDA16F-D4DB-428F-805F-B239E1882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98" name="Rectangle 47">
                  <a:extLst>
                    <a:ext uri="{FF2B5EF4-FFF2-40B4-BE49-F238E27FC236}">
                      <a16:creationId xmlns:a16="http://schemas.microsoft.com/office/drawing/2014/main" id="{35CA9E05-EF4C-4501-A0C0-82B6C08FF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99" name="Rectangle 48">
                  <a:extLst>
                    <a:ext uri="{FF2B5EF4-FFF2-40B4-BE49-F238E27FC236}">
                      <a16:creationId xmlns:a16="http://schemas.microsoft.com/office/drawing/2014/main" id="{20879FDD-5C9C-40AD-B474-89A9B295A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1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700" name="Rectangle 49">
                  <a:extLst>
                    <a:ext uri="{FF2B5EF4-FFF2-40B4-BE49-F238E27FC236}">
                      <a16:creationId xmlns:a16="http://schemas.microsoft.com/office/drawing/2014/main" id="{0C579073-7413-4C94-87C3-7EEC393EA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8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690" name="Group 50">
                <a:extLst>
                  <a:ext uri="{FF2B5EF4-FFF2-40B4-BE49-F238E27FC236}">
                    <a16:creationId xmlns:a16="http://schemas.microsoft.com/office/drawing/2014/main" id="{55CAE0DE-361D-415E-899B-D01C1510E2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1" y="2600"/>
                <a:ext cx="1291" cy="363"/>
                <a:chOff x="1505" y="2600"/>
                <a:chExt cx="1291" cy="363"/>
              </a:xfrm>
            </p:grpSpPr>
            <p:sp>
              <p:nvSpPr>
                <p:cNvPr id="27691" name="Rectangle 51">
                  <a:extLst>
                    <a:ext uri="{FF2B5EF4-FFF2-40B4-BE49-F238E27FC236}">
                      <a16:creationId xmlns:a16="http://schemas.microsoft.com/office/drawing/2014/main" id="{CFBA6E83-2D29-4D00-8ECB-2CDB25AA21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5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92" name="Rectangle 52">
                  <a:extLst>
                    <a:ext uri="{FF2B5EF4-FFF2-40B4-BE49-F238E27FC236}">
                      <a16:creationId xmlns:a16="http://schemas.microsoft.com/office/drawing/2014/main" id="{7C0CD712-00BF-410B-BA0E-170830DE7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93" name="Rectangle 53">
                  <a:extLst>
                    <a:ext uri="{FF2B5EF4-FFF2-40B4-BE49-F238E27FC236}">
                      <a16:creationId xmlns:a16="http://schemas.microsoft.com/office/drawing/2014/main" id="{8E1536B2-E547-490B-8251-3895D3D6E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94" name="Rectangle 54">
                  <a:extLst>
                    <a:ext uri="{FF2B5EF4-FFF2-40B4-BE49-F238E27FC236}">
                      <a16:creationId xmlns:a16="http://schemas.microsoft.com/office/drawing/2014/main" id="{0447E660-D4D4-45BD-B90A-CD8F7F790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1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95" name="Rectangle 55">
                  <a:extLst>
                    <a:ext uri="{FF2B5EF4-FFF2-40B4-BE49-F238E27FC236}">
                      <a16:creationId xmlns:a16="http://schemas.microsoft.com/office/drawing/2014/main" id="{3E8117C8-3B67-40CD-9D21-B2A1126D4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8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7664" name="Group 56">
              <a:extLst>
                <a:ext uri="{FF2B5EF4-FFF2-40B4-BE49-F238E27FC236}">
                  <a16:creationId xmlns:a16="http://schemas.microsoft.com/office/drawing/2014/main" id="{67768DE7-1399-4127-BC17-0CBD40F62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6" y="1959"/>
              <a:ext cx="2582" cy="363"/>
              <a:chOff x="1480" y="2600"/>
              <a:chExt cx="2582" cy="363"/>
            </a:xfrm>
          </p:grpSpPr>
          <p:grpSp>
            <p:nvGrpSpPr>
              <p:cNvPr id="27677" name="Group 57">
                <a:extLst>
                  <a:ext uri="{FF2B5EF4-FFF2-40B4-BE49-F238E27FC236}">
                    <a16:creationId xmlns:a16="http://schemas.microsoft.com/office/drawing/2014/main" id="{618D66E1-87F0-4EEC-8D41-D238BC42FD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0" y="2600"/>
                <a:ext cx="1291" cy="363"/>
                <a:chOff x="1505" y="2600"/>
                <a:chExt cx="1291" cy="363"/>
              </a:xfrm>
            </p:grpSpPr>
            <p:sp>
              <p:nvSpPr>
                <p:cNvPr id="27684" name="Rectangle 58">
                  <a:extLst>
                    <a:ext uri="{FF2B5EF4-FFF2-40B4-BE49-F238E27FC236}">
                      <a16:creationId xmlns:a16="http://schemas.microsoft.com/office/drawing/2014/main" id="{E16AF1C8-806C-4887-99FF-D2F8F0D990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5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85" name="Rectangle 59">
                  <a:extLst>
                    <a:ext uri="{FF2B5EF4-FFF2-40B4-BE49-F238E27FC236}">
                      <a16:creationId xmlns:a16="http://schemas.microsoft.com/office/drawing/2014/main" id="{19DED6E5-6318-4675-A8E6-92F033594E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86" name="Rectangle 60">
                  <a:extLst>
                    <a:ext uri="{FF2B5EF4-FFF2-40B4-BE49-F238E27FC236}">
                      <a16:creationId xmlns:a16="http://schemas.microsoft.com/office/drawing/2014/main" id="{29A6C722-52A1-4743-A811-6075F68CD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87" name="Rectangle 61">
                  <a:extLst>
                    <a:ext uri="{FF2B5EF4-FFF2-40B4-BE49-F238E27FC236}">
                      <a16:creationId xmlns:a16="http://schemas.microsoft.com/office/drawing/2014/main" id="{7C32E3B1-5BCC-41B4-BEF6-A3560D7D5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1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88" name="Rectangle 62">
                  <a:extLst>
                    <a:ext uri="{FF2B5EF4-FFF2-40B4-BE49-F238E27FC236}">
                      <a16:creationId xmlns:a16="http://schemas.microsoft.com/office/drawing/2014/main" id="{85EAB1FA-6FE6-4CFB-8FBA-7086B62624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8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678" name="Group 63">
                <a:extLst>
                  <a:ext uri="{FF2B5EF4-FFF2-40B4-BE49-F238E27FC236}">
                    <a16:creationId xmlns:a16="http://schemas.microsoft.com/office/drawing/2014/main" id="{56745F67-A1E7-40CE-A017-4E8564CC2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1" y="2600"/>
                <a:ext cx="1291" cy="363"/>
                <a:chOff x="1505" y="2600"/>
                <a:chExt cx="1291" cy="363"/>
              </a:xfrm>
            </p:grpSpPr>
            <p:sp>
              <p:nvSpPr>
                <p:cNvPr id="27679" name="Rectangle 64">
                  <a:extLst>
                    <a:ext uri="{FF2B5EF4-FFF2-40B4-BE49-F238E27FC236}">
                      <a16:creationId xmlns:a16="http://schemas.microsoft.com/office/drawing/2014/main" id="{DA5C293F-8679-4B03-845C-5C66AE110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5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80" name="Rectangle 65">
                  <a:extLst>
                    <a:ext uri="{FF2B5EF4-FFF2-40B4-BE49-F238E27FC236}">
                      <a16:creationId xmlns:a16="http://schemas.microsoft.com/office/drawing/2014/main" id="{E5918C07-756C-4481-98D0-F1C6A801A0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81" name="Rectangle 66">
                  <a:extLst>
                    <a:ext uri="{FF2B5EF4-FFF2-40B4-BE49-F238E27FC236}">
                      <a16:creationId xmlns:a16="http://schemas.microsoft.com/office/drawing/2014/main" id="{5BDC3A74-BD92-45FC-A170-91148314E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82" name="Rectangle 67">
                  <a:extLst>
                    <a:ext uri="{FF2B5EF4-FFF2-40B4-BE49-F238E27FC236}">
                      <a16:creationId xmlns:a16="http://schemas.microsoft.com/office/drawing/2014/main" id="{79FBDBA2-93F6-4A43-9F15-649BB7FE88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1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683" name="Rectangle 68">
                  <a:extLst>
                    <a:ext uri="{FF2B5EF4-FFF2-40B4-BE49-F238E27FC236}">
                      <a16:creationId xmlns:a16="http://schemas.microsoft.com/office/drawing/2014/main" id="{6781F286-019F-4712-AC61-E54B5C20B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8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7665" name="Group 108">
              <a:extLst>
                <a:ext uri="{FF2B5EF4-FFF2-40B4-BE49-F238E27FC236}">
                  <a16:creationId xmlns:a16="http://schemas.microsoft.com/office/drawing/2014/main" id="{5D44044B-9817-416E-A4F0-E7CF9B416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8" y="1535"/>
              <a:ext cx="1291" cy="363"/>
              <a:chOff x="1505" y="2600"/>
              <a:chExt cx="1291" cy="363"/>
            </a:xfrm>
          </p:grpSpPr>
          <p:sp>
            <p:nvSpPr>
              <p:cNvPr id="27672" name="Rectangle 109">
                <a:extLst>
                  <a:ext uri="{FF2B5EF4-FFF2-40B4-BE49-F238E27FC236}">
                    <a16:creationId xmlns:a16="http://schemas.microsoft.com/office/drawing/2014/main" id="{6AD08C09-4ACC-47F4-BDE9-0A454E3F1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5" y="2600"/>
                <a:ext cx="258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7673" name="Rectangle 110">
                <a:extLst>
                  <a:ext uri="{FF2B5EF4-FFF2-40B4-BE49-F238E27FC236}">
                    <a16:creationId xmlns:a16="http://schemas.microsoft.com/office/drawing/2014/main" id="{BEB91C00-8DEB-4412-BFF3-90ECF1AFD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4" y="2600"/>
                <a:ext cx="258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7674" name="Rectangle 111">
                <a:extLst>
                  <a:ext uri="{FF2B5EF4-FFF2-40B4-BE49-F238E27FC236}">
                    <a16:creationId xmlns:a16="http://schemas.microsoft.com/office/drawing/2014/main" id="{7CA5B220-1D8F-4DC7-8769-CB351028C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2600"/>
                <a:ext cx="258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7675" name="Rectangle 112">
                <a:extLst>
                  <a:ext uri="{FF2B5EF4-FFF2-40B4-BE49-F238E27FC236}">
                    <a16:creationId xmlns:a16="http://schemas.microsoft.com/office/drawing/2014/main" id="{57CE7FC0-52A2-4869-B6B4-0FCD0835A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1" y="2600"/>
                <a:ext cx="258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7676" name="Rectangle 113">
                <a:extLst>
                  <a:ext uri="{FF2B5EF4-FFF2-40B4-BE49-F238E27FC236}">
                    <a16:creationId xmlns:a16="http://schemas.microsoft.com/office/drawing/2014/main" id="{DA052EC5-DBE3-42F1-AC68-3DE0231EC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8" y="2600"/>
                <a:ext cx="258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7666" name="Group 120">
              <a:extLst>
                <a:ext uri="{FF2B5EF4-FFF2-40B4-BE49-F238E27FC236}">
                  <a16:creationId xmlns:a16="http://schemas.microsoft.com/office/drawing/2014/main" id="{643A5EAA-2E64-419C-95F9-24487E81C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8" y="1959"/>
              <a:ext cx="1291" cy="363"/>
              <a:chOff x="1505" y="2600"/>
              <a:chExt cx="1291" cy="363"/>
            </a:xfrm>
          </p:grpSpPr>
          <p:sp>
            <p:nvSpPr>
              <p:cNvPr id="27667" name="Rectangle 121">
                <a:extLst>
                  <a:ext uri="{FF2B5EF4-FFF2-40B4-BE49-F238E27FC236}">
                    <a16:creationId xmlns:a16="http://schemas.microsoft.com/office/drawing/2014/main" id="{4F9A09DB-DD8E-442B-846F-533362684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5" y="2600"/>
                <a:ext cx="258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7668" name="Rectangle 122">
                <a:extLst>
                  <a:ext uri="{FF2B5EF4-FFF2-40B4-BE49-F238E27FC236}">
                    <a16:creationId xmlns:a16="http://schemas.microsoft.com/office/drawing/2014/main" id="{6120279D-BBA9-4EB9-8487-FE94EAF46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4" y="2600"/>
                <a:ext cx="258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7669" name="Rectangle 123">
                <a:extLst>
                  <a:ext uri="{FF2B5EF4-FFF2-40B4-BE49-F238E27FC236}">
                    <a16:creationId xmlns:a16="http://schemas.microsoft.com/office/drawing/2014/main" id="{3AB142DC-50FB-40DC-BBAB-4F5290B96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2600"/>
                <a:ext cx="258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7670" name="Rectangle 124">
                <a:extLst>
                  <a:ext uri="{FF2B5EF4-FFF2-40B4-BE49-F238E27FC236}">
                    <a16:creationId xmlns:a16="http://schemas.microsoft.com/office/drawing/2014/main" id="{0C09FFED-49CA-454B-9A49-DEFD63DE0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1" y="2600"/>
                <a:ext cx="258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7671" name="Rectangle 125">
                <a:extLst>
                  <a:ext uri="{FF2B5EF4-FFF2-40B4-BE49-F238E27FC236}">
                    <a16:creationId xmlns:a16="http://schemas.microsoft.com/office/drawing/2014/main" id="{8C6AA5B4-E4D7-4C24-A681-89E13C7F3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8" y="2600"/>
                <a:ext cx="258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7655" name="Text Box 129">
            <a:extLst>
              <a:ext uri="{FF2B5EF4-FFF2-40B4-BE49-F238E27FC236}">
                <a16:creationId xmlns:a16="http://schemas.microsoft.com/office/drawing/2014/main" id="{E8AD8463-7A15-4BFC-9B43-EDFDC117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9" y="5492750"/>
            <a:ext cx="1316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C00CC"/>
                </a:solidFill>
                <a:latin typeface="Calibri" panose="020F0502020204030204" pitchFamily="34" charset="0"/>
              </a:rPr>
              <a:t>Удаление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C00CC"/>
                </a:solidFill>
                <a:latin typeface="Calibri" panose="020F0502020204030204" pitchFamily="34" charset="0"/>
              </a:rPr>
              <a:t>нуклеотида</a:t>
            </a:r>
          </a:p>
        </p:txBody>
      </p:sp>
      <p:sp>
        <p:nvSpPr>
          <p:cNvPr id="27656" name="Rectangle 2">
            <a:extLst>
              <a:ext uri="{FF2B5EF4-FFF2-40B4-BE49-F238E27FC236}">
                <a16:creationId xmlns:a16="http://schemas.microsoft.com/office/drawing/2014/main" id="{FF54EE71-DE8F-4109-A375-C420CA65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2366963" cy="13668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chemeClr val="tx2"/>
                </a:solidFill>
                <a:latin typeface="Calibri" panose="020F0502020204030204" pitchFamily="34" charset="0"/>
              </a:rPr>
              <a:t>Виды мутаций </a:t>
            </a:r>
          </a:p>
        </p:txBody>
      </p:sp>
      <p:sp>
        <p:nvSpPr>
          <p:cNvPr id="27657" name="Text Box 86">
            <a:extLst>
              <a:ext uri="{FF2B5EF4-FFF2-40B4-BE49-F238E27FC236}">
                <a16:creationId xmlns:a16="http://schemas.microsoft.com/office/drawing/2014/main" id="{3F6EE7B6-B2DE-4EA3-8924-FF0B115BC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119063"/>
            <a:ext cx="63309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latin typeface="Calibri" panose="020F0502020204030204" pitchFamily="34" charset="0"/>
              </a:rPr>
              <a:t>Сдвиг «рамки» считывания информации о белке.</a:t>
            </a:r>
          </a:p>
        </p:txBody>
      </p:sp>
    </p:spTree>
    <p:extLst>
      <p:ext uri="{BB962C8B-B14F-4D97-AF65-F5344CB8AC3E}">
        <p14:creationId xmlns:p14="http://schemas.microsoft.com/office/powerpoint/2010/main" val="4294239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5A69A5C9-8397-440E-BDE7-7C5AA797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1" y="179389"/>
            <a:ext cx="6069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000000"/>
                </a:solidFill>
                <a:latin typeface="Calibri" panose="020F0502020204030204" pitchFamily="34" charset="0"/>
              </a:rPr>
              <a:t>Замена одного нуклеотида</a:t>
            </a:r>
            <a:endParaRPr lang="ru-RU" altLang="ru-RU" sz="4000">
              <a:latin typeface="Calibri" panose="020F0502020204030204" pitchFamily="34" charset="0"/>
            </a:endParaRPr>
          </a:p>
        </p:txBody>
      </p:sp>
      <p:sp>
        <p:nvSpPr>
          <p:cNvPr id="29699" name="Text Box 12">
            <a:extLst>
              <a:ext uri="{FF2B5EF4-FFF2-40B4-BE49-F238E27FC236}">
                <a16:creationId xmlns:a16="http://schemas.microsoft.com/office/drawing/2014/main" id="{45B0878E-062B-411D-AF65-F1EFF112B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9" y="1111251"/>
            <a:ext cx="5781675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Заменим один нуклеотид другим.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Тогда в белке может поменяться одна аминокислота (а может и не поменяться)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9548E18-2C01-4C1A-8E4F-A9919D063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5049839"/>
            <a:ext cx="7021513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rgbClr val="000000"/>
                </a:solidFill>
                <a:latin typeface="Calibri" panose="020F0502020204030204" pitchFamily="34" charset="0"/>
              </a:rPr>
              <a:t>Такие замены одного нуклеотида встречаются очень</a:t>
            </a:r>
            <a:r>
              <a:rPr lang="en-US" altLang="ru-RU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latin typeface="Calibri" panose="020F0502020204030204" pitchFamily="34" charset="0"/>
              </a:rPr>
              <a:t>часто, </a:t>
            </a:r>
            <a:br>
              <a:rPr lang="en-US" altLang="ru-RU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1800">
                <a:solidFill>
                  <a:srgbClr val="000000"/>
                </a:solidFill>
                <a:latin typeface="Calibri" panose="020F0502020204030204" pitchFamily="34" charset="0"/>
              </a:rPr>
              <a:t>одна</a:t>
            </a:r>
            <a:r>
              <a:rPr lang="en-US" altLang="ru-RU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latin typeface="Calibri" panose="020F0502020204030204" pitchFamily="34" charset="0"/>
              </a:rPr>
              <a:t>замена на 1000 нуклеотидов </a:t>
            </a:r>
          </a:p>
          <a:p>
            <a:pPr eaLnBrk="1" hangingPunct="1"/>
            <a:r>
              <a:rPr lang="ru-RU" altLang="ru-RU" sz="1800">
                <a:solidFill>
                  <a:srgbClr val="000000"/>
                </a:solidFill>
                <a:latin typeface="Calibri" panose="020F0502020204030204" pitchFamily="34" charset="0"/>
              </a:rPr>
              <a:t>Для человека существует база данных по всем </a:t>
            </a:r>
            <a:br>
              <a:rPr lang="ru-RU" altLang="ru-RU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1800">
                <a:solidFill>
                  <a:srgbClr val="000000"/>
                </a:solidFill>
                <a:latin typeface="Calibri" panose="020F0502020204030204" pitchFamily="34" charset="0"/>
              </a:rPr>
              <a:t>обнаруженным однонуклеотидным заменам, </a:t>
            </a:r>
            <a:br>
              <a:rPr lang="ru-RU" altLang="ru-RU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1800">
                <a:solidFill>
                  <a:srgbClr val="000000"/>
                </a:solidFill>
                <a:latin typeface="Calibri" panose="020F0502020204030204" pitchFamily="34" charset="0"/>
              </a:rPr>
              <a:t>каждая под своим уникальным номером, </a:t>
            </a:r>
            <a:r>
              <a:rPr lang="en-US" altLang="ru-RU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latin typeface="Calibri" panose="020F0502020204030204" pitchFamily="34" charset="0"/>
              </a:rPr>
              <a:t>например, </a:t>
            </a:r>
            <a:r>
              <a:rPr lang="en-US" altLang="ru-RU" sz="1800">
                <a:solidFill>
                  <a:srgbClr val="000000"/>
                </a:solidFill>
                <a:latin typeface="Calibri" panose="020F0502020204030204" pitchFamily="34" charset="0"/>
              </a:rPr>
              <a:t>rs1229984 </a:t>
            </a:r>
            <a:endParaRPr lang="ru-RU" altLang="ru-RU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9701" name="Group 54">
            <a:extLst>
              <a:ext uri="{FF2B5EF4-FFF2-40B4-BE49-F238E27FC236}">
                <a16:creationId xmlns:a16="http://schemas.microsoft.com/office/drawing/2014/main" id="{CE778335-A108-47FD-BB24-CF2A970348A8}"/>
              </a:ext>
            </a:extLst>
          </p:cNvPr>
          <p:cNvGrpSpPr>
            <a:grpSpLocks/>
          </p:cNvGrpSpPr>
          <p:nvPr/>
        </p:nvGrpSpPr>
        <p:grpSpPr bwMode="auto">
          <a:xfrm>
            <a:off x="2757489" y="2414589"/>
            <a:ext cx="6537325" cy="2320925"/>
            <a:chOff x="171" y="1538"/>
            <a:chExt cx="4118" cy="1462"/>
          </a:xfrm>
        </p:grpSpPr>
        <p:sp>
          <p:nvSpPr>
            <p:cNvPr id="29703" name="Text Box 2">
              <a:extLst>
                <a:ext uri="{FF2B5EF4-FFF2-40B4-BE49-F238E27FC236}">
                  <a16:creationId xmlns:a16="http://schemas.microsoft.com/office/drawing/2014/main" id="{D556E956-C6A8-479A-B7BE-AC080F38E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048"/>
              <a:ext cx="104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Calibri" panose="020F0502020204030204" pitchFamily="34" charset="0"/>
                </a:rPr>
                <a:t>Замена</a:t>
              </a:r>
              <a:endParaRPr lang="en-US" altLang="ru-RU" sz="18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Calibri" panose="020F0502020204030204" pitchFamily="34" charset="0"/>
                </a:rPr>
                <a:t>аминокислоты</a:t>
              </a:r>
            </a:p>
          </p:txBody>
        </p:sp>
        <p:sp>
          <p:nvSpPr>
            <p:cNvPr id="29704" name="Text Box 5">
              <a:extLst>
                <a:ext uri="{FF2B5EF4-FFF2-40B4-BE49-F238E27FC236}">
                  <a16:creationId xmlns:a16="http://schemas.microsoft.com/office/drawing/2014/main" id="{51D63663-8587-4F6E-A769-FA8886612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" y="1719"/>
              <a:ext cx="3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  <a:latin typeface="Calibri" panose="020F0502020204030204" pitchFamily="34" charset="0"/>
                </a:rPr>
                <a:t>ДНК</a:t>
              </a:r>
            </a:p>
          </p:txBody>
        </p:sp>
        <p:sp>
          <p:nvSpPr>
            <p:cNvPr id="29705" name="Text Box 6">
              <a:extLst>
                <a:ext uri="{FF2B5EF4-FFF2-40B4-BE49-F238E27FC236}">
                  <a16:creationId xmlns:a16="http://schemas.microsoft.com/office/drawing/2014/main" id="{0370F084-8FF3-4FFD-B820-61B86DA1E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" y="1538"/>
              <a:ext cx="4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000000"/>
                  </a:solidFill>
                  <a:latin typeface="Calibri" panose="020F0502020204030204" pitchFamily="34" charset="0"/>
                </a:rPr>
                <a:t>Белок</a:t>
              </a:r>
            </a:p>
          </p:txBody>
        </p:sp>
        <p:sp>
          <p:nvSpPr>
            <p:cNvPr id="29706" name="Text Box 7">
              <a:extLst>
                <a:ext uri="{FF2B5EF4-FFF2-40B4-BE49-F238E27FC236}">
                  <a16:creationId xmlns:a16="http://schemas.microsoft.com/office/drawing/2014/main" id="{F19D863E-51F9-4B60-8E79-803F3F765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1538"/>
              <a:ext cx="3382" cy="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009900"/>
                  </a:solidFill>
                  <a:latin typeface="Courier New" panose="02070309020205020404" pitchFamily="49" charset="0"/>
                </a:rPr>
                <a:t>    </a:t>
              </a:r>
              <a:r>
                <a:rPr lang="en-US" altLang="ru-RU" sz="1800" b="1">
                  <a:solidFill>
                    <a:srgbClr val="CC6600"/>
                  </a:solidFill>
                  <a:latin typeface="Courier New" panose="02070309020205020404" pitchFamily="49" charset="0"/>
                </a:rPr>
                <a:t>M</a:t>
              </a:r>
              <a:r>
                <a:rPr lang="en-US" altLang="ru-RU" sz="1800" b="1">
                  <a:solidFill>
                    <a:srgbClr val="CC3300"/>
                  </a:solidFill>
                  <a:latin typeface="Courier New" panose="02070309020205020404" pitchFamily="49" charset="0"/>
                </a:rPr>
                <a:t> </a:t>
              </a:r>
              <a:r>
                <a:rPr lang="ru-RU" altLang="ru-RU" sz="1800" b="1">
                  <a:solidFill>
                    <a:srgbClr val="CC3300"/>
                  </a:solidFill>
                  <a:latin typeface="Courier New" panose="02070309020205020404" pitchFamily="49" charset="0"/>
                </a:rPr>
                <a:t> </a:t>
              </a:r>
              <a:r>
                <a:rPr lang="ru-RU" altLang="ru-RU" sz="1800" b="1">
                  <a:solidFill>
                    <a:srgbClr val="CC6600"/>
                  </a:solidFill>
                  <a:latin typeface="Courier New" panose="02070309020205020404" pitchFamily="49" charset="0"/>
                </a:rPr>
                <a:t>G  S  S  F  L  S  P  E  H </a:t>
              </a:r>
              <a:r>
                <a:rPr lang="en-US" altLang="ru-RU" sz="1800" b="1">
                  <a:latin typeface="Courier New" panose="02070309020205020404" pitchFamily="49" charset="0"/>
                </a:rPr>
                <a:t>... </a:t>
              </a:r>
              <a:endParaRPr lang="en-US" altLang="ru-RU" sz="1800" b="1">
                <a:solidFill>
                  <a:srgbClr val="CC3300"/>
                </a:solidFill>
                <a:latin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000000"/>
                  </a:solidFill>
                  <a:latin typeface="Courier New" panose="02070309020205020404" pitchFamily="49" charset="0"/>
                </a:rPr>
                <a:t>..</a:t>
              </a:r>
              <a:r>
                <a:rPr lang="en-US" altLang="ru-RU" sz="1800" b="1">
                  <a:latin typeface="Courier New" panose="02070309020205020404" pitchFamily="49" charset="0"/>
                </a:rPr>
                <a:t>.atg</a:t>
              </a:r>
              <a:r>
                <a:rPr lang="ru-RU" altLang="ru-RU" sz="1800" b="1">
                  <a:latin typeface="Courier New" panose="02070309020205020404" pitchFamily="49" charset="0"/>
                </a:rPr>
                <a:t>ggctccagcttcСtgagccctgaacac..</a:t>
              </a:r>
              <a:r>
                <a:rPr lang="ru-RU" altLang="ru-RU" sz="1800" b="1">
                  <a:solidFill>
                    <a:srgbClr val="000000"/>
                  </a:solidFill>
                  <a:latin typeface="Courier New" panose="02070309020205020404" pitchFamily="49" charset="0"/>
                </a:rPr>
                <a:t>.</a:t>
              </a:r>
              <a:endParaRPr lang="en-US" altLang="ru-RU" sz="1800" b="1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 b="1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000000"/>
                  </a:solidFill>
                  <a:latin typeface="Courier New" panose="02070309020205020404" pitchFamily="49" charset="0"/>
                </a:rPr>
                <a:t>...</a:t>
              </a:r>
              <a:r>
                <a:rPr lang="en-US" altLang="ru-RU" sz="1800" b="1">
                  <a:latin typeface="Courier New" panose="02070309020205020404" pitchFamily="49" charset="0"/>
                </a:rPr>
                <a:t>atg</a:t>
              </a:r>
              <a:r>
                <a:rPr lang="ru-RU" altLang="ru-RU" sz="1800" b="1">
                  <a:latin typeface="Courier New" panose="02070309020205020404" pitchFamily="49" charset="0"/>
                </a:rPr>
                <a:t>ggctccagcttcАtgagccctgaacac</a:t>
              </a:r>
              <a:r>
                <a:rPr lang="ru-RU" altLang="ru-RU" sz="1800" b="1">
                  <a:solidFill>
                    <a:srgbClr val="000000"/>
                  </a:solidFill>
                  <a:latin typeface="Courier New" panose="02070309020205020404" pitchFamily="49" charset="0"/>
                </a:rPr>
                <a:t>...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C3300"/>
                  </a:solidFill>
                  <a:latin typeface="Courier New" panose="02070309020205020404" pitchFamily="49" charset="0"/>
                </a:rPr>
                <a:t>    </a:t>
              </a:r>
              <a:r>
                <a:rPr lang="en-US" altLang="ru-RU" sz="1800" b="1">
                  <a:solidFill>
                    <a:srgbClr val="CC6600"/>
                  </a:solidFill>
                  <a:latin typeface="Courier New" panose="02070309020205020404" pitchFamily="49" charset="0"/>
                </a:rPr>
                <a:t>M</a:t>
              </a:r>
              <a:r>
                <a:rPr lang="en-US" altLang="ru-RU" sz="1800" b="1">
                  <a:solidFill>
                    <a:srgbClr val="CC3300"/>
                  </a:solidFill>
                  <a:latin typeface="Courier New" panose="02070309020205020404" pitchFamily="49" charset="0"/>
                </a:rPr>
                <a:t> </a:t>
              </a:r>
              <a:r>
                <a:rPr lang="ru-RU" altLang="ru-RU" sz="1800" b="1">
                  <a:solidFill>
                    <a:srgbClr val="CC3300"/>
                  </a:solidFill>
                  <a:latin typeface="Courier New" panose="02070309020205020404" pitchFamily="49" charset="0"/>
                </a:rPr>
                <a:t> </a:t>
              </a:r>
              <a:r>
                <a:rPr lang="ru-RU" altLang="ru-RU" sz="1800" b="1">
                  <a:solidFill>
                    <a:srgbClr val="CC6600"/>
                  </a:solidFill>
                  <a:latin typeface="Courier New" panose="02070309020205020404" pitchFamily="49" charset="0"/>
                </a:rPr>
                <a:t>G  S  S  F </a:t>
              </a:r>
              <a:r>
                <a:rPr lang="ru-RU" altLang="ru-RU" sz="1800" b="1">
                  <a:solidFill>
                    <a:srgbClr val="CC33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ru-RU" sz="1800" b="1">
                  <a:solidFill>
                    <a:srgbClr val="FF0000"/>
                  </a:solidFill>
                  <a:latin typeface="Courier New" panose="02070309020205020404" pitchFamily="49" charset="0"/>
                </a:rPr>
                <a:t>M</a:t>
              </a:r>
              <a:r>
                <a:rPr lang="ru-RU" altLang="ru-RU" sz="1800" b="1">
                  <a:solidFill>
                    <a:srgbClr val="CC3300"/>
                  </a:solidFill>
                  <a:latin typeface="Courier New" panose="02070309020205020404" pitchFamily="49" charset="0"/>
                </a:rPr>
                <a:t> </a:t>
              </a:r>
              <a:r>
                <a:rPr lang="ru-RU" altLang="ru-RU" sz="1800" b="1">
                  <a:solidFill>
                    <a:srgbClr val="CC6600"/>
                  </a:solidFill>
                  <a:latin typeface="Courier New" panose="02070309020205020404" pitchFamily="49" charset="0"/>
                </a:rPr>
                <a:t> S  P  E  H </a:t>
              </a:r>
              <a:r>
                <a:rPr lang="en-US" altLang="ru-RU" sz="1800" b="1">
                  <a:latin typeface="Courier New" panose="02070309020205020404" pitchFamily="49" charset="0"/>
                </a:rPr>
                <a:t>...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 b="1">
                <a:latin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000000"/>
                  </a:solidFill>
                  <a:latin typeface="Courier New" panose="02070309020205020404" pitchFamily="49" charset="0"/>
                </a:rPr>
                <a:t>..</a:t>
              </a:r>
              <a:r>
                <a:rPr lang="en-US" altLang="ru-RU" sz="1800" b="1">
                  <a:latin typeface="Courier New" panose="02070309020205020404" pitchFamily="49" charset="0"/>
                </a:rPr>
                <a:t>.atg</a:t>
              </a:r>
              <a:r>
                <a:rPr lang="ru-RU" altLang="ru-RU" sz="1800" b="1">
                  <a:latin typeface="Courier New" panose="02070309020205020404" pitchFamily="49" charset="0"/>
                </a:rPr>
                <a:t>ggctccagcttc</a:t>
              </a:r>
              <a:r>
                <a:rPr lang="en-US" altLang="ru-RU" sz="1800" b="1">
                  <a:latin typeface="Courier New" panose="02070309020205020404" pitchFamily="49" charset="0"/>
                </a:rPr>
                <a:t>T</a:t>
              </a:r>
              <a:r>
                <a:rPr lang="ru-RU" altLang="ru-RU" sz="1800" b="1">
                  <a:latin typeface="Courier New" panose="02070309020205020404" pitchFamily="49" charset="0"/>
                </a:rPr>
                <a:t>tgagccctgaacac..</a:t>
              </a:r>
              <a:r>
                <a:rPr lang="ru-RU" altLang="ru-RU" sz="1800" b="1">
                  <a:solidFill>
                    <a:srgbClr val="000000"/>
                  </a:solidFill>
                  <a:latin typeface="Courier New" panose="02070309020205020404" pitchFamily="49" charset="0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C3300"/>
                  </a:solidFill>
                  <a:latin typeface="Courier New" panose="02070309020205020404" pitchFamily="49" charset="0"/>
                </a:rPr>
                <a:t>    </a:t>
              </a:r>
              <a:r>
                <a:rPr lang="en-US" altLang="ru-RU" sz="1800" b="1">
                  <a:solidFill>
                    <a:srgbClr val="CC6600"/>
                  </a:solidFill>
                  <a:latin typeface="Courier New" panose="02070309020205020404" pitchFamily="49" charset="0"/>
                </a:rPr>
                <a:t>M</a:t>
              </a:r>
              <a:r>
                <a:rPr lang="en-US" altLang="ru-RU" sz="1800" b="1">
                  <a:solidFill>
                    <a:srgbClr val="CC3300"/>
                  </a:solidFill>
                  <a:latin typeface="Courier New" panose="02070309020205020404" pitchFamily="49" charset="0"/>
                </a:rPr>
                <a:t> </a:t>
              </a:r>
              <a:r>
                <a:rPr lang="ru-RU" altLang="ru-RU" sz="1800" b="1">
                  <a:solidFill>
                    <a:srgbClr val="CC3300"/>
                  </a:solidFill>
                  <a:latin typeface="Courier New" panose="02070309020205020404" pitchFamily="49" charset="0"/>
                </a:rPr>
                <a:t> </a:t>
              </a:r>
              <a:r>
                <a:rPr lang="ru-RU" altLang="ru-RU" sz="1800" b="1">
                  <a:solidFill>
                    <a:srgbClr val="CC6600"/>
                  </a:solidFill>
                  <a:latin typeface="Courier New" panose="02070309020205020404" pitchFamily="49" charset="0"/>
                </a:rPr>
                <a:t>G  S  S  F  </a:t>
              </a:r>
              <a:r>
                <a:rPr lang="en-US" altLang="ru-RU" sz="1800" b="1">
                  <a:solidFill>
                    <a:srgbClr val="CC6600"/>
                  </a:solidFill>
                  <a:latin typeface="Courier New" panose="02070309020205020404" pitchFamily="49" charset="0"/>
                </a:rPr>
                <a:t>L</a:t>
              </a:r>
              <a:r>
                <a:rPr lang="ru-RU" altLang="ru-RU" sz="1800" b="1">
                  <a:solidFill>
                    <a:srgbClr val="CC6600"/>
                  </a:solidFill>
                  <a:latin typeface="Courier New" panose="02070309020205020404" pitchFamily="49" charset="0"/>
                </a:rPr>
                <a:t>  S  P  E  H </a:t>
              </a:r>
              <a:r>
                <a:rPr lang="en-US" altLang="ru-RU" sz="1800" b="1">
                  <a:latin typeface="Courier New" panose="02070309020205020404" pitchFamily="49" charset="0"/>
                </a:rPr>
                <a:t>... </a:t>
              </a:r>
              <a:endParaRPr lang="ru-RU" altLang="ru-RU" sz="1800" b="1">
                <a:latin typeface="Courier New" panose="02070309020205020404" pitchFamily="49" charset="0"/>
              </a:endParaRPr>
            </a:p>
          </p:txBody>
        </p:sp>
        <p:sp>
          <p:nvSpPr>
            <p:cNvPr id="29707" name="Rectangle 8">
              <a:extLst>
                <a:ext uri="{FF2B5EF4-FFF2-40B4-BE49-F238E27FC236}">
                  <a16:creationId xmlns:a16="http://schemas.microsoft.com/office/drawing/2014/main" id="{DD86537F-8760-4F6C-A824-998037142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2085"/>
              <a:ext cx="91" cy="182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FFFF00"/>
                  </a:solidFill>
                  <a:latin typeface="Courier New" panose="02070309020205020404" pitchFamily="49" charset="0"/>
                </a:rPr>
                <a:t>a</a:t>
              </a:r>
              <a:endParaRPr lang="ru-RU" altLang="ru-RU" sz="1800" b="1">
                <a:solidFill>
                  <a:srgbClr val="FFFF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9708" name="Rectangle 9">
              <a:extLst>
                <a:ext uri="{FF2B5EF4-FFF2-40B4-BE49-F238E27FC236}">
                  <a16:creationId xmlns:a16="http://schemas.microsoft.com/office/drawing/2014/main" id="{98E76E4D-FA21-4DA1-9E5E-096D06689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" y="2603"/>
              <a:ext cx="91" cy="182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FFFF00"/>
                  </a:solidFill>
                  <a:latin typeface="Courier New" panose="02070309020205020404" pitchFamily="49" charset="0"/>
                </a:rPr>
                <a:t>t</a:t>
              </a:r>
              <a:endParaRPr lang="ru-RU" altLang="ru-RU" sz="1800" b="1">
                <a:solidFill>
                  <a:srgbClr val="FFFF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9709" name="Rectangle 10">
              <a:extLst>
                <a:ext uri="{FF2B5EF4-FFF2-40B4-BE49-F238E27FC236}">
                  <a16:creationId xmlns:a16="http://schemas.microsoft.com/office/drawing/2014/main" id="{0B75438E-EB93-4286-8E70-2F320C34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2263"/>
              <a:ext cx="258" cy="18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FF0000"/>
                  </a:solidFill>
                  <a:latin typeface="Courier New" panose="02070309020205020404" pitchFamily="49" charset="0"/>
                </a:rPr>
                <a:t>M</a:t>
              </a:r>
              <a:endParaRPr lang="ru-RU" altLang="ru-RU" sz="1800" b="1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29710" name="Text Box 11">
              <a:extLst>
                <a:ext uri="{FF2B5EF4-FFF2-40B4-BE49-F238E27FC236}">
                  <a16:creationId xmlns:a16="http://schemas.microsoft.com/office/drawing/2014/main" id="{54417D4F-19F7-4A53-8EFB-0FB5CA28D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" y="2596"/>
              <a:ext cx="10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Calibri" panose="020F0502020204030204" pitchFamily="34" charset="0"/>
                </a:rPr>
                <a:t>Нет замены</a:t>
              </a:r>
              <a:endParaRPr lang="en-US" altLang="ru-RU" sz="180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Calibri" panose="020F0502020204030204" pitchFamily="34" charset="0"/>
                </a:rPr>
                <a:t>аминокислоты</a:t>
              </a:r>
            </a:p>
          </p:txBody>
        </p:sp>
        <p:grpSp>
          <p:nvGrpSpPr>
            <p:cNvPr id="29711" name="Group 14">
              <a:extLst>
                <a:ext uri="{FF2B5EF4-FFF2-40B4-BE49-F238E27FC236}">
                  <a16:creationId xmlns:a16="http://schemas.microsoft.com/office/drawing/2014/main" id="{F15F6EEF-881D-4860-B0B5-A0AAE2934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2" y="2600"/>
              <a:ext cx="2582" cy="363"/>
              <a:chOff x="1480" y="2600"/>
              <a:chExt cx="2582" cy="363"/>
            </a:xfrm>
          </p:grpSpPr>
          <p:grpSp>
            <p:nvGrpSpPr>
              <p:cNvPr id="29739" name="Group 15">
                <a:extLst>
                  <a:ext uri="{FF2B5EF4-FFF2-40B4-BE49-F238E27FC236}">
                    <a16:creationId xmlns:a16="http://schemas.microsoft.com/office/drawing/2014/main" id="{513BF069-9CB2-4F4F-8B5A-DA307926F6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0" y="2600"/>
                <a:ext cx="1291" cy="363"/>
                <a:chOff x="1505" y="2600"/>
                <a:chExt cx="1291" cy="363"/>
              </a:xfrm>
            </p:grpSpPr>
            <p:sp>
              <p:nvSpPr>
                <p:cNvPr id="29746" name="Rectangle 16">
                  <a:extLst>
                    <a:ext uri="{FF2B5EF4-FFF2-40B4-BE49-F238E27FC236}">
                      <a16:creationId xmlns:a16="http://schemas.microsoft.com/office/drawing/2014/main" id="{FDCBF1D6-63C2-4D66-A11B-8F1D01FFD3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5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47" name="Rectangle 17">
                  <a:extLst>
                    <a:ext uri="{FF2B5EF4-FFF2-40B4-BE49-F238E27FC236}">
                      <a16:creationId xmlns:a16="http://schemas.microsoft.com/office/drawing/2014/main" id="{B6B3CE68-25BF-435D-9160-5D9FC6004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48" name="Rectangle 18">
                  <a:extLst>
                    <a:ext uri="{FF2B5EF4-FFF2-40B4-BE49-F238E27FC236}">
                      <a16:creationId xmlns:a16="http://schemas.microsoft.com/office/drawing/2014/main" id="{511AC07B-8AB9-4EC1-8192-D87B58F5F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49" name="Rectangle 19">
                  <a:extLst>
                    <a:ext uri="{FF2B5EF4-FFF2-40B4-BE49-F238E27FC236}">
                      <a16:creationId xmlns:a16="http://schemas.microsoft.com/office/drawing/2014/main" id="{FFA5AF44-58E2-49B9-BF29-0B19CAC16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1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50" name="Rectangle 20">
                  <a:extLst>
                    <a:ext uri="{FF2B5EF4-FFF2-40B4-BE49-F238E27FC236}">
                      <a16:creationId xmlns:a16="http://schemas.microsoft.com/office/drawing/2014/main" id="{9B43116A-CF36-43F2-8BC6-134F8C13B5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8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740" name="Group 21">
                <a:extLst>
                  <a:ext uri="{FF2B5EF4-FFF2-40B4-BE49-F238E27FC236}">
                    <a16:creationId xmlns:a16="http://schemas.microsoft.com/office/drawing/2014/main" id="{16C80ED6-373A-4E03-A0BD-166D38744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1" y="2600"/>
                <a:ext cx="1291" cy="363"/>
                <a:chOff x="1505" y="2600"/>
                <a:chExt cx="1291" cy="363"/>
              </a:xfrm>
            </p:grpSpPr>
            <p:sp>
              <p:nvSpPr>
                <p:cNvPr id="29741" name="Rectangle 22">
                  <a:extLst>
                    <a:ext uri="{FF2B5EF4-FFF2-40B4-BE49-F238E27FC236}">
                      <a16:creationId xmlns:a16="http://schemas.microsoft.com/office/drawing/2014/main" id="{7E78FA54-E7CA-43EF-BE92-1846CCEA3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5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42" name="Rectangle 23">
                  <a:extLst>
                    <a:ext uri="{FF2B5EF4-FFF2-40B4-BE49-F238E27FC236}">
                      <a16:creationId xmlns:a16="http://schemas.microsoft.com/office/drawing/2014/main" id="{B6AB3A34-1BB9-4F46-9B21-D95456C2F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43" name="Rectangle 24">
                  <a:extLst>
                    <a:ext uri="{FF2B5EF4-FFF2-40B4-BE49-F238E27FC236}">
                      <a16:creationId xmlns:a16="http://schemas.microsoft.com/office/drawing/2014/main" id="{90198A75-B805-41DD-818B-DB2E21A2F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44" name="Rectangle 25">
                  <a:extLst>
                    <a:ext uri="{FF2B5EF4-FFF2-40B4-BE49-F238E27FC236}">
                      <a16:creationId xmlns:a16="http://schemas.microsoft.com/office/drawing/2014/main" id="{652E5279-F777-4B96-A5DC-7A0ECC372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1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45" name="Rectangle 26">
                  <a:extLst>
                    <a:ext uri="{FF2B5EF4-FFF2-40B4-BE49-F238E27FC236}">
                      <a16:creationId xmlns:a16="http://schemas.microsoft.com/office/drawing/2014/main" id="{9C42A7E4-0144-4B0E-B439-83C503ED27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8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9712" name="Group 27">
              <a:extLst>
                <a:ext uri="{FF2B5EF4-FFF2-40B4-BE49-F238E27FC236}">
                  <a16:creationId xmlns:a16="http://schemas.microsoft.com/office/drawing/2014/main" id="{FBEF3FA7-A1AC-462F-BBA0-F48D4C527F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" y="2081"/>
              <a:ext cx="2582" cy="363"/>
              <a:chOff x="1480" y="2600"/>
              <a:chExt cx="2582" cy="363"/>
            </a:xfrm>
          </p:grpSpPr>
          <p:grpSp>
            <p:nvGrpSpPr>
              <p:cNvPr id="29727" name="Group 28">
                <a:extLst>
                  <a:ext uri="{FF2B5EF4-FFF2-40B4-BE49-F238E27FC236}">
                    <a16:creationId xmlns:a16="http://schemas.microsoft.com/office/drawing/2014/main" id="{35B711FA-3624-44EE-BBB5-C8ACADB4BA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0" y="2600"/>
                <a:ext cx="1291" cy="363"/>
                <a:chOff x="1505" y="2600"/>
                <a:chExt cx="1291" cy="363"/>
              </a:xfrm>
            </p:grpSpPr>
            <p:sp>
              <p:nvSpPr>
                <p:cNvPr id="29734" name="Rectangle 29">
                  <a:extLst>
                    <a:ext uri="{FF2B5EF4-FFF2-40B4-BE49-F238E27FC236}">
                      <a16:creationId xmlns:a16="http://schemas.microsoft.com/office/drawing/2014/main" id="{7D00139C-4AA2-4A6F-82B9-169836F9D5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5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35" name="Rectangle 30">
                  <a:extLst>
                    <a:ext uri="{FF2B5EF4-FFF2-40B4-BE49-F238E27FC236}">
                      <a16:creationId xmlns:a16="http://schemas.microsoft.com/office/drawing/2014/main" id="{26FF7197-F894-4652-9D3B-24DA201BEF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36" name="Rectangle 31">
                  <a:extLst>
                    <a:ext uri="{FF2B5EF4-FFF2-40B4-BE49-F238E27FC236}">
                      <a16:creationId xmlns:a16="http://schemas.microsoft.com/office/drawing/2014/main" id="{0C482E58-F4F8-4012-8FD5-75D5B15CBD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37" name="Rectangle 32">
                  <a:extLst>
                    <a:ext uri="{FF2B5EF4-FFF2-40B4-BE49-F238E27FC236}">
                      <a16:creationId xmlns:a16="http://schemas.microsoft.com/office/drawing/2014/main" id="{3AA8EE1D-C032-4645-9368-FAB1F940C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1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38" name="Rectangle 33">
                  <a:extLst>
                    <a:ext uri="{FF2B5EF4-FFF2-40B4-BE49-F238E27FC236}">
                      <a16:creationId xmlns:a16="http://schemas.microsoft.com/office/drawing/2014/main" id="{BFA24073-5BF6-4E97-8D9F-C2507816E0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8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728" name="Group 34">
                <a:extLst>
                  <a:ext uri="{FF2B5EF4-FFF2-40B4-BE49-F238E27FC236}">
                    <a16:creationId xmlns:a16="http://schemas.microsoft.com/office/drawing/2014/main" id="{90D33837-DF5D-4F84-A307-00B4F7076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1" y="2600"/>
                <a:ext cx="1291" cy="363"/>
                <a:chOff x="1505" y="2600"/>
                <a:chExt cx="1291" cy="363"/>
              </a:xfrm>
            </p:grpSpPr>
            <p:sp>
              <p:nvSpPr>
                <p:cNvPr id="29729" name="Rectangle 35">
                  <a:extLst>
                    <a:ext uri="{FF2B5EF4-FFF2-40B4-BE49-F238E27FC236}">
                      <a16:creationId xmlns:a16="http://schemas.microsoft.com/office/drawing/2014/main" id="{953729BD-89D1-4D48-850E-E6D95737C3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5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30" name="Rectangle 36">
                  <a:extLst>
                    <a:ext uri="{FF2B5EF4-FFF2-40B4-BE49-F238E27FC236}">
                      <a16:creationId xmlns:a16="http://schemas.microsoft.com/office/drawing/2014/main" id="{1F29D856-7CD0-4381-B780-499ECDAC9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31" name="Rectangle 37">
                  <a:extLst>
                    <a:ext uri="{FF2B5EF4-FFF2-40B4-BE49-F238E27FC236}">
                      <a16:creationId xmlns:a16="http://schemas.microsoft.com/office/drawing/2014/main" id="{29FA433F-02E5-4F77-9E82-CBCFF9ED3C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32" name="Rectangle 38">
                  <a:extLst>
                    <a:ext uri="{FF2B5EF4-FFF2-40B4-BE49-F238E27FC236}">
                      <a16:creationId xmlns:a16="http://schemas.microsoft.com/office/drawing/2014/main" id="{00EF5D60-7FEC-498A-B021-99B7A75DE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1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33" name="Rectangle 39">
                  <a:extLst>
                    <a:ext uri="{FF2B5EF4-FFF2-40B4-BE49-F238E27FC236}">
                      <a16:creationId xmlns:a16="http://schemas.microsoft.com/office/drawing/2014/main" id="{46CCFE2A-8832-4CA5-A5ED-7D43F4797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8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9713" name="Group 40">
              <a:extLst>
                <a:ext uri="{FF2B5EF4-FFF2-40B4-BE49-F238E27FC236}">
                  <a16:creationId xmlns:a16="http://schemas.microsoft.com/office/drawing/2014/main" id="{D2A4619C-3629-4C4C-B464-6658D39E25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" y="1570"/>
              <a:ext cx="2582" cy="363"/>
              <a:chOff x="1480" y="2600"/>
              <a:chExt cx="2582" cy="363"/>
            </a:xfrm>
          </p:grpSpPr>
          <p:grpSp>
            <p:nvGrpSpPr>
              <p:cNvPr id="29715" name="Group 41">
                <a:extLst>
                  <a:ext uri="{FF2B5EF4-FFF2-40B4-BE49-F238E27FC236}">
                    <a16:creationId xmlns:a16="http://schemas.microsoft.com/office/drawing/2014/main" id="{F45B9E9E-E619-40C9-89AB-64D50025CA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0" y="2600"/>
                <a:ext cx="1291" cy="363"/>
                <a:chOff x="1505" y="2600"/>
                <a:chExt cx="1291" cy="363"/>
              </a:xfrm>
            </p:grpSpPr>
            <p:sp>
              <p:nvSpPr>
                <p:cNvPr id="29722" name="Rectangle 42">
                  <a:extLst>
                    <a:ext uri="{FF2B5EF4-FFF2-40B4-BE49-F238E27FC236}">
                      <a16:creationId xmlns:a16="http://schemas.microsoft.com/office/drawing/2014/main" id="{73574136-EB44-4B04-9A57-C10F306A96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5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23" name="Rectangle 43">
                  <a:extLst>
                    <a:ext uri="{FF2B5EF4-FFF2-40B4-BE49-F238E27FC236}">
                      <a16:creationId xmlns:a16="http://schemas.microsoft.com/office/drawing/2014/main" id="{E3C8DCBE-D762-4557-8455-C1C897F8C8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24" name="Rectangle 44">
                  <a:extLst>
                    <a:ext uri="{FF2B5EF4-FFF2-40B4-BE49-F238E27FC236}">
                      <a16:creationId xmlns:a16="http://schemas.microsoft.com/office/drawing/2014/main" id="{E41694C9-8222-4C4E-8273-10F097598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25" name="Rectangle 45">
                  <a:extLst>
                    <a:ext uri="{FF2B5EF4-FFF2-40B4-BE49-F238E27FC236}">
                      <a16:creationId xmlns:a16="http://schemas.microsoft.com/office/drawing/2014/main" id="{20BAFEBC-F6AD-44C3-98A8-5F324BD67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1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26" name="Rectangle 46">
                  <a:extLst>
                    <a:ext uri="{FF2B5EF4-FFF2-40B4-BE49-F238E27FC236}">
                      <a16:creationId xmlns:a16="http://schemas.microsoft.com/office/drawing/2014/main" id="{A0971E63-3269-4DC3-BD8D-22544B61B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8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716" name="Group 47">
                <a:extLst>
                  <a:ext uri="{FF2B5EF4-FFF2-40B4-BE49-F238E27FC236}">
                    <a16:creationId xmlns:a16="http://schemas.microsoft.com/office/drawing/2014/main" id="{86DD9950-3191-4EA7-8612-142D191D97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1" y="2600"/>
                <a:ext cx="1291" cy="363"/>
                <a:chOff x="1505" y="2600"/>
                <a:chExt cx="1291" cy="363"/>
              </a:xfrm>
            </p:grpSpPr>
            <p:sp>
              <p:nvSpPr>
                <p:cNvPr id="29717" name="Rectangle 48">
                  <a:extLst>
                    <a:ext uri="{FF2B5EF4-FFF2-40B4-BE49-F238E27FC236}">
                      <a16:creationId xmlns:a16="http://schemas.microsoft.com/office/drawing/2014/main" id="{320AAB55-8B08-4EB4-AA92-782F4280C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5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18" name="Rectangle 49">
                  <a:extLst>
                    <a:ext uri="{FF2B5EF4-FFF2-40B4-BE49-F238E27FC236}">
                      <a16:creationId xmlns:a16="http://schemas.microsoft.com/office/drawing/2014/main" id="{2C1A3A3A-DD93-4299-9DE6-7E00043EC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19" name="Rectangle 50">
                  <a:extLst>
                    <a:ext uri="{FF2B5EF4-FFF2-40B4-BE49-F238E27FC236}">
                      <a16:creationId xmlns:a16="http://schemas.microsoft.com/office/drawing/2014/main" id="{43DFBBB1-0805-4928-BE0E-86DBC4981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4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20" name="Rectangle 51">
                  <a:extLst>
                    <a:ext uri="{FF2B5EF4-FFF2-40B4-BE49-F238E27FC236}">
                      <a16:creationId xmlns:a16="http://schemas.microsoft.com/office/drawing/2014/main" id="{9FF6A9D3-59FA-4B5B-BA50-B1199376F0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1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21" name="Rectangle 52">
                  <a:extLst>
                    <a:ext uri="{FF2B5EF4-FFF2-40B4-BE49-F238E27FC236}">
                      <a16:creationId xmlns:a16="http://schemas.microsoft.com/office/drawing/2014/main" id="{A9BB1280-8F05-4F35-AFA7-688E42A09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8" y="2600"/>
                  <a:ext cx="258" cy="3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9714" name="Rectangle 53">
              <a:extLst>
                <a:ext uri="{FF2B5EF4-FFF2-40B4-BE49-F238E27FC236}">
                  <a16:creationId xmlns:a16="http://schemas.microsoft.com/office/drawing/2014/main" id="{C05A155C-28DF-43C4-BA76-3D9B196A4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1748"/>
              <a:ext cx="91" cy="182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900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FFFF00"/>
                  </a:solidFill>
                  <a:latin typeface="Courier New" panose="02070309020205020404" pitchFamily="49" charset="0"/>
                </a:rPr>
                <a:t>c</a:t>
              </a:r>
              <a:endParaRPr lang="ru-RU" altLang="ru-RU" sz="1800" b="1">
                <a:solidFill>
                  <a:srgbClr val="FFFF00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29702" name="Rectangle 2">
            <a:extLst>
              <a:ext uri="{FF2B5EF4-FFF2-40B4-BE49-F238E27FC236}">
                <a16:creationId xmlns:a16="http://schemas.microsoft.com/office/drawing/2014/main" id="{687755B8-5EEB-4C7C-859E-A713B99D6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2366963" cy="13668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chemeClr val="tx2"/>
                </a:solidFill>
                <a:latin typeface="Calibri" panose="020F0502020204030204" pitchFamily="34" charset="0"/>
              </a:rPr>
              <a:t>Виды мутаций </a:t>
            </a:r>
          </a:p>
        </p:txBody>
      </p:sp>
    </p:spTree>
    <p:extLst>
      <p:ext uri="{BB962C8B-B14F-4D97-AF65-F5344CB8AC3E}">
        <p14:creationId xmlns:p14="http://schemas.microsoft.com/office/powerpoint/2010/main" val="1472079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AF169739-AA0A-43C8-9A89-347037A63AC9}"/>
              </a:ext>
            </a:extLst>
          </p:cNvPr>
          <p:cNvGrpSpPr>
            <a:grpSpLocks/>
          </p:cNvGrpSpPr>
          <p:nvPr/>
        </p:nvGrpSpPr>
        <p:grpSpPr bwMode="auto">
          <a:xfrm>
            <a:off x="2490788" y="1463675"/>
            <a:ext cx="7219950" cy="2406650"/>
            <a:chOff x="609" y="862"/>
            <a:chExt cx="4548" cy="1516"/>
          </a:xfrm>
        </p:grpSpPr>
        <p:grpSp>
          <p:nvGrpSpPr>
            <p:cNvPr id="31761" name="Group 9">
              <a:extLst>
                <a:ext uri="{FF2B5EF4-FFF2-40B4-BE49-F238E27FC236}">
                  <a16:creationId xmlns:a16="http://schemas.microsoft.com/office/drawing/2014/main" id="{FB274BA4-2F4D-45A5-A3CA-F9ED87CEE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" y="862"/>
              <a:ext cx="4432" cy="1516"/>
              <a:chOff x="396" y="1655"/>
              <a:chExt cx="4432" cy="1516"/>
            </a:xfrm>
          </p:grpSpPr>
          <p:sp>
            <p:nvSpPr>
              <p:cNvPr id="31763" name="Text Box 3">
                <a:extLst>
                  <a:ext uri="{FF2B5EF4-FFF2-40B4-BE49-F238E27FC236}">
                    <a16:creationId xmlns:a16="http://schemas.microsoft.com/office/drawing/2014/main" id="{1F5A9BFC-76E9-4397-9794-3019076590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" y="2012"/>
                <a:ext cx="4274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</a:t>
                </a:r>
                <a:r>
                  <a:rPr lang="en-US" altLang="ru-RU" sz="1600" b="1">
                    <a:latin typeface="Courier New" panose="02070309020205020404" pitchFamily="49" charset="0"/>
                  </a:rPr>
                  <a:t>a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cccgcgc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</a:t>
                </a:r>
                <a:r>
                  <a:rPr lang="en-US" altLang="ru-RU" sz="1600" b="1">
                    <a:latin typeface="Courier New" panose="02070309020205020404" pitchFamily="49" charset="0"/>
                  </a:rPr>
                  <a:t>c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gcctccc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</a:t>
                </a:r>
                <a:r>
                  <a:rPr lang="en-US" altLang="ru-RU" sz="1600" b="1">
                    <a:latin typeface="Courier New" panose="02070309020205020404" pitchFamily="49" charset="0"/>
                  </a:rPr>
                  <a:t>a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ggacccc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tgcggccccg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actgtgcg </a:t>
                </a:r>
                <a:endParaRPr lang="ru-RU" altLang="ru-RU" sz="1600" b="1">
                  <a:solidFill>
                    <a:srgbClr val="0000FF"/>
                  </a:solidFill>
                  <a:latin typeface="Courier New" panose="02070309020205020404" pitchFamily="49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ccccccgcgc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ccggcct</a:t>
                </a:r>
                <a:r>
                  <a:rPr lang="en-US" altLang="ru-RU" sz="1600" b="1">
                    <a:latin typeface="Courier New" panose="02070309020205020404" pitchFamily="49" charset="0"/>
                  </a:rPr>
                  <a:t>t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ccggg</a:t>
                </a:r>
                <a:r>
                  <a:rPr lang="en-US" altLang="ru-RU" sz="1600" b="1">
                    <a:latin typeface="Courier New" panose="02070309020205020404" pitchFamily="49" charset="0"/>
                  </a:rPr>
                  <a:t>gt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ccc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tgcggccccg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actgtgcg </a:t>
                </a:r>
                <a:endParaRPr lang="ru-RU" altLang="ru-RU" sz="1600" b="1">
                  <a:solidFill>
                    <a:srgbClr val="0000FF"/>
                  </a:solidFill>
                  <a:latin typeface="Courier New" panose="02070309020205020404" pitchFamily="49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ccc</a:t>
                </a:r>
                <a:r>
                  <a:rPr lang="en-US" altLang="ru-RU" sz="1600" b="1">
                    <a:latin typeface="Courier New" panose="02070309020205020404" pitchFamily="49" charset="0"/>
                  </a:rPr>
                  <a:t>g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ccgcgc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</a:t>
                </a:r>
                <a:r>
                  <a:rPr lang="en-US" altLang="ru-RU" sz="1600" b="1">
                    <a:latin typeface="Courier New" panose="02070309020205020404" pitchFamily="49" charset="0"/>
                  </a:rPr>
                  <a:t>a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gcctccc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</a:t>
                </a:r>
                <a:r>
                  <a:rPr lang="en-US" altLang="ru-RU" sz="1600" b="1">
                    <a:latin typeface="Courier New" panose="02070309020205020404" pitchFamily="49" charset="0"/>
                  </a:rPr>
                  <a:t>a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ggacccc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tgcggccccg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actgtgcg </a:t>
                </a:r>
                <a:endParaRPr lang="ru-RU" altLang="ru-RU" sz="1600" b="1">
                  <a:solidFill>
                    <a:srgbClr val="0000FF"/>
                  </a:solidFill>
                  <a:latin typeface="Courier New" panose="02070309020205020404" pitchFamily="49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ccccccgcgc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ccggcctccc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cccggacccc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tgcggc</a:t>
                </a:r>
                <a:r>
                  <a:rPr lang="en-US" altLang="ru-RU" sz="1600" b="1">
                    <a:latin typeface="Courier New" panose="02070309020205020404" pitchFamily="49" charset="0"/>
                  </a:rPr>
                  <a:t>t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cc</a:t>
                </a:r>
                <a:r>
                  <a:rPr lang="en-US" altLang="ru-RU" sz="1600" b="1">
                    <a:latin typeface="Courier New" panose="02070309020205020404" pitchFamily="49" charset="0"/>
                  </a:rPr>
                  <a:t>a</a:t>
                </a: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actgtgc</a:t>
                </a:r>
                <a:r>
                  <a:rPr lang="en-US" altLang="ru-RU" sz="1600" b="1">
                    <a:latin typeface="Courier New" panose="02070309020205020404" pitchFamily="49" charset="0"/>
                  </a:rPr>
                  <a:t>t</a:t>
                </a:r>
                <a:r>
                  <a:rPr lang="en-US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endParaRPr lang="ru-RU" altLang="ru-RU" sz="1600" b="1">
                  <a:solidFill>
                    <a:srgbClr val="0000FF"/>
                  </a:solidFill>
                  <a:latin typeface="Courier New" panose="02070309020205020404" pitchFamily="49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 b="1">
                    <a:latin typeface="Courier New" panose="02070309020205020404" pitchFamily="49" charset="0"/>
                  </a:rPr>
                  <a:t>ccccccga</a:t>
                </a:r>
                <a:r>
                  <a:rPr lang="ru-RU" altLang="ru-RU" sz="1600" b="1">
                    <a:latin typeface="Courier New" panose="02070309020205020404" pitchFamily="49" charset="0"/>
                  </a:rPr>
                  <a:t> </a:t>
                </a:r>
              </a:p>
            </p:txBody>
          </p:sp>
          <p:sp>
            <p:nvSpPr>
              <p:cNvPr id="31764" name="Text Box 4">
                <a:extLst>
                  <a:ext uri="{FF2B5EF4-FFF2-40B4-BE49-F238E27FC236}">
                    <a16:creationId xmlns:a16="http://schemas.microsoft.com/office/drawing/2014/main" id="{C943BF11-9979-401B-B214-5DAAD46124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" y="2805"/>
                <a:ext cx="442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>
                    <a:latin typeface="Courier New" panose="02070309020205020404" pitchFamily="49" charset="0"/>
                  </a:rPr>
                  <a:t>cgccgtcaga gccgccgcgc tcccacccca gactccaccg cagacccgca </a:t>
                </a:r>
                <a:endParaRPr lang="ru-RU" altLang="ru-RU" sz="1600">
                  <a:latin typeface="Courier New" panose="02070309020205020404" pitchFamily="49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>
                    <a:latin typeface="Courier New" panose="02070309020205020404" pitchFamily="49" charset="0"/>
                  </a:rPr>
                  <a:t>ggaggcggcg tgccaagatc accggccggg agcgcaaggc ca</a:t>
                </a:r>
                <a:r>
                  <a:rPr lang="ru-RU" altLang="ru-RU" sz="1600">
                    <a:latin typeface="Courier New" panose="02070309020205020404" pitchFamily="49" charset="0"/>
                  </a:rPr>
                  <a:t> . . .</a:t>
                </a:r>
                <a:r>
                  <a:rPr lang="en-US" altLang="ru-RU" sz="1600">
                    <a:latin typeface="Courier New" panose="02070309020205020404" pitchFamily="49" charset="0"/>
                  </a:rPr>
                  <a:t> </a:t>
                </a:r>
                <a:endParaRPr lang="ru-RU" altLang="ru-RU" sz="1600">
                  <a:latin typeface="Courier New" panose="02070309020205020404" pitchFamily="49" charset="0"/>
                </a:endParaRPr>
              </a:p>
            </p:txBody>
          </p:sp>
          <p:sp>
            <p:nvSpPr>
              <p:cNvPr id="31765" name="Text Box 5">
                <a:extLst>
                  <a:ext uri="{FF2B5EF4-FFF2-40B4-BE49-F238E27FC236}">
                    <a16:creationId xmlns:a16="http://schemas.microsoft.com/office/drawing/2014/main" id="{E3098052-B4EA-4B72-8120-374F0347B2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" y="1655"/>
                <a:ext cx="442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>
                    <a:latin typeface="Courier New" panose="02070309020205020404" pitchFamily="49" charset="0"/>
                  </a:rPr>
                  <a:t>  . . . </a:t>
                </a:r>
                <a:r>
                  <a:rPr lang="en-US" altLang="ru-RU" sz="1600">
                    <a:latin typeface="Courier New" panose="02070309020205020404" pitchFamily="49" charset="0"/>
                  </a:rPr>
                  <a:t>agc gctgggaggt ggcacgtcgc gccaagctgc acggccgcgc </a:t>
                </a:r>
                <a:endParaRPr lang="ru-RU" altLang="ru-RU" sz="1600">
                  <a:latin typeface="Courier New" panose="02070309020205020404" pitchFamily="49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>
                    <a:latin typeface="Courier New" panose="02070309020205020404" pitchFamily="49" charset="0"/>
                  </a:rPr>
                  <a:t> </a:t>
                </a:r>
                <a:r>
                  <a:rPr lang="en-US" altLang="ru-RU" sz="1600">
                    <a:latin typeface="Courier New" panose="02070309020205020404" pitchFamily="49" charset="0"/>
                  </a:rPr>
                  <a:t>gccccgccga cccagcggcc ctggcccgcc ttcccccacg </a:t>
                </a:r>
                <a:endParaRPr lang="ru-RU" altLang="ru-RU" sz="1600">
                  <a:latin typeface="Courier New" panose="02070309020205020404" pitchFamily="49" charset="0"/>
                </a:endParaRPr>
              </a:p>
            </p:txBody>
          </p:sp>
        </p:grpSp>
        <p:sp>
          <p:nvSpPr>
            <p:cNvPr id="31762" name="Text Box 8">
              <a:extLst>
                <a:ext uri="{FF2B5EF4-FFF2-40B4-BE49-F238E27FC236}">
                  <a16:creationId xmlns:a16="http://schemas.microsoft.com/office/drawing/2014/main" id="{28153F5B-C8D4-49D0-AA18-BDDF4C761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" y="1237"/>
              <a:ext cx="193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00FF"/>
                  </a:solidFill>
                  <a:latin typeface="Courier New" panose="02070309020205020404" pitchFamily="49" charset="0"/>
                </a:rPr>
                <a:t>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00FF"/>
                  </a:solidFill>
                  <a:latin typeface="Courier New" panose="02070309020205020404" pitchFamily="49" charset="0"/>
                </a:rPr>
                <a:t>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00FF"/>
                  </a:solidFill>
                  <a:latin typeface="Courier New" panose="02070309020205020404" pitchFamily="49" charset="0"/>
                </a:rPr>
                <a:t>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00FF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</p:grpSp>
      <p:graphicFrame>
        <p:nvGraphicFramePr>
          <p:cNvPr id="92168" name="Group 8">
            <a:extLst>
              <a:ext uri="{FF2B5EF4-FFF2-40B4-BE49-F238E27FC236}">
                <a16:creationId xmlns:a16="http://schemas.microsoft.com/office/drawing/2014/main" id="{BDCD1689-FD48-4002-96C9-4760C67971F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878138" y="4105276"/>
          <a:ext cx="2538412" cy="2405265"/>
        </p:xfrm>
        <a:graphic>
          <a:graphicData uri="http://schemas.openxmlformats.org/drawingml/2006/table">
            <a:tbl>
              <a:tblPr/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число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повторов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частота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9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 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58" name="Text Box 19">
            <a:extLst>
              <a:ext uri="{FF2B5EF4-FFF2-40B4-BE49-F238E27FC236}">
                <a16:creationId xmlns:a16="http://schemas.microsoft.com/office/drawing/2014/main" id="{CF62D22C-0CA7-4D19-832B-7DBD0282A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4338639"/>
            <a:ext cx="47434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Последовательность </a:t>
            </a:r>
            <a:br>
              <a:rPr lang="ru-RU" altLang="ru-RU" sz="2800">
                <a:latin typeface="Calibri" panose="020F0502020204030204" pitchFamily="34" charset="0"/>
              </a:rPr>
            </a:br>
            <a:r>
              <a:rPr lang="ru-RU" altLang="ru-RU" sz="2800">
                <a:latin typeface="Calibri" panose="020F0502020204030204" pitchFamily="34" charset="0"/>
              </a:rPr>
              <a:t>из 48 нуклеотидов гене </a:t>
            </a:r>
            <a:r>
              <a:rPr lang="en-US" altLang="ru-RU" sz="2800">
                <a:latin typeface="Calibri" panose="020F0502020204030204" pitchFamily="34" charset="0"/>
              </a:rPr>
              <a:t>DRD4 </a:t>
            </a:r>
            <a:r>
              <a:rPr lang="ru-RU" altLang="ru-RU" sz="2800">
                <a:latin typeface="Calibri" panose="020F0502020204030204" pitchFamily="34" charset="0"/>
              </a:rPr>
              <a:t>повторяется несколько раз</a:t>
            </a:r>
          </a:p>
        </p:txBody>
      </p:sp>
      <p:sp>
        <p:nvSpPr>
          <p:cNvPr id="31759" name="Text Box 20">
            <a:extLst>
              <a:ext uri="{FF2B5EF4-FFF2-40B4-BE49-F238E27FC236}">
                <a16:creationId xmlns:a16="http://schemas.microsoft.com/office/drawing/2014/main" id="{CFF9B6DD-3F51-4D39-B1BA-F9125B5C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175" y="204788"/>
            <a:ext cx="6318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Повторы ДНК, обычно в не кодирующих участках генов ( </a:t>
            </a:r>
            <a:r>
              <a:rPr lang="en-US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SERT</a:t>
            </a: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DAT, MAO-A</a:t>
            </a: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, ... )</a:t>
            </a:r>
          </a:p>
        </p:txBody>
      </p:sp>
      <p:sp>
        <p:nvSpPr>
          <p:cNvPr id="31760" name="Rectangle 2">
            <a:extLst>
              <a:ext uri="{FF2B5EF4-FFF2-40B4-BE49-F238E27FC236}">
                <a16:creationId xmlns:a16="http://schemas.microsoft.com/office/drawing/2014/main" id="{1404FB26-BAB0-4BC8-91CA-8B15CE90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2366963" cy="13668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chemeClr val="tx2"/>
                </a:solidFill>
                <a:latin typeface="Calibri" panose="020F0502020204030204" pitchFamily="34" charset="0"/>
              </a:rPr>
              <a:t>Виды мутаций </a:t>
            </a:r>
          </a:p>
        </p:txBody>
      </p:sp>
    </p:spTree>
    <p:extLst>
      <p:ext uri="{BB962C8B-B14F-4D97-AF65-F5344CB8AC3E}">
        <p14:creationId xmlns:p14="http://schemas.microsoft.com/office/powerpoint/2010/main" val="87275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8C8AE526-A668-47EE-AEDB-569E655E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88914"/>
            <a:ext cx="8229600" cy="49053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i="1" dirty="0">
                <a:solidFill>
                  <a:srgbClr val="00B050"/>
                </a:solidFill>
                <a:latin typeface="Book Antiqua" panose="02040602050305030304" pitchFamily="18" charset="0"/>
              </a:rPr>
              <a:t>Основные понятия генетики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C30A746-AFE1-4F01-AA5F-69D443E030F7}"/>
              </a:ext>
            </a:extLst>
          </p:cNvPr>
          <p:cNvGraphicFramePr>
            <a:graphicFrameLocks noGrp="1"/>
          </p:cNvGraphicFramePr>
          <p:nvPr/>
        </p:nvGraphicFramePr>
        <p:xfrm>
          <a:off x="1703388" y="692150"/>
          <a:ext cx="7129462" cy="49418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3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7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Ген</a:t>
                      </a:r>
                      <a:r>
                        <a:rPr lang="ru-RU" sz="2000" b="1" i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м 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количество генов гаплоидной клетки, характерное для данного вида организмов. 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Генотип 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система взаимодействующих аллелей, характерных для данного индивидуума. 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Фенотип-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совокупность всех признаков организма.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Генофонд 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совокупность генов особей, составляющих популяцию.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Локус 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участок хромосомы, в котором расположен ген.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Гомологичные хромосомы 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парные, одинаковые по размеру, форме, набору генов.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Негомологичные хромосомы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Хромосомы из разных пар, отличаются по размерам, положению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центромеры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и набору генов.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Аллель 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одно из возможных структурных состояний гена. Доминантная и рецессивная.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200" name="Picture 6" descr="genes">
            <a:extLst>
              <a:ext uri="{FF2B5EF4-FFF2-40B4-BE49-F238E27FC236}">
                <a16:creationId xmlns:a16="http://schemas.microsoft.com/office/drawing/2014/main" id="{234096EA-2993-4904-9ED0-8C88ACBE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/>
          <a:stretch>
            <a:fillRect/>
          </a:stretch>
        </p:blipFill>
        <p:spPr bwMode="auto">
          <a:xfrm>
            <a:off x="8688389" y="0"/>
            <a:ext cx="18510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13" descr="joalleles.gif">
            <a:extLst>
              <a:ext uri="{FF2B5EF4-FFF2-40B4-BE49-F238E27FC236}">
                <a16:creationId xmlns:a16="http://schemas.microsoft.com/office/drawing/2014/main" id="{355E5565-91DD-4C4D-AA94-AD788C446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3068638"/>
            <a:ext cx="147637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7DAE71D-5DA9-49B4-AD62-CE1ACF14A04E}"/>
              </a:ext>
            </a:extLst>
          </p:cNvPr>
          <p:cNvGraphicFramePr>
            <a:graphicFrameLocks noGrp="1"/>
          </p:cNvGraphicFramePr>
          <p:nvPr/>
        </p:nvGraphicFramePr>
        <p:xfrm>
          <a:off x="1703389" y="5694363"/>
          <a:ext cx="8836025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0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5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Доминантный признак 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преобладающий признак, который проявляется как в гомозиготном так и гетерозиготном состоянии.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Рецессивный признак 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признак, который подавляется у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гетерозигот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и проявляется только в гомозиготном состоянии.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>
                <a:solidFill>
                  <a:schemeClr val="accent2"/>
                </a:solidFill>
              </a:rPr>
              <a:t>Типы взаимодействия генов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Все типы наследования – это результат </a:t>
            </a:r>
            <a:r>
              <a:rPr lang="ru-RU" b="1"/>
              <a:t>взаимодействия генов</a:t>
            </a:r>
            <a:endParaRPr lang="ru-RU"/>
          </a:p>
          <a:p>
            <a:pPr eaLnBrk="1" hangingPunct="1"/>
            <a:r>
              <a:rPr lang="ru-RU"/>
              <a:t>Гены бывают:</a:t>
            </a:r>
          </a:p>
          <a:p>
            <a:pPr lvl="1" eaLnBrk="1" hangingPunct="1"/>
            <a:r>
              <a:rPr lang="ru-RU" b="1"/>
              <a:t>аллельные </a:t>
            </a:r>
            <a:r>
              <a:rPr lang="ru-RU"/>
              <a:t>(находятся в одинаковых локусах гомологичных хромосом)</a:t>
            </a:r>
            <a:endParaRPr lang="ru-RU" b="1"/>
          </a:p>
          <a:p>
            <a:pPr lvl="1" eaLnBrk="1" hangingPunct="1"/>
            <a:r>
              <a:rPr lang="ru-RU" b="1"/>
              <a:t>неаллельные </a:t>
            </a:r>
            <a:r>
              <a:rPr lang="ru-RU"/>
              <a:t>(находятся в разных локусах гомологичных хромосом или в разных хромосомах)</a:t>
            </a:r>
            <a:endParaRPr lang="ru-RU"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3668714" y="1968501"/>
            <a:ext cx="358775" cy="1368425"/>
            <a:chOff x="612" y="1162"/>
            <a:chExt cx="226" cy="862"/>
          </a:xfrm>
        </p:grpSpPr>
        <p:sp>
          <p:nvSpPr>
            <p:cNvPr id="28693" name="Line 5"/>
            <p:cNvSpPr>
              <a:spLocks noChangeShapeType="1"/>
            </p:cNvSpPr>
            <p:nvPr/>
          </p:nvSpPr>
          <p:spPr bwMode="auto">
            <a:xfrm>
              <a:off x="793" y="1162"/>
              <a:ext cx="0" cy="862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4" name="Line 6"/>
            <p:cNvSpPr>
              <a:spLocks noChangeShapeType="1"/>
            </p:cNvSpPr>
            <p:nvPr/>
          </p:nvSpPr>
          <p:spPr bwMode="auto">
            <a:xfrm>
              <a:off x="657" y="1162"/>
              <a:ext cx="0" cy="862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5" name="Oval 7"/>
            <p:cNvSpPr>
              <a:spLocks noChangeArrowheads="1"/>
            </p:cNvSpPr>
            <p:nvPr/>
          </p:nvSpPr>
          <p:spPr bwMode="auto">
            <a:xfrm>
              <a:off x="612" y="1434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6" name="Oval 8"/>
            <p:cNvSpPr>
              <a:spLocks noChangeArrowheads="1"/>
            </p:cNvSpPr>
            <p:nvPr/>
          </p:nvSpPr>
          <p:spPr bwMode="auto">
            <a:xfrm>
              <a:off x="748" y="1434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3287714" y="2205038"/>
            <a:ext cx="904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         а</a:t>
            </a:r>
          </a:p>
        </p:txBody>
      </p:sp>
      <p:sp>
        <p:nvSpPr>
          <p:cNvPr id="28677" name="AutoShape 10"/>
          <p:cNvSpPr>
            <a:spLocks noChangeArrowheads="1"/>
          </p:cNvSpPr>
          <p:nvPr/>
        </p:nvSpPr>
        <p:spPr bwMode="auto">
          <a:xfrm>
            <a:off x="4367214" y="2420938"/>
            <a:ext cx="865187" cy="144462"/>
          </a:xfrm>
          <a:prstGeom prst="leftArrow">
            <a:avLst>
              <a:gd name="adj1" fmla="val 50000"/>
              <a:gd name="adj2" fmla="val 149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5427664" y="2271713"/>
            <a:ext cx="2047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Аллельные гены</a:t>
            </a:r>
          </a:p>
        </p:txBody>
      </p:sp>
      <p:sp>
        <p:nvSpPr>
          <p:cNvPr id="28679" name="Line 12"/>
          <p:cNvSpPr>
            <a:spLocks noChangeShapeType="1"/>
          </p:cNvSpPr>
          <p:nvPr/>
        </p:nvSpPr>
        <p:spPr bwMode="auto">
          <a:xfrm>
            <a:off x="3717925" y="3933826"/>
            <a:ext cx="0" cy="1655763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Oval 14"/>
          <p:cNvSpPr>
            <a:spLocks noChangeArrowheads="1"/>
          </p:cNvSpPr>
          <p:nvPr/>
        </p:nvSpPr>
        <p:spPr bwMode="auto">
          <a:xfrm>
            <a:off x="3646489" y="443706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Oval 16"/>
          <p:cNvSpPr>
            <a:spLocks noChangeArrowheads="1"/>
          </p:cNvSpPr>
          <p:nvPr/>
        </p:nvSpPr>
        <p:spPr bwMode="auto">
          <a:xfrm>
            <a:off x="3646489" y="5086351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Line 18"/>
          <p:cNvSpPr>
            <a:spLocks noChangeShapeType="1"/>
          </p:cNvSpPr>
          <p:nvPr/>
        </p:nvSpPr>
        <p:spPr bwMode="auto">
          <a:xfrm>
            <a:off x="3935413" y="3933826"/>
            <a:ext cx="0" cy="1655763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Oval 19"/>
          <p:cNvSpPr>
            <a:spLocks noChangeArrowheads="1"/>
          </p:cNvSpPr>
          <p:nvPr/>
        </p:nvSpPr>
        <p:spPr bwMode="auto">
          <a:xfrm>
            <a:off x="3863976" y="443706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Oval 20"/>
          <p:cNvSpPr>
            <a:spLocks noChangeArrowheads="1"/>
          </p:cNvSpPr>
          <p:nvPr/>
        </p:nvSpPr>
        <p:spPr bwMode="auto">
          <a:xfrm>
            <a:off x="3863976" y="5086351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AutoShape 21"/>
          <p:cNvSpPr>
            <a:spLocks noChangeArrowheads="1"/>
          </p:cNvSpPr>
          <p:nvPr/>
        </p:nvSpPr>
        <p:spPr bwMode="auto">
          <a:xfrm flipH="1">
            <a:off x="3143250" y="4508501"/>
            <a:ext cx="431800" cy="792163"/>
          </a:xfrm>
          <a:prstGeom prst="curvedLeftArrow">
            <a:avLst>
              <a:gd name="adj1" fmla="val 36691"/>
              <a:gd name="adj2" fmla="val 7338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Line 22"/>
          <p:cNvSpPr>
            <a:spLocks noChangeShapeType="1"/>
          </p:cNvSpPr>
          <p:nvPr/>
        </p:nvSpPr>
        <p:spPr bwMode="auto">
          <a:xfrm>
            <a:off x="5014913" y="4581526"/>
            <a:ext cx="0" cy="1655763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7" name="Oval 23"/>
          <p:cNvSpPr>
            <a:spLocks noChangeArrowheads="1"/>
          </p:cNvSpPr>
          <p:nvPr/>
        </p:nvSpPr>
        <p:spPr bwMode="auto">
          <a:xfrm>
            <a:off x="4943476" y="5084763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8" name="Line 25"/>
          <p:cNvSpPr>
            <a:spLocks noChangeShapeType="1"/>
          </p:cNvSpPr>
          <p:nvPr/>
        </p:nvSpPr>
        <p:spPr bwMode="auto">
          <a:xfrm>
            <a:off x="5232400" y="4581526"/>
            <a:ext cx="0" cy="1655763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9" name="Oval 26"/>
          <p:cNvSpPr>
            <a:spLocks noChangeArrowheads="1"/>
          </p:cNvSpPr>
          <p:nvPr/>
        </p:nvSpPr>
        <p:spPr bwMode="auto">
          <a:xfrm>
            <a:off x="5160964" y="5084763"/>
            <a:ext cx="142875" cy="144462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90" name="Freeform 28"/>
          <p:cNvSpPr>
            <a:spLocks/>
          </p:cNvSpPr>
          <p:nvPr/>
        </p:nvSpPr>
        <p:spPr bwMode="auto">
          <a:xfrm>
            <a:off x="4079875" y="4221163"/>
            <a:ext cx="863600" cy="792162"/>
          </a:xfrm>
          <a:custGeom>
            <a:avLst/>
            <a:gdLst>
              <a:gd name="T0" fmla="*/ 0 w 544"/>
              <a:gd name="T1" fmla="*/ 2147483647 h 499"/>
              <a:gd name="T2" fmla="*/ 2147483647 w 544"/>
              <a:gd name="T3" fmla="*/ 2147483647 h 499"/>
              <a:gd name="T4" fmla="*/ 2147483647 w 544"/>
              <a:gd name="T5" fmla="*/ 0 h 499"/>
              <a:gd name="T6" fmla="*/ 2147483647 w 544"/>
              <a:gd name="T7" fmla="*/ 2147483647 h 499"/>
              <a:gd name="T8" fmla="*/ 2147483647 w 544"/>
              <a:gd name="T9" fmla="*/ 2147483647 h 499"/>
              <a:gd name="T10" fmla="*/ 2147483647 w 544"/>
              <a:gd name="T11" fmla="*/ 2147483647 h 499"/>
              <a:gd name="T12" fmla="*/ 2147483647 w 544"/>
              <a:gd name="T13" fmla="*/ 2147483647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"/>
              <a:gd name="T22" fmla="*/ 0 h 499"/>
              <a:gd name="T23" fmla="*/ 544 w 544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" h="499">
                <a:moveTo>
                  <a:pt x="0" y="136"/>
                </a:moveTo>
                <a:cubicBezTo>
                  <a:pt x="23" y="102"/>
                  <a:pt x="46" y="68"/>
                  <a:pt x="91" y="45"/>
                </a:cubicBezTo>
                <a:cubicBezTo>
                  <a:pt x="136" y="22"/>
                  <a:pt x="219" y="0"/>
                  <a:pt x="272" y="0"/>
                </a:cubicBezTo>
                <a:cubicBezTo>
                  <a:pt x="325" y="0"/>
                  <a:pt x="370" y="15"/>
                  <a:pt x="408" y="45"/>
                </a:cubicBezTo>
                <a:cubicBezTo>
                  <a:pt x="446" y="75"/>
                  <a:pt x="484" y="128"/>
                  <a:pt x="499" y="181"/>
                </a:cubicBezTo>
                <a:cubicBezTo>
                  <a:pt x="514" y="234"/>
                  <a:pt x="492" y="310"/>
                  <a:pt x="499" y="363"/>
                </a:cubicBezTo>
                <a:cubicBezTo>
                  <a:pt x="506" y="416"/>
                  <a:pt x="537" y="484"/>
                  <a:pt x="544" y="499"/>
                </a:cubicBezTo>
              </a:path>
            </a:pathLst>
          </a:custGeom>
          <a:noFill/>
          <a:ln w="63500">
            <a:solidFill>
              <a:srgbClr val="99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91" name="AutoShape 29"/>
          <p:cNvSpPr>
            <a:spLocks noChangeArrowheads="1"/>
          </p:cNvSpPr>
          <p:nvPr/>
        </p:nvSpPr>
        <p:spPr bwMode="auto">
          <a:xfrm>
            <a:off x="5880100" y="4365626"/>
            <a:ext cx="865188" cy="144463"/>
          </a:xfrm>
          <a:prstGeom prst="leftArrow">
            <a:avLst>
              <a:gd name="adj1" fmla="val 50000"/>
              <a:gd name="adj2" fmla="val 149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92" name="Text Box 30"/>
          <p:cNvSpPr txBox="1">
            <a:spLocks noChangeArrowheads="1"/>
          </p:cNvSpPr>
          <p:nvPr/>
        </p:nvSpPr>
        <p:spPr bwMode="auto">
          <a:xfrm>
            <a:off x="6959600" y="4195763"/>
            <a:ext cx="2309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Неаллельные гены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4"/>
          <p:cNvSpPr>
            <a:spLocks noChangeArrowheads="1"/>
          </p:cNvSpPr>
          <p:nvPr/>
        </p:nvSpPr>
        <p:spPr bwMode="auto">
          <a:xfrm>
            <a:off x="4440238" y="476251"/>
            <a:ext cx="3167062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Взаимодействие генов</a:t>
            </a:r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>
            <a:off x="2351088" y="1341439"/>
            <a:ext cx="3167062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Аллельных генов</a:t>
            </a:r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>
            <a:off x="6527801" y="1341439"/>
            <a:ext cx="3167063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Неаллельных генов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H="1">
            <a:off x="5448301" y="981076"/>
            <a:ext cx="360363" cy="360363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6167439" y="981076"/>
            <a:ext cx="433387" cy="360363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474913" y="2055813"/>
            <a:ext cx="343510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2"/>
                </a:solidFill>
              </a:rPr>
              <a:t>1. Полное доминирование</a:t>
            </a:r>
            <a:br>
              <a:rPr lang="ru-RU"/>
            </a:br>
            <a:r>
              <a:rPr lang="ru-RU"/>
              <a:t>        </a:t>
            </a:r>
            <a:r>
              <a:rPr lang="ru-RU" sz="2400" b="1"/>
              <a:t>А</a:t>
            </a:r>
            <a:r>
              <a:rPr lang="ru-RU" sz="2400" b="1">
                <a:solidFill>
                  <a:srgbClr val="66CCFF"/>
                </a:solidFill>
              </a:rPr>
              <a:t>а</a:t>
            </a:r>
            <a:r>
              <a:rPr lang="ru-RU" sz="2400" b="1">
                <a:solidFill>
                  <a:srgbClr val="FF66FF"/>
                </a:solidFill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</a:t>
            </a:r>
            <a:r>
              <a:rPr lang="ru-RU" sz="24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b="1"/>
              <a:t> </a:t>
            </a:r>
            <a:r>
              <a:rPr lang="ru-RU"/>
              <a:t>           </a:t>
            </a:r>
            <a:br>
              <a:rPr lang="ru-RU"/>
            </a:br>
            <a:br>
              <a:rPr lang="ru-RU"/>
            </a:br>
            <a:r>
              <a:rPr lang="ru-RU" sz="2000" b="1">
                <a:solidFill>
                  <a:schemeClr val="accent2"/>
                </a:solidFill>
              </a:rPr>
              <a:t>2. Неполное доминирование</a:t>
            </a:r>
          </a:p>
          <a:p>
            <a:pPr>
              <a:defRPr/>
            </a:pPr>
            <a:r>
              <a:rPr lang="ru-RU" sz="2000" b="1"/>
              <a:t>      </a:t>
            </a:r>
            <a:r>
              <a:rPr lang="ru-RU" sz="2400" b="1">
                <a:solidFill>
                  <a:srgbClr val="FF0000"/>
                </a:solidFill>
              </a:rPr>
              <a:t>А</a:t>
            </a:r>
            <a:r>
              <a:rPr lang="ru-RU" sz="24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а</a:t>
            </a:r>
            <a:r>
              <a:rPr lang="ru-RU" sz="2400" b="1">
                <a:solidFill>
                  <a:srgbClr val="FF66FF"/>
                </a:solidFill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endParaRPr lang="ru-RU" sz="2400" b="1"/>
          </a:p>
          <a:p>
            <a:pPr>
              <a:defRPr/>
            </a:pPr>
            <a:endParaRPr lang="ru-RU" sz="2400" b="1"/>
          </a:p>
          <a:p>
            <a:pPr>
              <a:defRPr/>
            </a:pPr>
            <a:r>
              <a:rPr lang="ru-RU" sz="2000" b="1">
                <a:solidFill>
                  <a:schemeClr val="accent2"/>
                </a:solidFill>
              </a:rPr>
              <a:t>3.</a:t>
            </a:r>
            <a:r>
              <a:rPr lang="ru-RU" sz="2400" b="1">
                <a:solidFill>
                  <a:schemeClr val="accent2"/>
                </a:solidFill>
              </a:rPr>
              <a:t> </a:t>
            </a:r>
            <a:r>
              <a:rPr lang="ru-RU" sz="2000" b="1">
                <a:solidFill>
                  <a:schemeClr val="accent2"/>
                </a:solidFill>
              </a:rPr>
              <a:t>Кодоминирование</a:t>
            </a:r>
            <a:br>
              <a:rPr lang="ru-RU" sz="2000" b="1"/>
            </a:br>
            <a:r>
              <a:rPr lang="ru-RU" sz="2000" b="1"/>
              <a:t>     </a:t>
            </a:r>
            <a:r>
              <a:rPr lang="en-US" sz="2400" b="1"/>
              <a:t>I</a:t>
            </a:r>
            <a:r>
              <a:rPr lang="en-US" sz="2400" b="1" baseline="30000"/>
              <a:t>A</a:t>
            </a:r>
            <a:r>
              <a:rPr lang="en-US" sz="2400" b="1"/>
              <a:t>I</a:t>
            </a:r>
            <a:r>
              <a:rPr lang="en-US" sz="2400" b="1" baseline="30000"/>
              <a:t>B</a:t>
            </a:r>
            <a:r>
              <a:rPr lang="ru-RU" sz="2400"/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ru-RU" sz="2400"/>
              <a:t> </a:t>
            </a:r>
            <a:r>
              <a:rPr lang="en-US" sz="2400"/>
              <a:t>     </a:t>
            </a:r>
            <a:r>
              <a:rPr lang="en-US" sz="2400" baseline="30000"/>
              <a:t>A</a:t>
            </a:r>
            <a:r>
              <a:rPr lang="en-US" sz="2400" baseline="-25000"/>
              <a:t>B</a:t>
            </a:r>
            <a:br>
              <a:rPr lang="ru-RU"/>
            </a:br>
            <a:endParaRPr lang="en-US"/>
          </a:p>
          <a:p>
            <a:pPr>
              <a:defRPr/>
            </a:pPr>
            <a:r>
              <a:rPr lang="en-US" sz="2000" b="1">
                <a:solidFill>
                  <a:schemeClr val="accent2"/>
                </a:solidFill>
              </a:rPr>
              <a:t>4</a:t>
            </a:r>
            <a:r>
              <a:rPr lang="ru-RU" sz="2000" b="1">
                <a:solidFill>
                  <a:schemeClr val="accent2"/>
                </a:solidFill>
              </a:rPr>
              <a:t>. Сверхдоминирование</a:t>
            </a:r>
            <a:br>
              <a:rPr lang="ru-RU"/>
            </a:br>
            <a:r>
              <a:rPr lang="ru-RU"/>
              <a:t>      </a:t>
            </a:r>
            <a:r>
              <a:rPr lang="ru-RU" sz="2400" b="1">
                <a:solidFill>
                  <a:srgbClr val="FF0000"/>
                </a:solidFill>
              </a:rPr>
              <a:t>Аа</a:t>
            </a:r>
            <a:r>
              <a:rPr lang="ru-RU" sz="2400" b="1"/>
              <a:t> </a:t>
            </a:r>
            <a:r>
              <a:rPr lang="en-US" sz="2400" b="1"/>
              <a:t>&gt; </a:t>
            </a:r>
            <a:r>
              <a:rPr lang="ru-RU" sz="2400" b="1">
                <a:solidFill>
                  <a:srgbClr val="FF66FF"/>
                </a:solidFill>
              </a:rPr>
              <a:t>АА</a:t>
            </a:r>
            <a:r>
              <a:rPr lang="ru-RU"/>
              <a:t> 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b="1">
                <a:solidFill>
                  <a:schemeClr val="accent2"/>
                </a:solidFill>
              </a:rPr>
              <a:t>5. Аллельное исключение</a:t>
            </a:r>
            <a:br>
              <a:rPr lang="ru-RU" b="1">
                <a:solidFill>
                  <a:schemeClr val="accent2"/>
                </a:solidFill>
              </a:rPr>
            </a:b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9705" name="Oval 10"/>
          <p:cNvSpPr>
            <a:spLocks noChangeArrowheads="1"/>
          </p:cNvSpPr>
          <p:nvPr/>
        </p:nvSpPr>
        <p:spPr bwMode="auto">
          <a:xfrm>
            <a:off x="3935414" y="2492376"/>
            <a:ext cx="288925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Oval 11"/>
          <p:cNvSpPr>
            <a:spLocks noChangeArrowheads="1"/>
          </p:cNvSpPr>
          <p:nvPr/>
        </p:nvSpPr>
        <p:spPr bwMode="auto">
          <a:xfrm>
            <a:off x="3935414" y="3429001"/>
            <a:ext cx="288925" cy="28892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Oval 12"/>
          <p:cNvSpPr>
            <a:spLocks noChangeArrowheads="1"/>
          </p:cNvSpPr>
          <p:nvPr/>
        </p:nvSpPr>
        <p:spPr bwMode="auto">
          <a:xfrm>
            <a:off x="3935414" y="4508501"/>
            <a:ext cx="288925" cy="2889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527800" y="2060576"/>
            <a:ext cx="362150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/>
                </a:solidFill>
              </a:rPr>
              <a:t>1. </a:t>
            </a:r>
            <a:r>
              <a:rPr lang="ru-RU" sz="2000" b="1" dirty="0" err="1">
                <a:solidFill>
                  <a:schemeClr val="accent2"/>
                </a:solidFill>
              </a:rPr>
              <a:t>Комплементарность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          </a:t>
            </a:r>
            <a:r>
              <a:rPr lang="ru-RU" sz="2400" b="1" dirty="0"/>
              <a:t>А + В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→ Признак</a:t>
            </a:r>
            <a:endParaRPr lang="ru-RU" sz="24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>
                <a:solidFill>
                  <a:schemeClr val="accent2"/>
                </a:solidFill>
              </a:rPr>
              <a:t>2. </a:t>
            </a:r>
            <a:r>
              <a:rPr lang="ru-RU" sz="2000" b="1" dirty="0" err="1">
                <a:solidFill>
                  <a:schemeClr val="accent2"/>
                </a:solidFill>
              </a:rPr>
              <a:t>Эпистаз</a:t>
            </a:r>
            <a:br>
              <a:rPr lang="ru-RU" dirty="0"/>
            </a:br>
            <a:r>
              <a:rPr lang="ru-RU" dirty="0"/>
              <a:t>          </a:t>
            </a:r>
            <a:r>
              <a:rPr lang="ru-RU" b="1" dirty="0">
                <a:solidFill>
                  <a:srgbClr val="FF0000"/>
                </a:solidFill>
              </a:rPr>
              <a:t>В</a:t>
            </a:r>
          </a:p>
          <a:p>
            <a:pPr>
              <a:defRPr/>
            </a:pPr>
            <a:r>
              <a:rPr lang="ru-RU" sz="2000" dirty="0"/>
              <a:t>         или</a:t>
            </a:r>
            <a:r>
              <a:rPr lang="ru-RU" sz="2400" dirty="0"/>
              <a:t> </a:t>
            </a:r>
            <a:r>
              <a:rPr lang="ru-RU" sz="2400" b="1" dirty="0"/>
              <a:t>А</a:t>
            </a:r>
            <a:r>
              <a:rPr lang="ru-RU" sz="2400" b="1" dirty="0">
                <a:solidFill>
                  <a:srgbClr val="FF66FF"/>
                </a:solidFill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 Признак</a:t>
            </a:r>
            <a:r>
              <a:rPr lang="ru-RU" sz="2400" b="1" dirty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b="1" dirty="0"/>
              <a:t> </a:t>
            </a:r>
            <a:r>
              <a:rPr lang="ru-RU" dirty="0"/>
              <a:t>           </a:t>
            </a:r>
            <a:br>
              <a:rPr lang="ru-RU" dirty="0"/>
            </a:br>
            <a:r>
              <a:rPr lang="ru-RU" dirty="0"/>
              <a:t>         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  <a:p>
            <a:pPr>
              <a:defRPr/>
            </a:pPr>
            <a:br>
              <a:rPr lang="ru-RU" dirty="0"/>
            </a:br>
            <a:r>
              <a:rPr lang="ru-RU" sz="2000" b="1" dirty="0">
                <a:solidFill>
                  <a:schemeClr val="accent2"/>
                </a:solidFill>
              </a:rPr>
              <a:t>3. Полимерия</a:t>
            </a:r>
          </a:p>
          <a:p>
            <a:pPr>
              <a:defRPr/>
            </a:pPr>
            <a:r>
              <a:rPr lang="ru-RU" dirty="0"/>
              <a:t>           </a:t>
            </a:r>
            <a:r>
              <a:rPr lang="ru-RU" sz="2400" b="1" dirty="0"/>
              <a:t>С + Д + Е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ru-RU" sz="2400" b="1" dirty="0"/>
              <a:t> Признак</a:t>
            </a:r>
          </a:p>
          <a:p>
            <a:pPr>
              <a:defRPr/>
            </a:pPr>
            <a:endParaRPr lang="ru-RU" sz="2400" b="1" dirty="0"/>
          </a:p>
          <a:p>
            <a:pPr>
              <a:defRPr/>
            </a:pPr>
            <a:r>
              <a:rPr lang="ru-RU" sz="2000" b="1" dirty="0">
                <a:solidFill>
                  <a:schemeClr val="accent2"/>
                </a:solidFill>
              </a:rPr>
              <a:t>4. Эффект положения</a:t>
            </a:r>
            <a:endParaRPr lang="ru-RU" dirty="0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7535863" y="38608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 flipV="1">
            <a:off x="7464425" y="42926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 flipH="1">
            <a:off x="7751763" y="4005263"/>
            <a:ext cx="2159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495600" y="981076"/>
            <a:ext cx="6059438" cy="4276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dirty="0">
                <a:solidFill>
                  <a:srgbClr val="FF0000"/>
                </a:solidFill>
              </a:rPr>
              <a:t>Полное доминирование - </a:t>
            </a:r>
            <a:r>
              <a:rPr lang="ru-RU" dirty="0"/>
              <a:t>один аллель гена в </a:t>
            </a:r>
            <a:r>
              <a:rPr lang="ru-RU" dirty="0" err="1"/>
              <a:t>гетерозиготе</a:t>
            </a:r>
            <a:r>
              <a:rPr lang="ru-RU" dirty="0"/>
              <a:t> полностью скрывает присутствие второго </a:t>
            </a:r>
            <a:r>
              <a:rPr lang="ru-RU" dirty="0" err="1"/>
              <a:t>аллеля</a:t>
            </a:r>
            <a:r>
              <a:rPr lang="ru-RU" dirty="0"/>
              <a:t> (один из двух взаимодействующих ферментов значительно активнее). Именно поэтому все гибриды первого поколения единообразны и по фенотипу и по генотипу. </a:t>
            </a:r>
          </a:p>
        </p:txBody>
      </p:sp>
      <p:grpSp>
        <p:nvGrpSpPr>
          <p:cNvPr id="30724" name="Group 6"/>
          <p:cNvGrpSpPr>
            <a:grpSpLocks/>
          </p:cNvGrpSpPr>
          <p:nvPr/>
        </p:nvGrpSpPr>
        <p:grpSpPr bwMode="auto">
          <a:xfrm>
            <a:off x="8904292" y="2636838"/>
            <a:ext cx="1077913" cy="1325562"/>
            <a:chOff x="3956" y="1661"/>
            <a:chExt cx="679" cy="835"/>
          </a:xfrm>
        </p:grpSpPr>
        <p:sp>
          <p:nvSpPr>
            <p:cNvPr id="30725" name="Text Box 4"/>
            <p:cNvSpPr txBox="1">
              <a:spLocks noChangeArrowheads="1"/>
            </p:cNvSpPr>
            <p:nvPr/>
          </p:nvSpPr>
          <p:spPr bwMode="auto">
            <a:xfrm>
              <a:off x="3956" y="1798"/>
              <a:ext cx="679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6600" b="1"/>
                <a:t>А</a:t>
              </a:r>
              <a:r>
                <a:rPr lang="ru-RU" sz="6000" b="1">
                  <a:solidFill>
                    <a:srgbClr val="66CCFF"/>
                  </a:solidFill>
                </a:rPr>
                <a:t>а</a:t>
              </a:r>
            </a:p>
          </p:txBody>
        </p:sp>
        <p:sp>
          <p:nvSpPr>
            <p:cNvPr id="30726" name="AutoShape 5"/>
            <p:cNvSpPr>
              <a:spLocks noChangeArrowheads="1"/>
            </p:cNvSpPr>
            <p:nvPr/>
          </p:nvSpPr>
          <p:spPr bwMode="auto">
            <a:xfrm>
              <a:off x="4195" y="1661"/>
              <a:ext cx="318" cy="227"/>
            </a:xfrm>
            <a:prstGeom prst="curvedDownArrow">
              <a:avLst>
                <a:gd name="adj1" fmla="val 36656"/>
                <a:gd name="adj2" fmla="val 56035"/>
                <a:gd name="adj3" fmla="val 33333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31937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</a:rPr>
              <a:t>Неполное доминирование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2495600" y="1412776"/>
            <a:ext cx="5400600" cy="49974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i="1" dirty="0"/>
              <a:t>Неполное доминирование </a:t>
            </a:r>
            <a:r>
              <a:rPr lang="ru-RU" sz="2400" dirty="0"/>
              <a:t>связано с промежуточным проявлением признака при гетерозиготном состоянии аллелей (</a:t>
            </a:r>
            <a:r>
              <a:rPr lang="ru-RU" sz="2400" dirty="0" err="1"/>
              <a:t>Аа</a:t>
            </a:r>
            <a:r>
              <a:rPr lang="ru-RU" sz="2400" dirty="0"/>
              <a:t>). </a:t>
            </a:r>
          </a:p>
          <a:p>
            <a:pPr eaLnBrk="1" hangingPunct="1">
              <a:lnSpc>
                <a:spcPct val="80000"/>
              </a:lnSpc>
            </a:pPr>
            <a:endParaRPr lang="ru-RU" sz="2400" dirty="0"/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По типу неполного доминирования у человека наследуются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/>
              <a:t>величина носа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/>
              <a:t>выпуклость губ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/>
              <a:t>размеры рта и глаз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/>
              <a:t>расстояние между глазами…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/>
              <a:t>Неполное доминирование </a:t>
            </a:r>
            <a:r>
              <a:rPr lang="ru-RU" sz="2400" dirty="0"/>
              <a:t>проявляется во многих признаках и тех случаях, когда взаимодействующие ферменты незначительно отличаются по своей активности 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4" y="1557338"/>
            <a:ext cx="10556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883650" y="2079625"/>
            <a:ext cx="6928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АА</a:t>
            </a:r>
          </a:p>
          <a:p>
            <a:endParaRPr lang="ru-RU" sz="2400" b="1"/>
          </a:p>
          <a:p>
            <a:endParaRPr lang="ru-RU" sz="2400" b="1"/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>
                <a:solidFill>
                  <a:srgbClr val="FF6600"/>
                </a:solidFill>
              </a:rPr>
              <a:t>Аа !</a:t>
            </a:r>
          </a:p>
          <a:p>
            <a:endParaRPr lang="ru-RU" sz="2400" b="1"/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>
                <a:solidFill>
                  <a:srgbClr val="FF9933"/>
                </a:solidFill>
              </a:rPr>
              <a:t>аа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656138" y="3573464"/>
            <a:ext cx="2952750" cy="142875"/>
          </a:xfrm>
          <a:prstGeom prst="rightArrow">
            <a:avLst>
              <a:gd name="adj1" fmla="val 50000"/>
              <a:gd name="adj2" fmla="val 5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err="1">
                <a:solidFill>
                  <a:srgbClr val="FF0000"/>
                </a:solidFill>
              </a:rPr>
              <a:t>Кодоминирование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b="1" i="1" dirty="0" err="1"/>
              <a:t>Кодоминирование</a:t>
            </a:r>
            <a:r>
              <a:rPr lang="ru-RU" b="1" i="1" dirty="0"/>
              <a:t> </a:t>
            </a:r>
            <a:r>
              <a:rPr lang="ru-RU" dirty="0"/>
              <a:t>- это такое взаимодействие аллельных генов, при котором в гетерозиготном состоянии оказываются и работают вместе два доминантных гена одновременно, то есть каждый аллель детерминирует свой признак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/>
              <a:t>Группы крови в системе АВ0</a:t>
            </a:r>
          </a:p>
        </p:txBody>
      </p:sp>
      <p:graphicFrame>
        <p:nvGraphicFramePr>
          <p:cNvPr id="85020" name="Group 28"/>
          <p:cNvGraphicFramePr>
            <a:graphicFrameLocks noGrp="1"/>
          </p:cNvGraphicFramePr>
          <p:nvPr>
            <p:ph type="tbl" idx="1"/>
          </p:nvPr>
        </p:nvGraphicFramePr>
        <p:xfrm>
          <a:off x="2629148" y="4797426"/>
          <a:ext cx="3898900" cy="1822387"/>
        </p:xfrm>
        <a:graphic>
          <a:graphicData uri="http://schemas.openxmlformats.org/drawingml/2006/table">
            <a:tbl>
              <a:tblPr/>
              <a:tblGrid>
                <a:gridCol w="9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8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3796" name="Group 29"/>
          <p:cNvGrpSpPr>
            <a:grpSpLocks/>
          </p:cNvGrpSpPr>
          <p:nvPr/>
        </p:nvGrpSpPr>
        <p:grpSpPr bwMode="auto">
          <a:xfrm>
            <a:off x="2509589" y="1700214"/>
            <a:ext cx="2706688" cy="1570037"/>
            <a:chOff x="2822" y="1474"/>
            <a:chExt cx="1705" cy="989"/>
          </a:xfrm>
        </p:grpSpPr>
        <p:sp>
          <p:nvSpPr>
            <p:cNvPr id="33821" name="Text Box 4"/>
            <p:cNvSpPr txBox="1">
              <a:spLocks noChangeArrowheads="1"/>
            </p:cNvSpPr>
            <p:nvPr/>
          </p:nvSpPr>
          <p:spPr bwMode="auto">
            <a:xfrm>
              <a:off x="2822" y="1474"/>
              <a:ext cx="1705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            </a:t>
              </a:r>
              <a:r>
                <a:rPr lang="en-US" sz="3200" b="1" dirty="0"/>
                <a:t>I</a:t>
              </a:r>
              <a:r>
                <a:rPr lang="en-US" sz="3200" b="1" baseline="30000" dirty="0"/>
                <a:t>A</a:t>
              </a:r>
              <a:r>
                <a:rPr lang="en-US" sz="3200" b="1" dirty="0"/>
                <a:t> →    </a:t>
              </a:r>
              <a:r>
                <a:rPr lang="ru-RU" sz="2800" b="1" dirty="0"/>
                <a:t>А</a:t>
              </a:r>
              <a:r>
                <a:rPr lang="en-US" sz="3200" b="1" dirty="0"/>
                <a:t>      </a:t>
              </a:r>
            </a:p>
            <a:p>
              <a:r>
                <a:rPr lang="en-US" sz="3200" b="1" dirty="0"/>
                <a:t>I </a:t>
              </a:r>
              <a:r>
                <a:rPr lang="en-US" sz="3200" b="1" dirty="0">
                  <a:cs typeface="Arial" charset="0"/>
                </a:rPr>
                <a:t>→ I</a:t>
              </a:r>
              <a:r>
                <a:rPr lang="en-US" sz="3200" b="1" baseline="30000" dirty="0">
                  <a:cs typeface="Arial" charset="0"/>
                </a:rPr>
                <a:t>B </a:t>
              </a:r>
              <a:r>
                <a:rPr lang="en-US" sz="3200" b="1" dirty="0"/>
                <a:t>→</a:t>
              </a:r>
              <a:r>
                <a:rPr lang="ru-RU" sz="3200" b="1" dirty="0"/>
                <a:t>     </a:t>
              </a:r>
              <a:r>
                <a:rPr lang="ru-RU" sz="2800" b="1" dirty="0"/>
                <a:t>В</a:t>
              </a:r>
              <a:endParaRPr lang="en-US" sz="2800" b="1" dirty="0">
                <a:cs typeface="Arial" charset="0"/>
              </a:endParaRPr>
            </a:p>
            <a:p>
              <a:r>
                <a:rPr lang="en-US" sz="3200" b="1" dirty="0">
                  <a:cs typeface="Arial" charset="0"/>
                </a:rPr>
                <a:t>       I</a:t>
              </a:r>
              <a:r>
                <a:rPr lang="en-US" sz="3200" b="1" baseline="30000" dirty="0">
                  <a:cs typeface="Arial" charset="0"/>
                </a:rPr>
                <a:t>0 </a:t>
              </a:r>
              <a:r>
                <a:rPr lang="en-US" sz="3200" b="1" dirty="0"/>
                <a:t>→</a:t>
              </a:r>
            </a:p>
          </p:txBody>
        </p:sp>
        <p:sp>
          <p:nvSpPr>
            <p:cNvPr id="33822" name="Oval 5"/>
            <p:cNvSpPr>
              <a:spLocks noChangeArrowheads="1"/>
            </p:cNvSpPr>
            <p:nvPr/>
          </p:nvSpPr>
          <p:spPr bwMode="auto">
            <a:xfrm>
              <a:off x="3878" y="1570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23" name="Oval 6"/>
            <p:cNvSpPr>
              <a:spLocks noChangeArrowheads="1"/>
            </p:cNvSpPr>
            <p:nvPr/>
          </p:nvSpPr>
          <p:spPr bwMode="auto">
            <a:xfrm>
              <a:off x="3878" y="1888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24" name="Oval 7"/>
            <p:cNvSpPr>
              <a:spLocks noChangeArrowheads="1"/>
            </p:cNvSpPr>
            <p:nvPr/>
          </p:nvSpPr>
          <p:spPr bwMode="auto">
            <a:xfrm>
              <a:off x="3878" y="2205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814" name="Text Box 30"/>
          <p:cNvSpPr txBox="1">
            <a:spLocks noChangeArrowheads="1"/>
          </p:cNvSpPr>
          <p:nvPr/>
        </p:nvSpPr>
        <p:spPr bwMode="auto">
          <a:xfrm>
            <a:off x="8183564" y="2565400"/>
            <a:ext cx="9717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I</a:t>
            </a:r>
            <a:r>
              <a:rPr lang="en-US" sz="4000" b="1" baseline="30000">
                <a:solidFill>
                  <a:srgbClr val="FF0000"/>
                </a:solidFill>
              </a:rPr>
              <a:t>A</a:t>
            </a:r>
            <a:r>
              <a:rPr lang="en-US" sz="4000" b="1">
                <a:solidFill>
                  <a:srgbClr val="FF0000"/>
                </a:solidFill>
              </a:rPr>
              <a:t> I</a:t>
            </a:r>
            <a:r>
              <a:rPr lang="en-US" sz="4000" b="1" baseline="30000">
                <a:solidFill>
                  <a:srgbClr val="FF0000"/>
                </a:solidFill>
              </a:rPr>
              <a:t>B</a:t>
            </a:r>
            <a:endParaRPr lang="ru-RU" sz="4000" b="1" baseline="30000">
              <a:solidFill>
                <a:srgbClr val="FF0000"/>
              </a:solidFill>
            </a:endParaRPr>
          </a:p>
        </p:txBody>
      </p:sp>
      <p:sp>
        <p:nvSpPr>
          <p:cNvPr id="33815" name="Oval 31"/>
          <p:cNvSpPr>
            <a:spLocks noChangeArrowheads="1"/>
          </p:cNvSpPr>
          <p:nvPr/>
        </p:nvSpPr>
        <p:spPr bwMode="auto">
          <a:xfrm>
            <a:off x="7967664" y="3573463"/>
            <a:ext cx="1368425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6" name="Text Box 32"/>
          <p:cNvSpPr txBox="1">
            <a:spLocks noChangeArrowheads="1"/>
          </p:cNvSpPr>
          <p:nvPr/>
        </p:nvSpPr>
        <p:spPr bwMode="auto">
          <a:xfrm>
            <a:off x="7608889" y="5084763"/>
            <a:ext cx="1762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IV</a:t>
            </a:r>
            <a:r>
              <a:rPr lang="ru-RU" b="1"/>
              <a:t> группа крови</a:t>
            </a:r>
          </a:p>
        </p:txBody>
      </p:sp>
      <p:sp>
        <p:nvSpPr>
          <p:cNvPr id="33817" name="Text Box 33"/>
          <p:cNvSpPr txBox="1">
            <a:spLocks noChangeArrowheads="1"/>
          </p:cNvSpPr>
          <p:nvPr/>
        </p:nvSpPr>
        <p:spPr bwMode="auto">
          <a:xfrm>
            <a:off x="9172575" y="3375025"/>
            <a:ext cx="3706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/>
              <a:t>В</a:t>
            </a:r>
          </a:p>
        </p:txBody>
      </p:sp>
      <p:sp>
        <p:nvSpPr>
          <p:cNvPr id="33818" name="Text Box 34"/>
          <p:cNvSpPr txBox="1">
            <a:spLocks noChangeArrowheads="1"/>
          </p:cNvSpPr>
          <p:nvPr/>
        </p:nvSpPr>
        <p:spPr bwMode="auto">
          <a:xfrm>
            <a:off x="6335441" y="1844825"/>
            <a:ext cx="958917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  А </a:t>
            </a:r>
            <a:r>
              <a:rPr lang="en-US" sz="2400" b="1" dirty="0"/>
              <a:t>&gt;</a:t>
            </a:r>
            <a:r>
              <a:rPr lang="ru-RU" sz="2400" b="1" dirty="0"/>
              <a:t> 0</a:t>
            </a:r>
            <a:endParaRPr lang="en-US" sz="2400" b="1" dirty="0">
              <a:cs typeface="Arial" charset="0"/>
            </a:endParaRPr>
          </a:p>
          <a:p>
            <a:r>
              <a:rPr lang="ru-RU" sz="2400" b="1" dirty="0"/>
              <a:t>  =       </a:t>
            </a:r>
          </a:p>
          <a:p>
            <a:r>
              <a:rPr lang="ru-RU" sz="2400" b="1" dirty="0"/>
              <a:t>  В </a:t>
            </a:r>
            <a:r>
              <a:rPr lang="en-US" sz="2400" b="1" dirty="0"/>
              <a:t>&gt;</a:t>
            </a:r>
            <a:r>
              <a:rPr lang="ru-RU" sz="2400" b="1" dirty="0"/>
              <a:t> 0</a:t>
            </a:r>
          </a:p>
        </p:txBody>
      </p:sp>
      <p:sp>
        <p:nvSpPr>
          <p:cNvPr id="33819" name="Text Box 35"/>
          <p:cNvSpPr txBox="1">
            <a:spLocks noChangeArrowheads="1"/>
          </p:cNvSpPr>
          <p:nvPr/>
        </p:nvSpPr>
        <p:spPr bwMode="auto">
          <a:xfrm>
            <a:off x="2639617" y="3500439"/>
            <a:ext cx="3980259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/>
              <a:t>Аллельные гены, определяющие группы крови, находятся </a:t>
            </a:r>
            <a:r>
              <a:rPr lang="ru-RU" b="1" i="1" dirty="0"/>
              <a:t>в девятой паре</a:t>
            </a:r>
            <a:r>
              <a:rPr lang="ru-RU" dirty="0"/>
              <a:t> хромосом человека </a:t>
            </a:r>
          </a:p>
        </p:txBody>
      </p:sp>
      <p:sp>
        <p:nvSpPr>
          <p:cNvPr id="33820" name="Text Box 36"/>
          <p:cNvSpPr txBox="1">
            <a:spLocks noChangeArrowheads="1"/>
          </p:cNvSpPr>
          <p:nvPr/>
        </p:nvSpPr>
        <p:spPr bwMode="auto">
          <a:xfrm>
            <a:off x="7156451" y="5516564"/>
            <a:ext cx="3260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Люди с четвертой группой крови - пример кодоминирования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/>
              <a:t>Группы крови системы </a:t>
            </a:r>
            <a:r>
              <a:rPr lang="en-US" dirty="0"/>
              <a:t>MN</a:t>
            </a:r>
            <a:endParaRPr lang="ru-RU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С развитием методов генетического анализа на уровне белков у человека было открыто множество примеров кодоминирования</a:t>
            </a:r>
            <a:endParaRPr lang="en-US"/>
          </a:p>
          <a:p>
            <a:pPr eaLnBrk="1" hangingPunct="1"/>
            <a:r>
              <a:rPr lang="ru-RU"/>
              <a:t>Группы крови системы </a:t>
            </a:r>
            <a:r>
              <a:rPr lang="en-US"/>
              <a:t>MN</a:t>
            </a:r>
            <a:r>
              <a:rPr lang="ru-RU"/>
              <a:t> – еще один пример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9"/>
          <p:cNvGrpSpPr>
            <a:grpSpLocks/>
          </p:cNvGrpSpPr>
          <p:nvPr/>
        </p:nvGrpSpPr>
        <p:grpSpPr bwMode="auto">
          <a:xfrm>
            <a:off x="1847850" y="1341438"/>
            <a:ext cx="2622550" cy="3390900"/>
            <a:chOff x="295" y="856"/>
            <a:chExt cx="1652" cy="2136"/>
          </a:xfrm>
        </p:grpSpPr>
        <p:sp>
          <p:nvSpPr>
            <p:cNvPr id="35871" name="Oval 4"/>
            <p:cNvSpPr>
              <a:spLocks noChangeArrowheads="1"/>
            </p:cNvSpPr>
            <p:nvPr/>
          </p:nvSpPr>
          <p:spPr bwMode="auto">
            <a:xfrm>
              <a:off x="431" y="1162"/>
              <a:ext cx="408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2" name="Rectangle 5"/>
            <p:cNvSpPr>
              <a:spLocks noChangeArrowheads="1"/>
            </p:cNvSpPr>
            <p:nvPr/>
          </p:nvSpPr>
          <p:spPr bwMode="auto">
            <a:xfrm>
              <a:off x="1429" y="1162"/>
              <a:ext cx="408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3" name="Line 6"/>
            <p:cNvSpPr>
              <a:spLocks noChangeShapeType="1"/>
            </p:cNvSpPr>
            <p:nvPr/>
          </p:nvSpPr>
          <p:spPr bwMode="auto">
            <a:xfrm>
              <a:off x="839" y="1344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4" name="Line 7"/>
            <p:cNvSpPr>
              <a:spLocks noChangeShapeType="1"/>
            </p:cNvSpPr>
            <p:nvPr/>
          </p:nvSpPr>
          <p:spPr bwMode="auto">
            <a:xfrm>
              <a:off x="1111" y="1344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5" name="Line 8"/>
            <p:cNvSpPr>
              <a:spLocks noChangeShapeType="1"/>
            </p:cNvSpPr>
            <p:nvPr/>
          </p:nvSpPr>
          <p:spPr bwMode="auto">
            <a:xfrm>
              <a:off x="567" y="1933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6" name="Line 9"/>
            <p:cNvSpPr>
              <a:spLocks noChangeShapeType="1"/>
            </p:cNvSpPr>
            <p:nvPr/>
          </p:nvSpPr>
          <p:spPr bwMode="auto">
            <a:xfrm>
              <a:off x="567" y="193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7" name="Line 10"/>
            <p:cNvSpPr>
              <a:spLocks noChangeShapeType="1"/>
            </p:cNvSpPr>
            <p:nvPr/>
          </p:nvSpPr>
          <p:spPr bwMode="auto">
            <a:xfrm>
              <a:off x="1655" y="193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8" name="Text Box 11"/>
            <p:cNvSpPr txBox="1">
              <a:spLocks noChangeArrowheads="1"/>
            </p:cNvSpPr>
            <p:nvPr/>
          </p:nvSpPr>
          <p:spPr bwMode="auto">
            <a:xfrm>
              <a:off x="385" y="856"/>
              <a:ext cx="1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ММ               ММ</a:t>
              </a:r>
            </a:p>
          </p:txBody>
        </p:sp>
        <p:sp>
          <p:nvSpPr>
            <p:cNvPr id="35879" name="Oval 16"/>
            <p:cNvSpPr>
              <a:spLocks noChangeArrowheads="1"/>
            </p:cNvSpPr>
            <p:nvPr/>
          </p:nvSpPr>
          <p:spPr bwMode="auto">
            <a:xfrm>
              <a:off x="340" y="2251"/>
              <a:ext cx="408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80" name="Rectangle 17"/>
            <p:cNvSpPr>
              <a:spLocks noChangeArrowheads="1"/>
            </p:cNvSpPr>
            <p:nvPr/>
          </p:nvSpPr>
          <p:spPr bwMode="auto">
            <a:xfrm>
              <a:off x="1429" y="2205"/>
              <a:ext cx="408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81" name="Text Box 18"/>
            <p:cNvSpPr txBox="1">
              <a:spLocks noChangeArrowheads="1"/>
            </p:cNvSpPr>
            <p:nvPr/>
          </p:nvSpPr>
          <p:spPr bwMode="auto">
            <a:xfrm>
              <a:off x="295" y="2704"/>
              <a:ext cx="1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ММ               ММ</a:t>
              </a:r>
            </a:p>
          </p:txBody>
        </p:sp>
      </p:grpSp>
      <p:grpSp>
        <p:nvGrpSpPr>
          <p:cNvPr id="35843" name="Group 20"/>
          <p:cNvGrpSpPr>
            <a:grpSpLocks/>
          </p:cNvGrpSpPr>
          <p:nvPr/>
        </p:nvGrpSpPr>
        <p:grpSpPr bwMode="auto">
          <a:xfrm>
            <a:off x="4800600" y="1268413"/>
            <a:ext cx="2622550" cy="3390900"/>
            <a:chOff x="295" y="856"/>
            <a:chExt cx="1652" cy="2136"/>
          </a:xfrm>
        </p:grpSpPr>
        <p:sp>
          <p:nvSpPr>
            <p:cNvPr id="35860" name="Oval 21"/>
            <p:cNvSpPr>
              <a:spLocks noChangeArrowheads="1"/>
            </p:cNvSpPr>
            <p:nvPr/>
          </p:nvSpPr>
          <p:spPr bwMode="auto">
            <a:xfrm>
              <a:off x="431" y="1162"/>
              <a:ext cx="408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1" name="Rectangle 22"/>
            <p:cNvSpPr>
              <a:spLocks noChangeArrowheads="1"/>
            </p:cNvSpPr>
            <p:nvPr/>
          </p:nvSpPr>
          <p:spPr bwMode="auto">
            <a:xfrm>
              <a:off x="1429" y="1162"/>
              <a:ext cx="408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839" y="1344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>
              <a:off x="1111" y="1344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567" y="1933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Line 26"/>
            <p:cNvSpPr>
              <a:spLocks noChangeShapeType="1"/>
            </p:cNvSpPr>
            <p:nvPr/>
          </p:nvSpPr>
          <p:spPr bwMode="auto">
            <a:xfrm>
              <a:off x="567" y="193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6" name="Line 27"/>
            <p:cNvSpPr>
              <a:spLocks noChangeShapeType="1"/>
            </p:cNvSpPr>
            <p:nvPr/>
          </p:nvSpPr>
          <p:spPr bwMode="auto">
            <a:xfrm>
              <a:off x="1655" y="193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Text Box 28"/>
            <p:cNvSpPr txBox="1">
              <a:spLocks noChangeArrowheads="1"/>
            </p:cNvSpPr>
            <p:nvPr/>
          </p:nvSpPr>
          <p:spPr bwMode="auto">
            <a:xfrm>
              <a:off x="385" y="856"/>
              <a:ext cx="1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NN</a:t>
              </a:r>
              <a:r>
                <a:rPr lang="ru-RU" sz="2400"/>
                <a:t>               </a:t>
              </a:r>
              <a:r>
                <a:rPr lang="en-US" sz="2400"/>
                <a:t>NN</a:t>
              </a:r>
              <a:endParaRPr lang="ru-RU" sz="2400"/>
            </a:p>
          </p:txBody>
        </p:sp>
        <p:sp>
          <p:nvSpPr>
            <p:cNvPr id="35868" name="Oval 29"/>
            <p:cNvSpPr>
              <a:spLocks noChangeArrowheads="1"/>
            </p:cNvSpPr>
            <p:nvPr/>
          </p:nvSpPr>
          <p:spPr bwMode="auto">
            <a:xfrm>
              <a:off x="340" y="2251"/>
              <a:ext cx="408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9" name="Rectangle 30"/>
            <p:cNvSpPr>
              <a:spLocks noChangeArrowheads="1"/>
            </p:cNvSpPr>
            <p:nvPr/>
          </p:nvSpPr>
          <p:spPr bwMode="auto">
            <a:xfrm>
              <a:off x="1429" y="2205"/>
              <a:ext cx="408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0" name="Text Box 31"/>
            <p:cNvSpPr txBox="1">
              <a:spLocks noChangeArrowheads="1"/>
            </p:cNvSpPr>
            <p:nvPr/>
          </p:nvSpPr>
          <p:spPr bwMode="auto">
            <a:xfrm>
              <a:off x="295" y="2704"/>
              <a:ext cx="1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NN</a:t>
              </a:r>
              <a:r>
                <a:rPr lang="ru-RU" sz="2400"/>
                <a:t>              </a:t>
              </a:r>
              <a:r>
                <a:rPr lang="en-US" sz="2400"/>
                <a:t> </a:t>
              </a:r>
              <a:r>
                <a:rPr lang="ru-RU" sz="2400"/>
                <a:t> </a:t>
              </a:r>
              <a:r>
                <a:rPr lang="en-US" sz="2400"/>
                <a:t>NN</a:t>
              </a:r>
              <a:endParaRPr lang="ru-RU" sz="2400"/>
            </a:p>
          </p:txBody>
        </p:sp>
      </p:grpSp>
      <p:sp>
        <p:nvSpPr>
          <p:cNvPr id="35844" name="Rectangle 33"/>
          <p:cNvSpPr>
            <a:spLocks noChangeArrowheads="1"/>
          </p:cNvSpPr>
          <p:nvPr/>
        </p:nvSpPr>
        <p:spPr bwMode="auto">
          <a:xfrm>
            <a:off x="1703388" y="1196976"/>
            <a:ext cx="2881312" cy="3889375"/>
          </a:xfrm>
          <a:prstGeom prst="rect">
            <a:avLst/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Rectangle 34"/>
          <p:cNvSpPr>
            <a:spLocks noChangeArrowheads="1"/>
          </p:cNvSpPr>
          <p:nvPr/>
        </p:nvSpPr>
        <p:spPr bwMode="auto">
          <a:xfrm>
            <a:off x="4656138" y="1196976"/>
            <a:ext cx="2881312" cy="3889375"/>
          </a:xfrm>
          <a:prstGeom prst="rect">
            <a:avLst/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5846" name="Group 35"/>
          <p:cNvGrpSpPr>
            <a:grpSpLocks/>
          </p:cNvGrpSpPr>
          <p:nvPr/>
        </p:nvGrpSpPr>
        <p:grpSpPr bwMode="auto">
          <a:xfrm>
            <a:off x="7680325" y="1268413"/>
            <a:ext cx="2622550" cy="3390900"/>
            <a:chOff x="295" y="856"/>
            <a:chExt cx="1652" cy="2136"/>
          </a:xfrm>
        </p:grpSpPr>
        <p:sp>
          <p:nvSpPr>
            <p:cNvPr id="35849" name="Oval 36"/>
            <p:cNvSpPr>
              <a:spLocks noChangeArrowheads="1"/>
            </p:cNvSpPr>
            <p:nvPr/>
          </p:nvSpPr>
          <p:spPr bwMode="auto">
            <a:xfrm>
              <a:off x="431" y="1162"/>
              <a:ext cx="408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0" name="Rectangle 37"/>
            <p:cNvSpPr>
              <a:spLocks noChangeArrowheads="1"/>
            </p:cNvSpPr>
            <p:nvPr/>
          </p:nvSpPr>
          <p:spPr bwMode="auto">
            <a:xfrm>
              <a:off x="1429" y="1162"/>
              <a:ext cx="408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1" name="Line 38"/>
            <p:cNvSpPr>
              <a:spLocks noChangeShapeType="1"/>
            </p:cNvSpPr>
            <p:nvPr/>
          </p:nvSpPr>
          <p:spPr bwMode="auto">
            <a:xfrm>
              <a:off x="839" y="1344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Line 39"/>
            <p:cNvSpPr>
              <a:spLocks noChangeShapeType="1"/>
            </p:cNvSpPr>
            <p:nvPr/>
          </p:nvSpPr>
          <p:spPr bwMode="auto">
            <a:xfrm>
              <a:off x="1111" y="1344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Line 40"/>
            <p:cNvSpPr>
              <a:spLocks noChangeShapeType="1"/>
            </p:cNvSpPr>
            <p:nvPr/>
          </p:nvSpPr>
          <p:spPr bwMode="auto">
            <a:xfrm>
              <a:off x="567" y="1933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Line 41"/>
            <p:cNvSpPr>
              <a:spLocks noChangeShapeType="1"/>
            </p:cNvSpPr>
            <p:nvPr/>
          </p:nvSpPr>
          <p:spPr bwMode="auto">
            <a:xfrm>
              <a:off x="567" y="193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42"/>
            <p:cNvSpPr>
              <a:spLocks noChangeShapeType="1"/>
            </p:cNvSpPr>
            <p:nvPr/>
          </p:nvSpPr>
          <p:spPr bwMode="auto">
            <a:xfrm>
              <a:off x="1655" y="193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Text Box 43"/>
            <p:cNvSpPr txBox="1">
              <a:spLocks noChangeArrowheads="1"/>
            </p:cNvSpPr>
            <p:nvPr/>
          </p:nvSpPr>
          <p:spPr bwMode="auto">
            <a:xfrm>
              <a:off x="385" y="856"/>
              <a:ext cx="1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MM</a:t>
              </a:r>
              <a:r>
                <a:rPr lang="ru-RU" sz="2400"/>
                <a:t>               </a:t>
              </a:r>
              <a:r>
                <a:rPr lang="en-US" sz="2400"/>
                <a:t>NN</a:t>
              </a:r>
              <a:endParaRPr lang="ru-RU" sz="2400"/>
            </a:p>
          </p:txBody>
        </p:sp>
        <p:sp>
          <p:nvSpPr>
            <p:cNvPr id="35857" name="Oval 44"/>
            <p:cNvSpPr>
              <a:spLocks noChangeArrowheads="1"/>
            </p:cNvSpPr>
            <p:nvPr/>
          </p:nvSpPr>
          <p:spPr bwMode="auto">
            <a:xfrm>
              <a:off x="340" y="2251"/>
              <a:ext cx="408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8" name="Rectangle 45"/>
            <p:cNvSpPr>
              <a:spLocks noChangeArrowheads="1"/>
            </p:cNvSpPr>
            <p:nvPr/>
          </p:nvSpPr>
          <p:spPr bwMode="auto">
            <a:xfrm>
              <a:off x="1429" y="2205"/>
              <a:ext cx="408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9" name="Text Box 46"/>
            <p:cNvSpPr txBox="1">
              <a:spLocks noChangeArrowheads="1"/>
            </p:cNvSpPr>
            <p:nvPr/>
          </p:nvSpPr>
          <p:spPr bwMode="auto">
            <a:xfrm>
              <a:off x="295" y="2704"/>
              <a:ext cx="1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MN</a:t>
              </a:r>
              <a:r>
                <a:rPr lang="ru-RU" sz="2400"/>
                <a:t>              </a:t>
              </a:r>
              <a:r>
                <a:rPr lang="en-US" sz="2400"/>
                <a:t> </a:t>
              </a:r>
              <a:r>
                <a:rPr lang="ru-RU" sz="2400"/>
                <a:t> </a:t>
              </a:r>
              <a:r>
                <a:rPr lang="en-US" sz="2400"/>
                <a:t>MN</a:t>
              </a:r>
              <a:endParaRPr lang="ru-RU" sz="2400"/>
            </a:p>
          </p:txBody>
        </p:sp>
      </p:grpSp>
      <p:sp>
        <p:nvSpPr>
          <p:cNvPr id="35847" name="Rectangle 47"/>
          <p:cNvSpPr>
            <a:spLocks noChangeArrowheads="1"/>
          </p:cNvSpPr>
          <p:nvPr/>
        </p:nvSpPr>
        <p:spPr bwMode="auto">
          <a:xfrm>
            <a:off x="7608888" y="1196976"/>
            <a:ext cx="2881312" cy="3889375"/>
          </a:xfrm>
          <a:prstGeom prst="rect">
            <a:avLst/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Text Box 48"/>
          <p:cNvSpPr txBox="1">
            <a:spLocks noChangeArrowheads="1"/>
          </p:cNvSpPr>
          <p:nvPr/>
        </p:nvSpPr>
        <p:spPr bwMode="auto">
          <a:xfrm>
            <a:off x="7608889" y="5084764"/>
            <a:ext cx="28289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семьях же, где родители имеют группы крови М и </a:t>
            </a:r>
            <a:r>
              <a:rPr lang="en-US" sz="1600"/>
              <a:t>N</a:t>
            </a:r>
            <a:r>
              <a:rPr lang="ru-RU" sz="1600"/>
              <a:t>, у всех детей группа крови — </a:t>
            </a:r>
            <a:r>
              <a:rPr lang="en-US" sz="1600"/>
              <a:t>MN</a:t>
            </a:r>
            <a:r>
              <a:rPr lang="ru-RU" sz="1600"/>
              <a:t>, причем оба доминантных аллеля М и N функционируют вместе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/>
              <a:t>Множественный аллелизм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Наследование по типу </a:t>
            </a:r>
            <a:r>
              <a:rPr lang="ru-RU" b="1"/>
              <a:t>кодоминирования </a:t>
            </a:r>
            <a:r>
              <a:rPr lang="ru-RU"/>
              <a:t>тесно связано с проблемой</a:t>
            </a:r>
            <a:r>
              <a:rPr lang="ru-RU" b="1"/>
              <a:t> множественного  аллелизма</a:t>
            </a:r>
            <a:r>
              <a:rPr lang="ru-RU"/>
              <a:t> </a:t>
            </a:r>
          </a:p>
          <a:p>
            <a:pPr eaLnBrk="1" hangingPunct="1"/>
            <a:r>
              <a:rPr lang="ru-RU"/>
              <a:t>Фенотипическое проявление каждого менделирующего признака основано на </a:t>
            </a:r>
            <a:r>
              <a:rPr lang="ru-RU" b="1"/>
              <a:t>взаимодействии в генотипе двух аллельных генов</a:t>
            </a:r>
            <a:r>
              <a:rPr lang="ru-RU"/>
              <a:t>. Однако количество аллелей в человеческая популяциях далеко не всегда равно двум </a:t>
            </a:r>
          </a:p>
          <a:p>
            <a:pPr eaLnBrk="1" hangingPunct="1">
              <a:buFontTx/>
              <a:buNone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26DEF57-F091-4965-B7DE-FAF19174E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5049"/>
              </p:ext>
            </p:extLst>
          </p:nvPr>
        </p:nvGraphicFramePr>
        <p:xfrm>
          <a:off x="1658679" y="796290"/>
          <a:ext cx="8652170" cy="52654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7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1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Ген 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единица генетической информации: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- аллельные гены 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гены, расположенные в одинаковых локусах гомологичных хромосом и оп­ределяющие различные проявления одного и того же признака;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- неаллельные 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гены, расположенные в разных локусах гомологичных хромосом или в негомо­логичных хромосомах; определяют развитие разных признаков;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- голандрические 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гены, локализованные в участках У-хромосомы, негомологичных X-хромосоме, определяют развитие признаков, наследуемых только по мужской линии;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872">
                <a:tc>
                  <a:txBody>
                    <a:bodyPr/>
                    <a:lstStyle/>
                    <a:p>
                      <a:r>
                        <a:rPr lang="ru-RU" altLang="ru-RU" sz="1800" b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Признак -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характерное свойство (черта, особенность) объекта или группы объектов;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7215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altLang="ru-RU" sz="1800" b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Фен -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признак;</a:t>
                      </a: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4398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altLang="ru-RU" sz="1800" b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Мутация -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altLang="ru-RU" sz="1800" b="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изменение последовательности нуклеотидов в молекуле ДНК;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2572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altLang="ru-RU" sz="1800" b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Генетический код</a:t>
                      </a:r>
                      <a:r>
                        <a:rPr lang="ru-RU" altLang="ru-RU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 -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altLang="ru-RU" sz="1800" b="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соответствие последовательности из трех нуклеотидов (триплета или кодона) конкретной аминокислоте.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1" marR="685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249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495600" y="549275"/>
            <a:ext cx="7715200" cy="5975350"/>
          </a:xfrm>
        </p:spPr>
        <p:txBody>
          <a:bodyPr/>
          <a:lstStyle/>
          <a:p>
            <a:pPr eaLnBrk="1" hangingPunct="1"/>
            <a:r>
              <a:rPr lang="ru-RU" i="1" dirty="0"/>
              <a:t>Сколько бы аллелей не существовало в популяции, признак в конкретном организме определяется сочетанием только двух из них</a:t>
            </a:r>
            <a:r>
              <a:rPr lang="ru-RU" dirty="0"/>
              <a:t> </a:t>
            </a:r>
          </a:p>
          <a:p>
            <a:pPr eaLnBrk="1" hangingPunct="1"/>
            <a:r>
              <a:rPr lang="ru-RU" dirty="0"/>
              <a:t>Явление множественного  аллелизма определяет фенотипическую </a:t>
            </a:r>
            <a:r>
              <a:rPr lang="ru-RU" dirty="0" err="1"/>
              <a:t>гетерогенность</a:t>
            </a:r>
            <a:r>
              <a:rPr lang="ru-RU" dirty="0"/>
              <a:t> человеческих популяций, это одна из основ </a:t>
            </a:r>
            <a:r>
              <a:rPr lang="ru-RU" b="1" dirty="0"/>
              <a:t>разнообразия генофонда человека </a:t>
            </a:r>
          </a:p>
          <a:p>
            <a:pPr eaLnBrk="1" hangingPunct="1"/>
            <a:r>
              <a:rPr lang="ru-RU" dirty="0"/>
              <a:t>В основе этой множественности лежат </a:t>
            </a:r>
            <a:r>
              <a:rPr lang="ru-RU" b="1" dirty="0"/>
              <a:t>генные мутации (полезные, нейтральные, вредные)</a:t>
            </a:r>
            <a:r>
              <a:rPr lang="ru-RU" dirty="0"/>
              <a:t>, изменяющие последовательность азотистых оснований молекулы ДНК в участке, соответствующем данному гену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</a:rPr>
              <a:t>Сверхдоминирование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1775637" y="1600200"/>
            <a:ext cx="8435163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b="1" dirty="0"/>
              <a:t>Сверхдоминирование </a:t>
            </a:r>
            <a:r>
              <a:rPr lang="ru-RU" dirty="0"/>
              <a:t>- проявляется в том </a:t>
            </a:r>
            <a:r>
              <a:rPr lang="uk-UA" dirty="0" err="1"/>
              <a:t>случае</a:t>
            </a:r>
            <a:r>
              <a:rPr lang="ru-RU" dirty="0"/>
              <a:t>, </a:t>
            </a:r>
            <a:r>
              <a:rPr lang="uk-UA" dirty="0" err="1"/>
              <a:t>когда</a:t>
            </a:r>
            <a:r>
              <a:rPr lang="uk-UA" dirty="0"/>
              <a:t> </a:t>
            </a:r>
            <a:r>
              <a:rPr lang="uk-UA" dirty="0" err="1"/>
              <a:t>доминантный</a:t>
            </a:r>
            <a:r>
              <a:rPr lang="uk-UA" dirty="0"/>
              <a:t> </a:t>
            </a:r>
            <a:r>
              <a:rPr lang="uk-UA" dirty="0" err="1"/>
              <a:t>аллель</a:t>
            </a:r>
            <a:r>
              <a:rPr lang="uk-UA" dirty="0"/>
              <a:t> в </a:t>
            </a:r>
            <a:r>
              <a:rPr lang="uk-UA" dirty="0" err="1"/>
              <a:t>гетерозиготном</a:t>
            </a:r>
            <a:r>
              <a:rPr lang="uk-UA" dirty="0"/>
              <a:t> </a:t>
            </a:r>
            <a:r>
              <a:rPr lang="uk-UA" dirty="0" err="1"/>
              <a:t>состоянии</a:t>
            </a:r>
            <a:r>
              <a:rPr lang="uk-UA" dirty="0"/>
              <a:t> </a:t>
            </a:r>
            <a:r>
              <a:rPr lang="uk-UA" dirty="0" err="1"/>
              <a:t>проявляется</a:t>
            </a:r>
            <a:r>
              <a:rPr lang="uk-UA" dirty="0"/>
              <a:t> </a:t>
            </a:r>
            <a:r>
              <a:rPr lang="uk-UA" dirty="0" err="1"/>
              <a:t>сильнее</a:t>
            </a:r>
            <a:r>
              <a:rPr lang="uk-UA" dirty="0"/>
              <a:t>, </a:t>
            </a:r>
            <a:r>
              <a:rPr lang="uk-UA" dirty="0" err="1"/>
              <a:t>чем</a:t>
            </a:r>
            <a:r>
              <a:rPr lang="uk-UA" dirty="0"/>
              <a:t> в </a:t>
            </a:r>
            <a:r>
              <a:rPr lang="uk-UA" dirty="0" err="1"/>
              <a:t>гомозиготном</a:t>
            </a:r>
            <a:r>
              <a:rPr lang="ru-RU" dirty="0"/>
              <a:t> </a:t>
            </a:r>
            <a:r>
              <a:rPr lang="ru-RU" b="1" dirty="0">
                <a:solidFill>
                  <a:srgbClr val="FF3300"/>
                </a:solidFill>
              </a:rPr>
              <a:t>(</a:t>
            </a:r>
            <a:r>
              <a:rPr lang="ru-RU" b="1" dirty="0" err="1">
                <a:solidFill>
                  <a:srgbClr val="FF3300"/>
                </a:solidFill>
              </a:rPr>
              <a:t>Аа</a:t>
            </a:r>
            <a:r>
              <a:rPr lang="ru-RU" b="1" dirty="0">
                <a:solidFill>
                  <a:srgbClr val="FF3300"/>
                </a:solidFill>
              </a:rPr>
              <a:t> &gt; АА)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dirty="0"/>
              <a:t>Это </a:t>
            </a:r>
            <a:r>
              <a:rPr lang="ru-RU" i="1" dirty="0"/>
              <a:t>понятие </a:t>
            </a:r>
            <a:r>
              <a:rPr lang="ru-RU" i="1" dirty="0" err="1"/>
              <a:t>коррелирует</a:t>
            </a:r>
            <a:r>
              <a:rPr lang="ru-RU" i="1" dirty="0"/>
              <a:t> с эффектом гетерозиса </a:t>
            </a:r>
            <a:r>
              <a:rPr lang="ru-RU" dirty="0"/>
              <a:t>и связано с такими сложными признаками, как </a:t>
            </a:r>
            <a:r>
              <a:rPr lang="ru-RU" b="1" dirty="0"/>
              <a:t>жизнеспособность, общая продолжительность жизни </a:t>
            </a:r>
            <a:r>
              <a:rPr lang="ru-RU" dirty="0"/>
              <a:t>и др.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959608" y="-99392"/>
            <a:ext cx="7498080" cy="1143000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</a:rPr>
              <a:t>Аллельное исключение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2495600" y="764406"/>
            <a:ext cx="7715200" cy="604897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/>
              <a:t>Аллельное исключение</a:t>
            </a:r>
            <a:r>
              <a:rPr lang="ru-RU" sz="2400" dirty="0"/>
              <a:t> - это результат исключения одного из аллелей в результате </a:t>
            </a:r>
            <a:r>
              <a:rPr lang="ru-RU" sz="2400" dirty="0" err="1"/>
              <a:t>инактивации</a:t>
            </a:r>
            <a:r>
              <a:rPr lang="ru-RU" sz="2400" dirty="0"/>
              <a:t> одной из гомологичных хромосом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Примером этого вида взаимодействия генов является </a:t>
            </a:r>
            <a:r>
              <a:rPr lang="ru-RU" sz="2400" dirty="0" err="1"/>
              <a:t>инактивация</a:t>
            </a:r>
            <a:r>
              <a:rPr lang="ru-RU" sz="2400" dirty="0"/>
              <a:t> одной из Х-хромосом в женском организме, что приводит в соответствие содержание аллелей Х-хромосом у мужчин и женщин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err="1"/>
              <a:t>Инактивация</a:t>
            </a:r>
            <a:r>
              <a:rPr lang="ru-RU" sz="2400" dirty="0"/>
              <a:t> Х-хромосомы происходит на ранних стадиях эмбриогенеза женской особи и при этом инактивируются разные хромосомы (или отцовские, или материнские) в разных частях эмбриона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Это приводит к тому, что в разных органах и тканях взрослого организма активны разные аллели Х-хромосом. </a:t>
            </a:r>
            <a:r>
              <a:rPr lang="ru-RU" sz="2400" b="1" dirty="0"/>
              <a:t>Поэтому женщины являются мозаиками</a:t>
            </a:r>
            <a:r>
              <a:rPr lang="ru-RU" sz="2400" dirty="0"/>
              <a:t>, т.е. разные части тела могут обладать вариантами проявления того же признака, передаваемого через Х-хромосому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5375275" y="5876926"/>
            <a:ext cx="1553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ХХ     ХХ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5211763" y="6157914"/>
            <a:ext cx="2217274" cy="3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/>
              <a:t>♀        ♂    ♀        ♂</a:t>
            </a: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5735638" y="5949950"/>
            <a:ext cx="431800" cy="503238"/>
          </a:xfrm>
          <a:prstGeom prst="ellipse">
            <a:avLst/>
          </a:prstGeom>
          <a:solidFill>
            <a:srgbClr val="FF6600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6383338" y="5949950"/>
            <a:ext cx="431800" cy="503238"/>
          </a:xfrm>
          <a:prstGeom prst="ellipse">
            <a:avLst/>
          </a:prstGeom>
          <a:solidFill>
            <a:srgbClr val="FF6600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4872039" y="5805488"/>
            <a:ext cx="1368425" cy="792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6311901" y="5805488"/>
            <a:ext cx="1368425" cy="792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Таким образом, у человека, как и у остальных эукариот, известны все типы взаимодействия аллельных генов и большое количество менделирующих признаков, определяемых этими взаимодействиями. </a:t>
            </a:r>
          </a:p>
          <a:p>
            <a:pPr eaLnBrk="1" hangingPunct="1"/>
            <a:r>
              <a:rPr lang="ru-RU"/>
              <a:t>Используя менделевские законы наследования, можно рассчитать вероятность рождения детей с теми или иными менделирующими признаками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>
                <a:solidFill>
                  <a:schemeClr val="accent2"/>
                </a:solidFill>
              </a:rPr>
              <a:t>Типы наследования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Для человека, как и для других эукариот, характерны </a:t>
            </a:r>
            <a:r>
              <a:rPr lang="ru-RU" b="1" i="1"/>
              <a:t>все типы наследования</a:t>
            </a:r>
            <a:r>
              <a:rPr lang="ru-RU"/>
              <a:t>: </a:t>
            </a:r>
            <a:endParaRPr lang="ru-RU" i="1"/>
          </a:p>
          <a:p>
            <a:pPr lvl="1" eaLnBrk="1" hangingPunct="1"/>
            <a:r>
              <a:rPr lang="ru-RU" i="1"/>
              <a:t> аутосомное,</a:t>
            </a:r>
          </a:p>
          <a:p>
            <a:pPr lvl="1" eaLnBrk="1" hangingPunct="1"/>
            <a:r>
              <a:rPr lang="ru-RU" i="1"/>
              <a:t> наследование признаков, сцепленных с половыми хромосомами (гоносомное), </a:t>
            </a:r>
          </a:p>
          <a:p>
            <a:pPr lvl="1" eaLnBrk="1" hangingPunct="1"/>
            <a:r>
              <a:rPr lang="ru-RU" i="1"/>
              <a:t>наследование при взаимодействии неаллельных генов</a:t>
            </a:r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4800600" y="285751"/>
            <a:ext cx="2113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Наследование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3700463" y="1190625"/>
            <a:ext cx="4600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Моногенное                             Полигенное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2424113" y="2060575"/>
            <a:ext cx="3494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Аутосомное           Гоносомное</a:t>
            </a:r>
          </a:p>
        </p:txBody>
      </p:sp>
      <p:sp>
        <p:nvSpPr>
          <p:cNvPr id="43014" name="Freeform 7"/>
          <p:cNvSpPr>
            <a:spLocks/>
          </p:cNvSpPr>
          <p:nvPr/>
        </p:nvSpPr>
        <p:spPr bwMode="auto">
          <a:xfrm>
            <a:off x="4367214" y="765175"/>
            <a:ext cx="3673475" cy="431800"/>
          </a:xfrm>
          <a:custGeom>
            <a:avLst/>
            <a:gdLst>
              <a:gd name="T0" fmla="*/ 0 w 2314"/>
              <a:gd name="T1" fmla="*/ 2147483647 h 272"/>
              <a:gd name="T2" fmla="*/ 0 w 2314"/>
              <a:gd name="T3" fmla="*/ 0 h 272"/>
              <a:gd name="T4" fmla="*/ 2147483647 w 2314"/>
              <a:gd name="T5" fmla="*/ 0 h 272"/>
              <a:gd name="T6" fmla="*/ 2147483647 w 2314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2314"/>
              <a:gd name="T13" fmla="*/ 0 h 272"/>
              <a:gd name="T14" fmla="*/ 2314 w 2314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4" h="272">
                <a:moveTo>
                  <a:pt x="0" y="272"/>
                </a:moveTo>
                <a:lnTo>
                  <a:pt x="0" y="0"/>
                </a:lnTo>
                <a:lnTo>
                  <a:pt x="2314" y="0"/>
                </a:lnTo>
                <a:lnTo>
                  <a:pt x="2314" y="2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5" name="Freeform 8"/>
          <p:cNvSpPr>
            <a:spLocks/>
          </p:cNvSpPr>
          <p:nvPr/>
        </p:nvSpPr>
        <p:spPr bwMode="auto">
          <a:xfrm>
            <a:off x="3000375" y="1628775"/>
            <a:ext cx="2590800" cy="431800"/>
          </a:xfrm>
          <a:custGeom>
            <a:avLst/>
            <a:gdLst>
              <a:gd name="T0" fmla="*/ 0 w 2314"/>
              <a:gd name="T1" fmla="*/ 2147483647 h 272"/>
              <a:gd name="T2" fmla="*/ 0 w 2314"/>
              <a:gd name="T3" fmla="*/ 0 h 272"/>
              <a:gd name="T4" fmla="*/ 2147483647 w 2314"/>
              <a:gd name="T5" fmla="*/ 0 h 272"/>
              <a:gd name="T6" fmla="*/ 2147483647 w 2314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2314"/>
              <a:gd name="T13" fmla="*/ 0 h 272"/>
              <a:gd name="T14" fmla="*/ 2314 w 2314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4" h="272">
                <a:moveTo>
                  <a:pt x="0" y="272"/>
                </a:moveTo>
                <a:lnTo>
                  <a:pt x="0" y="0"/>
                </a:lnTo>
                <a:lnTo>
                  <a:pt x="2314" y="0"/>
                </a:lnTo>
                <a:lnTo>
                  <a:pt x="2314" y="2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6" name="Freeform 9"/>
          <p:cNvSpPr>
            <a:spLocks/>
          </p:cNvSpPr>
          <p:nvPr/>
        </p:nvSpPr>
        <p:spPr bwMode="auto">
          <a:xfrm>
            <a:off x="1847851" y="2565400"/>
            <a:ext cx="2303463" cy="431800"/>
          </a:xfrm>
          <a:custGeom>
            <a:avLst/>
            <a:gdLst>
              <a:gd name="T0" fmla="*/ 0 w 2314"/>
              <a:gd name="T1" fmla="*/ 2147483647 h 272"/>
              <a:gd name="T2" fmla="*/ 0 w 2314"/>
              <a:gd name="T3" fmla="*/ 0 h 272"/>
              <a:gd name="T4" fmla="*/ 2147483647 w 2314"/>
              <a:gd name="T5" fmla="*/ 0 h 272"/>
              <a:gd name="T6" fmla="*/ 2147483647 w 2314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2314"/>
              <a:gd name="T13" fmla="*/ 0 h 272"/>
              <a:gd name="T14" fmla="*/ 2314 w 2314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4" h="272">
                <a:moveTo>
                  <a:pt x="0" y="272"/>
                </a:moveTo>
                <a:lnTo>
                  <a:pt x="0" y="0"/>
                </a:lnTo>
                <a:lnTo>
                  <a:pt x="2314" y="0"/>
                </a:lnTo>
                <a:lnTo>
                  <a:pt x="2314" y="2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1703388" y="3141663"/>
            <a:ext cx="7685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Доминан-          Рецессив-          </a:t>
            </a:r>
            <a:r>
              <a:rPr lang="ru-RU" sz="2000" b="1"/>
              <a:t>Х-сцепленное</a:t>
            </a:r>
            <a:r>
              <a:rPr lang="ru-RU" sz="2000"/>
              <a:t>                   </a:t>
            </a:r>
            <a:r>
              <a:rPr lang="en-US" sz="2000" b="1"/>
              <a:t>Y</a:t>
            </a:r>
            <a:r>
              <a:rPr lang="ru-RU" sz="2000" b="1"/>
              <a:t>-сцепленное</a:t>
            </a:r>
            <a:br>
              <a:rPr lang="ru-RU" sz="2000"/>
            </a:br>
            <a:r>
              <a:rPr lang="ru-RU" sz="2000"/>
              <a:t>ное                    ное                                                              </a:t>
            </a:r>
            <a:r>
              <a:rPr lang="ru-RU" sz="2000" b="1"/>
              <a:t>(голандрическое)</a:t>
            </a:r>
          </a:p>
        </p:txBody>
      </p:sp>
      <p:sp>
        <p:nvSpPr>
          <p:cNvPr id="43018" name="Freeform 11"/>
          <p:cNvSpPr>
            <a:spLocks/>
          </p:cNvSpPr>
          <p:nvPr/>
        </p:nvSpPr>
        <p:spPr bwMode="auto">
          <a:xfrm>
            <a:off x="5880100" y="2565400"/>
            <a:ext cx="3240088" cy="431800"/>
          </a:xfrm>
          <a:custGeom>
            <a:avLst/>
            <a:gdLst>
              <a:gd name="T0" fmla="*/ 0 w 2314"/>
              <a:gd name="T1" fmla="*/ 2147483647 h 272"/>
              <a:gd name="T2" fmla="*/ 0 w 2314"/>
              <a:gd name="T3" fmla="*/ 0 h 272"/>
              <a:gd name="T4" fmla="*/ 2147483647 w 2314"/>
              <a:gd name="T5" fmla="*/ 0 h 272"/>
              <a:gd name="T6" fmla="*/ 2147483647 w 2314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2314"/>
              <a:gd name="T13" fmla="*/ 0 h 272"/>
              <a:gd name="T14" fmla="*/ 2314 w 2314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4" h="272">
                <a:moveTo>
                  <a:pt x="0" y="272"/>
                </a:moveTo>
                <a:lnTo>
                  <a:pt x="0" y="0"/>
                </a:lnTo>
                <a:lnTo>
                  <a:pt x="2314" y="0"/>
                </a:lnTo>
                <a:lnTo>
                  <a:pt x="2314" y="2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9" name="Freeform 12"/>
          <p:cNvSpPr>
            <a:spLocks/>
          </p:cNvSpPr>
          <p:nvPr/>
        </p:nvSpPr>
        <p:spPr bwMode="auto">
          <a:xfrm>
            <a:off x="5519739" y="3644900"/>
            <a:ext cx="1584325" cy="935038"/>
          </a:xfrm>
          <a:custGeom>
            <a:avLst/>
            <a:gdLst>
              <a:gd name="T0" fmla="*/ 0 w 2314"/>
              <a:gd name="T1" fmla="*/ 2147483647 h 272"/>
              <a:gd name="T2" fmla="*/ 0 w 2314"/>
              <a:gd name="T3" fmla="*/ 0 h 272"/>
              <a:gd name="T4" fmla="*/ 2147483647 w 2314"/>
              <a:gd name="T5" fmla="*/ 0 h 272"/>
              <a:gd name="T6" fmla="*/ 2147483647 w 2314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2314"/>
              <a:gd name="T13" fmla="*/ 0 h 272"/>
              <a:gd name="T14" fmla="*/ 2314 w 2314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4" h="272">
                <a:moveTo>
                  <a:pt x="0" y="272"/>
                </a:moveTo>
                <a:lnTo>
                  <a:pt x="0" y="0"/>
                </a:lnTo>
                <a:lnTo>
                  <a:pt x="2314" y="0"/>
                </a:lnTo>
                <a:lnTo>
                  <a:pt x="2314" y="2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4440239" y="4652963"/>
            <a:ext cx="34896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Доминантное             Рецессивное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422116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>
                <a:solidFill>
                  <a:schemeClr val="accent2"/>
                </a:solidFill>
              </a:rPr>
              <a:t>Основные символы родословных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847851" y="2060575"/>
            <a:ext cx="856932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701800" y="333375"/>
            <a:ext cx="8858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Наиболее удобным методическим подходом к анализу наследования признаков в нескольких поколениях является </a:t>
            </a:r>
            <a:r>
              <a:rPr lang="ru-RU" b="1"/>
              <a:t>генеалогический метод</a:t>
            </a:r>
            <a:r>
              <a:rPr lang="ru-RU"/>
              <a:t>, основанный на построении родословных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000" b="1" dirty="0"/>
              <a:t>Аутосомно-доминантное наследование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2567608" y="1196752"/>
            <a:ext cx="8100392" cy="540089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Первое описание </a:t>
            </a:r>
            <a:r>
              <a:rPr lang="ru-RU" b="1" dirty="0"/>
              <a:t>аутосомно-доминантного наследования </a:t>
            </a:r>
            <a:r>
              <a:rPr lang="ru-RU" dirty="0"/>
              <a:t>аномалий у человека дано в </a:t>
            </a:r>
            <a:r>
              <a:rPr lang="ru-RU" b="1" dirty="0">
                <a:solidFill>
                  <a:schemeClr val="accent2"/>
                </a:solidFill>
              </a:rPr>
              <a:t>1905 г. </a:t>
            </a:r>
            <a:r>
              <a:rPr lang="ru-RU" b="1" dirty="0" err="1">
                <a:solidFill>
                  <a:schemeClr val="accent2"/>
                </a:solidFill>
              </a:rPr>
              <a:t>Фараби</a:t>
            </a:r>
            <a:r>
              <a:rPr lang="ru-RU" dirty="0"/>
              <a:t>. Родословная была составлена для семьи </a:t>
            </a:r>
            <a:r>
              <a:rPr lang="ru-RU" b="1" dirty="0"/>
              <a:t>с </a:t>
            </a:r>
            <a:r>
              <a:rPr lang="ru-RU" b="1" dirty="0" err="1"/>
              <a:t>короткопалостью</a:t>
            </a:r>
            <a:r>
              <a:rPr lang="ru-RU" b="1" dirty="0"/>
              <a:t> (</a:t>
            </a:r>
            <a:r>
              <a:rPr lang="ru-RU" b="1" dirty="0" err="1"/>
              <a:t>брахидактилией</a:t>
            </a:r>
            <a:r>
              <a:rPr lang="ru-RU" b="1" dirty="0"/>
              <a:t>)</a:t>
            </a:r>
            <a:r>
              <a:rPr lang="ru-RU" dirty="0"/>
              <a:t>. У больных укорочены и частично редуцированы фаланги пальцев рук и ног, кроме того, в результате укорочения конечностей, для них характерен низкий рост. 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880" y="4670090"/>
            <a:ext cx="2952328" cy="199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639616" y="3140969"/>
            <a:ext cx="8028384" cy="3500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/>
              <a:t>Признаки </a:t>
            </a:r>
            <a:r>
              <a:rPr lang="ru-RU" b="1" dirty="0">
                <a:solidFill>
                  <a:schemeClr val="accent2"/>
                </a:solidFill>
              </a:rPr>
              <a:t>аутосомно-доминантного наследования:</a:t>
            </a:r>
            <a:endParaRPr lang="ru-RU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b="1" dirty="0"/>
              <a:t>Пораженный человек имеет, по крайней мере, одного пораженного родителя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b="1" dirty="0"/>
              <a:t>Поражаются потомки обоих полов </a:t>
            </a:r>
          </a:p>
          <a:p>
            <a:pPr lvl="1" eaLnBrk="1" hangingPunct="1">
              <a:lnSpc>
                <a:spcPct val="90000"/>
              </a:lnSpc>
            </a:pPr>
            <a:r>
              <a:rPr lang="ru-RU" b="1" dirty="0"/>
              <a:t>Передается лицом любого пола </a:t>
            </a:r>
          </a:p>
          <a:p>
            <a:pPr lvl="1" eaLnBrk="1" hangingPunct="1">
              <a:lnSpc>
                <a:spcPct val="90000"/>
              </a:lnSpc>
            </a:pPr>
            <a:r>
              <a:rPr lang="ru-RU" b="1" dirty="0"/>
              <a:t>Вероятность ребенка быть пораженным составляет 50% (если пораженный родитель является </a:t>
            </a:r>
            <a:r>
              <a:rPr lang="ru-RU" b="1" dirty="0" err="1"/>
              <a:t>гетерозиготой</a:t>
            </a:r>
            <a:r>
              <a:rPr lang="ru-RU" b="1" dirty="0"/>
              <a:t>)</a:t>
            </a:r>
            <a:r>
              <a:rPr lang="ru-RU" dirty="0"/>
              <a:t> 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350" y="620713"/>
            <a:ext cx="6192838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dirty="0"/>
              <a:t>Аутосомно-доминантные признаки у человека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207568" y="1600201"/>
            <a:ext cx="4104456" cy="49244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b="1" dirty="0">
                <a:solidFill>
                  <a:schemeClr val="accent2"/>
                </a:solidFill>
              </a:rPr>
              <a:t>Нормальные признаки</a:t>
            </a:r>
            <a:r>
              <a:rPr lang="ru-RU" b="1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/>
              <a:t>темный цвет глаз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/>
              <a:t>вьющиеся волосы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/>
              <a:t>переносица с горбинкой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/>
              <a:t>прямой нос (кончик носа смотрит прямо)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/>
              <a:t>ямочка на подбородке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/>
              <a:t>раннее облысение у мужчин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/>
              <a:t>праворукость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/>
              <a:t>способность свертывать язык в трубочку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/>
              <a:t>белый локон надо лбом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172200" y="1600200"/>
            <a:ext cx="4038600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Патологические признаки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/>
              <a:t>полидактилия или многопалость (на руке или ноге имеется от 6 до 9 пальцев)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/>
              <a:t>синдактилия (сращение мягких или костных тканей фаланг двух и более пальцев)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 err="1"/>
              <a:t>брахидактилия</a:t>
            </a:r>
            <a:endParaRPr lang="ru-RU" dirty="0"/>
          </a:p>
          <a:p>
            <a:pPr lvl="1" eaLnBrk="1" hangingPunct="1">
              <a:lnSpc>
                <a:spcPct val="80000"/>
              </a:lnSpc>
            </a:pPr>
            <a:r>
              <a:rPr lang="ru-RU" dirty="0" err="1"/>
              <a:t>арахнодактилия</a:t>
            </a:r>
            <a:r>
              <a:rPr lang="ru-RU" dirty="0"/>
              <a:t>  («паучьи» пальцы, один из симптомов синдрома </a:t>
            </a:r>
            <a:r>
              <a:rPr lang="ru-RU" dirty="0" err="1"/>
              <a:t>Марфана</a:t>
            </a:r>
            <a:r>
              <a:rPr lang="ru-RU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/>
              <a:t>некоторые формы близорукости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C26794F-6BFA-4C1A-BDDD-44B8ACD80F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77" y="659219"/>
            <a:ext cx="7953153" cy="545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058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6" y="285750"/>
            <a:ext cx="40354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3024188" y="3143250"/>
            <a:ext cx="1807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Полидактилия</a:t>
            </a:r>
          </a:p>
        </p:txBody>
      </p:sp>
      <p:sp>
        <p:nvSpPr>
          <p:cNvPr id="48132" name="Прямоугольник 4"/>
          <p:cNvSpPr>
            <a:spLocks noChangeArrowheads="1"/>
          </p:cNvSpPr>
          <p:nvPr/>
        </p:nvSpPr>
        <p:spPr bwMode="auto">
          <a:xfrm>
            <a:off x="1952626" y="4429125"/>
            <a:ext cx="4214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 картине Рафаэля «Сикстинская мадонна» видно, что у Папы Римского Сикста II на правой руке шесть пальцев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75" y="285750"/>
            <a:ext cx="4286250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134" name="Прямая со стрелкой 7"/>
          <p:cNvCxnSpPr>
            <a:cxnSpLocks noChangeShapeType="1"/>
          </p:cNvCxnSpPr>
          <p:nvPr/>
        </p:nvCxnSpPr>
        <p:spPr bwMode="auto">
          <a:xfrm flipV="1">
            <a:off x="5595939" y="3786188"/>
            <a:ext cx="1214437" cy="1143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311085"/>
            <a:ext cx="6780546" cy="6546915"/>
          </a:xfrm>
        </p:spPr>
        <p:txBody>
          <a:bodyPr>
            <a:normAutofit/>
          </a:bodyPr>
          <a:lstStyle/>
          <a:p>
            <a:r>
              <a:rPr lang="ru-RU" dirty="0"/>
              <a:t>У человека известен доминантный ген, определяющий признак «паучьи пальцы» (</a:t>
            </a:r>
            <a:r>
              <a:rPr lang="ru-RU" i="1" dirty="0" err="1">
                <a:solidFill>
                  <a:srgbClr val="A50021"/>
                </a:solidFill>
              </a:rPr>
              <a:t>арахнодактилия</a:t>
            </a:r>
            <a:r>
              <a:rPr lang="ru-RU" dirty="0"/>
              <a:t>, или </a:t>
            </a:r>
            <a:r>
              <a:rPr lang="ru-RU" i="1" dirty="0">
                <a:solidFill>
                  <a:srgbClr val="A50021"/>
                </a:solidFill>
              </a:rPr>
              <a:t>синдром </a:t>
            </a:r>
            <a:r>
              <a:rPr lang="ru-RU" i="1" dirty="0" err="1">
                <a:solidFill>
                  <a:srgbClr val="A50021"/>
                </a:solidFill>
              </a:rPr>
              <a:t>Марфана</a:t>
            </a:r>
            <a:r>
              <a:rPr lang="ru-RU" dirty="0"/>
              <a:t>).</a:t>
            </a:r>
            <a:endParaRPr lang="en-US" dirty="0"/>
          </a:p>
          <a:p>
            <a:endParaRPr lang="ru-RU" dirty="0"/>
          </a:p>
          <a:p>
            <a:r>
              <a:rPr lang="ru-RU" dirty="0"/>
              <a:t>В Западном Пакистане обнаружены люди – носители гена, определяющего отсутствие потовых желез на отдельных участках тела.</a:t>
            </a:r>
          </a:p>
        </p:txBody>
      </p:sp>
      <p:pic>
        <p:nvPicPr>
          <p:cNvPr id="1026" name="Picture 2" descr="https://upload.wikimedia.org/wikipedia/commons/thumb/d/d5/Aracnodactilia.jpg/250px-Aracnodacti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44" y="1498637"/>
            <a:ext cx="4968237" cy="35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094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6" y="571500"/>
            <a:ext cx="5000625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4953001" y="5857875"/>
            <a:ext cx="1653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Син</a:t>
            </a:r>
            <a:r>
              <a:rPr lang="ru-RU" sz="2000" b="1"/>
              <a:t>дактилия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639616" y="1052513"/>
            <a:ext cx="7571184" cy="5073650"/>
          </a:xfrm>
        </p:spPr>
        <p:txBody>
          <a:bodyPr/>
          <a:lstStyle/>
          <a:p>
            <a:pPr eaLnBrk="1" hangingPunct="1"/>
            <a:r>
              <a:rPr lang="ru-RU" i="1" dirty="0"/>
              <a:t>Большинство носителей аутосомно-доминантной аномалии являются </a:t>
            </a:r>
            <a:r>
              <a:rPr lang="ru-RU" b="1" i="1" dirty="0" err="1"/>
              <a:t>гетерозиготами</a:t>
            </a:r>
            <a:br>
              <a:rPr lang="ru-RU" b="1" i="1" dirty="0"/>
            </a:br>
            <a:endParaRPr lang="ru-RU" b="1" dirty="0"/>
          </a:p>
          <a:p>
            <a:pPr eaLnBrk="1" hangingPunct="1"/>
            <a:r>
              <a:rPr lang="ru-RU" i="1" dirty="0"/>
              <a:t>Многие случаи из медицинской практики указывают на то, что </a:t>
            </a:r>
            <a:r>
              <a:rPr lang="ru-RU" b="1" i="1" dirty="0" err="1"/>
              <a:t>гомозиготы</a:t>
            </a:r>
            <a:r>
              <a:rPr lang="ru-RU" i="1" dirty="0"/>
              <a:t> по доминантным аномалиям поражены </a:t>
            </a:r>
            <a:r>
              <a:rPr lang="ru-RU" b="1" i="1" dirty="0"/>
              <a:t>тяжелее, чем </a:t>
            </a:r>
            <a:r>
              <a:rPr lang="ru-RU" b="1" i="1" dirty="0" err="1"/>
              <a:t>гетерозиготы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/>
              <a:t>Аутосомно-рецессивное наследование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>
          <a:xfrm>
            <a:off x="2639617" y="1600200"/>
            <a:ext cx="7848997" cy="4852988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US" dirty="0"/>
              <a:t>P: </a:t>
            </a:r>
            <a:r>
              <a:rPr lang="en-US" dirty="0">
                <a:cs typeface="Arial" charset="0"/>
              </a:rPr>
              <a:t>♀ </a:t>
            </a:r>
            <a:r>
              <a:rPr lang="en-US" dirty="0" err="1">
                <a:cs typeface="Arial" charset="0"/>
              </a:rPr>
              <a:t>A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</a:t>
            </a:r>
            <a:r>
              <a:rPr lang="en-US" dirty="0"/>
              <a:t>x </a:t>
            </a:r>
            <a:r>
              <a:rPr lang="en-US" dirty="0">
                <a:cs typeface="Arial" charset="0"/>
              </a:rPr>
              <a:t>♂ </a:t>
            </a:r>
            <a:r>
              <a:rPr lang="en-US" dirty="0" err="1">
                <a:cs typeface="Arial" charset="0"/>
              </a:rPr>
              <a:t>A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  </a:t>
            </a:r>
            <a:br>
              <a:rPr lang="en-US" dirty="0">
                <a:solidFill>
                  <a:srgbClr val="FF0000"/>
                </a:solidFill>
                <a:cs typeface="Arial" charset="0"/>
              </a:rPr>
            </a:br>
            <a:r>
              <a:rPr lang="en-US" dirty="0">
                <a:cs typeface="Arial" charset="0"/>
              </a:rPr>
              <a:t>G:    </a:t>
            </a:r>
            <a:r>
              <a:rPr lang="en-US" dirty="0" err="1">
                <a:cs typeface="Arial" charset="0"/>
              </a:rPr>
              <a:t>A,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      </a:t>
            </a:r>
            <a:r>
              <a:rPr lang="en-US" dirty="0" err="1">
                <a:cs typeface="Arial" charset="0"/>
              </a:rPr>
              <a:t>A,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</a:t>
            </a:r>
            <a:br>
              <a:rPr lang="en-US" dirty="0">
                <a:solidFill>
                  <a:srgbClr val="FF0000"/>
                </a:solidFill>
                <a:cs typeface="Arial" charset="0"/>
              </a:rPr>
            </a:br>
            <a:r>
              <a:rPr lang="en-US" dirty="0">
                <a:cs typeface="Arial" charset="0"/>
              </a:rPr>
              <a:t>F</a:t>
            </a:r>
            <a:r>
              <a:rPr lang="en-US" baseline="-25000" dirty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: AA, </a:t>
            </a:r>
            <a:r>
              <a:rPr lang="en-US" dirty="0" err="1">
                <a:cs typeface="Arial" charset="0"/>
              </a:rPr>
              <a:t>A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, </a:t>
            </a:r>
            <a:r>
              <a:rPr lang="en-US" dirty="0" err="1">
                <a:cs typeface="Arial" charset="0"/>
              </a:rPr>
              <a:t>A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aa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     25%</a:t>
            </a:r>
          </a:p>
          <a:p>
            <a:pPr marL="609600" indent="-609600">
              <a:buFontTx/>
              <a:buAutoNum type="arabicParenR"/>
            </a:pPr>
            <a:r>
              <a:rPr lang="en-US" dirty="0">
                <a:cs typeface="Arial" charset="0"/>
              </a:rPr>
              <a:t>P: ♀ 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aa</a:t>
            </a:r>
            <a:r>
              <a:rPr lang="en-US" dirty="0">
                <a:cs typeface="Arial" charset="0"/>
              </a:rPr>
              <a:t> </a:t>
            </a:r>
            <a:r>
              <a:rPr lang="en-US" dirty="0"/>
              <a:t>x </a:t>
            </a:r>
            <a:r>
              <a:rPr lang="en-US" dirty="0">
                <a:cs typeface="Arial" charset="0"/>
              </a:rPr>
              <a:t>♂ 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aa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 </a:t>
            </a:r>
            <a:br>
              <a:rPr lang="en-US" dirty="0">
                <a:solidFill>
                  <a:srgbClr val="FF0000"/>
                </a:solidFill>
                <a:cs typeface="Arial" charset="0"/>
              </a:rPr>
            </a:br>
            <a:r>
              <a:rPr lang="en-US" dirty="0">
                <a:cs typeface="Arial" charset="0"/>
              </a:rPr>
              <a:t>G:    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         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</a:t>
            </a:r>
            <a:br>
              <a:rPr lang="en-US" dirty="0">
                <a:solidFill>
                  <a:srgbClr val="FF0000"/>
                </a:solidFill>
                <a:cs typeface="Arial" charset="0"/>
              </a:rPr>
            </a:br>
            <a:r>
              <a:rPr lang="en-US" dirty="0">
                <a:cs typeface="Arial" charset="0"/>
              </a:rPr>
              <a:t>F</a:t>
            </a:r>
            <a:r>
              <a:rPr lang="en-US" baseline="-25000" dirty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:          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aa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               100%</a:t>
            </a:r>
          </a:p>
          <a:p>
            <a:pPr marL="609600" indent="-609600">
              <a:buFontTx/>
              <a:buAutoNum type="arabicParenR"/>
            </a:pPr>
            <a:r>
              <a:rPr lang="en-US" dirty="0">
                <a:cs typeface="Arial" charset="0"/>
              </a:rPr>
              <a:t>P: ♀ </a:t>
            </a:r>
            <a:r>
              <a:rPr lang="en-US" dirty="0" err="1">
                <a:cs typeface="Arial" charset="0"/>
              </a:rPr>
              <a:t>A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</a:t>
            </a:r>
            <a:r>
              <a:rPr lang="en-US" dirty="0"/>
              <a:t>x </a:t>
            </a:r>
            <a:r>
              <a:rPr lang="en-US" dirty="0">
                <a:cs typeface="Arial" charset="0"/>
              </a:rPr>
              <a:t>♂ 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aa</a:t>
            </a:r>
            <a:br>
              <a:rPr lang="en-US" dirty="0">
                <a:solidFill>
                  <a:srgbClr val="FF0000"/>
                </a:solidFill>
                <a:cs typeface="Arial" charset="0"/>
              </a:rPr>
            </a:br>
            <a:r>
              <a:rPr lang="en-US" dirty="0">
                <a:cs typeface="Arial" charset="0"/>
              </a:rPr>
              <a:t>G:    </a:t>
            </a:r>
            <a:r>
              <a:rPr lang="en-US" dirty="0" err="1">
                <a:cs typeface="Arial" charset="0"/>
              </a:rPr>
              <a:t>A,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      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a</a:t>
            </a:r>
            <a:br>
              <a:rPr lang="en-US" dirty="0">
                <a:solidFill>
                  <a:srgbClr val="FF0000"/>
                </a:solidFill>
                <a:cs typeface="Arial" charset="0"/>
              </a:rPr>
            </a:br>
            <a:r>
              <a:rPr lang="en-US" dirty="0">
                <a:cs typeface="Arial" charset="0"/>
              </a:rPr>
              <a:t>F</a:t>
            </a:r>
            <a:r>
              <a:rPr lang="en-US" baseline="-25000" dirty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: </a:t>
            </a:r>
            <a:r>
              <a:rPr lang="en-US" dirty="0" err="1">
                <a:cs typeface="Arial" charset="0"/>
              </a:rPr>
              <a:t>A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aa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                    50%</a:t>
            </a:r>
            <a:endParaRPr lang="ru-RU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1205" name="Line 4"/>
          <p:cNvSpPr>
            <a:spLocks noChangeShapeType="1"/>
          </p:cNvSpPr>
          <p:nvPr/>
        </p:nvSpPr>
        <p:spPr bwMode="auto">
          <a:xfrm>
            <a:off x="2063751" y="3141663"/>
            <a:ext cx="504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6" name="Line 5"/>
          <p:cNvSpPr>
            <a:spLocks noChangeShapeType="1"/>
          </p:cNvSpPr>
          <p:nvPr/>
        </p:nvSpPr>
        <p:spPr bwMode="auto">
          <a:xfrm>
            <a:off x="1992313" y="4724400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7" name="AutoShape 6"/>
          <p:cNvSpPr>
            <a:spLocks noChangeArrowheads="1"/>
          </p:cNvSpPr>
          <p:nvPr/>
        </p:nvSpPr>
        <p:spPr bwMode="auto">
          <a:xfrm>
            <a:off x="7680325" y="2133601"/>
            <a:ext cx="1079500" cy="574675"/>
          </a:xfrm>
          <a:prstGeom prst="leftArrow">
            <a:avLst>
              <a:gd name="adj1" fmla="val 50000"/>
              <a:gd name="adj2" fmla="val 469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9120189" y="2133600"/>
            <a:ext cx="9637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Чаще</a:t>
            </a:r>
            <a:br>
              <a:rPr lang="ru-RU" b="1"/>
            </a:br>
            <a:r>
              <a:rPr lang="ru-RU" b="1"/>
              <a:t>всего</a:t>
            </a:r>
          </a:p>
          <a:p>
            <a:r>
              <a:rPr lang="ru-RU" b="1"/>
              <a:t>при </a:t>
            </a:r>
            <a:br>
              <a:rPr lang="ru-RU" b="1"/>
            </a:br>
            <a:r>
              <a:rPr lang="ru-RU" b="1"/>
              <a:t>заболе-</a:t>
            </a:r>
            <a:br>
              <a:rPr lang="ru-RU" b="1"/>
            </a:br>
            <a:r>
              <a:rPr lang="ru-RU" b="1"/>
              <a:t>ваниях!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idx="1"/>
          </p:nvPr>
        </p:nvSpPr>
        <p:spPr>
          <a:xfrm>
            <a:off x="6168008" y="1"/>
            <a:ext cx="4499992" cy="685799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/>
              <a:t>Признаки </a:t>
            </a:r>
            <a:r>
              <a:rPr lang="ru-RU" b="1" dirty="0">
                <a:solidFill>
                  <a:schemeClr val="accent2"/>
                </a:solidFill>
              </a:rPr>
              <a:t>аутосомно-рецессивного наследования:</a:t>
            </a:r>
            <a:endParaRPr lang="ru-RU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b="1" dirty="0"/>
              <a:t>Пораженные дети обычно рождаются от непораженных родителей </a:t>
            </a:r>
          </a:p>
          <a:p>
            <a:pPr lvl="1" eaLnBrk="1" hangingPunct="1">
              <a:lnSpc>
                <a:spcPct val="90000"/>
              </a:lnSpc>
            </a:pPr>
            <a:r>
              <a:rPr lang="ru-RU" b="1" dirty="0"/>
              <a:t>Родители пораженных людей обычно являются </a:t>
            </a:r>
            <a:r>
              <a:rPr lang="ru-RU" b="1" dirty="0" err="1"/>
              <a:t>асимптоматичными</a:t>
            </a:r>
            <a:r>
              <a:rPr lang="ru-RU" b="1" dirty="0"/>
              <a:t> носителями </a:t>
            </a:r>
          </a:p>
          <a:p>
            <a:pPr lvl="1" eaLnBrk="1" hangingPunct="1">
              <a:lnSpc>
                <a:spcPct val="90000"/>
              </a:lnSpc>
            </a:pPr>
            <a:r>
              <a:rPr lang="ru-RU" b="1" dirty="0"/>
              <a:t>Повышенный риск развития заболевания имеет место при близком родстве родителей </a:t>
            </a:r>
          </a:p>
          <a:p>
            <a:pPr lvl="1" eaLnBrk="1" hangingPunct="1">
              <a:lnSpc>
                <a:spcPct val="90000"/>
              </a:lnSpc>
            </a:pPr>
            <a:r>
              <a:rPr lang="ru-RU" b="1" dirty="0"/>
              <a:t>Поражаются люди обоих полов </a:t>
            </a:r>
          </a:p>
          <a:p>
            <a:pPr lvl="1" eaLnBrk="1" hangingPunct="1">
              <a:lnSpc>
                <a:spcPct val="90000"/>
              </a:lnSpc>
            </a:pPr>
            <a:r>
              <a:rPr lang="ru-RU" b="1" dirty="0"/>
              <a:t>Вероятность рождения больного ребенка составляет 25%</a:t>
            </a:r>
            <a:r>
              <a:rPr lang="ru-RU" dirty="0"/>
              <a:t>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1124745"/>
            <a:ext cx="36877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/>
              <a:t>Аутосомно-рецессивные признаки у человека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67608" y="1600201"/>
            <a:ext cx="3452192" cy="49244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>
                <a:solidFill>
                  <a:schemeClr val="accent2"/>
                </a:solidFill>
              </a:rPr>
              <a:t>Нормальные признаки</a:t>
            </a:r>
            <a:r>
              <a:rPr lang="ru-RU" sz="3200" b="1" dirty="0"/>
              <a:t>:</a:t>
            </a:r>
          </a:p>
          <a:p>
            <a:pPr lvl="1" eaLnBrk="1" hangingPunct="1"/>
            <a:r>
              <a:rPr lang="ru-RU" sz="2800" dirty="0"/>
              <a:t>мягкие прямые волосы</a:t>
            </a:r>
          </a:p>
          <a:p>
            <a:pPr lvl="1" eaLnBrk="1" hangingPunct="1"/>
            <a:r>
              <a:rPr lang="ru-RU" sz="2800" dirty="0"/>
              <a:t>курносый нос</a:t>
            </a:r>
          </a:p>
          <a:p>
            <a:pPr lvl="1" eaLnBrk="1" hangingPunct="1"/>
            <a:r>
              <a:rPr lang="ru-RU" sz="2800" dirty="0"/>
              <a:t>светлые глаза</a:t>
            </a:r>
          </a:p>
          <a:p>
            <a:pPr lvl="1" eaLnBrk="1" hangingPunct="1"/>
            <a:r>
              <a:rPr lang="ru-RU" sz="2800" dirty="0"/>
              <a:t>тонкая кожа </a:t>
            </a:r>
          </a:p>
        </p:txBody>
      </p:sp>
      <p:sp>
        <p:nvSpPr>
          <p:cNvPr id="5325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2200" y="1600200"/>
            <a:ext cx="4038600" cy="49974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Патологические признаки</a:t>
            </a:r>
          </a:p>
          <a:p>
            <a:pPr lvl="1" eaLnBrk="1" hangingPunct="1"/>
            <a:r>
              <a:rPr lang="ru-RU" sz="2800" dirty="0"/>
              <a:t>многие болезни обмена веществ: фенилкетонурия, </a:t>
            </a:r>
            <a:r>
              <a:rPr lang="ru-RU" sz="2800" dirty="0" err="1"/>
              <a:t>галактоземия</a:t>
            </a:r>
            <a:r>
              <a:rPr lang="ru-RU" sz="2800" dirty="0"/>
              <a:t>, </a:t>
            </a:r>
            <a:r>
              <a:rPr lang="ru-RU" sz="2800" dirty="0" err="1"/>
              <a:t>гистидинемия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02" y="84841"/>
            <a:ext cx="8868313" cy="6688317"/>
          </a:xfrm>
        </p:spPr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>
                <a:solidFill>
                  <a:srgbClr val="990000"/>
                </a:solidFill>
              </a:rPr>
              <a:t>1902 г. А. </a:t>
            </a:r>
            <a:r>
              <a:rPr lang="ru-RU" dirty="0" err="1">
                <a:solidFill>
                  <a:srgbClr val="990000"/>
                </a:solidFill>
              </a:rPr>
              <a:t>Гаррод</a:t>
            </a:r>
            <a:r>
              <a:rPr lang="ru-RU" dirty="0">
                <a:solidFill>
                  <a:srgbClr val="990000"/>
                </a:solidFill>
              </a:rPr>
              <a:t> </a:t>
            </a:r>
            <a:r>
              <a:rPr lang="ru-RU" dirty="0"/>
              <a:t>начал публикации о врожденных аномалиях метаболизма у человека.</a:t>
            </a:r>
          </a:p>
          <a:p>
            <a:endParaRPr lang="ru-RU" dirty="0"/>
          </a:p>
          <a:p>
            <a:r>
              <a:rPr lang="ru-RU" dirty="0"/>
              <a:t>известно </a:t>
            </a:r>
            <a:r>
              <a:rPr lang="ru-RU" dirty="0">
                <a:solidFill>
                  <a:srgbClr val="990000"/>
                </a:solidFill>
              </a:rPr>
              <a:t>более 100 видов метаболических аномалий </a:t>
            </a:r>
            <a:r>
              <a:rPr lang="ru-RU" dirty="0"/>
              <a:t>у человека, наследующихся по менделевской моногибридной схеме.</a:t>
            </a:r>
          </a:p>
          <a:p>
            <a:pPr lvl="1"/>
            <a:r>
              <a:rPr lang="ru-RU" dirty="0" err="1"/>
              <a:t>Гала́ктоземи́я</a:t>
            </a:r>
            <a:r>
              <a:rPr lang="ru-RU" dirty="0"/>
              <a:t> - наследственное заболевание, в основе которого лежит нарушение обмена веществ на пути преобразования галактозы в глюкозу</a:t>
            </a:r>
          </a:p>
          <a:p>
            <a:pPr lvl="2"/>
            <a:r>
              <a:rPr lang="ru-RU" dirty="0">
                <a:solidFill>
                  <a:srgbClr val="990000"/>
                </a:solidFill>
              </a:rPr>
              <a:t>Галактозо-1 </a:t>
            </a:r>
            <a:r>
              <a:rPr lang="ru-RU" dirty="0" err="1">
                <a:solidFill>
                  <a:srgbClr val="990000"/>
                </a:solidFill>
              </a:rPr>
              <a:t>фосфатуридилтрансфераза</a:t>
            </a:r>
            <a:endParaRPr lang="ru-RU" dirty="0">
              <a:solidFill>
                <a:srgbClr val="990000"/>
              </a:solidFill>
            </a:endParaRPr>
          </a:p>
          <a:p>
            <a:pPr lvl="1"/>
            <a:r>
              <a:rPr lang="ru-RU" dirty="0" err="1"/>
              <a:t>Фенилкетонури́я</a:t>
            </a:r>
            <a:r>
              <a:rPr lang="ru-RU" dirty="0"/>
              <a:t> - наследственное заболевание группы ферментопатий, связанное с нарушением метаболизма аминокислот, главным образом </a:t>
            </a:r>
            <a:r>
              <a:rPr lang="ru-RU" dirty="0" err="1"/>
              <a:t>фенилаланина</a:t>
            </a:r>
            <a:r>
              <a:rPr lang="ru-RU" dirty="0"/>
              <a:t>.</a:t>
            </a:r>
          </a:p>
          <a:p>
            <a:r>
              <a:rPr lang="ru-RU" i="1" dirty="0" err="1">
                <a:solidFill>
                  <a:srgbClr val="A50021"/>
                </a:solidFill>
              </a:rPr>
              <a:t>гемоглабинопатии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/>
              <a:t>человека – «болезни гемоглобина».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915" y="84841"/>
            <a:ext cx="2934878" cy="3130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96" y="3322188"/>
            <a:ext cx="3310717" cy="334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371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25" y="1033772"/>
            <a:ext cx="5010834" cy="5010834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5CB54D21-B8F7-4D2D-BDF4-3049B4DBC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" y="511071"/>
            <a:ext cx="6862714" cy="5946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660033"/>
                </a:solidFill>
              </a:rPr>
              <a:t>Синдром Тея-Сакса</a:t>
            </a:r>
          </a:p>
          <a:p>
            <a:pPr marL="0" indent="0" algn="ctr">
              <a:buNone/>
            </a:pPr>
            <a:endParaRPr lang="ru-RU" b="1" dirty="0">
              <a:solidFill>
                <a:srgbClr val="660033"/>
              </a:solidFill>
            </a:endParaRPr>
          </a:p>
          <a:p>
            <a:r>
              <a:rPr lang="ru-RU" dirty="0" err="1">
                <a:solidFill>
                  <a:srgbClr val="800000"/>
                </a:solidFill>
              </a:rPr>
              <a:t>аа</a:t>
            </a:r>
            <a:r>
              <a:rPr lang="ru-RU" dirty="0"/>
              <a:t> – тяжелое нарушение липидного обмена</a:t>
            </a:r>
          </a:p>
          <a:p>
            <a:pPr lvl="1"/>
            <a:r>
              <a:rPr lang="ru-RU" dirty="0"/>
              <a:t> смерть в течение первых трех лет жизни</a:t>
            </a:r>
          </a:p>
          <a:p>
            <a:pPr lvl="1"/>
            <a:r>
              <a:rPr lang="ru-RU" dirty="0"/>
              <a:t> нарушения обусловлены дефектностью фермента </a:t>
            </a:r>
            <a:r>
              <a:rPr lang="ru-RU" b="1" dirty="0" err="1">
                <a:solidFill>
                  <a:srgbClr val="660033"/>
                </a:solidFill>
              </a:rPr>
              <a:t>гексоаминидазы</a:t>
            </a:r>
            <a:r>
              <a:rPr lang="ru-RU" dirty="0"/>
              <a:t>, участвующего в обмене липидов.</a:t>
            </a:r>
          </a:p>
          <a:p>
            <a:pPr lvl="1"/>
            <a:endParaRPr lang="ru-RU" dirty="0"/>
          </a:p>
          <a:p>
            <a:r>
              <a:rPr lang="ru-RU" dirty="0" err="1">
                <a:solidFill>
                  <a:srgbClr val="800000"/>
                </a:solidFill>
              </a:rPr>
              <a:t>Аа</a:t>
            </a:r>
            <a:r>
              <a:rPr lang="ru-RU" dirty="0"/>
              <a:t> – только одна копия мутантного гена </a:t>
            </a:r>
          </a:p>
          <a:p>
            <a:pPr lvl="1"/>
            <a:r>
              <a:rPr lang="ru-RU" dirty="0"/>
              <a:t>фенотипически они нормальны</a:t>
            </a:r>
          </a:p>
          <a:p>
            <a:pPr lvl="1"/>
            <a:r>
              <a:rPr lang="ru-RU" dirty="0"/>
              <a:t>активность фермента у них снижена наполовину</a:t>
            </a:r>
          </a:p>
        </p:txBody>
      </p:sp>
    </p:spTree>
    <p:extLst>
      <p:ext uri="{BB962C8B-B14F-4D97-AF65-F5344CB8AC3E}">
        <p14:creationId xmlns:p14="http://schemas.microsoft.com/office/powerpoint/2010/main" val="3421725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55" y="108155"/>
            <a:ext cx="6951407" cy="6749845"/>
          </a:xfrm>
        </p:spPr>
        <p:txBody>
          <a:bodyPr>
            <a:normAutofit/>
          </a:bodyPr>
          <a:lstStyle/>
          <a:p>
            <a:r>
              <a:rPr lang="ru-RU" dirty="0"/>
              <a:t>У человека – рецессивный ген определяющий </a:t>
            </a:r>
            <a:r>
              <a:rPr lang="ru-RU" dirty="0" err="1"/>
              <a:t>фенилкетонурию</a:t>
            </a:r>
            <a:r>
              <a:rPr lang="ru-RU" dirty="0"/>
              <a:t> – болезнь, приводящую к серьезным умственным нарушениям.</a:t>
            </a:r>
            <a:endParaRPr lang="en-US" dirty="0"/>
          </a:p>
          <a:p>
            <a:endParaRPr lang="en-US" dirty="0"/>
          </a:p>
          <a:p>
            <a:r>
              <a:rPr lang="ru-RU" dirty="0"/>
              <a:t>Нормальный ген кодирует фермент, синтезирующий тирозин из </a:t>
            </a:r>
            <a:r>
              <a:rPr lang="ru-RU" dirty="0" err="1"/>
              <a:t>фенилаланина</a:t>
            </a:r>
            <a:endParaRPr lang="en-US" dirty="0"/>
          </a:p>
          <a:p>
            <a:endParaRPr lang="en-US" dirty="0"/>
          </a:p>
          <a:p>
            <a:r>
              <a:rPr lang="ru-RU" dirty="0"/>
              <a:t>У больных </a:t>
            </a:r>
            <a:r>
              <a:rPr lang="ru-RU" dirty="0" err="1"/>
              <a:t>фенилаланин</a:t>
            </a:r>
            <a:r>
              <a:rPr lang="ru-RU" dirty="0"/>
              <a:t> накапливается в крови.</a:t>
            </a:r>
          </a:p>
          <a:p>
            <a:endParaRPr lang="en-US" dirty="0"/>
          </a:p>
          <a:p>
            <a:r>
              <a:rPr lang="ru-RU" dirty="0"/>
              <a:t>В результате: нарушение развития мозга, что приводит к уменьшению размеров головы и </a:t>
            </a:r>
            <a:r>
              <a:rPr lang="ru-RU" dirty="0">
                <a:solidFill>
                  <a:srgbClr val="800000"/>
                </a:solidFill>
              </a:rPr>
              <a:t>снижению </a:t>
            </a:r>
            <a:r>
              <a:rPr lang="en-US" dirty="0">
                <a:solidFill>
                  <a:srgbClr val="800000"/>
                </a:solidFill>
              </a:rPr>
              <a:t>IQ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B6833E-0724-4590-ACEF-F4022176A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536" y="0"/>
            <a:ext cx="4855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6B3B685-048D-411C-AC37-56D8F95D4795}"/>
              </a:ext>
            </a:extLst>
          </p:cNvPr>
          <p:cNvGraphicFramePr>
            <a:graphicFrameLocks noGrp="1"/>
          </p:cNvGraphicFramePr>
          <p:nvPr/>
        </p:nvGraphicFramePr>
        <p:xfrm>
          <a:off x="1703389" y="260350"/>
          <a:ext cx="8713787" cy="57784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6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6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Альтернативные признаки 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взаимоисключающие, контрастные проявления  одного признака   (цвет глаз: карие- голубые).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Анализирующее скрещивание 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скрещивание особи с неизвестным генотипом с особью гомозиготной по рецессивному признаку для установления генотипа испытуемого.</a:t>
                      </a: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Возвратное скрещивание 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скрещивание потомков с одним из родителей.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Чистые линии  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это организмы, не дающие  расщепления при скрещивании с такими же по генотипу, т.е. они являются гомозиготными по данному признаку.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6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Гомозиготный организм 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это такой организм, в гомологичных хромосомах которого находятся одинаковые аллельные гены, контролирующие развитие одного признака. Такой организм дает один тип гамет и не дает расщепление в потомстве.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Гетерозиготный организм 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это такой организм, в гомологичных хромосомах которого находятся разные аллельные гены, контролирующие развитие одного признака. Такой организм дает два типа гамет  и расщепление в потомстве.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imptomed.ru/upload/content/diagnostika-fenilketonur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67" y="1046091"/>
            <a:ext cx="6286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" y="0"/>
            <a:ext cx="5991367" cy="6858000"/>
          </a:xfrm>
        </p:spPr>
        <p:txBody>
          <a:bodyPr>
            <a:normAutofit/>
          </a:bodyPr>
          <a:lstStyle/>
          <a:p>
            <a:r>
              <a:rPr lang="ru-RU" dirty="0"/>
              <a:t>Люди, гомозиготные по этому гену и не подвергавшиеся лечению, отличаются от нормальных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по уровню содержания </a:t>
            </a:r>
            <a:r>
              <a:rPr lang="ru-RU" dirty="0" err="1"/>
              <a:t>фенилаланина</a:t>
            </a:r>
            <a:r>
              <a:rPr lang="ru-RU" dirty="0"/>
              <a:t> в крови,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по коэффициенту умственного развития (</a:t>
            </a:r>
            <a:r>
              <a:rPr lang="en-US" dirty="0">
                <a:solidFill>
                  <a:srgbClr val="800000"/>
                </a:solidFill>
              </a:rPr>
              <a:t>IQ</a:t>
            </a:r>
            <a:r>
              <a:rPr lang="en-US" dirty="0"/>
              <a:t>)</a:t>
            </a:r>
            <a:r>
              <a:rPr lang="ru-RU" dirty="0"/>
              <a:t>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размеру головы,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цвету волос</a:t>
            </a:r>
            <a:r>
              <a:rPr lang="en-US" dirty="0"/>
              <a:t> (</a:t>
            </a:r>
            <a:r>
              <a:rPr lang="ru-RU" dirty="0"/>
              <a:t>из тирозина образуется пигмент волос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dirty="0"/>
          </a:p>
          <a:p>
            <a:r>
              <a:rPr lang="ru-RU" dirty="0"/>
              <a:t>можно проследить влияние внешней среды на экспрессивность гена.</a:t>
            </a:r>
          </a:p>
          <a:p>
            <a:pPr marL="457200" lvl="1" indent="0">
              <a:buNone/>
            </a:pPr>
            <a:r>
              <a:rPr lang="ru-RU" dirty="0"/>
              <a:t>больные дети, которые с рождения находятся на диете с пониженным содержанием </a:t>
            </a:r>
            <a:r>
              <a:rPr lang="ru-RU" dirty="0" err="1"/>
              <a:t>фенилаланина</a:t>
            </a:r>
            <a:r>
              <a:rPr lang="ru-RU" dirty="0"/>
              <a:t>, становятся практически здоровыми людьми.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8267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639617" y="1600201"/>
            <a:ext cx="7777559" cy="4525963"/>
          </a:xfrm>
        </p:spPr>
        <p:txBody>
          <a:bodyPr/>
          <a:lstStyle/>
          <a:p>
            <a:pPr eaLnBrk="1" hangingPunct="1"/>
            <a:r>
              <a:rPr lang="ru-RU" dirty="0"/>
              <a:t>Помимо аутосомно-доминантного и аутосомно-рецессивного типов наследования у человека выявляются также </a:t>
            </a:r>
          </a:p>
          <a:p>
            <a:pPr lvl="1" eaLnBrk="1" hangingPunct="1"/>
            <a:r>
              <a:rPr lang="ru-RU" i="1" dirty="0"/>
              <a:t>неполное доминирование, </a:t>
            </a:r>
          </a:p>
          <a:p>
            <a:pPr lvl="1" eaLnBrk="1" hangingPunct="1"/>
            <a:r>
              <a:rPr lang="ru-RU" i="1" dirty="0" err="1"/>
              <a:t>кодоминирование</a:t>
            </a:r>
            <a:r>
              <a:rPr lang="ru-RU" i="1" dirty="0"/>
              <a:t> </a:t>
            </a:r>
          </a:p>
          <a:p>
            <a:pPr lvl="1" eaLnBrk="1" hangingPunct="1"/>
            <a:r>
              <a:rPr lang="ru-RU" i="1" dirty="0"/>
              <a:t>сверхдоминирование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</a:rPr>
              <a:t>Плейотропия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/>
              <a:t>Считается, что конкретный ген определяет развитие одного определенного признака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Однако, </a:t>
            </a:r>
            <a:r>
              <a:rPr lang="ru-RU" sz="2400" b="1"/>
              <a:t>известны гены</a:t>
            </a:r>
            <a:r>
              <a:rPr lang="ru-RU" sz="2400"/>
              <a:t>, которые влияют не только на признаки, связанные с ними, но также </a:t>
            </a:r>
            <a:r>
              <a:rPr lang="ru-RU" sz="2400" b="1"/>
              <a:t>могут оказывать влияние на развитие других признаков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Такой ген вызывает проявление своего специфического признака (основной эффект) и связанных с ним других признаков (вторичный эффект)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Зависимость нескольких признаков от одного гена называется </a:t>
            </a:r>
            <a:r>
              <a:rPr lang="ru-RU" sz="2400" b="1">
                <a:solidFill>
                  <a:srgbClr val="FF3300"/>
                </a:solidFill>
              </a:rPr>
              <a:t>плейотропией</a:t>
            </a:r>
            <a:r>
              <a:rPr lang="ru-RU" sz="2400"/>
              <a:t>, а ген, имеющий множественное фенотипическое воздействие, называется </a:t>
            </a:r>
            <a:r>
              <a:rPr lang="ru-RU" sz="2400" b="1">
                <a:solidFill>
                  <a:srgbClr val="FF3300"/>
                </a:solidFill>
              </a:rPr>
              <a:t>плейотропным геном</a:t>
            </a:r>
            <a:r>
              <a:rPr lang="ru-RU" sz="2400" b="1"/>
              <a:t> </a:t>
            </a:r>
            <a:r>
              <a:rPr lang="ru-RU" sz="2400"/>
              <a:t>(гр. </a:t>
            </a:r>
            <a:r>
              <a:rPr lang="en-US" sz="2400"/>
              <a:t>pleios</a:t>
            </a:r>
            <a:r>
              <a:rPr lang="ru-RU" sz="2400"/>
              <a:t> -полный, </a:t>
            </a:r>
            <a:r>
              <a:rPr lang="en-US" sz="2400"/>
              <a:t>tropos</a:t>
            </a:r>
            <a:r>
              <a:rPr lang="ru-RU" sz="2400"/>
              <a:t> - способ)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535710" y="1939224"/>
            <a:ext cx="7654305" cy="4652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/>
              <a:t>Наиболее ярким примером </a:t>
            </a:r>
            <a:r>
              <a:rPr lang="ru-RU" sz="2400" dirty="0" err="1"/>
              <a:t>плейотропного</a:t>
            </a:r>
            <a:r>
              <a:rPr lang="ru-RU" sz="2400" dirty="0"/>
              <a:t> действия гена у человека является </a:t>
            </a:r>
            <a:r>
              <a:rPr lang="ru-RU" sz="2400" b="1" dirty="0"/>
              <a:t>синдром </a:t>
            </a:r>
            <a:r>
              <a:rPr lang="ru-RU" sz="2400" b="1" dirty="0" err="1"/>
              <a:t>Марфана</a:t>
            </a:r>
            <a:r>
              <a:rPr lang="ru-RU" sz="2400" dirty="0"/>
              <a:t>. </a:t>
            </a:r>
            <a:r>
              <a:rPr lang="ru-RU" sz="2400" dirty="0" err="1"/>
              <a:t>Арахнодактилия</a:t>
            </a:r>
            <a:r>
              <a:rPr lang="ru-RU" sz="2400" dirty="0"/>
              <a:t> («паучьи» пальцы) - один из симптомов синдрома </a:t>
            </a:r>
            <a:r>
              <a:rPr lang="ru-RU" sz="2400" dirty="0" err="1"/>
              <a:t>Марфана</a:t>
            </a:r>
            <a:r>
              <a:rPr lang="ru-RU" sz="2400" dirty="0"/>
              <a:t>. Другие симптомы: высокий рост из-за сильного удлинения конечностей, </a:t>
            </a:r>
            <a:r>
              <a:rPr lang="ru-RU" sz="2400" dirty="0" err="1"/>
              <a:t>гиперподвижность</a:t>
            </a:r>
            <a:r>
              <a:rPr lang="ru-RU" sz="2400" dirty="0"/>
              <a:t> суставов, ведущий к близорукости подвывих хрусталика, аневризма аорты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Синдром с одинаковой частотой встречается у мужчин и женщин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В основе лежит </a:t>
            </a:r>
            <a:r>
              <a:rPr lang="ru-RU" sz="2400" b="1" dirty="0"/>
              <a:t>дефект развития соединительной ткани</a:t>
            </a:r>
            <a:r>
              <a:rPr lang="ru-RU" sz="2400" dirty="0"/>
              <a:t>, возникающий на ранних этапах онтогенеза и приводящий к множественным фенотипическим проявлениям. 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143250" y="549276"/>
            <a:ext cx="5854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                             </a:t>
            </a:r>
            <a:r>
              <a:rPr lang="ru-RU" sz="2400" b="1"/>
              <a:t>→ Признак 1</a:t>
            </a:r>
          </a:p>
          <a:p>
            <a:r>
              <a:rPr lang="ru-RU" sz="2400" b="1"/>
              <a:t>Плейотропный ГЕН →  </a:t>
            </a:r>
            <a:r>
              <a:rPr lang="ru-RU" sz="2400" b="1">
                <a:cs typeface="Arial" charset="0"/>
              </a:rPr>
              <a:t>Признак 2</a:t>
            </a:r>
          </a:p>
          <a:p>
            <a:r>
              <a:rPr lang="ru-RU" sz="2400" b="1"/>
              <a:t>                                     → Признак 3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260350"/>
            <a:ext cx="52705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7464425" y="3284538"/>
            <a:ext cx="2323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Синдром Марфана</a:t>
            </a:r>
          </a:p>
        </p:txBody>
      </p:sp>
      <p:sp>
        <p:nvSpPr>
          <p:cNvPr id="82948" name="Line 6"/>
          <p:cNvSpPr>
            <a:spLocks noChangeShapeType="1"/>
          </p:cNvSpPr>
          <p:nvPr/>
        </p:nvSpPr>
        <p:spPr bwMode="auto">
          <a:xfrm flipH="1" flipV="1">
            <a:off x="6816725" y="1773238"/>
            <a:ext cx="863600" cy="14398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49" name="Line 7"/>
          <p:cNvSpPr>
            <a:spLocks noChangeShapeType="1"/>
          </p:cNvSpPr>
          <p:nvPr/>
        </p:nvSpPr>
        <p:spPr bwMode="auto">
          <a:xfrm flipH="1">
            <a:off x="6672264" y="3716339"/>
            <a:ext cx="935037" cy="8651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495601" y="0"/>
            <a:ext cx="5832425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err="1"/>
              <a:t>Плейотропное</a:t>
            </a:r>
            <a:r>
              <a:rPr lang="ru-RU" dirty="0"/>
              <a:t> действие характерно для многих наследственных патологий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/>
              <a:t>Определенные этапы метаболизма обеспечивают гены</a:t>
            </a:r>
          </a:p>
          <a:p>
            <a:pPr eaLnBrk="1" hangingPunct="1">
              <a:lnSpc>
                <a:spcPct val="90000"/>
              </a:lnSpc>
            </a:pPr>
            <a:r>
              <a:rPr lang="ru-RU" dirty="0"/>
              <a:t>Продукты метаболических реакций, в свою очередь регулируют, а возможно, и контролируют другие метаболические реакции</a:t>
            </a:r>
          </a:p>
          <a:p>
            <a:pPr eaLnBrk="1" hangingPunct="1">
              <a:lnSpc>
                <a:spcPct val="90000"/>
              </a:lnSpc>
            </a:pPr>
            <a:r>
              <a:rPr lang="ru-RU" dirty="0"/>
              <a:t>Поэтому нарушения метаболизма на одном этапе отразятся на последующих этапах, так что нарушение экспрессии одного гена окажет влияние на несколько элементарных признаков</a:t>
            </a:r>
          </a:p>
        </p:txBody>
      </p:sp>
      <p:grpSp>
        <p:nvGrpSpPr>
          <p:cNvPr id="83972" name="Group 8"/>
          <p:cNvGrpSpPr>
            <a:grpSpLocks/>
          </p:cNvGrpSpPr>
          <p:nvPr/>
        </p:nvGrpSpPr>
        <p:grpSpPr bwMode="auto">
          <a:xfrm>
            <a:off x="8543926" y="1125538"/>
            <a:ext cx="576263" cy="4679950"/>
            <a:chOff x="5057" y="709"/>
            <a:chExt cx="363" cy="2948"/>
          </a:xfrm>
        </p:grpSpPr>
        <p:sp>
          <p:nvSpPr>
            <p:cNvPr id="83980" name="AutoShape 4"/>
            <p:cNvSpPr>
              <a:spLocks noChangeArrowheads="1"/>
            </p:cNvSpPr>
            <p:nvPr/>
          </p:nvSpPr>
          <p:spPr bwMode="auto">
            <a:xfrm>
              <a:off x="5057" y="709"/>
              <a:ext cx="363" cy="635"/>
            </a:xfrm>
            <a:prstGeom prst="downArrow">
              <a:avLst>
                <a:gd name="adj1" fmla="val 50000"/>
                <a:gd name="adj2" fmla="val 437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1" name="AutoShape 5"/>
            <p:cNvSpPr>
              <a:spLocks noChangeArrowheads="1"/>
            </p:cNvSpPr>
            <p:nvPr/>
          </p:nvSpPr>
          <p:spPr bwMode="auto">
            <a:xfrm>
              <a:off x="5057" y="2296"/>
              <a:ext cx="363" cy="635"/>
            </a:xfrm>
            <a:prstGeom prst="downArrow">
              <a:avLst>
                <a:gd name="adj1" fmla="val 50000"/>
                <a:gd name="adj2" fmla="val 437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2" name="AutoShape 6"/>
            <p:cNvSpPr>
              <a:spLocks noChangeArrowheads="1"/>
            </p:cNvSpPr>
            <p:nvPr/>
          </p:nvSpPr>
          <p:spPr bwMode="auto">
            <a:xfrm>
              <a:off x="5057" y="1525"/>
              <a:ext cx="363" cy="635"/>
            </a:xfrm>
            <a:prstGeom prst="downArrow">
              <a:avLst>
                <a:gd name="adj1" fmla="val 50000"/>
                <a:gd name="adj2" fmla="val 437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3" name="AutoShape 7"/>
            <p:cNvSpPr>
              <a:spLocks noChangeArrowheads="1"/>
            </p:cNvSpPr>
            <p:nvPr/>
          </p:nvSpPr>
          <p:spPr bwMode="auto">
            <a:xfrm>
              <a:off x="5057" y="3022"/>
              <a:ext cx="363" cy="635"/>
            </a:xfrm>
            <a:prstGeom prst="downArrow">
              <a:avLst>
                <a:gd name="adj1" fmla="val 50000"/>
                <a:gd name="adj2" fmla="val 437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973" name="Line 9"/>
          <p:cNvSpPr>
            <a:spLocks noChangeShapeType="1"/>
          </p:cNvSpPr>
          <p:nvPr/>
        </p:nvSpPr>
        <p:spPr bwMode="auto">
          <a:xfrm>
            <a:off x="9336088" y="35004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74" name="Text Box 10"/>
          <p:cNvSpPr txBox="1">
            <a:spLocks noChangeArrowheads="1"/>
          </p:cNvSpPr>
          <p:nvPr/>
        </p:nvSpPr>
        <p:spPr bwMode="auto">
          <a:xfrm>
            <a:off x="8343901" y="5805488"/>
            <a:ext cx="2115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Норма     Патология</a:t>
            </a:r>
          </a:p>
        </p:txBody>
      </p:sp>
      <p:grpSp>
        <p:nvGrpSpPr>
          <p:cNvPr id="83975" name="Group 11"/>
          <p:cNvGrpSpPr>
            <a:grpSpLocks/>
          </p:cNvGrpSpPr>
          <p:nvPr/>
        </p:nvGrpSpPr>
        <p:grpSpPr bwMode="auto">
          <a:xfrm>
            <a:off x="9767888" y="1125538"/>
            <a:ext cx="576262" cy="4679950"/>
            <a:chOff x="5057" y="709"/>
            <a:chExt cx="363" cy="2948"/>
          </a:xfrm>
        </p:grpSpPr>
        <p:sp>
          <p:nvSpPr>
            <p:cNvPr id="83976" name="AutoShape 12"/>
            <p:cNvSpPr>
              <a:spLocks noChangeArrowheads="1"/>
            </p:cNvSpPr>
            <p:nvPr/>
          </p:nvSpPr>
          <p:spPr bwMode="auto">
            <a:xfrm>
              <a:off x="5057" y="709"/>
              <a:ext cx="363" cy="635"/>
            </a:xfrm>
            <a:prstGeom prst="downArrow">
              <a:avLst>
                <a:gd name="adj1" fmla="val 50000"/>
                <a:gd name="adj2" fmla="val 437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77" name="AutoShape 13"/>
            <p:cNvSpPr>
              <a:spLocks noChangeArrowheads="1"/>
            </p:cNvSpPr>
            <p:nvPr/>
          </p:nvSpPr>
          <p:spPr bwMode="auto">
            <a:xfrm>
              <a:off x="5057" y="2296"/>
              <a:ext cx="363" cy="635"/>
            </a:xfrm>
            <a:prstGeom prst="downArrow">
              <a:avLst>
                <a:gd name="adj1" fmla="val 50000"/>
                <a:gd name="adj2" fmla="val 4373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78" name="AutoShape 14"/>
            <p:cNvSpPr>
              <a:spLocks noChangeArrowheads="1"/>
            </p:cNvSpPr>
            <p:nvPr/>
          </p:nvSpPr>
          <p:spPr bwMode="auto">
            <a:xfrm>
              <a:off x="5057" y="1525"/>
              <a:ext cx="363" cy="635"/>
            </a:xfrm>
            <a:prstGeom prst="downArrow">
              <a:avLst>
                <a:gd name="adj1" fmla="val 50000"/>
                <a:gd name="adj2" fmla="val 4373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79" name="AutoShape 15"/>
            <p:cNvSpPr>
              <a:spLocks noChangeArrowheads="1"/>
            </p:cNvSpPr>
            <p:nvPr/>
          </p:nvSpPr>
          <p:spPr bwMode="auto">
            <a:xfrm>
              <a:off x="5057" y="3022"/>
              <a:ext cx="363" cy="635"/>
            </a:xfrm>
            <a:prstGeom prst="downArrow">
              <a:avLst>
                <a:gd name="adj1" fmla="val 50000"/>
                <a:gd name="adj2" fmla="val 4373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000" dirty="0">
                <a:solidFill>
                  <a:schemeClr val="accent2"/>
                </a:solidFill>
              </a:rPr>
              <a:t>Первичная и вторичная плейотропия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>
                <a:solidFill>
                  <a:schemeClr val="accent2"/>
                </a:solidFill>
              </a:rPr>
              <a:t>При первичной плейотропии</a:t>
            </a:r>
            <a:r>
              <a:rPr lang="ru-RU"/>
              <a:t> </a:t>
            </a:r>
            <a:r>
              <a:rPr lang="ru-RU" b="1"/>
              <a:t>ген проявляет свой множественный эффект</a:t>
            </a:r>
          </a:p>
          <a:p>
            <a:pPr eaLnBrk="1" hangingPunct="1">
              <a:lnSpc>
                <a:spcPct val="90000"/>
              </a:lnSpc>
            </a:pPr>
            <a:r>
              <a:rPr lang="ru-RU"/>
              <a:t>Например, при болезни Хартнупа мутация гена вызывает нарушение всасывания триптофана в кишечнике и его реабсорбцию в почечных канальцах</a:t>
            </a:r>
          </a:p>
          <a:p>
            <a:pPr eaLnBrk="1" hangingPunct="1">
              <a:lnSpc>
                <a:spcPct val="90000"/>
              </a:lnSpc>
            </a:pPr>
            <a:r>
              <a:rPr lang="ru-RU"/>
              <a:t>При этом поражаются и мембраны эпителиальных клеток кишечника, и  почечных канальцев с соответствующими нарушениями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567608" y="692151"/>
            <a:ext cx="7643192" cy="5434013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chemeClr val="accent2"/>
                </a:solidFill>
              </a:rPr>
              <a:t>При вторичной плейотропии</a:t>
            </a:r>
            <a:r>
              <a:rPr lang="ru-RU" dirty="0"/>
              <a:t> имеется одно первичное фенотипическое проявление гена, вслед за которым развивается ступенчатый процесс вторичных изменений, приводящий ко множественным эффектам</a:t>
            </a:r>
          </a:p>
          <a:p>
            <a:pPr eaLnBrk="1" hangingPunct="1"/>
            <a:r>
              <a:rPr lang="ru-RU" dirty="0"/>
              <a:t>Примером является </a:t>
            </a:r>
            <a:r>
              <a:rPr lang="ru-RU" dirty="0" err="1"/>
              <a:t>серповидноклеточная</a:t>
            </a:r>
            <a:r>
              <a:rPr lang="ru-RU" dirty="0"/>
              <a:t> анемия: анемия, </a:t>
            </a:r>
            <a:r>
              <a:rPr lang="ru-RU" dirty="0" err="1"/>
              <a:t>спленомегалия</a:t>
            </a:r>
            <a:r>
              <a:rPr lang="ru-RU" dirty="0"/>
              <a:t>, поражение кожи, сердца, печени и почек – </a:t>
            </a:r>
            <a:r>
              <a:rPr lang="ru-RU" i="1" dirty="0"/>
              <a:t>это вторичные эффекты</a:t>
            </a:r>
            <a:r>
              <a:rPr lang="ru-RU" dirty="0"/>
              <a:t>. </a:t>
            </a:r>
            <a:r>
              <a:rPr lang="ru-RU" i="1" dirty="0"/>
              <a:t>Первичный эффект</a:t>
            </a:r>
            <a:r>
              <a:rPr lang="ru-RU" dirty="0"/>
              <a:t> – аномалия гемоглобина</a:t>
            </a:r>
          </a:p>
          <a:p>
            <a:pPr eaLnBrk="1" hangingPunct="1"/>
            <a:r>
              <a:rPr lang="ru-RU" dirty="0"/>
              <a:t>Вторичная плейотропия более распространена, чем первичная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AutoShape 4"/>
          <p:cNvSpPr>
            <a:spLocks noChangeArrowheads="1"/>
          </p:cNvSpPr>
          <p:nvPr/>
        </p:nvSpPr>
        <p:spPr bwMode="auto">
          <a:xfrm>
            <a:off x="2855913" y="620713"/>
            <a:ext cx="2952750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Первичная плейотропия</a:t>
            </a:r>
          </a:p>
        </p:txBody>
      </p:sp>
      <p:sp>
        <p:nvSpPr>
          <p:cNvPr id="87044" name="AutoShape 5"/>
          <p:cNvSpPr>
            <a:spLocks noChangeArrowheads="1"/>
          </p:cNvSpPr>
          <p:nvPr/>
        </p:nvSpPr>
        <p:spPr bwMode="auto">
          <a:xfrm>
            <a:off x="6672263" y="620713"/>
            <a:ext cx="2952750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Вторичная плейотропия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2690814" y="1504951"/>
            <a:ext cx="72929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</a:t>
            </a:r>
            <a:r>
              <a:rPr lang="ru-RU" sz="2400" b="1"/>
              <a:t>ГЕН                                         ГЕН</a:t>
            </a:r>
          </a:p>
          <a:p>
            <a:r>
              <a:rPr lang="ru-RU" sz="2000"/>
              <a:t>                    </a:t>
            </a:r>
            <a:r>
              <a:rPr lang="ru-RU" sz="2400"/>
              <a:t>↓  				          ↓</a:t>
            </a:r>
            <a:endParaRPr lang="ru-RU" sz="2400">
              <a:cs typeface="Arial" charset="0"/>
            </a:endParaRPr>
          </a:p>
          <a:p>
            <a:r>
              <a:rPr lang="ru-RU" sz="2000"/>
              <a:t>              </a:t>
            </a:r>
            <a:r>
              <a:rPr lang="ru-RU" sz="2400"/>
              <a:t>Фермент                               Фермент</a:t>
            </a:r>
          </a:p>
          <a:p>
            <a:r>
              <a:rPr lang="ru-RU" sz="2400"/>
              <a:t>                 ↓ 	                   	                     ↓</a:t>
            </a:r>
          </a:p>
          <a:p>
            <a:r>
              <a:rPr lang="ru-RU" sz="2400"/>
              <a:t>       Цепь химических              Цепь химических </a:t>
            </a:r>
          </a:p>
          <a:p>
            <a:r>
              <a:rPr lang="ru-RU" sz="2400"/>
              <a:t>            реакций                                 реакций</a:t>
            </a:r>
          </a:p>
          <a:p>
            <a:r>
              <a:rPr lang="ru-RU" sz="2400"/>
              <a:t>					          ↓</a:t>
            </a:r>
          </a:p>
          <a:p>
            <a:r>
              <a:rPr lang="ru-RU" sz="2400"/>
              <a:t>                                                          Признак А</a:t>
            </a:r>
          </a:p>
          <a:p>
            <a:r>
              <a:rPr lang="ru-RU" sz="2400"/>
              <a:t>  				                     ↓</a:t>
            </a:r>
          </a:p>
          <a:p>
            <a:r>
              <a:rPr lang="ru-RU" sz="2400"/>
              <a:t>				              Признак В</a:t>
            </a:r>
          </a:p>
          <a:p>
            <a:r>
              <a:rPr lang="ru-RU" sz="2400"/>
              <a:t>					          ↓</a:t>
            </a:r>
          </a:p>
          <a:p>
            <a:r>
              <a:rPr lang="ru-RU" sz="2400"/>
              <a:t>					   Признак С</a:t>
            </a:r>
          </a:p>
        </p:txBody>
      </p:sp>
      <p:sp>
        <p:nvSpPr>
          <p:cNvPr id="87046" name="Line 7"/>
          <p:cNvSpPr>
            <a:spLocks noChangeShapeType="1"/>
          </p:cNvSpPr>
          <p:nvPr/>
        </p:nvSpPr>
        <p:spPr bwMode="auto">
          <a:xfrm flipH="1">
            <a:off x="2711451" y="3933825"/>
            <a:ext cx="1152525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>
            <a:off x="4295775" y="4076701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8" name="Line 9"/>
          <p:cNvSpPr>
            <a:spLocks noChangeShapeType="1"/>
          </p:cNvSpPr>
          <p:nvPr/>
        </p:nvSpPr>
        <p:spPr bwMode="auto">
          <a:xfrm>
            <a:off x="4656139" y="3933825"/>
            <a:ext cx="93503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9" name="Text Box 10"/>
          <p:cNvSpPr txBox="1">
            <a:spLocks noChangeArrowheads="1"/>
          </p:cNvSpPr>
          <p:nvPr/>
        </p:nvSpPr>
        <p:spPr bwMode="auto">
          <a:xfrm>
            <a:off x="1992314" y="5013326"/>
            <a:ext cx="40446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Признак А                 Признак С</a:t>
            </a:r>
          </a:p>
          <a:p>
            <a:r>
              <a:rPr lang="ru-RU" sz="2400"/>
              <a:t>                 Признак В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020" y="228647"/>
            <a:ext cx="7869072" cy="1325563"/>
          </a:xfrm>
        </p:spPr>
        <p:txBody>
          <a:bodyPr/>
          <a:lstStyle/>
          <a:p>
            <a:r>
              <a:rPr lang="ru-RU" b="1" dirty="0">
                <a:solidFill>
                  <a:srgbClr val="800080"/>
                </a:solidFill>
              </a:rPr>
              <a:t>Проявление экспрессии генов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757" y="1554210"/>
            <a:ext cx="9725167" cy="166820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990099"/>
                </a:solidFill>
              </a:rPr>
              <a:t>Хорея </a:t>
            </a:r>
            <a:r>
              <a:rPr lang="ru-RU" dirty="0" err="1">
                <a:solidFill>
                  <a:srgbClr val="990099"/>
                </a:solidFill>
              </a:rPr>
              <a:t>Гентингтона</a:t>
            </a:r>
            <a:r>
              <a:rPr lang="ru-RU" dirty="0">
                <a:solidFill>
                  <a:srgbClr val="990099"/>
                </a:solidFill>
              </a:rPr>
              <a:t> </a:t>
            </a:r>
            <a:r>
              <a:rPr lang="ru-RU" dirty="0"/>
              <a:t>– аутосомно доминантный тип</a:t>
            </a:r>
          </a:p>
          <a:p>
            <a:pPr lvl="1"/>
            <a:r>
              <a:rPr lang="ru-RU" dirty="0"/>
              <a:t>Поражение переднего отдела и коры головного мозга</a:t>
            </a:r>
          </a:p>
          <a:p>
            <a:pPr lvl="1"/>
            <a:r>
              <a:rPr lang="ru-RU" dirty="0"/>
              <a:t>Первые проявления в возрасте </a:t>
            </a:r>
            <a:r>
              <a:rPr lang="ru-RU" dirty="0">
                <a:solidFill>
                  <a:srgbClr val="990000"/>
                </a:solidFill>
              </a:rPr>
              <a:t>от 30 до 50 лет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5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creationwiki.org/images/1/1f/Genelocus.JPG">
            <a:extLst>
              <a:ext uri="{FF2B5EF4-FFF2-40B4-BE49-F238E27FC236}">
                <a16:creationId xmlns:a16="http://schemas.microsoft.com/office/drawing/2014/main" id="{C794D943-00DA-451A-8375-119F55F2A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286125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CFD9A0F3-03F3-4DBC-B014-46CE94493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25"/>
            <a:ext cx="33655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>
            <a:extLst>
              <a:ext uri="{FF2B5EF4-FFF2-40B4-BE49-F238E27FC236}">
                <a16:creationId xmlns:a16="http://schemas.microsoft.com/office/drawing/2014/main" id="{0C54A032-B90D-416D-98B8-3ECDD345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86189"/>
            <a:ext cx="33655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1">
            <a:extLst>
              <a:ext uri="{FF2B5EF4-FFF2-40B4-BE49-F238E27FC236}">
                <a16:creationId xmlns:a16="http://schemas.microsoft.com/office/drawing/2014/main" id="{7D0089F5-C317-4C51-B898-F51659B09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357189"/>
            <a:ext cx="758825" cy="369887"/>
          </a:xfrm>
          <a:prstGeom prst="rect">
            <a:avLst/>
          </a:prstGeom>
          <a:solidFill>
            <a:srgbClr val="FF66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мама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A003C6-3DB0-4C38-8524-B0590D9E354D}"/>
              </a:ext>
            </a:extLst>
          </p:cNvPr>
          <p:cNvSpPr txBox="1"/>
          <p:nvPr/>
        </p:nvSpPr>
        <p:spPr>
          <a:xfrm>
            <a:off x="2024064" y="3929063"/>
            <a:ext cx="64633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/>
              <a:t>папа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B424B1D-D246-46E4-A2B9-39E1D3EAE170}"/>
              </a:ext>
            </a:extLst>
          </p:cNvPr>
          <p:cNvCxnSpPr/>
          <p:nvPr/>
        </p:nvCxnSpPr>
        <p:spPr>
          <a:xfrm flipV="1">
            <a:off x="4595813" y="5357814"/>
            <a:ext cx="1143000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96D77F0-0D1A-4939-95B6-C705785762F5}"/>
              </a:ext>
            </a:extLst>
          </p:cNvPr>
          <p:cNvCxnSpPr/>
          <p:nvPr/>
        </p:nvCxnSpPr>
        <p:spPr>
          <a:xfrm>
            <a:off x="4452939" y="3286126"/>
            <a:ext cx="1785937" cy="500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22">
            <a:extLst>
              <a:ext uri="{FF2B5EF4-FFF2-40B4-BE49-F238E27FC236}">
                <a16:creationId xmlns:a16="http://schemas.microsoft.com/office/drawing/2014/main" id="{FE7AA937-55C0-4DA5-8F17-2C6CE730A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6" y="3786189"/>
            <a:ext cx="1952625" cy="369887"/>
          </a:xfrm>
          <a:prstGeom prst="rect">
            <a:avLst/>
          </a:prstGeom>
          <a:solidFill>
            <a:srgbClr val="FFC00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оплодотворение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255B5CF-75AE-4FA7-ADD5-BF2AF16227F7}"/>
              </a:ext>
            </a:extLst>
          </p:cNvPr>
          <p:cNvSpPr/>
          <p:nvPr/>
        </p:nvSpPr>
        <p:spPr>
          <a:xfrm>
            <a:off x="3952876" y="2643188"/>
            <a:ext cx="785813" cy="7858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AAC1899-9544-4FEE-82D6-350E16CA6CC0}"/>
              </a:ext>
            </a:extLst>
          </p:cNvPr>
          <p:cNvSpPr/>
          <p:nvPr/>
        </p:nvSpPr>
        <p:spPr>
          <a:xfrm>
            <a:off x="3952876" y="6000751"/>
            <a:ext cx="785813" cy="7143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252" name="Прямоугольник 1">
            <a:extLst>
              <a:ext uri="{FF2B5EF4-FFF2-40B4-BE49-F238E27FC236}">
                <a16:creationId xmlns:a16="http://schemas.microsoft.com/office/drawing/2014/main" id="{420FA277-05F4-479C-988A-FE26176B5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9" y="392113"/>
            <a:ext cx="30241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В диплоидном организме, у которого есть две копии каждой хромосомы, две аллели составляют генотип человека.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Человек наследует две аллели для каждого гена, один от каждого родителя.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109183"/>
            <a:ext cx="5865335" cy="6748817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660033"/>
                </a:solidFill>
              </a:rPr>
              <a:t>Болезнь </a:t>
            </a:r>
            <a:r>
              <a:rPr lang="ru-RU" b="1" dirty="0" err="1">
                <a:solidFill>
                  <a:srgbClr val="660033"/>
                </a:solidFill>
              </a:rPr>
              <a:t>Гентингтона</a:t>
            </a:r>
            <a:r>
              <a:rPr lang="ru-RU" b="1" dirty="0">
                <a:solidFill>
                  <a:srgbClr val="660033"/>
                </a:solidFill>
              </a:rPr>
              <a:t> </a:t>
            </a:r>
            <a:r>
              <a:rPr lang="ru-RU" dirty="0"/>
              <a:t>(первоначально </a:t>
            </a:r>
            <a:r>
              <a:rPr lang="ru-RU" dirty="0">
                <a:solidFill>
                  <a:srgbClr val="990099"/>
                </a:solidFill>
              </a:rPr>
              <a:t>хорея </a:t>
            </a:r>
            <a:r>
              <a:rPr lang="ru-RU" dirty="0" err="1">
                <a:solidFill>
                  <a:srgbClr val="990099"/>
                </a:solidFill>
              </a:rPr>
              <a:t>Гентингтона</a:t>
            </a:r>
            <a:r>
              <a:rPr lang="ru-RU" dirty="0"/>
              <a:t>) у человека наследуется по доминантно-аутосомному типу.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Поражение переднего отдела и коры головного мозга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Первые проявления в возрасте </a:t>
            </a:r>
            <a:r>
              <a:rPr lang="ru-RU" dirty="0">
                <a:solidFill>
                  <a:srgbClr val="990000"/>
                </a:solidFill>
              </a:rPr>
              <a:t>от 30 до 50 лет.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dirty="0"/>
          </a:p>
          <a:p>
            <a:pPr algn="just"/>
            <a:r>
              <a:rPr lang="ru-RU" dirty="0"/>
              <a:t>У </a:t>
            </a:r>
            <a:r>
              <a:rPr lang="ru-RU" dirty="0" err="1"/>
              <a:t>гетерозигот</a:t>
            </a:r>
            <a:r>
              <a:rPr lang="ru-RU" dirty="0"/>
              <a:t> по мутантному </a:t>
            </a:r>
            <a:r>
              <a:rPr lang="ru-RU" dirty="0" err="1"/>
              <a:t>аллелю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en-US" i="1" dirty="0" err="1">
                <a:solidFill>
                  <a:srgbClr val="993366"/>
                </a:solidFill>
              </a:rPr>
              <a:t>Hh</a:t>
            </a:r>
            <a:r>
              <a:rPr lang="ru-RU" dirty="0"/>
              <a:t>) это заболевание, поражающее нервную систему, развивается уже в зрелом возрасте (</a:t>
            </a:r>
            <a:r>
              <a:rPr lang="ru-RU" dirty="0">
                <a:solidFill>
                  <a:srgbClr val="990000"/>
                </a:solidFill>
              </a:rPr>
              <a:t>после 40 лет</a:t>
            </a:r>
            <a:r>
              <a:rPr lang="ru-RU" dirty="0"/>
              <a:t>), поэтому они обычно успевают оставить потомство.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23" y="920929"/>
            <a:ext cx="5769844" cy="47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881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" y="286603"/>
            <a:ext cx="7246961" cy="62896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неполная пенетрантности и варьирующая экспрессивность – проявление доминантного гена, вызывающего </a:t>
            </a:r>
            <a:r>
              <a:rPr lang="ru-RU" dirty="0">
                <a:solidFill>
                  <a:srgbClr val="990099"/>
                </a:solidFill>
              </a:rPr>
              <a:t>хорею </a:t>
            </a:r>
            <a:r>
              <a:rPr lang="ru-RU" dirty="0" err="1">
                <a:solidFill>
                  <a:srgbClr val="990099"/>
                </a:solidFill>
              </a:rPr>
              <a:t>Гентингтона</a:t>
            </a:r>
            <a:r>
              <a:rPr lang="ru-RU" dirty="0"/>
              <a:t> у человека.</a:t>
            </a:r>
          </a:p>
          <a:p>
            <a:endParaRPr lang="ru-RU" dirty="0"/>
          </a:p>
          <a:p>
            <a:pPr lvl="1"/>
            <a:r>
              <a:rPr lang="ru-RU" dirty="0"/>
              <a:t>непроизвольные подергивания головы, конечностей и туловища</a:t>
            </a:r>
          </a:p>
          <a:p>
            <a:pPr lvl="1"/>
            <a:r>
              <a:rPr lang="ru-RU" dirty="0"/>
              <a:t>Прогрессируя приводит к дегенеративным изменениям нервной системы, потере физических и умственных сил и смерти.</a:t>
            </a:r>
          </a:p>
          <a:p>
            <a:pPr lvl="1"/>
            <a:r>
              <a:rPr lang="ru-RU" dirty="0"/>
              <a:t>Возраст первого проявления – от младенчества до старости.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dirty="0"/>
          </a:p>
          <a:p>
            <a:r>
              <a:rPr lang="ru-RU" dirty="0"/>
              <a:t>Данный ген имеет неполную пенетрантность </a:t>
            </a:r>
          </a:p>
          <a:p>
            <a:pPr marL="457200" lvl="1" indent="0">
              <a:buNone/>
            </a:pPr>
            <a:r>
              <a:rPr lang="ru-RU" dirty="0"/>
              <a:t>у некоторых носителей он так и не проявляется</a:t>
            </a:r>
          </a:p>
        </p:txBody>
      </p:sp>
      <p:pic>
        <p:nvPicPr>
          <p:cNvPr id="15362" name="Picture 2" descr="http://neurodoc.ru/wp-content/uploads/2014/09/Horeja-Gentingt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86" y="1364776"/>
            <a:ext cx="4663976" cy="357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463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45529C-43D7-4642-B407-133B166C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34" y="5811678"/>
            <a:ext cx="9926320" cy="97504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C3300"/>
                </a:solidFill>
              </a:rPr>
              <a:t>Распределение 802 случаев хореи </a:t>
            </a:r>
            <a:r>
              <a:rPr lang="ru-RU" dirty="0" err="1">
                <a:solidFill>
                  <a:srgbClr val="CC3300"/>
                </a:solidFill>
              </a:rPr>
              <a:t>Гентингтона</a:t>
            </a:r>
            <a:r>
              <a:rPr lang="ru-RU" dirty="0">
                <a:solidFill>
                  <a:srgbClr val="CC3300"/>
                </a:solidFill>
              </a:rPr>
              <a:t> по возрасту начала заболевания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DBCDC2-BBCF-496B-993B-AFEA56520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0" y="558800"/>
            <a:ext cx="9714468" cy="4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356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60" y="293347"/>
            <a:ext cx="7070408" cy="64008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Мышечная дистрофия взрослых – </a:t>
            </a:r>
            <a:r>
              <a:rPr lang="ru-RU" b="1" dirty="0" err="1">
                <a:solidFill>
                  <a:srgbClr val="660033"/>
                </a:solidFill>
              </a:rPr>
              <a:t>миотонической</a:t>
            </a:r>
            <a:r>
              <a:rPr lang="ru-RU" b="1" dirty="0">
                <a:solidFill>
                  <a:srgbClr val="660033"/>
                </a:solidFill>
              </a:rPr>
              <a:t> дистрофии (МД</a:t>
            </a:r>
            <a:r>
              <a:rPr lang="ru-RU" dirty="0">
                <a:solidFill>
                  <a:srgbClr val="660033"/>
                </a:solidFill>
              </a:rPr>
              <a:t>).</a:t>
            </a:r>
          </a:p>
          <a:p>
            <a:pPr lvl="1" algn="just"/>
            <a:r>
              <a:rPr lang="ru-RU" dirty="0"/>
              <a:t>Аутосомно-доминантный тип, варьирование по тяжести.</a:t>
            </a:r>
          </a:p>
          <a:p>
            <a:pPr lvl="1" algn="just"/>
            <a:r>
              <a:rPr lang="ru-RU" dirty="0"/>
              <a:t>Средняя тяжесть: катаракта, небольшая мышечная слабость.</a:t>
            </a:r>
          </a:p>
          <a:p>
            <a:pPr lvl="1" algn="just"/>
            <a:r>
              <a:rPr lang="ru-RU" dirty="0"/>
              <a:t>Сильно пораженные: тяжелая миопатия, умственная отсталость.</a:t>
            </a:r>
          </a:p>
          <a:p>
            <a:pPr lvl="1" algn="just"/>
            <a:r>
              <a:rPr lang="ru-RU" dirty="0"/>
              <a:t>Наиболее тяжелые случаи: развивается вскоре после рождения и вскоре заканчивается смертью.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ru-RU" dirty="0"/>
          </a:p>
          <a:p>
            <a:pPr algn="just"/>
            <a:r>
              <a:rPr lang="ru-RU" dirty="0"/>
              <a:t>В </a:t>
            </a:r>
            <a:r>
              <a:rPr lang="ru-RU" dirty="0">
                <a:solidFill>
                  <a:srgbClr val="990000"/>
                </a:solidFill>
              </a:rPr>
              <a:t>1989 г. К. Дж. </a:t>
            </a:r>
            <a:r>
              <a:rPr lang="ru-RU" dirty="0" err="1">
                <a:solidFill>
                  <a:srgbClr val="990000"/>
                </a:solidFill>
              </a:rPr>
              <a:t>Наулер</a:t>
            </a:r>
            <a:r>
              <a:rPr lang="ru-RU" dirty="0">
                <a:solidFill>
                  <a:srgbClr val="990000"/>
                </a:solidFill>
              </a:rPr>
              <a:t> с сотрудниками </a:t>
            </a:r>
            <a:r>
              <a:rPr lang="ru-RU" dirty="0"/>
              <a:t>подтвердили, что тяжесть заболевания связана с возрастом появления первых его симптомов.</a:t>
            </a:r>
          </a:p>
        </p:txBody>
      </p:sp>
      <p:pic>
        <p:nvPicPr>
          <p:cNvPr id="8194" name="Picture 2" descr="http://nashynogi.ru/wp-content/uploads/2016/08/miop-d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89" y="1681218"/>
            <a:ext cx="4572105" cy="33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556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363" y="1091682"/>
            <a:ext cx="11722474" cy="4618653"/>
          </a:xfrm>
        </p:spPr>
        <p:txBody>
          <a:bodyPr/>
          <a:lstStyle/>
          <a:p>
            <a:r>
              <a:rPr lang="ru-RU" dirty="0"/>
              <a:t>Участок гена МД представлен в виде вариабельного числа повторов.</a:t>
            </a:r>
          </a:p>
          <a:p>
            <a:endParaRPr lang="ru-RU" dirty="0"/>
          </a:p>
          <a:p>
            <a:r>
              <a:rPr lang="ru-RU" dirty="0"/>
              <a:t>У здоровых людей около пяти копий этого участка.</a:t>
            </a:r>
          </a:p>
          <a:p>
            <a:endParaRPr lang="ru-RU" dirty="0"/>
          </a:p>
          <a:p>
            <a:r>
              <a:rPr lang="ru-RU" dirty="0"/>
              <a:t>У больных </a:t>
            </a:r>
            <a:r>
              <a:rPr lang="ru-RU" dirty="0">
                <a:solidFill>
                  <a:srgbClr val="990000"/>
                </a:solidFill>
              </a:rPr>
              <a:t>около 50</a:t>
            </a:r>
            <a:r>
              <a:rPr lang="ru-RU" dirty="0"/>
              <a:t>, а у тяжелобольных </a:t>
            </a:r>
            <a:r>
              <a:rPr lang="ru-RU" dirty="0">
                <a:solidFill>
                  <a:srgbClr val="990000"/>
                </a:solidFill>
              </a:rPr>
              <a:t>около 1000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 последующих поколениях происходит увеличение </a:t>
            </a:r>
            <a:r>
              <a:rPr lang="ru-RU" dirty="0" err="1"/>
              <a:t>копийности</a:t>
            </a:r>
            <a:r>
              <a:rPr lang="ru-RU" dirty="0"/>
              <a:t> этого участка гена.</a:t>
            </a:r>
          </a:p>
        </p:txBody>
      </p:sp>
    </p:spTree>
    <p:extLst>
      <p:ext uri="{BB962C8B-B14F-4D97-AF65-F5344CB8AC3E}">
        <p14:creationId xmlns:p14="http://schemas.microsoft.com/office/powerpoint/2010/main" val="33712701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365760"/>
            <a:ext cx="11610150" cy="6380480"/>
          </a:xfrm>
        </p:spPr>
        <p:txBody>
          <a:bodyPr>
            <a:normAutofit/>
          </a:bodyPr>
          <a:lstStyle/>
          <a:p>
            <a:r>
              <a:rPr lang="ru-RU" dirty="0"/>
              <a:t>Дифференциальный импринтинг человеческой </a:t>
            </a:r>
            <a:r>
              <a:rPr lang="ru-RU" dirty="0">
                <a:solidFill>
                  <a:srgbClr val="990000"/>
                </a:solidFill>
              </a:rPr>
              <a:t>хромосомы 15 </a:t>
            </a:r>
            <a:r>
              <a:rPr lang="ru-RU" dirty="0"/>
              <a:t>обусловил два наследственных заболевания.</a:t>
            </a:r>
          </a:p>
          <a:p>
            <a:r>
              <a:rPr lang="ru-RU" dirty="0"/>
              <a:t>происходит одинаковая по размеру </a:t>
            </a:r>
            <a:r>
              <a:rPr lang="ru-RU" dirty="0" err="1"/>
              <a:t>делеция</a:t>
            </a:r>
            <a:r>
              <a:rPr lang="ru-RU" dirty="0"/>
              <a:t> участка одной из гомологичных хромосом.</a:t>
            </a:r>
          </a:p>
          <a:p>
            <a:endParaRPr lang="ru-RU" dirty="0"/>
          </a:p>
          <a:p>
            <a:r>
              <a:rPr lang="ru-RU" b="1" dirty="0">
                <a:solidFill>
                  <a:srgbClr val="660033"/>
                </a:solidFill>
              </a:rPr>
              <a:t>Синдром </a:t>
            </a:r>
            <a:r>
              <a:rPr lang="ru-RU" b="1" dirty="0" err="1">
                <a:solidFill>
                  <a:srgbClr val="660033"/>
                </a:solidFill>
              </a:rPr>
              <a:t>Прадера</a:t>
            </a:r>
            <a:r>
              <a:rPr lang="ru-RU" b="1" dirty="0">
                <a:solidFill>
                  <a:srgbClr val="660033"/>
                </a:solidFill>
              </a:rPr>
              <a:t>-Вилли </a:t>
            </a:r>
            <a:r>
              <a:rPr lang="ru-RU" dirty="0"/>
              <a:t>проявляется только в тех случаях,  когда материнская хромосома остается </a:t>
            </a:r>
            <a:r>
              <a:rPr lang="ru-RU" dirty="0" err="1"/>
              <a:t>неделетированной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Умственная отсталость, неконтролируемый аппетит, ожирение, сахарный диабет.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dirty="0"/>
          </a:p>
          <a:p>
            <a:r>
              <a:rPr lang="ru-RU" dirty="0"/>
              <a:t>Если </a:t>
            </a:r>
            <a:r>
              <a:rPr lang="ru-RU" dirty="0" err="1"/>
              <a:t>делеция</a:t>
            </a:r>
            <a:r>
              <a:rPr lang="ru-RU" dirty="0"/>
              <a:t> не затрагивает отцовскую хромосому, то проявляется совершенно другой </a:t>
            </a:r>
            <a:r>
              <a:rPr lang="ru-RU" b="1" dirty="0">
                <a:solidFill>
                  <a:srgbClr val="660033"/>
                </a:solidFill>
              </a:rPr>
              <a:t>синдром </a:t>
            </a:r>
            <a:r>
              <a:rPr lang="ru-RU" b="1" dirty="0" err="1">
                <a:solidFill>
                  <a:srgbClr val="660033"/>
                </a:solidFill>
              </a:rPr>
              <a:t>Ангельмана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Нарушается адекватное поведение, умственная отсталость.</a:t>
            </a:r>
          </a:p>
        </p:txBody>
      </p:sp>
    </p:spTree>
    <p:extLst>
      <p:ext uri="{BB962C8B-B14F-4D97-AF65-F5344CB8AC3E}">
        <p14:creationId xmlns:p14="http://schemas.microsoft.com/office/powerpoint/2010/main" val="26377952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id="{C97E39FD-BA04-4E00-B60B-54090EF01C9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1" y="333376"/>
            <a:ext cx="8456613" cy="6572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/>
              <a:t>Генетическое определение пола</a:t>
            </a:r>
          </a:p>
        </p:txBody>
      </p:sp>
      <p:pic>
        <p:nvPicPr>
          <p:cNvPr id="46084" name="Picture 4" descr="F:\АГ\анимация\наследование пола.jpg">
            <a:extLst>
              <a:ext uri="{FF2B5EF4-FFF2-40B4-BE49-F238E27FC236}">
                <a16:creationId xmlns:a16="http://schemas.microsoft.com/office/drawing/2014/main" id="{0269857A-DB94-4935-827F-826BF522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58579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>
            <a:extLst>
              <a:ext uri="{FF2B5EF4-FFF2-40B4-BE49-F238E27FC236}">
                <a16:creationId xmlns:a16="http://schemas.microsoft.com/office/drawing/2014/main" id="{08E10F12-D61D-4A7F-9CE0-1E6F1BAF0E78}"/>
              </a:ext>
            </a:extLst>
          </p:cNvPr>
          <p:cNvSpPr txBox="1">
            <a:spLocks/>
          </p:cNvSpPr>
          <p:nvPr/>
        </p:nvSpPr>
        <p:spPr bwMode="auto">
          <a:xfrm>
            <a:off x="4500564" y="171450"/>
            <a:ext cx="53228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5050"/>
                </a:solidFill>
              </a:rPr>
              <a:t>Генетика пола</a:t>
            </a:r>
            <a:endParaRPr lang="en-US" altLang="ru-RU" b="1" i="1">
              <a:solidFill>
                <a:srgbClr val="FF5050"/>
              </a:solidFill>
            </a:endParaRPr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4AF4C2D8-494B-4C46-BE0F-8D47DA540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22251"/>
            <a:ext cx="198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Прямоугольник 3">
            <a:extLst>
              <a:ext uri="{FF2B5EF4-FFF2-40B4-BE49-F238E27FC236}">
                <a16:creationId xmlns:a16="http://schemas.microsoft.com/office/drawing/2014/main" id="{696DA915-DCEE-4D2E-88A9-056E1366B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858838"/>
            <a:ext cx="665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latin typeface="Arial" panose="020B0604020202020204" pitchFamily="34" charset="0"/>
              </a:rPr>
              <a:t>Пол</a:t>
            </a:r>
            <a:r>
              <a:rPr lang="ru-RU" altLang="ru-RU" sz="2400" b="1">
                <a:latin typeface="Arial" panose="020B0604020202020204" pitchFamily="34" charset="0"/>
              </a:rPr>
              <a:t> - </a:t>
            </a:r>
            <a:r>
              <a:rPr lang="ru-RU" altLang="ru-RU" sz="2400" b="1">
                <a:solidFill>
                  <a:srgbClr val="00B050"/>
                </a:solidFill>
                <a:latin typeface="Arial" panose="020B0604020202020204" pitchFamily="34" charset="0"/>
              </a:rPr>
              <a:t>это совокупность признаков и свойств организма, определяющих его участие в воспроизведении потомства.</a:t>
            </a:r>
            <a:endParaRPr lang="ru-RU" altLang="ru-RU" sz="24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Прямоугольник 5">
            <a:extLst>
              <a:ext uri="{FF2B5EF4-FFF2-40B4-BE49-F238E27FC236}">
                <a16:creationId xmlns:a16="http://schemas.microsoft.com/office/drawing/2014/main" id="{676E7617-83AD-47D4-891D-1FF7352D5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6" y="2411414"/>
            <a:ext cx="1450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Arial" panose="020B0604020202020204" pitchFamily="34" charset="0"/>
              </a:rPr>
              <a:t>Виды пола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78EE424-21D5-4485-8850-8976FA3AC3C7}"/>
              </a:ext>
            </a:extLst>
          </p:cNvPr>
          <p:cNvGraphicFramePr>
            <a:graphicFrameLocks noGrp="1"/>
          </p:cNvGraphicFramePr>
          <p:nvPr/>
        </p:nvGraphicFramePr>
        <p:xfrm>
          <a:off x="1955800" y="3068638"/>
          <a:ext cx="8280400" cy="31686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117"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Виды пола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Характеристика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45"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Генетический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Определяется по половым хромосомам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89"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Гонадный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По степени развития половых желез.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148"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Гормональный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по соотношению между мужскими и женскими половыми гормонами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74"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Соматический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 По развитию первичных половых признаков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89"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Психический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По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аутоидентификации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 человека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89">
                <a:tc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Гражданский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По паспорту	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7A2F441-AA23-44E0-96A8-75E42CC0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988" y="-2547938"/>
            <a:ext cx="7772400" cy="1143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F0CE01C-B8D2-499E-9975-97B88C827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3389" y="115888"/>
            <a:ext cx="6918325" cy="1223962"/>
          </a:xfrm>
        </p:spPr>
        <p:txBody>
          <a:bodyPr>
            <a:normAutofit lnSpcReduction="10000"/>
          </a:bodyPr>
          <a:lstStyle/>
          <a:p>
            <a:pPr marL="266700" indent="-266700">
              <a:buNone/>
            </a:pPr>
            <a:r>
              <a:rPr lang="ru-RU" altLang="ru-RU" b="1" i="1" dirty="0"/>
              <a:t>Генетический пол</a:t>
            </a:r>
            <a:r>
              <a:rPr lang="ru-RU" altLang="ru-RU" b="1" dirty="0"/>
              <a:t> определяется сочетанием половых хромосом в момент оплодотворения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82989A00-BDFA-491A-B010-6B536030C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36514"/>
            <a:ext cx="198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5F2DA637-2400-46A6-ACE1-9F4CAA785703}"/>
              </a:ext>
            </a:extLst>
          </p:cNvPr>
          <p:cNvSpPr txBox="1">
            <a:spLocks/>
          </p:cNvSpPr>
          <p:nvPr/>
        </p:nvSpPr>
        <p:spPr bwMode="auto">
          <a:xfrm>
            <a:off x="2135189" y="1268414"/>
            <a:ext cx="6275387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Хромосомная теория </a:t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определения пола</a:t>
            </a:r>
            <a:b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0E6ED1A1-8911-489B-8729-4CA875748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205039"/>
            <a:ext cx="871378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Согласно этой теории, пол определен в момент оплодотворения и определяется комбинацией половых хромосом. </a:t>
            </a:r>
          </a:p>
          <a:p>
            <a:pPr eaLnBrk="1" hangingPunct="1">
              <a:defRPr/>
            </a:pPr>
            <a:endParaRPr lang="ru-RU" sz="1100" dirty="0">
              <a:latin typeface="Arial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Arial" charset="0"/>
              </a:rPr>
              <a:t>Система определения пола - биологическая система, которая определяет развитие первичных половых признаков у организма. </a:t>
            </a:r>
          </a:p>
          <a:p>
            <a:pPr eaLnBrk="1" hangingPunct="1">
              <a:defRPr/>
            </a:pPr>
            <a:endParaRPr lang="ru-RU" sz="1100" dirty="0">
              <a:latin typeface="Arial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latin typeface="Arial" charset="0"/>
              </a:rPr>
              <a:t>ХУ – </a:t>
            </a:r>
            <a:r>
              <a:rPr lang="ru-RU" sz="2000" dirty="0">
                <a:latin typeface="Arial" charset="0"/>
              </a:rPr>
              <a:t>индуцируют развитие </a:t>
            </a:r>
            <a:r>
              <a:rPr lang="ru-RU" sz="2000" b="1" dirty="0">
                <a:latin typeface="Arial" charset="0"/>
              </a:rPr>
              <a:t>семенников.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latin typeface="Arial" charset="0"/>
              </a:rPr>
              <a:t>ХХ – </a:t>
            </a:r>
            <a:r>
              <a:rPr lang="ru-RU" sz="2000" dirty="0">
                <a:latin typeface="Arial" charset="0"/>
              </a:rPr>
              <a:t>индуцируют развитие </a:t>
            </a:r>
            <a:r>
              <a:rPr lang="ru-RU" sz="2000" b="1" dirty="0">
                <a:latin typeface="Arial" charset="0"/>
              </a:rPr>
              <a:t>яичников.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Arial" charset="0"/>
              </a:rPr>
              <a:t>При нарушении числа половых хромосом возникает патология формирования гонад.</a:t>
            </a:r>
          </a:p>
          <a:p>
            <a:pPr eaLnBrk="1" hangingPunct="1">
              <a:defRPr/>
            </a:pPr>
            <a:endParaRPr lang="ru-RU" sz="1200" dirty="0">
              <a:latin typeface="Arial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Arial" charset="0"/>
              </a:rPr>
              <a:t>У большинства организмов есть два пола: </a:t>
            </a:r>
            <a:r>
              <a:rPr lang="ru-RU" sz="2000" b="1" dirty="0">
                <a:latin typeface="Arial" charset="0"/>
              </a:rPr>
              <a:t>мужской</a:t>
            </a:r>
            <a:r>
              <a:rPr lang="ru-RU" sz="2000" dirty="0">
                <a:latin typeface="Arial" charset="0"/>
              </a:rPr>
              <a:t> и </a:t>
            </a:r>
            <a:r>
              <a:rPr lang="ru-RU" sz="2000" b="1" dirty="0">
                <a:latin typeface="Arial" charset="0"/>
              </a:rPr>
              <a:t>женский</a:t>
            </a:r>
            <a:r>
              <a:rPr lang="ru-RU" sz="2000" dirty="0">
                <a:latin typeface="Arial" charset="0"/>
              </a:rPr>
              <a:t>. Иногда есть гермафродиты вместо одного или обоих полов. </a:t>
            </a:r>
          </a:p>
          <a:p>
            <a:pPr eaLnBrk="1" hangingPunct="1">
              <a:defRPr/>
            </a:pPr>
            <a:endParaRPr lang="ru-RU" sz="1200" dirty="0">
              <a:latin typeface="Arial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Arial" charset="0"/>
              </a:rPr>
              <a:t>Есть также некоторые разновидности, которые являются только одним полом из-за партеногенеза (воспроизведение без оплодотворения).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64BB96-355B-44FD-BD96-D5E65BBE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465"/>
            <a:ext cx="10515600" cy="5698498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dirty="0"/>
              <a:t>Именно </a:t>
            </a:r>
            <a:r>
              <a:rPr lang="en-US" altLang="ru-RU" dirty="0"/>
              <a:t>X </a:t>
            </a:r>
            <a:r>
              <a:rPr lang="ru-RU" altLang="ru-RU" dirty="0"/>
              <a:t>и </a:t>
            </a:r>
            <a:r>
              <a:rPr lang="en-US" altLang="ru-RU" dirty="0"/>
              <a:t>Y</a:t>
            </a:r>
            <a:r>
              <a:rPr lang="ru-RU" altLang="ru-RU" dirty="0"/>
              <a:t> определяют будущий пол ребенка. </a:t>
            </a:r>
          </a:p>
          <a:p>
            <a:pPr marL="0" indent="0">
              <a:buNone/>
            </a:pPr>
            <a:r>
              <a:rPr lang="ru-RU" altLang="ru-RU" dirty="0"/>
              <a:t>Часто встречаются аномалии половых хромосом. Обычно это связано с тем, что при мейозе половые хромосомы не разошлись по дочерним клеткам. Выделяют несколько синдром, наиболее часто встречаются:</a:t>
            </a:r>
          </a:p>
          <a:p>
            <a:r>
              <a:rPr lang="ru-RU" altLang="ru-RU" dirty="0"/>
              <a:t>Синдром Тернера (45 хромосом);</a:t>
            </a:r>
          </a:p>
          <a:p>
            <a:r>
              <a:rPr lang="ru-RU" altLang="ru-RU" dirty="0"/>
              <a:t>Синдром </a:t>
            </a:r>
            <a:r>
              <a:rPr lang="ru-RU" altLang="ru-RU" dirty="0" err="1"/>
              <a:t>Клайнфельтера</a:t>
            </a:r>
            <a:r>
              <a:rPr lang="ru-RU" altLang="ru-RU" dirty="0"/>
              <a:t> (47 хромосом).</a:t>
            </a:r>
          </a:p>
          <a:p>
            <a:pPr marL="0" indent="0">
              <a:buNone/>
            </a:pPr>
            <a:r>
              <a:rPr lang="ru-RU" altLang="ru-RU" dirty="0"/>
              <a:t>При всех аномалиях половых хромосом наблюдается:</a:t>
            </a:r>
          </a:p>
          <a:p>
            <a:r>
              <a:rPr lang="ru-RU" altLang="ru-RU" dirty="0"/>
              <a:t>умственная отсталость;</a:t>
            </a:r>
          </a:p>
          <a:p>
            <a:r>
              <a:rPr lang="ru-RU" altLang="ru-RU" dirty="0"/>
              <a:t>Бесплодие;</a:t>
            </a:r>
          </a:p>
          <a:p>
            <a:r>
              <a:rPr lang="ru-RU" altLang="ru-RU" dirty="0"/>
              <a:t>повышенная агрессивность.</a:t>
            </a:r>
          </a:p>
          <a:p>
            <a:endParaRPr lang="ru-RU" altLang="ru-RU" dirty="0"/>
          </a:p>
          <a:p>
            <a:pPr algn="just"/>
            <a:endParaRPr lang="ru-RU" altLang="ru-RU" dirty="0"/>
          </a:p>
          <a:p>
            <a:pPr algn="just"/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41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FADCA596-6A94-4CC6-B630-5A80F811D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143000"/>
            <a:ext cx="879475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9F35E4-5049-44AE-ADE9-150CA8AF8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0874"/>
            <a:ext cx="10515600" cy="582608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dirty="0"/>
              <a:t>Наличие половых хромосом обуславливает наличие у человеческого вида двух полов.</a:t>
            </a:r>
          </a:p>
          <a:p>
            <a:pPr marL="0" indent="0" algn="just">
              <a:buNone/>
            </a:pPr>
            <a:r>
              <a:rPr lang="ru-RU" altLang="ru-RU" dirty="0"/>
              <a:t>По законам генетики сочетание мужских и женских гамет определяет соотношение полов 1:1. Но в природе этого равенства </a:t>
            </a:r>
            <a:r>
              <a:rPr lang="ru-RU" altLang="ru-RU" dirty="0">
                <a:solidFill>
                  <a:schemeClr val="accent1"/>
                </a:solidFill>
              </a:rPr>
              <a:t>не наблюдается. </a:t>
            </a:r>
            <a:r>
              <a:rPr lang="ru-RU" altLang="ru-RU" dirty="0"/>
              <a:t>Мальчиков рождается больше, чем девочек. Известно, что в период от момента зачатия до рождения погибает много зародышей и среди них тоже больше мальчиков, чем девочек. Но уже к году жизни соотношение мальчиков и девочек выравнивается. А в процессе онтогенеза девочек со временем становится больше. </a:t>
            </a:r>
          </a:p>
          <a:p>
            <a:r>
              <a:rPr lang="ru-RU" altLang="ru-RU" dirty="0"/>
              <a:t>Ученые  связывают это с тем, что сперматозоиды, содержащие </a:t>
            </a:r>
            <a:r>
              <a:rPr lang="en-US" altLang="ru-RU" dirty="0"/>
              <a:t>X</a:t>
            </a:r>
            <a:r>
              <a:rPr lang="ru-RU" altLang="ru-RU" dirty="0"/>
              <a:t> и</a:t>
            </a:r>
            <a:r>
              <a:rPr lang="en-US" altLang="ru-RU" dirty="0"/>
              <a:t> Y</a:t>
            </a:r>
            <a:r>
              <a:rPr lang="ru-RU" altLang="ru-RU" dirty="0"/>
              <a:t> обладают разными характеристиками, так как:</a:t>
            </a:r>
          </a:p>
          <a:p>
            <a:r>
              <a:rPr lang="en-US" altLang="ru-RU" dirty="0"/>
              <a:t>X</a:t>
            </a:r>
            <a:r>
              <a:rPr lang="ru-RU" altLang="ru-RU" dirty="0"/>
              <a:t> хромосома более устойчива к изменениям;</a:t>
            </a:r>
            <a:endParaRPr lang="en-US" altLang="ru-RU" dirty="0"/>
          </a:p>
          <a:p>
            <a:r>
              <a:rPr lang="en-US" altLang="ru-RU" dirty="0"/>
              <a:t>Y</a:t>
            </a:r>
            <a:r>
              <a:rPr lang="ru-RU" altLang="ru-RU" dirty="0"/>
              <a:t> хромосома более подвижная.</a:t>
            </a:r>
          </a:p>
          <a:p>
            <a:pPr marL="0" indent="0" algn="just">
              <a:buNone/>
            </a:pPr>
            <a:endParaRPr lang="ru-RU" altLang="ru-RU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062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5CF82F1C-0880-4830-81E8-B4D989C7D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739" y="188914"/>
            <a:ext cx="4929187" cy="6408737"/>
          </a:xfrm>
        </p:spPr>
        <p:txBody>
          <a:bodyPr rtlCol="0">
            <a:normAutofit fontScale="92500" lnSpcReduction="10000"/>
          </a:bodyPr>
          <a:lstStyle/>
          <a:p>
            <a:pPr marL="180975" indent="-180975">
              <a:defRPr/>
            </a:pPr>
            <a:r>
              <a:rPr lang="en-US" sz="2000" b="1" dirty="0"/>
              <a:t>XX/X0</a:t>
            </a:r>
            <a:r>
              <a:rPr lang="ru-RU" sz="2000" b="1" dirty="0"/>
              <a:t>      </a:t>
            </a:r>
            <a:endParaRPr lang="en-US" sz="2000" b="1" dirty="0"/>
          </a:p>
          <a:p>
            <a:pPr marL="1704975" lvl="1" indent="266700">
              <a:buFont typeface="Times" charset="0"/>
              <a:buChar char="•"/>
              <a:defRPr/>
            </a:pPr>
            <a:r>
              <a:rPr lang="en-US" sz="2000" dirty="0"/>
              <a:t>XX – female</a:t>
            </a:r>
          </a:p>
          <a:p>
            <a:pPr marL="1704975" lvl="1" indent="266700">
              <a:buFont typeface="Times" charset="0"/>
              <a:buChar char="•"/>
              <a:defRPr/>
            </a:pPr>
            <a:r>
              <a:rPr lang="en-US" sz="2000" dirty="0"/>
              <a:t>XO – male</a:t>
            </a:r>
          </a:p>
          <a:p>
            <a:pPr marL="266700" lvl="1" indent="-266700" algn="ctr"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кузнечики</a:t>
            </a:r>
            <a:endParaRPr 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lvl="1" indent="-266700">
              <a:buFont typeface="Times" charset="0"/>
              <a:buChar char="•"/>
              <a:defRPr/>
            </a:pPr>
            <a:endParaRPr lang="en-US" sz="2000" dirty="0"/>
          </a:p>
          <a:p>
            <a:pPr marL="266700" indent="-266700">
              <a:buFont typeface="Times" charset="0"/>
              <a:buChar char="•"/>
              <a:defRPr/>
            </a:pPr>
            <a:r>
              <a:rPr lang="en-US" sz="2000" b="1" dirty="0"/>
              <a:t>XX/XY </a:t>
            </a:r>
            <a:endParaRPr lang="ru-RU" sz="2000" b="1" dirty="0"/>
          </a:p>
          <a:p>
            <a:pPr marL="1704975" indent="266700">
              <a:buFont typeface="Times" charset="0"/>
              <a:buChar char="•"/>
              <a:defRPr/>
            </a:pPr>
            <a:r>
              <a:rPr lang="en-US" sz="2000" dirty="0"/>
              <a:t>XX – female</a:t>
            </a:r>
          </a:p>
          <a:p>
            <a:pPr marL="1704975" lvl="1" indent="266700">
              <a:buFont typeface="Times" charset="0"/>
              <a:buChar char="•"/>
              <a:defRPr/>
            </a:pPr>
            <a:r>
              <a:rPr lang="en-US" sz="2000" dirty="0"/>
              <a:t>XY – male</a:t>
            </a:r>
          </a:p>
          <a:p>
            <a:pPr marL="266700" lvl="1" indent="-266700" algn="ctr"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млекопитающие</a:t>
            </a:r>
          </a:p>
          <a:p>
            <a:pPr marL="266700" indent="-266700">
              <a:buFont typeface="Times" charset="0"/>
              <a:buChar char="•"/>
              <a:defRPr/>
            </a:pPr>
            <a:endParaRPr lang="ru-RU" sz="2000" b="1" dirty="0"/>
          </a:p>
          <a:p>
            <a:pPr marL="266700" indent="-266700">
              <a:buFont typeface="Times" charset="0"/>
              <a:buChar char="•"/>
              <a:defRPr/>
            </a:pPr>
            <a:r>
              <a:rPr lang="en-US" sz="2000" b="1" dirty="0"/>
              <a:t>ZW</a:t>
            </a:r>
          </a:p>
          <a:p>
            <a:pPr marL="1790700" indent="180975">
              <a:buFont typeface="Times" charset="0"/>
              <a:buChar char="•"/>
              <a:defRPr/>
            </a:pPr>
            <a:r>
              <a:rPr lang="en-US" sz="2000" dirty="0"/>
              <a:t>ZZ – male</a:t>
            </a:r>
          </a:p>
          <a:p>
            <a:pPr marL="1790700" lvl="1" indent="180975">
              <a:buFont typeface="Times" charset="0"/>
              <a:buChar char="•"/>
              <a:defRPr/>
            </a:pPr>
            <a:r>
              <a:rPr lang="en-US" sz="2000" dirty="0"/>
              <a:t>ZW – female</a:t>
            </a:r>
          </a:p>
          <a:p>
            <a:pPr marL="1344613" lvl="1" indent="-266700" algn="ctr"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Птицы, змеи, бабочки, некоторые амфибии и рыбы</a:t>
            </a:r>
            <a:endParaRPr lang="en-US" sz="2000" dirty="0"/>
          </a:p>
          <a:p>
            <a:pPr marL="266700" indent="-266700">
              <a:buFont typeface="Times" charset="0"/>
              <a:buChar char="•"/>
              <a:defRPr/>
            </a:pPr>
            <a:endParaRPr lang="ru-RU" sz="2000" b="1" dirty="0"/>
          </a:p>
          <a:p>
            <a:pPr marL="266700" indent="-266700">
              <a:buFont typeface="Times" charset="0"/>
              <a:buChar char="•"/>
              <a:defRPr/>
            </a:pPr>
            <a:r>
              <a:rPr lang="ru-RU" sz="2000" b="1" dirty="0"/>
              <a:t>Гаплоидно-диплоидная система</a:t>
            </a:r>
            <a:r>
              <a:rPr lang="en-US" sz="2000" b="1" dirty="0"/>
              <a:t>- </a:t>
            </a:r>
            <a:endParaRPr lang="en-US" sz="2000" dirty="0"/>
          </a:p>
          <a:p>
            <a:pPr marL="1790700" lvl="1" indent="180975">
              <a:buFont typeface="Times" charset="0"/>
              <a:buChar char="•"/>
              <a:defRPr/>
            </a:pPr>
            <a:r>
              <a:rPr lang="ru-RU" sz="2000" dirty="0"/>
              <a:t>гаплоидны</a:t>
            </a:r>
            <a:r>
              <a:rPr lang="en-US" sz="2000" dirty="0"/>
              <a:t> – </a:t>
            </a:r>
            <a:r>
              <a:rPr lang="ru-RU" sz="2000" dirty="0"/>
              <a:t>самцы</a:t>
            </a:r>
            <a:endParaRPr lang="en-US" sz="2000" dirty="0"/>
          </a:p>
          <a:p>
            <a:pPr marL="1790700" lvl="1" indent="180975">
              <a:buFont typeface="Times" charset="0"/>
              <a:buChar char="•"/>
              <a:defRPr/>
            </a:pPr>
            <a:r>
              <a:rPr lang="ru-RU" sz="2000" dirty="0"/>
              <a:t>диплоидны </a:t>
            </a:r>
            <a:r>
              <a:rPr lang="en-US" sz="2000" dirty="0"/>
              <a:t>– </a:t>
            </a:r>
            <a:r>
              <a:rPr lang="ru-RU" sz="2000" dirty="0"/>
              <a:t>самки</a:t>
            </a:r>
            <a:endParaRPr lang="en-US" sz="2000" dirty="0"/>
          </a:p>
          <a:p>
            <a:pPr marL="1162050" lvl="1" indent="-266700" algn="ctr"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Пчелы, осы и муравьи</a:t>
            </a:r>
            <a:endParaRPr lang="ru-RU" dirty="0"/>
          </a:p>
        </p:txBody>
      </p:sp>
      <p:pic>
        <p:nvPicPr>
          <p:cNvPr id="37891" name="Picture 6">
            <a:extLst>
              <a:ext uri="{FF2B5EF4-FFF2-40B4-BE49-F238E27FC236}">
                <a16:creationId xmlns:a16="http://schemas.microsoft.com/office/drawing/2014/main" id="{E6DD21AC-4470-43C0-888D-040E4B77B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1611313" y="50801"/>
            <a:ext cx="4056062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rialx.com/curetalk/wp-content/blogs.dir/7/files/2011/05/diseases/Intersex_States-2.gif">
            <a:extLst>
              <a:ext uri="{FF2B5EF4-FFF2-40B4-BE49-F238E27FC236}">
                <a16:creationId xmlns:a16="http://schemas.microsoft.com/office/drawing/2014/main" id="{AA702953-3A4A-4189-9E12-A44EBEE47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357564"/>
            <a:ext cx="3289300" cy="2301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162C377F-CDD3-4408-A182-CE3728E01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620714"/>
            <a:ext cx="3871912" cy="2308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 err="1"/>
              <a:t>Гетерогаметный</a:t>
            </a:r>
            <a:r>
              <a:rPr lang="ru-RU" b="1" dirty="0"/>
              <a:t> пол</a:t>
            </a:r>
          </a:p>
          <a:p>
            <a:pPr marL="539750" indent="-539750">
              <a:defRPr/>
            </a:pPr>
            <a:endParaRPr lang="ru-RU" dirty="0"/>
          </a:p>
          <a:p>
            <a:pPr marL="539750" indent="-539750">
              <a:defRPr/>
            </a:pPr>
            <a:r>
              <a:rPr lang="ru-RU" dirty="0"/>
              <a:t>Пол, который производит два вида гамет и определяет пол потомков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Мужчина</a:t>
            </a:r>
          </a:p>
          <a:p>
            <a:pPr eaLnBrk="1" hangingPunct="1">
              <a:defRPr/>
            </a:pPr>
            <a:r>
              <a:rPr lang="ru-RU" dirty="0"/>
              <a:t>  (сперматозоид – X или Y)</a:t>
            </a:r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59CA22EE-3B68-40AE-9EB1-401C1C4F5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692151"/>
            <a:ext cx="3998912" cy="21939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 err="1"/>
              <a:t>Гомогаметный</a:t>
            </a:r>
            <a:r>
              <a:rPr lang="ru-RU" b="1" dirty="0"/>
              <a:t> пол</a:t>
            </a:r>
          </a:p>
          <a:p>
            <a:pPr eaLnBrk="1" hangingPunct="1">
              <a:defRPr/>
            </a:pPr>
            <a:endParaRPr lang="ru-RU" dirty="0"/>
          </a:p>
          <a:p>
            <a:pPr marL="539750" indent="-539750">
              <a:defRPr/>
            </a:pPr>
            <a:r>
              <a:rPr lang="ru-RU" dirty="0"/>
              <a:t>Пол, который производит один вид гаметы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Женщина</a:t>
            </a:r>
          </a:p>
          <a:p>
            <a:pPr eaLnBrk="1" hangingPunct="1">
              <a:defRPr/>
            </a:pPr>
            <a:r>
              <a:rPr lang="ru-RU" dirty="0"/>
              <a:t>  (яйцеклетка – только X)</a:t>
            </a:r>
          </a:p>
          <a:p>
            <a:pPr eaLnBrk="1" hangingPunct="1">
              <a:defRPr/>
            </a:pPr>
            <a:endParaRPr lang="ru-RU" sz="105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54CB384D-3E8B-482D-8EE2-B8DE3894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444625"/>
            <a:ext cx="4711700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481F08-C5DE-4DCB-896F-8C22F29F768E}"/>
              </a:ext>
            </a:extLst>
          </p:cNvPr>
          <p:cNvSpPr/>
          <p:nvPr/>
        </p:nvSpPr>
        <p:spPr>
          <a:xfrm>
            <a:off x="2424114" y="333376"/>
            <a:ext cx="66246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Гомологичность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негомологичность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 и У хромосом</a:t>
            </a:r>
          </a:p>
        </p:txBody>
      </p:sp>
      <p:pic>
        <p:nvPicPr>
          <p:cNvPr id="39940" name="Picture 2" descr="http://player.myshared.ru/414443/data/images/img11.jpg">
            <a:extLst>
              <a:ext uri="{FF2B5EF4-FFF2-40B4-BE49-F238E27FC236}">
                <a16:creationId xmlns:a16="http://schemas.microsoft.com/office/drawing/2014/main" id="{9BB89C7C-0A2F-45C4-AF33-E52C34220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1844676"/>
            <a:ext cx="371316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4">
            <a:extLst>
              <a:ext uri="{FF2B5EF4-FFF2-40B4-BE49-F238E27FC236}">
                <a16:creationId xmlns:a16="http://schemas.microsoft.com/office/drawing/2014/main" id="{46B150F2-0717-4A15-BB34-0AB13D8DB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549276"/>
            <a:ext cx="43211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F5050"/>
                </a:solidFill>
              </a:rPr>
              <a:t>X хромосом </a:t>
            </a:r>
            <a:r>
              <a:rPr lang="ru-RU" dirty="0"/>
              <a:t>содержат генетическую информацию, важную для обоих полов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 хромосома </a:t>
            </a:r>
            <a:r>
              <a:rPr lang="ru-RU" dirty="0"/>
              <a:t>содержит: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/>
              <a:t>определяющая пол область Y (SRY). Белок, закодированный геном в SRY, который вызывает формирование яичек, называют «Определяющим фактором яичка» (TDF). 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Единственная Y хромосома, даже в присутствии нескольких X, производит мужской фенотип. 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Отсутствие Y приводит к женскому фенотипу.</a:t>
            </a:r>
          </a:p>
        </p:txBody>
      </p:sp>
      <p:sp>
        <p:nvSpPr>
          <p:cNvPr id="45059" name="Прямоугольник 5">
            <a:extLst>
              <a:ext uri="{FF2B5EF4-FFF2-40B4-BE49-F238E27FC236}">
                <a16:creationId xmlns:a16="http://schemas.microsoft.com/office/drawing/2014/main" id="{BCE9C867-4689-40B0-A5F9-1B42C7CBF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4941889"/>
            <a:ext cx="412273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Мужчины имеющие одну Х, а другую У хромосомы называются </a:t>
            </a:r>
            <a:r>
              <a:rPr lang="ru-RU" b="1" dirty="0" err="1"/>
              <a:t>гемизоготы</a:t>
            </a:r>
            <a:r>
              <a:rPr lang="ru-RU" dirty="0"/>
              <a:t>, потому что только для генов существует только одна аллель.</a:t>
            </a:r>
          </a:p>
        </p:txBody>
      </p:sp>
      <p:pic>
        <p:nvPicPr>
          <p:cNvPr id="40964" name="Picture 11" descr="07_09Figure-L.jpg                                              0029F33FMacintosh HD                   ABA78158:">
            <a:extLst>
              <a:ext uri="{FF2B5EF4-FFF2-40B4-BE49-F238E27FC236}">
                <a16:creationId xmlns:a16="http://schemas.microsoft.com/office/drawing/2014/main" id="{281C7213-3865-458D-9106-420AD49C58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1"/>
          <a:stretch>
            <a:fillRect/>
          </a:stretch>
        </p:blipFill>
        <p:spPr>
          <a:xfrm>
            <a:off x="1603375" y="836614"/>
            <a:ext cx="4237038" cy="3786187"/>
          </a:xfrm>
        </p:spPr>
      </p:pic>
      <p:pic>
        <p:nvPicPr>
          <p:cNvPr id="40965" name="Picture 4" descr="chromosome_recombination.gif">
            <a:extLst>
              <a:ext uri="{FF2B5EF4-FFF2-40B4-BE49-F238E27FC236}">
                <a16:creationId xmlns:a16="http://schemas.microsoft.com/office/drawing/2014/main" id="{D55A91B8-EF30-49BC-BFF5-22C3E486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15889"/>
            <a:ext cx="2095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C70490B-90EE-4A81-8397-CA4AE852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134" y="627321"/>
            <a:ext cx="7772400" cy="1143000"/>
          </a:xfrm>
        </p:spPr>
        <p:txBody>
          <a:bodyPr/>
          <a:lstStyle/>
          <a:p>
            <a:pPr algn="ctr"/>
            <a:r>
              <a:rPr lang="ru-RU" altLang="ru-RU" b="1" i="1" dirty="0"/>
              <a:t>Гонадный пол</a:t>
            </a:r>
            <a:endParaRPr lang="ru-RU" altLang="ru-RU" dirty="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3CAD3A4-4A46-422F-BE0C-9247675E5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1134" y="2255838"/>
            <a:ext cx="7772400" cy="2581976"/>
          </a:xfrm>
        </p:spPr>
        <p:txBody>
          <a:bodyPr/>
          <a:lstStyle/>
          <a:p>
            <a:r>
              <a:rPr lang="ru-RU" altLang="ru-RU" dirty="0"/>
              <a:t>Определяет возможность продукции яичниками – </a:t>
            </a:r>
            <a:r>
              <a:rPr lang="ru-RU" altLang="ru-RU" b="1" dirty="0"/>
              <a:t>яйцеклеток</a:t>
            </a:r>
            <a:r>
              <a:rPr lang="ru-RU" altLang="ru-RU" dirty="0"/>
              <a:t>,  а семенниками – </a:t>
            </a:r>
            <a:r>
              <a:rPr lang="ru-RU" altLang="ru-RU" b="1" dirty="0"/>
              <a:t>сперматозоидов.   </a:t>
            </a:r>
          </a:p>
          <a:p>
            <a:r>
              <a:rPr lang="ru-RU" altLang="ru-RU" b="1" dirty="0"/>
              <a:t>Гонады –</a:t>
            </a:r>
            <a:r>
              <a:rPr lang="ru-RU" altLang="ru-RU" dirty="0"/>
              <a:t> основной источник </a:t>
            </a:r>
            <a:r>
              <a:rPr lang="ru-RU" altLang="ru-RU" b="1" dirty="0"/>
              <a:t>половых гормонов.</a:t>
            </a:r>
          </a:p>
          <a:p>
            <a:endParaRPr lang="ru-RU" altLang="ru-RU" b="1" dirty="0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94166E3-3500-4254-B377-4732CC67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i="1" dirty="0"/>
              <a:t>Гормональный пол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570887D-ED4E-4768-927E-D8D2C64DE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/>
              <a:t>Определяется уровнем половых гормонов: </a:t>
            </a:r>
          </a:p>
          <a:p>
            <a:r>
              <a:rPr lang="ru-RU" altLang="ru-RU" dirty="0"/>
              <a:t>у </a:t>
            </a:r>
            <a:r>
              <a:rPr lang="ru-RU" altLang="ru-RU" b="1" dirty="0"/>
              <a:t>женщин</a:t>
            </a:r>
            <a:r>
              <a:rPr lang="ru-RU" altLang="ru-RU" dirty="0"/>
              <a:t> преобладают </a:t>
            </a:r>
            <a:r>
              <a:rPr lang="ru-RU" altLang="ru-RU" b="1" i="1" dirty="0"/>
              <a:t>эстрогены</a:t>
            </a:r>
            <a:r>
              <a:rPr lang="ru-RU" altLang="ru-RU" i="1" dirty="0"/>
              <a:t>;</a:t>
            </a:r>
          </a:p>
          <a:p>
            <a:r>
              <a:rPr lang="ru-RU" altLang="ru-RU" dirty="0"/>
              <a:t>у </a:t>
            </a:r>
            <a:r>
              <a:rPr lang="ru-RU" altLang="ru-RU" b="1" dirty="0"/>
              <a:t>мужчин</a:t>
            </a:r>
            <a:r>
              <a:rPr lang="ru-RU" altLang="ru-RU" dirty="0"/>
              <a:t>  преобладают </a:t>
            </a:r>
            <a:r>
              <a:rPr lang="ru-RU" altLang="ru-RU" b="1" i="1" dirty="0"/>
              <a:t>андрогены</a:t>
            </a:r>
            <a:r>
              <a:rPr lang="ru-RU" altLang="ru-RU" b="1" dirty="0"/>
              <a:t>.</a:t>
            </a:r>
          </a:p>
          <a:p>
            <a:pPr marL="0" indent="0">
              <a:buNone/>
            </a:pPr>
            <a:r>
              <a:rPr lang="ru-RU" altLang="ru-RU" b="1" dirty="0"/>
              <a:t>Уровень гормонов определяет развитие половых органов и вторичных половых признаков в определённом направлении.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>
            <a:extLst>
              <a:ext uri="{FF2B5EF4-FFF2-40B4-BE49-F238E27FC236}">
                <a16:creationId xmlns:a16="http://schemas.microsoft.com/office/drawing/2014/main" id="{D2AEB768-01E6-4AAE-B721-C008702F7FB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333376"/>
            <a:ext cx="8137525" cy="6119813"/>
          </a:xfrm>
        </p:spPr>
      </p:pic>
      <p:sp>
        <p:nvSpPr>
          <p:cNvPr id="44035" name="Прямоугольник 1">
            <a:extLst>
              <a:ext uri="{FF2B5EF4-FFF2-40B4-BE49-F238E27FC236}">
                <a16:creationId xmlns:a16="http://schemas.microsoft.com/office/drawing/2014/main" id="{56960FA5-6F27-4DAA-8E2E-3A9DAFD93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60351"/>
            <a:ext cx="3767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latin typeface="Arial" panose="020B0604020202020204" pitchFamily="34" charset="0"/>
              </a:rPr>
              <a:t> Соматический пол</a:t>
            </a:r>
            <a:endParaRPr lang="ru-RU" altLang="ru-RU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93512A3-50B2-4F10-8F32-95250CE0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-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183BE77-BAF6-4568-93CE-21B192D6C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0863" y="1700214"/>
            <a:ext cx="8596312" cy="136842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i="1"/>
              <a:t>Психический пол</a:t>
            </a:r>
            <a:r>
              <a:rPr lang="ru-RU" altLang="ru-RU"/>
              <a:t> – </a:t>
            </a:r>
          </a:p>
          <a:p>
            <a:pPr marL="0" indent="0">
              <a:buNone/>
            </a:pPr>
            <a:r>
              <a:rPr lang="ru-RU" altLang="ru-RU" sz="2400"/>
              <a:t>это направленность полового         влечения и половая  аутоидентификация.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2C2212F-A457-4893-8195-989301551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33375"/>
            <a:ext cx="8569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b="1" i="1"/>
              <a:t>Гражданский пол</a:t>
            </a:r>
            <a:r>
              <a:rPr lang="ru-RU" altLang="ru-RU" b="1"/>
              <a:t> –</a:t>
            </a:r>
            <a:r>
              <a:rPr lang="ru-RU" altLang="ru-RU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/>
              <a:t>это пол который гражданину ставят  в паспорт</a:t>
            </a:r>
          </a:p>
        </p:txBody>
      </p:sp>
      <p:sp>
        <p:nvSpPr>
          <p:cNvPr id="45061" name="Прямоугольник 1">
            <a:extLst>
              <a:ext uri="{FF2B5EF4-FFF2-40B4-BE49-F238E27FC236}">
                <a16:creationId xmlns:a16="http://schemas.microsoft.com/office/drawing/2014/main" id="{A203ED9D-F2B8-4147-8694-C40B3D4C3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573464"/>
            <a:ext cx="69135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400" b="1">
                <a:latin typeface="Arial" panose="020B0604020202020204" pitchFamily="34" charset="0"/>
              </a:rPr>
              <a:t>Гражданский и психический пол это </a:t>
            </a:r>
            <a:r>
              <a:rPr lang="ru-RU" altLang="ru-RU" sz="2400" b="1" i="1">
                <a:latin typeface="Arial" panose="020B0604020202020204" pitchFamily="34" charset="0"/>
              </a:rPr>
              <a:t>социальные характеристики пола</a:t>
            </a:r>
            <a:r>
              <a:rPr lang="ru-RU" altLang="ru-RU" sz="2400" b="1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altLang="ru-RU" sz="2400" b="1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400" b="1">
                <a:latin typeface="Arial" panose="020B0604020202020204" pitchFamily="34" charset="0"/>
              </a:rPr>
              <a:t>Генетический, гонадный, горманальный, соматический  - это </a:t>
            </a:r>
            <a:r>
              <a:rPr lang="ru-RU" altLang="ru-RU" sz="2400" b="1" i="1">
                <a:latin typeface="Arial" panose="020B0604020202020204" pitchFamily="34" charset="0"/>
              </a:rPr>
              <a:t>биологические характеристики пола</a:t>
            </a:r>
            <a:r>
              <a:rPr lang="ru-RU" altLang="ru-RU" sz="2400" b="1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B75348F-E026-4B18-9B20-F88BDDA1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209800" y="-171450"/>
            <a:ext cx="7772400" cy="171450"/>
          </a:xfrm>
        </p:spPr>
        <p:txBody>
          <a:bodyPr>
            <a:normAutofit fontScale="90000"/>
          </a:bodyPr>
          <a:lstStyle/>
          <a:p>
            <a:r>
              <a:rPr lang="ru-RU" altLang="ru-RU" sz="4000"/>
              <a:t>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6A7C73F-C5FC-4CBF-823A-AA46866C1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260350"/>
            <a:ext cx="8275637" cy="19446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600" b="1" i="1" dirty="0"/>
              <a:t>Теории  развития пола</a:t>
            </a:r>
          </a:p>
          <a:p>
            <a:pPr>
              <a:buFont typeface="Arial" charset="0"/>
              <a:buChar char="•"/>
              <a:defRPr/>
            </a:pPr>
            <a:r>
              <a:rPr lang="ru-RU" sz="3600" b="1" i="1" dirty="0"/>
              <a:t>Хромосомная теория</a:t>
            </a:r>
            <a:endParaRPr lang="ru-RU" sz="2400" b="1" i="1" dirty="0"/>
          </a:p>
          <a:p>
            <a:pPr>
              <a:buFont typeface="Arial" charset="0"/>
              <a:buChar char="•"/>
              <a:defRPr/>
            </a:pPr>
            <a:r>
              <a:rPr lang="ru-RU" sz="3600" b="1" i="1" dirty="0"/>
              <a:t>Балансовая теория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F51B80A-5647-490E-A75D-C366E8FDC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852738"/>
            <a:ext cx="8229600" cy="374491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/>
              <a:t>  3Х:3А(1,0)     –   триплоидная самка</a:t>
            </a:r>
          </a:p>
          <a:p>
            <a:r>
              <a:rPr lang="ru-RU" altLang="ru-RU" sz="2800"/>
              <a:t>  2Х:2А  (1,0)   –    диплоидная самка</a:t>
            </a:r>
          </a:p>
          <a:p>
            <a:r>
              <a:rPr lang="ru-RU" altLang="ru-RU" sz="2800"/>
              <a:t>  (2Х+У):2А (1,0) – норм. самец</a:t>
            </a:r>
          </a:p>
          <a:p>
            <a:r>
              <a:rPr lang="ru-RU" altLang="ru-RU" sz="2800"/>
              <a:t>  ХУ:2А  (0,5)    -   норм. самец  </a:t>
            </a:r>
          </a:p>
          <a:p>
            <a:r>
              <a:rPr lang="ru-RU" altLang="ru-RU" sz="2800"/>
              <a:t>    2Х:3А и (2х +У):3А(0,67) - интерсекс           </a:t>
            </a:r>
          </a:p>
          <a:p>
            <a:r>
              <a:rPr lang="ru-RU" altLang="ru-RU" sz="2800"/>
              <a:t>  Х:3А (0,33)    - сверхсамка, </a:t>
            </a:r>
            <a:r>
              <a:rPr lang="ru-RU" altLang="ru-RU" sz="2400"/>
              <a:t>бесплодны</a:t>
            </a:r>
          </a:p>
          <a:p>
            <a:r>
              <a:rPr lang="ru-RU" altLang="ru-RU" sz="2800"/>
              <a:t>  3Х:2А (1,5)    -  сверхсамки, </a:t>
            </a:r>
            <a:r>
              <a:rPr lang="ru-RU" altLang="ru-RU" sz="2400"/>
              <a:t>бесплодны</a:t>
            </a:r>
            <a:endParaRPr lang="ru-RU" altLang="ru-RU" sz="2800"/>
          </a:p>
        </p:txBody>
      </p:sp>
      <p:sp>
        <p:nvSpPr>
          <p:cNvPr id="46085" name="Прямоугольник 1">
            <a:extLst>
              <a:ext uri="{FF2B5EF4-FFF2-40B4-BE49-F238E27FC236}">
                <a16:creationId xmlns:a16="http://schemas.microsoft.com/office/drawing/2014/main" id="{78B33DC4-8D81-4E77-AB17-01224FE1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2487613"/>
            <a:ext cx="3294062" cy="46196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latin typeface="Arial" panose="020B0604020202020204" pitchFamily="34" charset="0"/>
              </a:rPr>
              <a:t>Балансовая теория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5222</TotalTime>
  <Words>5372</Words>
  <Application>Microsoft Office PowerPoint</Application>
  <PresentationFormat>Широкоэкранный</PresentationFormat>
  <Paragraphs>942</Paragraphs>
  <Slides>117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117</vt:i4>
      </vt:variant>
    </vt:vector>
  </HeadingPairs>
  <TitlesOfParts>
    <vt:vector size="127" baseType="lpstr">
      <vt:lpstr>Arial</vt:lpstr>
      <vt:lpstr>Arial Black</vt:lpstr>
      <vt:lpstr>Book Antiqua</vt:lpstr>
      <vt:lpstr>Calibri</vt:lpstr>
      <vt:lpstr>Calibri Light</vt:lpstr>
      <vt:lpstr>Courier New</vt:lpstr>
      <vt:lpstr>Times</vt:lpstr>
      <vt:lpstr>Times New Roman</vt:lpstr>
      <vt:lpstr>Wingdings</vt:lpstr>
      <vt:lpstr>Тема Office</vt:lpstr>
      <vt:lpstr>Основные понятия психогенетики</vt:lpstr>
      <vt:lpstr>План лекции: </vt:lpstr>
      <vt:lpstr>Презентация PowerPoint</vt:lpstr>
      <vt:lpstr>Основные понятия генетики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закон Менделя - закон единообразия гибридов первого поколения</vt:lpstr>
      <vt:lpstr>Второй закон Менделя - закон расщепления</vt:lpstr>
      <vt:lpstr>Гипотеза чистоты гамет</vt:lpstr>
      <vt:lpstr>Третий закон Менделя закон независимого комбинирования признаков</vt:lpstr>
      <vt:lpstr>Презентация PowerPoint</vt:lpstr>
      <vt:lpstr>Презентация PowerPoint</vt:lpstr>
      <vt:lpstr>Презентация PowerPoint</vt:lpstr>
      <vt:lpstr>Презентация PowerPoint</vt:lpstr>
      <vt:lpstr>Межаллельная комплементация</vt:lpstr>
      <vt:lpstr>Презентация PowerPoint</vt:lpstr>
      <vt:lpstr>Сцепленное наследование</vt:lpstr>
      <vt:lpstr>Презентация PowerPoint</vt:lpstr>
      <vt:lpstr>Морганида Кроссингавер</vt:lpstr>
      <vt:lpstr>Признаки, изучаемые Т. Морганом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Повторное открытие законов Менделя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взаимодействия генов</vt:lpstr>
      <vt:lpstr>Презентация PowerPoint</vt:lpstr>
      <vt:lpstr>Презентация PowerPoint</vt:lpstr>
      <vt:lpstr>Презентация PowerPoint</vt:lpstr>
      <vt:lpstr>Неполное доминирование</vt:lpstr>
      <vt:lpstr>Кодоминирование</vt:lpstr>
      <vt:lpstr>Группы крови в системе АВ0</vt:lpstr>
      <vt:lpstr>Группы крови системы MN</vt:lpstr>
      <vt:lpstr>Презентация PowerPoint</vt:lpstr>
      <vt:lpstr>Множественный аллелизм</vt:lpstr>
      <vt:lpstr>Презентация PowerPoint</vt:lpstr>
      <vt:lpstr>Сверхдоминирование</vt:lpstr>
      <vt:lpstr>Аллельное исключение</vt:lpstr>
      <vt:lpstr>Презентация PowerPoint</vt:lpstr>
      <vt:lpstr>Типы наследования</vt:lpstr>
      <vt:lpstr>Презентация PowerPoint</vt:lpstr>
      <vt:lpstr>Основные символы родословных</vt:lpstr>
      <vt:lpstr>Аутосомно-доминантное наследование</vt:lpstr>
      <vt:lpstr>Презентация PowerPoint</vt:lpstr>
      <vt:lpstr>Аутосомно-доминантные признаки у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Аутосомно-рецессивное наследование</vt:lpstr>
      <vt:lpstr>Презентация PowerPoint</vt:lpstr>
      <vt:lpstr>Аутосомно-рецессивные признаки у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Плейотропия</vt:lpstr>
      <vt:lpstr>Презентация PowerPoint</vt:lpstr>
      <vt:lpstr>Презентация PowerPoint</vt:lpstr>
      <vt:lpstr>Презентация PowerPoint</vt:lpstr>
      <vt:lpstr>Первичная и вторичная плейотропия</vt:lpstr>
      <vt:lpstr>Презентация PowerPoint</vt:lpstr>
      <vt:lpstr>Презентация PowerPoint</vt:lpstr>
      <vt:lpstr>Проявление экспрессии генов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Генетическое определение пола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Гонадный пол</vt:lpstr>
      <vt:lpstr>Гормональный пол</vt:lpstr>
      <vt:lpstr>Презентация PowerPoint</vt:lpstr>
      <vt:lpstr>-</vt:lpstr>
      <vt:lpstr> </vt:lpstr>
      <vt:lpstr>Тельце Барра</vt:lpstr>
      <vt:lpstr>Презентация PowerPoint</vt:lpstr>
      <vt:lpstr>Презентация PowerPoint</vt:lpstr>
      <vt:lpstr>Презентация PowerPoint</vt:lpstr>
      <vt:lpstr>Презентация PowerPoint</vt:lpstr>
      <vt:lpstr>Нарушения в развитии пола</vt:lpstr>
      <vt:lpstr>Сцепленное с полом наследование</vt:lpstr>
      <vt:lpstr>Гены Х-хромосомы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личности как сознательного субъекта поведения и социального действия</dc:title>
  <dc:creator>Ленуся</dc:creator>
  <cp:lastModifiedBy>Ленуся</cp:lastModifiedBy>
  <cp:revision>61</cp:revision>
  <dcterms:created xsi:type="dcterms:W3CDTF">2018-11-15T13:56:46Z</dcterms:created>
  <dcterms:modified xsi:type="dcterms:W3CDTF">2018-11-27T10:37:39Z</dcterms:modified>
</cp:coreProperties>
</file>