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61" r:id="rId3"/>
    <p:sldId id="262" r:id="rId4"/>
    <p:sldId id="265" r:id="rId5"/>
    <p:sldId id="263" r:id="rId6"/>
    <p:sldId id="267" r:id="rId7"/>
    <p:sldId id="269" r:id="rId8"/>
    <p:sldId id="270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1B887-4198-4BB4-B028-36B039BAC003}" type="datetimeFigureOut">
              <a:rPr lang="ru-RU" smtClean="0"/>
              <a:t>18.01.2018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4C3DB-E6E7-45A9-9685-1D21CEED8672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1B887-4198-4BB4-B028-36B039BAC003}" type="datetimeFigureOut">
              <a:rPr lang="ru-RU" smtClean="0"/>
              <a:t>18.01.2018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4C3DB-E6E7-45A9-9685-1D21CEED867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1B887-4198-4BB4-B028-36B039BAC003}" type="datetimeFigureOut">
              <a:rPr lang="ru-RU" smtClean="0"/>
              <a:t>18.01.2018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4C3DB-E6E7-45A9-9685-1D21CEED867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1B887-4198-4BB4-B028-36B039BAC003}" type="datetimeFigureOut">
              <a:rPr lang="ru-RU" smtClean="0"/>
              <a:t>18.01.2018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4C3DB-E6E7-45A9-9685-1D21CEED8672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1B887-4198-4BB4-B028-36B039BAC003}" type="datetimeFigureOut">
              <a:rPr lang="ru-RU" smtClean="0"/>
              <a:t>18.01.2018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4C3DB-E6E7-45A9-9685-1D21CEED867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1B887-4198-4BB4-B028-36B039BAC003}" type="datetimeFigureOut">
              <a:rPr lang="ru-RU" smtClean="0"/>
              <a:t>18.01.2018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4C3DB-E6E7-45A9-9685-1D21CEED8672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1B887-4198-4BB4-B028-36B039BAC003}" type="datetimeFigureOut">
              <a:rPr lang="ru-RU" smtClean="0"/>
              <a:t>18.01.2018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4C3DB-E6E7-45A9-9685-1D21CEED8672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1B887-4198-4BB4-B028-36B039BAC003}" type="datetimeFigureOut">
              <a:rPr lang="ru-RU" smtClean="0"/>
              <a:t>18.01.2018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4C3DB-E6E7-45A9-9685-1D21CEED867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1B887-4198-4BB4-B028-36B039BAC003}" type="datetimeFigureOut">
              <a:rPr lang="ru-RU" smtClean="0"/>
              <a:t>18.01.2018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4C3DB-E6E7-45A9-9685-1D21CEED867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1B887-4198-4BB4-B028-36B039BAC003}" type="datetimeFigureOut">
              <a:rPr lang="ru-RU" smtClean="0"/>
              <a:t>18.01.2018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4C3DB-E6E7-45A9-9685-1D21CEED867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1B887-4198-4BB4-B028-36B039BAC003}" type="datetimeFigureOut">
              <a:rPr lang="ru-RU" smtClean="0"/>
              <a:t>18.01.2018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4C3DB-E6E7-45A9-9685-1D21CEED8672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471B887-4198-4BB4-B028-36B039BAC003}" type="datetimeFigureOut">
              <a:rPr lang="ru-RU" smtClean="0"/>
              <a:t>18.01.2018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6934C3DB-E6E7-45A9-9685-1D21CEED8672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03648" y="3861048"/>
            <a:ext cx="7058645" cy="1497553"/>
          </a:xfrm>
        </p:spPr>
        <p:txBody>
          <a:bodyPr>
            <a:normAutofit lnSpcReduction="10000"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2400" b="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44.04.02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Психолого-педагогическое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образование</a:t>
            </a:r>
            <a:endParaRPr lang="ru-RU" sz="2400" dirty="0" smtClean="0">
              <a:solidFill>
                <a:srgbClr val="000000"/>
              </a:solidFill>
              <a:latin typeface="Times New Roman"/>
              <a:ea typeface="Times New Roman"/>
              <a:cs typeface="Times New Roman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ru-RU" sz="2400" dirty="0" smtClean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«Психология и педагогика бизнеса»</a:t>
            </a: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Квалификация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: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Магистр</a:t>
            </a:r>
            <a:endParaRPr lang="ru-RU" sz="2400" dirty="0" smtClean="0">
              <a:solidFill>
                <a:srgbClr val="000000"/>
              </a:solidFill>
              <a:latin typeface="Times New Roman"/>
              <a:ea typeface="Calibri"/>
              <a:cs typeface="Times New Roman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endParaRPr lang="ru-RU" sz="1600" dirty="0">
              <a:latin typeface="Calibri"/>
              <a:ea typeface="Calibri"/>
              <a:cs typeface="Times New Roman"/>
            </a:endParaRPr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99592" y="1340768"/>
            <a:ext cx="7175351" cy="1793167"/>
          </a:xfrm>
        </p:spPr>
        <p:txBody>
          <a:bodyPr/>
          <a:lstStyle/>
          <a:p>
            <a:pPr marL="182880" indent="0" algn="ctr">
              <a:buNone/>
            </a:pPr>
            <a:r>
              <a:rPr lang="ru-RU" sz="4800" dirty="0" smtClean="0"/>
              <a:t>Социальная психология развития</a:t>
            </a:r>
            <a:endParaRPr lang="ru-RU" sz="4800" dirty="0"/>
          </a:p>
        </p:txBody>
      </p:sp>
    </p:spTree>
    <p:extLst>
      <p:ext uri="{BB962C8B-B14F-4D97-AF65-F5344CB8AC3E}">
        <p14:creationId xmlns:p14="http://schemas.microsoft.com/office/powerpoint/2010/main" val="19004323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8" y="1556792"/>
            <a:ext cx="7776864" cy="3672408"/>
          </a:xfrm>
        </p:spPr>
        <p:txBody>
          <a:bodyPr/>
          <a:lstStyle/>
          <a:p>
            <a:pPr marL="0" indent="0" algn="ctr">
              <a:buNone/>
            </a:pPr>
            <a:r>
              <a:rPr lang="ru-RU" sz="4400" dirty="0" smtClean="0">
                <a:gradFill>
                  <a:gsLst>
                    <a:gs pos="0">
                      <a:prstClr val="black"/>
                    </a:gs>
                    <a:gs pos="40000">
                      <a:prstClr val="black">
                        <a:lumMod val="75000"/>
                        <a:lumOff val="25000"/>
                      </a:prstClr>
                    </a:gs>
                    <a:gs pos="100000">
                      <a:srgbClr val="212745">
                        <a:alpha val="65000"/>
                      </a:srgbClr>
                    </a:gs>
                  </a:gsLst>
                  <a:lin ang="5400000" scaled="0"/>
                </a:gradFill>
              </a:rPr>
              <a:t>Тема </a:t>
            </a:r>
            <a:r>
              <a:rPr lang="ru-RU" sz="4400" dirty="0">
                <a:gradFill>
                  <a:gsLst>
                    <a:gs pos="0">
                      <a:prstClr val="black"/>
                    </a:gs>
                    <a:gs pos="40000">
                      <a:prstClr val="black">
                        <a:lumMod val="75000"/>
                        <a:lumOff val="25000"/>
                      </a:prstClr>
                    </a:gs>
                    <a:gs pos="100000">
                      <a:srgbClr val="212745">
                        <a:alpha val="65000"/>
                      </a:srgbClr>
                    </a:gs>
                  </a:gsLst>
                  <a:lin ang="5400000" scaled="0"/>
                </a:gradFill>
              </a:rPr>
              <a:t>7</a:t>
            </a:r>
            <a:r>
              <a:rPr lang="ru-RU" sz="4400" dirty="0" smtClean="0">
                <a:gradFill>
                  <a:gsLst>
                    <a:gs pos="0">
                      <a:prstClr val="black"/>
                    </a:gs>
                    <a:gs pos="40000">
                      <a:prstClr val="black">
                        <a:lumMod val="75000"/>
                        <a:lumOff val="25000"/>
                      </a:prstClr>
                    </a:gs>
                    <a:gs pos="100000">
                      <a:srgbClr val="212745">
                        <a:alpha val="65000"/>
                      </a:srgbClr>
                    </a:gs>
                  </a:gsLst>
                  <a:lin ang="5400000" scaled="0"/>
                </a:gradFill>
              </a:rPr>
              <a:t/>
            </a:r>
            <a:br>
              <a:rPr lang="ru-RU" sz="4400" dirty="0" smtClean="0">
                <a:gradFill>
                  <a:gsLst>
                    <a:gs pos="0">
                      <a:prstClr val="black"/>
                    </a:gs>
                    <a:gs pos="40000">
                      <a:prstClr val="black">
                        <a:lumMod val="75000"/>
                        <a:lumOff val="25000"/>
                      </a:prstClr>
                    </a:gs>
                    <a:gs pos="100000">
                      <a:srgbClr val="212745">
                        <a:alpha val="65000"/>
                      </a:srgbClr>
                    </a:gs>
                  </a:gsLst>
                  <a:lin ang="5400000" scaled="0"/>
                </a:gradFill>
              </a:rPr>
            </a:br>
            <a:r>
              <a:rPr lang="ru-RU" sz="4400" dirty="0" smtClean="0">
                <a:gradFill>
                  <a:gsLst>
                    <a:gs pos="0">
                      <a:prstClr val="black"/>
                    </a:gs>
                    <a:gs pos="40000">
                      <a:prstClr val="black">
                        <a:lumMod val="75000"/>
                        <a:lumOff val="25000"/>
                      </a:prstClr>
                    </a:gs>
                    <a:gs pos="100000">
                      <a:srgbClr val="212745">
                        <a:alpha val="65000"/>
                      </a:srgbClr>
                    </a:gs>
                  </a:gsLst>
                  <a:lin ang="5400000" scaled="0"/>
                </a:gradFill>
              </a:rPr>
              <a:t/>
            </a:r>
            <a:br>
              <a:rPr lang="ru-RU" sz="4400" dirty="0" smtClean="0">
                <a:gradFill>
                  <a:gsLst>
                    <a:gs pos="0">
                      <a:prstClr val="black"/>
                    </a:gs>
                    <a:gs pos="40000">
                      <a:prstClr val="black">
                        <a:lumMod val="75000"/>
                        <a:lumOff val="25000"/>
                      </a:prstClr>
                    </a:gs>
                    <a:gs pos="100000">
                      <a:srgbClr val="212745">
                        <a:alpha val="65000"/>
                      </a:srgbClr>
                    </a:gs>
                  </a:gsLst>
                  <a:lin ang="5400000" scaled="0"/>
                </a:gradFill>
              </a:rPr>
            </a:br>
            <a:r>
              <a:rPr lang="ru-RU" sz="4400" dirty="0" smtClean="0">
                <a:gradFill>
                  <a:gsLst>
                    <a:gs pos="0">
                      <a:prstClr val="black"/>
                    </a:gs>
                    <a:gs pos="40000">
                      <a:prstClr val="black">
                        <a:lumMod val="75000"/>
                        <a:lumOff val="25000"/>
                      </a:prstClr>
                    </a:gs>
                    <a:gs pos="100000">
                      <a:srgbClr val="212745">
                        <a:alpha val="65000"/>
                      </a:srgbClr>
                    </a:gs>
                  </a:gsLst>
                  <a:lin ang="5400000" scaled="0"/>
                </a:gradFill>
              </a:rPr>
              <a:t>Социальное развитие </a:t>
            </a:r>
            <a:r>
              <a:rPr lang="ru-RU" sz="4400" dirty="0" smtClean="0">
                <a:gradFill>
                  <a:gsLst>
                    <a:gs pos="0">
                      <a:prstClr val="black"/>
                    </a:gs>
                    <a:gs pos="40000">
                      <a:prstClr val="black">
                        <a:lumMod val="75000"/>
                        <a:lumOff val="25000"/>
                      </a:prstClr>
                    </a:gs>
                    <a:gs pos="100000">
                      <a:srgbClr val="212745">
                        <a:alpha val="65000"/>
                      </a:srgbClr>
                    </a:gs>
                  </a:gsLst>
                  <a:lin ang="5400000" scaled="0"/>
                </a:gradFill>
              </a:rPr>
              <a:t>в юношеском возрасте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24143761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59632" y="548680"/>
            <a:ext cx="6512511" cy="1143000"/>
          </a:xfrm>
        </p:spPr>
        <p:txBody>
          <a:bodyPr/>
          <a:lstStyle/>
          <a:p>
            <a:pPr marL="0" indent="0" algn="ctr">
              <a:buNone/>
            </a:pPr>
            <a:r>
              <a:rPr lang="ru-RU" sz="3600" dirty="0" smtClean="0"/>
              <a:t>Кризис </a:t>
            </a:r>
            <a:r>
              <a:rPr lang="ru-RU" sz="3600" dirty="0" smtClean="0"/>
              <a:t>юношеского возраста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79512" y="2276872"/>
            <a:ext cx="8856984" cy="4248472"/>
          </a:xfrm>
        </p:spPr>
        <p:txBody>
          <a:bodyPr>
            <a:normAutofit/>
          </a:bodyPr>
          <a:lstStyle/>
          <a:p>
            <a:pPr marL="45720" indent="0" algn="just">
              <a:buNone/>
            </a:pPr>
            <a:r>
              <a:rPr lang="ru-RU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Критический период</a:t>
            </a:r>
            <a:r>
              <a:rPr lang="ru-RU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ru-RU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Это кризис </a:t>
            </a:r>
            <a:r>
              <a:rPr lang="ru-RU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саморегуляции</a:t>
            </a:r>
            <a:r>
              <a:rPr lang="ru-RU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 Происходит ценностно-смысловая регуляция поведения. Называют еще: Кризис идентичности. </a:t>
            </a:r>
            <a:endParaRPr lang="ru-RU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45720" indent="0" algn="just">
              <a:buNone/>
            </a:pPr>
            <a:r>
              <a:rPr lang="ru-RU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Симптомы кризиса:</a:t>
            </a:r>
          </a:p>
          <a:p>
            <a:pPr algn="just">
              <a:buFont typeface="Wingdings" pitchFamily="2" charset="2"/>
              <a:buChar char="Ø"/>
            </a:pPr>
            <a:r>
              <a:rPr lang="ru-RU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философская интоксикация сознания </a:t>
            </a:r>
          </a:p>
          <a:p>
            <a:pPr algn="just">
              <a:buFont typeface="Wingdings" pitchFamily="2" charset="2"/>
              <a:buChar char="Ø"/>
            </a:pPr>
            <a:r>
              <a:rPr lang="ru-RU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поверженность</a:t>
            </a:r>
            <a:r>
              <a:rPr lang="ru-RU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в сомнения, раздумья, мешающие активной деятельности.</a:t>
            </a:r>
          </a:p>
          <a:p>
            <a:pPr marL="45720" indent="0" algn="just">
              <a:buNone/>
            </a:pPr>
            <a:r>
              <a:rPr lang="ru-RU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Новообразования кризиса юношеского возраста:</a:t>
            </a:r>
          </a:p>
          <a:p>
            <a:pPr algn="just">
              <a:buFont typeface="Wingdings" pitchFamily="2" charset="2"/>
              <a:buChar char="Ø"/>
            </a:pPr>
            <a:r>
              <a:rPr lang="ru-RU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</a:t>
            </a:r>
            <a:r>
              <a:rPr lang="ru-RU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Обретение идентичности, ценностей, смыслов</a:t>
            </a:r>
            <a:r>
              <a:rPr lang="ru-RU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, самоопределение.</a:t>
            </a:r>
            <a:endParaRPr lang="ru-RU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72436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548680"/>
            <a:ext cx="8208912" cy="1143000"/>
          </a:xfrm>
        </p:spPr>
        <p:txBody>
          <a:bodyPr/>
          <a:lstStyle/>
          <a:p>
            <a:pPr marL="0" indent="0" algn="ctr">
              <a:buNone/>
            </a:pPr>
            <a:r>
              <a:rPr lang="ru-RU" sz="3600" dirty="0" smtClean="0"/>
              <a:t>Юношеский возраст (18-23 года)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79512" y="1556792"/>
            <a:ext cx="8856984" cy="4536504"/>
          </a:xfrm>
        </p:spPr>
        <p:txBody>
          <a:bodyPr>
            <a:normAutofit/>
          </a:bodyPr>
          <a:lstStyle/>
          <a:p>
            <a:pPr marL="45720" indent="0">
              <a:buNone/>
            </a:pPr>
            <a:r>
              <a:rPr lang="ru-RU" dirty="0" smtClean="0"/>
              <a:t>   </a:t>
            </a:r>
            <a:r>
              <a:rPr lang="ru-RU" dirty="0" smtClean="0"/>
              <a:t>18        23  </a:t>
            </a:r>
            <a:endParaRPr lang="ru-RU" dirty="0" smtClean="0"/>
          </a:p>
          <a:p>
            <a:pPr marL="45720" indent="0">
              <a:buNone/>
            </a:pPr>
            <a:r>
              <a:rPr lang="ru-RU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                  Стабильный период.</a:t>
            </a:r>
            <a:endParaRPr lang="ru-RU" sz="28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45720" indent="0" algn="just">
              <a:buNone/>
            </a:pPr>
            <a:r>
              <a:rPr lang="ru-RU" sz="3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Социальная ситуация развития </a:t>
            </a:r>
            <a:r>
              <a:rPr lang="ru-RU" sz="3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– </a:t>
            </a:r>
            <a:r>
              <a:rPr lang="ru-RU" sz="3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3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«порог» самостоятельной жизни</a:t>
            </a:r>
            <a:r>
              <a:rPr lang="ru-RU" sz="3200" dirty="0" smtClean="0">
                <a:solidFill>
                  <a:srgbClr val="000000"/>
                </a:solidFill>
                <a:latin typeface="Arial" pitchFamily="34" charset="0"/>
                <a:ea typeface="Calibri"/>
                <a:cs typeface="Arial" pitchFamily="34" charset="0"/>
              </a:rPr>
              <a:t>.</a:t>
            </a:r>
            <a:endParaRPr lang="ru-RU" sz="32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45720" indent="0" algn="just">
              <a:buNone/>
            </a:pPr>
            <a:r>
              <a:rPr lang="ru-RU" sz="3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Ведущая </a:t>
            </a:r>
            <a:r>
              <a:rPr lang="ru-RU" sz="3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деятельность </a:t>
            </a:r>
            <a:r>
              <a:rPr lang="ru-RU" sz="3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– </a:t>
            </a:r>
            <a:r>
              <a:rPr lang="ru-RU" sz="3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учебно-профессиональная деятельность. </a:t>
            </a:r>
            <a:endParaRPr lang="ru-RU" sz="32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8" name="Прямая со стрелкой 17"/>
          <p:cNvCxnSpPr/>
          <p:nvPr/>
        </p:nvCxnSpPr>
        <p:spPr>
          <a:xfrm>
            <a:off x="683568" y="2132856"/>
            <a:ext cx="864096" cy="0"/>
          </a:xfrm>
          <a:prstGeom prst="straightConnector1">
            <a:avLst/>
          </a:prstGeom>
          <a:ln w="88900">
            <a:solidFill>
              <a:schemeClr val="tx1"/>
            </a:solidFill>
            <a:headEnd type="diamond"/>
            <a:tailEnd type="diamon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95045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548680"/>
            <a:ext cx="7776864" cy="1143000"/>
          </a:xfrm>
        </p:spPr>
        <p:txBody>
          <a:bodyPr/>
          <a:lstStyle/>
          <a:p>
            <a:pPr marL="0" indent="0" algn="ctr">
              <a:buNone/>
            </a:pPr>
            <a:r>
              <a:rPr lang="ru-RU" sz="3600" dirty="0" smtClean="0"/>
              <a:t>Социальная ситуация развития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539552" y="1628800"/>
            <a:ext cx="8208912" cy="4608512"/>
          </a:xfrm>
        </p:spPr>
        <p:txBody>
          <a:bodyPr>
            <a:normAutofit fontScale="85000" lnSpcReduction="10000"/>
          </a:bodyPr>
          <a:lstStyle/>
          <a:p>
            <a:pPr marL="45720" indent="0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ru-RU" sz="2800" dirty="0">
                <a:solidFill>
                  <a:schemeClr val="tx1"/>
                </a:solidFill>
                <a:latin typeface="Arial" pitchFamily="34" charset="0"/>
                <a:ea typeface="Calibri"/>
                <a:cs typeface="Arial" pitchFamily="34" charset="0"/>
              </a:rPr>
              <a:t>Тяготение к самостоятельности, не исключает потребности в общении со взрослыми. Такая потребность </a:t>
            </a:r>
            <a:r>
              <a:rPr lang="ru-RU" sz="2800" dirty="0" smtClean="0">
                <a:solidFill>
                  <a:schemeClr val="tx1"/>
                </a:solidFill>
                <a:latin typeface="Arial" pitchFamily="34" charset="0"/>
                <a:ea typeface="Calibri"/>
                <a:cs typeface="Arial" pitchFamily="34" charset="0"/>
              </a:rPr>
              <a:t>в юности выше</a:t>
            </a:r>
            <a:r>
              <a:rPr lang="ru-RU" sz="2800" dirty="0">
                <a:solidFill>
                  <a:schemeClr val="tx1"/>
                </a:solidFill>
                <a:latin typeface="Arial" pitchFamily="34" charset="0"/>
                <a:ea typeface="Calibri"/>
                <a:cs typeface="Arial" pitchFamily="34" charset="0"/>
              </a:rPr>
              <a:t>, чем у </a:t>
            </a:r>
            <a:r>
              <a:rPr lang="ru-RU" sz="2800" dirty="0" smtClean="0">
                <a:solidFill>
                  <a:schemeClr val="tx1"/>
                </a:solidFill>
                <a:latin typeface="Arial" pitchFamily="34" charset="0"/>
                <a:ea typeface="Calibri"/>
                <a:cs typeface="Arial" pitchFamily="34" charset="0"/>
              </a:rPr>
              <a:t>подростка. </a:t>
            </a:r>
            <a:r>
              <a:rPr lang="ru-RU" sz="2800" dirty="0">
                <a:solidFill>
                  <a:schemeClr val="tx1"/>
                </a:solidFill>
                <a:latin typeface="Arial" pitchFamily="34" charset="0"/>
                <a:ea typeface="Calibri"/>
                <a:cs typeface="Arial" pitchFamily="34" charset="0"/>
              </a:rPr>
              <a:t>Но эффективное взаимодействие взрослых с молодыми людьми возможно только в условиях сотрудничества на основе взаимопонимания и </a:t>
            </a:r>
            <a:r>
              <a:rPr lang="ru-RU" sz="2800" dirty="0" err="1">
                <a:solidFill>
                  <a:schemeClr val="tx1"/>
                </a:solidFill>
                <a:latin typeface="Arial" pitchFamily="34" charset="0"/>
                <a:ea typeface="Calibri"/>
                <a:cs typeface="Arial" pitchFamily="34" charset="0"/>
              </a:rPr>
              <a:t>взаимоподдержки</a:t>
            </a:r>
            <a:r>
              <a:rPr lang="ru-RU" sz="2800" dirty="0">
                <a:solidFill>
                  <a:schemeClr val="tx1"/>
                </a:solidFill>
                <a:latin typeface="Arial" pitchFamily="34" charset="0"/>
                <a:ea typeface="Calibri"/>
                <a:cs typeface="Arial" pitchFamily="34" charset="0"/>
              </a:rPr>
              <a:t>. </a:t>
            </a:r>
            <a:endParaRPr lang="ru-RU" sz="2800" dirty="0" smtClean="0">
              <a:solidFill>
                <a:schemeClr val="tx1"/>
              </a:solidFill>
              <a:latin typeface="Arial" pitchFamily="34" charset="0"/>
              <a:ea typeface="Calibri"/>
              <a:cs typeface="Arial" pitchFamily="34" charset="0"/>
            </a:endParaRPr>
          </a:p>
          <a:p>
            <a:pPr marL="45720" indent="0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ru-RU" sz="2800" dirty="0" smtClean="0">
                <a:solidFill>
                  <a:schemeClr val="tx1"/>
                </a:solidFill>
                <a:latin typeface="Arial" pitchFamily="34" charset="0"/>
                <a:ea typeface="Calibri"/>
                <a:cs typeface="Arial" pitchFamily="34" charset="0"/>
              </a:rPr>
              <a:t>Большое </a:t>
            </a:r>
            <a:r>
              <a:rPr lang="ru-RU" sz="2800" dirty="0">
                <a:solidFill>
                  <a:schemeClr val="tx1"/>
                </a:solidFill>
                <a:latin typeface="Arial" pitchFamily="34" charset="0"/>
                <a:ea typeface="Calibri"/>
                <a:cs typeface="Arial" pitchFamily="34" charset="0"/>
              </a:rPr>
              <a:t>значение </a:t>
            </a:r>
            <a:r>
              <a:rPr lang="ru-RU" sz="2800" dirty="0" smtClean="0">
                <a:solidFill>
                  <a:schemeClr val="tx1"/>
                </a:solidFill>
                <a:latin typeface="Arial" pitchFamily="34" charset="0"/>
                <a:ea typeface="Calibri"/>
                <a:cs typeface="Arial" pitchFamily="34" charset="0"/>
              </a:rPr>
              <a:t>в юности имеет </a:t>
            </a:r>
            <a:r>
              <a:rPr lang="ru-RU" sz="2800" dirty="0">
                <a:solidFill>
                  <a:schemeClr val="tx1"/>
                </a:solidFill>
                <a:latin typeface="Arial" pitchFamily="34" charset="0"/>
                <a:ea typeface="Calibri"/>
                <a:cs typeface="Arial" pitchFamily="34" charset="0"/>
              </a:rPr>
              <a:t>и потребность в общении со сверстниками. В отличие от подростковой дружбы, юношеская дружба интимнее и стабильнее. Юношеская дружба характеризуется верностью, близостью и устойчивостью</a:t>
            </a:r>
            <a:r>
              <a:rPr lang="ru-RU" sz="2800" dirty="0">
                <a:latin typeface="Arial" pitchFamily="34" charset="0"/>
                <a:ea typeface="Calibri"/>
                <a:cs typeface="Arial" pitchFamily="34" charset="0"/>
              </a:rPr>
              <a:t>.</a:t>
            </a:r>
            <a:endParaRPr lang="ru-RU" sz="2000" dirty="0">
              <a:effectLst/>
              <a:latin typeface="Arial" pitchFamily="34" charset="0"/>
              <a:ea typeface="Calibri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63858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548680"/>
            <a:ext cx="7776864" cy="1143000"/>
          </a:xfrm>
        </p:spPr>
        <p:txBody>
          <a:bodyPr/>
          <a:lstStyle/>
          <a:p>
            <a:pPr marL="0" indent="0" algn="ctr">
              <a:buNone/>
            </a:pPr>
            <a:r>
              <a:rPr lang="ru-RU" sz="3600" dirty="0" smtClean="0"/>
              <a:t>Самосознание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539552" y="1628800"/>
            <a:ext cx="8208912" cy="4608512"/>
          </a:xfrm>
        </p:spPr>
        <p:txBody>
          <a:bodyPr>
            <a:normAutofit fontScale="92500" lnSpcReduction="10000"/>
          </a:bodyPr>
          <a:lstStyle/>
          <a:p>
            <a:pPr marL="45720" indent="0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ru-RU" sz="2800" dirty="0" smtClean="0">
                <a:solidFill>
                  <a:schemeClr val="tx1"/>
                </a:solidFill>
                <a:latin typeface="Arial" pitchFamily="34" charset="0"/>
                <a:ea typeface="Calibri"/>
                <a:cs typeface="Arial" pitchFamily="34" charset="0"/>
              </a:rPr>
              <a:t>Характерной </a:t>
            </a:r>
            <a:r>
              <a:rPr lang="ru-RU" sz="2800" dirty="0">
                <a:solidFill>
                  <a:schemeClr val="tx1"/>
                </a:solidFill>
                <a:latin typeface="Arial" pitchFamily="34" charset="0"/>
                <a:ea typeface="Calibri"/>
                <a:cs typeface="Arial" pitchFamily="34" charset="0"/>
              </a:rPr>
              <a:t>особенностью личности юноши является рост его самосознания.</a:t>
            </a:r>
            <a:r>
              <a:rPr lang="ru-RU" sz="2800" b="1" dirty="0">
                <a:solidFill>
                  <a:schemeClr val="tx1"/>
                </a:solidFill>
                <a:latin typeface="Arial" pitchFamily="34" charset="0"/>
                <a:ea typeface="Calibri"/>
                <a:cs typeface="Arial" pitchFamily="34" charset="0"/>
              </a:rPr>
              <a:t> </a:t>
            </a:r>
            <a:r>
              <a:rPr lang="ru-RU" sz="2800" dirty="0">
                <a:solidFill>
                  <a:schemeClr val="tx1"/>
                </a:solidFill>
                <a:latin typeface="Arial" pitchFamily="34" charset="0"/>
                <a:ea typeface="Calibri"/>
                <a:cs typeface="Arial" pitchFamily="34" charset="0"/>
              </a:rPr>
              <a:t>Уровень самосознания определяет и уровень требований старшеклассников к окружающим людям и самим себе. Они становятся более критичными и самокритичными. Стремление познать самого себя как личность приводит к развитию </a:t>
            </a:r>
            <a:r>
              <a:rPr lang="ru-RU" sz="2800" i="1" dirty="0">
                <a:solidFill>
                  <a:schemeClr val="tx1"/>
                </a:solidFill>
                <a:latin typeface="Arial" pitchFamily="34" charset="0"/>
                <a:ea typeface="Calibri"/>
                <a:cs typeface="Arial" pitchFamily="34" charset="0"/>
              </a:rPr>
              <a:t>рефлексии, углубленному самоанализу, </a:t>
            </a:r>
            <a:r>
              <a:rPr lang="ru-RU" sz="2800" dirty="0">
                <a:solidFill>
                  <a:schemeClr val="tx1"/>
                </a:solidFill>
                <a:latin typeface="Arial" pitchFamily="34" charset="0"/>
                <a:ea typeface="Calibri"/>
                <a:cs typeface="Arial" pitchFamily="34" charset="0"/>
              </a:rPr>
              <a:t>которые в свою очередь приводит к самовоспитанию, самоорганизации, к работе над самим собой.</a:t>
            </a:r>
            <a:endParaRPr lang="ru-RU" sz="2000" dirty="0">
              <a:solidFill>
                <a:schemeClr val="tx1"/>
              </a:solidFill>
              <a:effectLst/>
              <a:latin typeface="Arial" pitchFamily="34" charset="0"/>
              <a:ea typeface="Calibri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93073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548680"/>
            <a:ext cx="7776864" cy="1143000"/>
          </a:xfrm>
        </p:spPr>
        <p:txBody>
          <a:bodyPr/>
          <a:lstStyle/>
          <a:p>
            <a:pPr marL="0" indent="0" algn="ctr">
              <a:buNone/>
            </a:pPr>
            <a:r>
              <a:rPr lang="ru-RU" sz="3600" dirty="0"/>
              <a:t>Ц</a:t>
            </a:r>
            <a:r>
              <a:rPr lang="ru-RU" sz="3600" dirty="0" smtClean="0"/>
              <a:t>енностные ориентации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539552" y="1628800"/>
            <a:ext cx="8208912" cy="4608512"/>
          </a:xfrm>
        </p:spPr>
        <p:txBody>
          <a:bodyPr>
            <a:normAutofit/>
          </a:bodyPr>
          <a:lstStyle/>
          <a:p>
            <a:pPr marL="45720" indent="0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ru-RU" sz="3200" dirty="0">
                <a:solidFill>
                  <a:schemeClr val="tx1"/>
                </a:solidFill>
                <a:latin typeface="Arial" pitchFamily="34" charset="0"/>
                <a:ea typeface="Calibri"/>
                <a:cs typeface="Arial" pitchFamily="34" charset="0"/>
              </a:rPr>
              <a:t>Юношеский возраст является периодом интенсивного формирования </a:t>
            </a:r>
            <a:r>
              <a:rPr lang="ru-RU" sz="3200" i="1" dirty="0">
                <a:solidFill>
                  <a:schemeClr val="tx1"/>
                </a:solidFill>
                <a:latin typeface="Arial" pitchFamily="34" charset="0"/>
                <a:ea typeface="Calibri"/>
                <a:cs typeface="Arial" pitchFamily="34" charset="0"/>
              </a:rPr>
              <a:t>системы ценностных ориентаций</a:t>
            </a:r>
            <a:r>
              <a:rPr lang="ru-RU" sz="3200" dirty="0">
                <a:solidFill>
                  <a:schemeClr val="tx1"/>
                </a:solidFill>
                <a:latin typeface="Arial" pitchFamily="34" charset="0"/>
                <a:ea typeface="Calibri"/>
                <a:cs typeface="Arial" pitchFamily="34" charset="0"/>
              </a:rPr>
              <a:t>, складывается мировоззрение как система обобщенных представлений о мире в целом</a:t>
            </a:r>
            <a:r>
              <a:rPr lang="ru-RU" sz="3200" i="1" dirty="0">
                <a:solidFill>
                  <a:schemeClr val="tx1"/>
                </a:solidFill>
                <a:latin typeface="Arial" pitchFamily="34" charset="0"/>
                <a:ea typeface="Calibri"/>
                <a:cs typeface="Arial" pitchFamily="34" charset="0"/>
              </a:rPr>
              <a:t>, </a:t>
            </a:r>
            <a:r>
              <a:rPr lang="ru-RU" sz="3200" dirty="0">
                <a:solidFill>
                  <a:schemeClr val="tx1"/>
                </a:solidFill>
                <a:latin typeface="Arial" pitchFamily="34" charset="0"/>
                <a:ea typeface="Calibri"/>
                <a:cs typeface="Arial" pitchFamily="34" charset="0"/>
              </a:rPr>
              <a:t>об окружающей действительности.</a:t>
            </a:r>
            <a:endParaRPr lang="ru-RU" sz="2400" dirty="0">
              <a:solidFill>
                <a:schemeClr val="tx1"/>
              </a:solidFill>
              <a:latin typeface="Arial" pitchFamily="34" charset="0"/>
              <a:ea typeface="Calibri"/>
              <a:cs typeface="Arial" pitchFamily="34" charset="0"/>
            </a:endParaRPr>
          </a:p>
          <a:p>
            <a:pPr marL="45720" indent="0" algn="just">
              <a:lnSpc>
                <a:spcPct val="115000"/>
              </a:lnSpc>
              <a:spcAft>
                <a:spcPts val="0"/>
              </a:spcAft>
              <a:buNone/>
            </a:pPr>
            <a:endParaRPr lang="ru-RU" sz="3200" dirty="0">
              <a:effectLst/>
              <a:latin typeface="Arial" pitchFamily="34" charset="0"/>
              <a:ea typeface="Calibri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413840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548680"/>
            <a:ext cx="7776864" cy="1143000"/>
          </a:xfrm>
        </p:spPr>
        <p:txBody>
          <a:bodyPr/>
          <a:lstStyle/>
          <a:p>
            <a:pPr marL="0" indent="0" algn="ctr">
              <a:buNone/>
            </a:pPr>
            <a:r>
              <a:rPr lang="ru-RU" sz="3600" dirty="0" smtClean="0"/>
              <a:t>Отрыв от родительских корней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539552" y="1628800"/>
            <a:ext cx="8208912" cy="4608512"/>
          </a:xfrm>
        </p:spPr>
        <p:txBody>
          <a:bodyPr>
            <a:normAutofit fontScale="85000" lnSpcReduction="10000"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  <a:buFont typeface="Wingdings" pitchFamily="2" charset="2"/>
              <a:buChar char="Ø"/>
            </a:pPr>
            <a:r>
              <a:rPr lang="ru-RU" sz="3200" dirty="0" smtClean="0">
                <a:solidFill>
                  <a:schemeClr val="tx1"/>
                </a:solidFill>
                <a:latin typeface="Arial" pitchFamily="34" charset="0"/>
                <a:ea typeface="Calibri"/>
                <a:cs typeface="Arial" pitchFamily="34" charset="0"/>
              </a:rPr>
              <a:t>  уточнение </a:t>
            </a:r>
            <a:r>
              <a:rPr lang="ru-RU" sz="3200" dirty="0">
                <a:solidFill>
                  <a:schemeClr val="tx1"/>
                </a:solidFill>
                <a:latin typeface="Arial" pitchFamily="34" charset="0"/>
                <a:ea typeface="Calibri"/>
                <a:cs typeface="Arial" pitchFamily="34" charset="0"/>
              </a:rPr>
              <a:t>жизненных планов и </a:t>
            </a:r>
            <a:r>
              <a:rPr lang="ru-RU" sz="3200" dirty="0" smtClean="0">
                <a:solidFill>
                  <a:schemeClr val="tx1"/>
                </a:solidFill>
                <a:latin typeface="Arial" pitchFamily="34" charset="0"/>
                <a:ea typeface="Calibri"/>
                <a:cs typeface="Arial" pitchFamily="34" charset="0"/>
              </a:rPr>
              <a:t>начало </a:t>
            </a:r>
            <a:r>
              <a:rPr lang="ru-RU" sz="3200" dirty="0">
                <a:solidFill>
                  <a:schemeClr val="tx1"/>
                </a:solidFill>
                <a:latin typeface="Arial" pitchFamily="34" charset="0"/>
                <a:ea typeface="Calibri"/>
                <a:cs typeface="Arial" pitchFamily="34" charset="0"/>
              </a:rPr>
              <a:t>их осуществления; </a:t>
            </a:r>
            <a:endParaRPr lang="ru-RU" sz="3200" dirty="0" smtClean="0">
              <a:solidFill>
                <a:schemeClr val="tx1"/>
              </a:solidFill>
              <a:latin typeface="Arial" pitchFamily="34" charset="0"/>
              <a:ea typeface="Calibri"/>
              <a:cs typeface="Arial" pitchFamily="34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  <a:buFont typeface="Wingdings" pitchFamily="2" charset="2"/>
              <a:buChar char="Ø"/>
            </a:pPr>
            <a:r>
              <a:rPr lang="ru-RU" sz="3200" dirty="0" smtClean="0">
                <a:solidFill>
                  <a:schemeClr val="tx1"/>
                </a:solidFill>
                <a:latin typeface="Arial" pitchFamily="34" charset="0"/>
                <a:ea typeface="Calibri"/>
                <a:cs typeface="Arial" pitchFamily="34" charset="0"/>
              </a:rPr>
              <a:t>  поиск </a:t>
            </a:r>
            <a:r>
              <a:rPr lang="ru-RU" sz="3200" dirty="0">
                <a:solidFill>
                  <a:schemeClr val="tx1"/>
                </a:solidFill>
                <a:latin typeface="Arial" pitchFamily="34" charset="0"/>
                <a:ea typeface="Calibri"/>
                <a:cs typeface="Arial" pitchFamily="34" charset="0"/>
              </a:rPr>
              <a:t>себя, </a:t>
            </a:r>
            <a:r>
              <a:rPr lang="ru-RU" sz="3200" dirty="0" smtClean="0">
                <a:solidFill>
                  <a:schemeClr val="tx1"/>
                </a:solidFill>
                <a:latin typeface="Arial" pitchFamily="34" charset="0"/>
                <a:ea typeface="Calibri"/>
                <a:cs typeface="Arial" pitchFamily="34" charset="0"/>
              </a:rPr>
              <a:t>выработка </a:t>
            </a:r>
            <a:r>
              <a:rPr lang="ru-RU" sz="3200" dirty="0">
                <a:solidFill>
                  <a:schemeClr val="tx1"/>
                </a:solidFill>
                <a:latin typeface="Arial" pitchFamily="34" charset="0"/>
                <a:ea typeface="Calibri"/>
                <a:cs typeface="Arial" pitchFamily="34" charset="0"/>
              </a:rPr>
              <a:t>индивидуальности</a:t>
            </a:r>
            <a:r>
              <a:rPr lang="ru-RU" sz="3200" dirty="0" smtClean="0">
                <a:solidFill>
                  <a:schemeClr val="tx1"/>
                </a:solidFill>
                <a:latin typeface="Arial" pitchFamily="34" charset="0"/>
                <a:ea typeface="Calibri"/>
                <a:cs typeface="Arial" pitchFamily="34" charset="0"/>
              </a:rPr>
              <a:t>;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  <a:buFont typeface="Wingdings" pitchFamily="2" charset="2"/>
              <a:buChar char="Ø"/>
            </a:pPr>
            <a:r>
              <a:rPr lang="ru-RU" sz="3200" dirty="0" smtClean="0">
                <a:solidFill>
                  <a:schemeClr val="tx1"/>
                </a:solidFill>
                <a:latin typeface="Arial" pitchFamily="34" charset="0"/>
                <a:ea typeface="Calibri"/>
                <a:cs typeface="Arial" pitchFamily="34" charset="0"/>
              </a:rPr>
              <a:t>  окончательное осознание </a:t>
            </a:r>
            <a:r>
              <a:rPr lang="ru-RU" sz="3200" dirty="0">
                <a:solidFill>
                  <a:schemeClr val="tx1"/>
                </a:solidFill>
                <a:latin typeface="Arial" pitchFamily="34" charset="0"/>
                <a:ea typeface="Calibri"/>
                <a:cs typeface="Arial" pitchFamily="34" charset="0"/>
              </a:rPr>
              <a:t>себя как взрослого человека со своими правами и </a:t>
            </a:r>
            <a:r>
              <a:rPr lang="ru-RU" sz="3200" dirty="0" smtClean="0">
                <a:solidFill>
                  <a:schemeClr val="tx1"/>
                </a:solidFill>
                <a:latin typeface="Arial" pitchFamily="34" charset="0"/>
                <a:ea typeface="Calibri"/>
                <a:cs typeface="Arial" pitchFamily="34" charset="0"/>
              </a:rPr>
              <a:t>обязанностями;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  <a:buFont typeface="Wingdings" pitchFamily="2" charset="2"/>
              <a:buChar char="Ø"/>
            </a:pPr>
            <a:r>
              <a:rPr lang="ru-RU" sz="3200" dirty="0" smtClean="0">
                <a:solidFill>
                  <a:schemeClr val="tx1"/>
                </a:solidFill>
                <a:latin typeface="Arial" pitchFamily="34" charset="0"/>
                <a:ea typeface="Calibri"/>
                <a:cs typeface="Arial" pitchFamily="34" charset="0"/>
              </a:rPr>
              <a:t>  выбор </a:t>
            </a:r>
            <a:r>
              <a:rPr lang="ru-RU" sz="3200" dirty="0">
                <a:solidFill>
                  <a:schemeClr val="tx1"/>
                </a:solidFill>
                <a:latin typeface="Arial" pitchFamily="34" charset="0"/>
                <a:ea typeface="Calibri"/>
                <a:cs typeface="Arial" pitchFamily="34" charset="0"/>
              </a:rPr>
              <a:t>супруга и </a:t>
            </a:r>
            <a:r>
              <a:rPr lang="ru-RU" sz="3200" dirty="0" smtClean="0">
                <a:solidFill>
                  <a:schemeClr val="tx1"/>
                </a:solidFill>
                <a:latin typeface="Arial" pitchFamily="34" charset="0"/>
                <a:ea typeface="Calibri"/>
                <a:cs typeface="Arial" pitchFamily="34" charset="0"/>
              </a:rPr>
              <a:t>создание </a:t>
            </a:r>
            <a:r>
              <a:rPr lang="ru-RU" sz="3200" dirty="0">
                <a:solidFill>
                  <a:schemeClr val="tx1"/>
                </a:solidFill>
                <a:latin typeface="Arial" pitchFamily="34" charset="0"/>
                <a:ea typeface="Calibri"/>
                <a:cs typeface="Arial" pitchFamily="34" charset="0"/>
              </a:rPr>
              <a:t>собственной семьи</a:t>
            </a:r>
            <a:r>
              <a:rPr lang="ru-RU" sz="3200" dirty="0" smtClean="0">
                <a:solidFill>
                  <a:schemeClr val="tx1"/>
                </a:solidFill>
                <a:latin typeface="Arial" pitchFamily="34" charset="0"/>
                <a:ea typeface="Calibri"/>
                <a:cs typeface="Arial" pitchFamily="34" charset="0"/>
              </a:rPr>
              <a:t>;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  <a:buFont typeface="Wingdings" pitchFamily="2" charset="2"/>
              <a:buChar char="Ø"/>
            </a:pPr>
            <a:r>
              <a:rPr lang="ru-RU" sz="3200" dirty="0" smtClean="0">
                <a:solidFill>
                  <a:schemeClr val="tx1"/>
                </a:solidFill>
                <a:latin typeface="Arial" pitchFamily="34" charset="0"/>
                <a:ea typeface="Calibri"/>
                <a:cs typeface="Arial" pitchFamily="34" charset="0"/>
              </a:rPr>
              <a:t>  специализация </a:t>
            </a:r>
            <a:r>
              <a:rPr lang="ru-RU" sz="3200" dirty="0">
                <a:solidFill>
                  <a:schemeClr val="tx1"/>
                </a:solidFill>
                <a:latin typeface="Arial" pitchFamily="34" charset="0"/>
                <a:ea typeface="Calibri"/>
                <a:cs typeface="Arial" pitchFamily="34" charset="0"/>
              </a:rPr>
              <a:t>и </a:t>
            </a:r>
            <a:r>
              <a:rPr lang="ru-RU" sz="3200" dirty="0" smtClean="0">
                <a:solidFill>
                  <a:schemeClr val="tx1"/>
                </a:solidFill>
                <a:latin typeface="Arial" pitchFamily="34" charset="0"/>
                <a:ea typeface="Calibri"/>
                <a:cs typeface="Arial" pitchFamily="34" charset="0"/>
              </a:rPr>
              <a:t>приобретение </a:t>
            </a:r>
            <a:r>
              <a:rPr lang="ru-RU" sz="3200" dirty="0">
                <a:solidFill>
                  <a:schemeClr val="tx1"/>
                </a:solidFill>
                <a:latin typeface="Arial" pitchFamily="34" charset="0"/>
                <a:ea typeface="Calibri"/>
                <a:cs typeface="Arial" pitchFamily="34" charset="0"/>
              </a:rPr>
              <a:t>мастерства в профессиональной деятельности.</a:t>
            </a:r>
            <a:endParaRPr lang="ru-RU" sz="2400" dirty="0">
              <a:solidFill>
                <a:schemeClr val="tx1"/>
              </a:solidFill>
              <a:effectLst/>
              <a:latin typeface="Arial" pitchFamily="34" charset="0"/>
              <a:ea typeface="Calibri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60991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746</TotalTime>
  <Words>314</Words>
  <Application>Microsoft Office PowerPoint</Application>
  <PresentationFormat>Экран (4:3)</PresentationFormat>
  <Paragraphs>30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Воздушный поток</vt:lpstr>
      <vt:lpstr>Социальная психология развития</vt:lpstr>
      <vt:lpstr>Тема 7  Социальное развитие в юношеском возрасте</vt:lpstr>
      <vt:lpstr>Кризис юношеского возраста</vt:lpstr>
      <vt:lpstr>Юношеский возраст (18-23 года)</vt:lpstr>
      <vt:lpstr>Социальная ситуация развития</vt:lpstr>
      <vt:lpstr>Самосознание</vt:lpstr>
      <vt:lpstr>Ценностные ориентации</vt:lpstr>
      <vt:lpstr>Отрыв от родительских корней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Социальная психология развития</dc:title>
  <dc:creator>User</dc:creator>
  <cp:lastModifiedBy>User</cp:lastModifiedBy>
  <cp:revision>68</cp:revision>
  <dcterms:created xsi:type="dcterms:W3CDTF">2017-12-07T11:34:40Z</dcterms:created>
  <dcterms:modified xsi:type="dcterms:W3CDTF">2018-01-18T06:53:14Z</dcterms:modified>
</cp:coreProperties>
</file>