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1" r:id="rId3"/>
    <p:sldId id="262" r:id="rId4"/>
    <p:sldId id="264" r:id="rId5"/>
    <p:sldId id="266" r:id="rId6"/>
    <p:sldId id="265" r:id="rId7"/>
    <p:sldId id="263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7058645" cy="149755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44.0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3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.02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Психолого-педагогическое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образование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«Психология и педагогика бизнеса»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Квалификация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ru-RU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Бакалав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34076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800" dirty="0"/>
              <a:t>П</a:t>
            </a:r>
            <a:r>
              <a:rPr lang="ru-RU" sz="4800" dirty="0" smtClean="0"/>
              <a:t>сихология развития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00432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Комплексы готовности к школьному обучению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780928"/>
            <a:ext cx="8856984" cy="3744416"/>
          </a:xfrm>
        </p:spPr>
        <p:txBody>
          <a:bodyPr>
            <a:normAutofit/>
          </a:bodyPr>
          <a:lstStyle/>
          <a:p>
            <a:pPr lvl="0" algn="ctr">
              <a:buClr>
                <a:srgbClr val="F14124">
                  <a:lumMod val="75000"/>
                </a:srgbClr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коммуникативная готовность;</a:t>
            </a:r>
          </a:p>
          <a:p>
            <a:pPr lvl="0" algn="ctr">
              <a:buClr>
                <a:srgbClr val="F14124">
                  <a:lumMod val="75000"/>
                </a:srgbClr>
              </a:buClr>
              <a:buFont typeface="Wingdings" pitchFamily="2" charset="2"/>
              <a:buChar char="Ø"/>
            </a:pPr>
            <a:r>
              <a:rPr lang="ru-RU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когнитивная </a:t>
            </a:r>
            <a:r>
              <a:rPr lang="ru-RU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готовность;</a:t>
            </a:r>
            <a:endParaRPr lang="ru-RU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уровень эмоционального развития;</a:t>
            </a:r>
          </a:p>
          <a:p>
            <a:pPr algn="ctr">
              <a:buFont typeface="Wingdings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технологическая оснащенность;</a:t>
            </a:r>
          </a:p>
          <a:p>
            <a:pPr algn="ctr">
              <a:buFont typeface="Wingdings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личностная готовность.  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226983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Коммуникативная готовность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988840"/>
            <a:ext cx="8856984" cy="4104456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Заключается в том, что ребенок может взаимодействовать с людьми по правилам и нормам. Происходит расслаивание сферы человеческих взаимоотношений на нормативные (в деятельности) и человеческие (по поводу деятельности). Нормы становятся под индивидуальный контроль.</a:t>
            </a:r>
          </a:p>
        </p:txBody>
      </p:sp>
    </p:spTree>
    <p:extLst>
      <p:ext uri="{BB962C8B-B14F-4D97-AF65-F5344CB8AC3E}">
        <p14:creationId xmlns:p14="http://schemas.microsoft.com/office/powerpoint/2010/main" val="92757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Когнитивная готовность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268760"/>
            <a:ext cx="8856984" cy="4824536"/>
          </a:xfrm>
        </p:spPr>
        <p:txBody>
          <a:bodyPr>
            <a:normAutofit fontScale="85000" lnSpcReduction="10000"/>
          </a:bodyPr>
          <a:lstStyle/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Достаточный уровень развития познавательных процессов (внимания, мышления, памяти, воображения). </a:t>
            </a:r>
          </a:p>
          <a:p>
            <a:pPr marL="45720" indent="0" algn="just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Внимание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Ребенок должен уметь какое-то время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(15-20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минут) концентрироваться на какой-либо задаче и выполнять ее.</a:t>
            </a:r>
          </a:p>
          <a:p>
            <a:pPr marL="45720" indent="0" algn="just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Мышление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В своем умственном развитии ребенок переходит на третий период (теория </a:t>
            </a:r>
            <a:r>
              <a:rPr lang="ru-RU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Ж.Пиаже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– период конкретного мышления.  Разрушается сказочное мышление, анимизм сменяется более реалистическими представлениями.</a:t>
            </a:r>
          </a:p>
          <a:p>
            <a:pPr marL="45720" indent="0" algn="just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Воображение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Главный аспект познавательной готовности – высокий уровень развития воображения (В.В. Давыдов).</a:t>
            </a:r>
          </a:p>
          <a:p>
            <a:pPr marL="45720" indent="0" algn="just">
              <a:buNone/>
            </a:pPr>
            <a:endParaRPr lang="ru-RU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645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Уровень эмоционального развития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420888"/>
            <a:ext cx="8856984" cy="3672408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Ребенок должен научиться преодолевать ситуативные эмоции, справляться со своими чувствами, управлять ими. </a:t>
            </a:r>
          </a:p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Детская агрессивность, пик которой приходится на 4,5 года, должна также пойти на убыль и быть взята под контроль ребенка. </a:t>
            </a:r>
          </a:p>
        </p:txBody>
      </p:sp>
    </p:spTree>
    <p:extLst>
      <p:ext uri="{BB962C8B-B14F-4D97-AF65-F5344CB8AC3E}">
        <p14:creationId xmlns:p14="http://schemas.microsoft.com/office/powerpoint/2010/main" val="294903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Технологическая оснащенность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636912"/>
            <a:ext cx="8856984" cy="3456384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Минимум знаний, умений и навыков (ЗУН), позволяющих обучаться в школе.</a:t>
            </a:r>
          </a:p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Традиционно под ЗУН понимается умение читать, писать и считать.</a:t>
            </a:r>
          </a:p>
        </p:txBody>
      </p:sp>
    </p:spTree>
    <p:extLst>
      <p:ext uri="{BB962C8B-B14F-4D97-AF65-F5344CB8AC3E}">
        <p14:creationId xmlns:p14="http://schemas.microsoft.com/office/powerpoint/2010/main" val="337612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Личностная готовность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628800"/>
            <a:ext cx="8856984" cy="4608512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Притязания личности – уровень притязаний формируется путем успехов и неудач;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 – концепция – ребенок способен составить описание самого себя; оценить свои качества, с помощью предложенной ему шкалы;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Перспективы личности – связаны с образом взрослости у ребенка. Если образ взрослости присоединен к обучению, оно будет удовлетворять ребенка;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Иерархия побуждений – складывается механизм смысловой коррекции побуждения к действию. Действие становится поступком и ребенок выбирает, как поступить, исходя из смысла поступка. </a:t>
            </a:r>
          </a:p>
        </p:txBody>
      </p:sp>
    </p:spTree>
    <p:extLst>
      <p:ext uri="{BB962C8B-B14F-4D97-AF65-F5344CB8AC3E}">
        <p14:creationId xmlns:p14="http://schemas.microsoft.com/office/powerpoint/2010/main" val="163614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Кризис 7-ми лет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 fontScale="85000" lnSpcReduction="20000"/>
          </a:bodyPr>
          <a:lstStyle/>
          <a:p>
            <a:pPr marL="45720" indent="0" algn="just">
              <a:buNone/>
            </a:pPr>
            <a:r>
              <a:rPr lang="ru-RU" sz="31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Критический период. Кризис нормативной </a:t>
            </a:r>
            <a:r>
              <a:rPr lang="ru-RU" sz="3100" dirty="0" err="1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саморегуляции</a:t>
            </a:r>
            <a:r>
              <a:rPr lang="ru-RU" sz="31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</a:p>
          <a:p>
            <a:pPr marL="45720" indent="0">
              <a:buNone/>
            </a:pPr>
            <a:r>
              <a:rPr lang="ru-RU" sz="3100" b="1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Социальная </a:t>
            </a:r>
            <a:r>
              <a:rPr lang="ru-RU" sz="31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ситуация развития </a:t>
            </a:r>
            <a:r>
              <a:rPr lang="ru-RU" sz="31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– ребенок начинает регулировать свое поведение правилами.</a:t>
            </a:r>
          </a:p>
          <a:p>
            <a:pPr marL="45720" indent="0" algn="just">
              <a:buNone/>
            </a:pPr>
            <a:r>
              <a:rPr lang="ru-RU" sz="3100" b="1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Симптомы кризиса </a:t>
            </a:r>
            <a:r>
              <a:rPr lang="ru-RU" sz="31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– предъявляет претензии на внимание к себе, поведение становится вычурным, появляется демонстративная наивность, предъявляет к окружающим нормы, требует их соблюдения, ребенок не владеет своими чувствами.</a:t>
            </a:r>
          </a:p>
          <a:p>
            <a:pPr marL="45720" indent="0" algn="just">
              <a:buNone/>
            </a:pPr>
            <a:r>
              <a:rPr lang="ru-RU" sz="3100" b="1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Новообразования кризиса – </a:t>
            </a:r>
            <a:r>
              <a:rPr lang="ru-RU" sz="31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распадается единство аффекта и интеллекта.</a:t>
            </a:r>
            <a:endParaRPr lang="ru-RU" sz="3100" b="1" dirty="0" smtClean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4572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422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784976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Младший школьный возраст </a:t>
            </a:r>
            <a:br>
              <a:rPr lang="ru-RU" sz="3600" dirty="0" smtClean="0"/>
            </a:br>
            <a:r>
              <a:rPr lang="ru-RU" sz="3600" dirty="0" smtClean="0"/>
              <a:t>(7–12 лет)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536504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dirty="0" smtClean="0"/>
              <a:t>   7           12  </a:t>
            </a:r>
          </a:p>
          <a:p>
            <a:pPr marL="45720" indent="0" algn="just">
              <a:buNone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Стабильный период. </a:t>
            </a:r>
          </a:p>
          <a:p>
            <a:pPr marL="45720" indent="0" algn="just">
              <a:buNone/>
            </a:pPr>
            <a:r>
              <a:rPr lang="ru-RU" sz="27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Социальная ситуация развития –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ребенок поступает в школу, система «ребенок-взрослый» разделяется на две части: «ребенок-учитель» и «ребенок-родитель».</a:t>
            </a:r>
            <a:endParaRPr lang="ru-RU" sz="27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7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Ведущая деятельность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учебная деятельность.</a:t>
            </a:r>
          </a:p>
          <a:p>
            <a:pPr marL="45720" indent="0">
              <a:buNone/>
            </a:pPr>
            <a:r>
              <a:rPr lang="ru-RU" sz="27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Новообразования младшего школьного возраста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личностная рефлексия;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интеллектуальная рефлексия.</a:t>
            </a:r>
            <a:endParaRPr lang="ru-RU" sz="2700" dirty="0" smtClean="0"/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683568" y="2132856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248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Социальная ситуация развития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536504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«ребенок-взрослый»       «ребенок-учитель» и «ребенок – родитель».</a:t>
            </a:r>
          </a:p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Система «ребенок-учитель» становится ведущей, начинает выступать определяющей отношение ребенка к родителям и другим детям (одноклассникам), а также отношение одноклассников к ребенку.</a:t>
            </a:r>
          </a:p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Школьный учитель выступает как представитель общества, носитель социальных образцов и ценностей. </a:t>
            </a:r>
          </a:p>
        </p:txBody>
      </p:sp>
      <p:sp>
        <p:nvSpPr>
          <p:cNvPr id="4" name="Стрелка вправо 3"/>
          <p:cNvSpPr/>
          <p:nvPr/>
        </p:nvSpPr>
        <p:spPr>
          <a:xfrm flipV="1">
            <a:off x="4355976" y="1710041"/>
            <a:ext cx="432048" cy="2160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4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Учебная деятельность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268760"/>
            <a:ext cx="8856984" cy="4824536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Чтобы учение в школе стало ведущей деятельностью оно должно быть организовано особым образом, сродни игре. Тогда в процессе учебной деятельности он:</a:t>
            </a:r>
          </a:p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реализует ведущие потребности периода – потребности в познании и понимании явлений окружающего мира и отношений внутри него.</a:t>
            </a:r>
          </a:p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присваивая содержание и способы действия, меняется сам: у него формируются и новые психические образования (познавательные и личностные свойства), которые делают ребенка взрослее.</a:t>
            </a:r>
          </a:p>
          <a:p>
            <a:pPr marL="45720" indent="0" algn="ctr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749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556792"/>
            <a:ext cx="7776864" cy="3672408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Тема 3</a:t>
            </a:r>
            <a:b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/>
            </a:r>
            <a:b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Детство. Отрочество.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1437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Учебная деятельность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268760"/>
            <a:ext cx="8856984" cy="4824536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Чтобы учение в школе стало ведущей деятельностью оно должно быть организовано особым образом, сродни игре. </a:t>
            </a:r>
          </a:p>
          <a:p>
            <a:pPr marL="45720" indent="0" algn="just">
              <a:buNone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А. Эйнштейн: «Большая ошибка думать, что чувство долга и принуждения могут способствовать находить радость в том, чтобы смотреть и искать. Мне кажется даже здоровое хищное животное потеряло бы жадность к еде, если бы удалось с помощью бича заставить его непрерывно есть, даже когда оно не голодно, и особенно если принудительно предлагаемая еда им не выбрана».</a:t>
            </a:r>
          </a:p>
        </p:txBody>
      </p:sp>
    </p:spTree>
    <p:extLst>
      <p:ext uri="{BB962C8B-B14F-4D97-AF65-F5344CB8AC3E}">
        <p14:creationId xmlns:p14="http://schemas.microsoft.com/office/powerpoint/2010/main" val="362066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Новообразования младшего школьного возраста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780928"/>
            <a:ext cx="8856984" cy="3744416"/>
          </a:xfrm>
        </p:spPr>
        <p:txBody>
          <a:bodyPr>
            <a:normAutofit/>
          </a:bodyPr>
          <a:lstStyle/>
          <a:p>
            <a:pPr lvl="0" algn="ctr">
              <a:buClr>
                <a:srgbClr val="F14124">
                  <a:lumMod val="75000"/>
                </a:srgbClr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личностная рефлексия;</a:t>
            </a:r>
          </a:p>
          <a:p>
            <a:pPr lvl="0" algn="ctr">
              <a:buClr>
                <a:srgbClr val="F14124">
                  <a:lumMod val="75000"/>
                </a:srgbClr>
              </a:buClr>
              <a:buFont typeface="Wingdings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интеллектуальная рефлексия.  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406035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Личностная рефлексия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988840"/>
            <a:ext cx="8856984" cy="4104456"/>
          </a:xfrm>
        </p:spPr>
        <p:txBody>
          <a:bodyPr>
            <a:normAutofit fontScale="92500" lnSpcReduction="10000"/>
          </a:bodyPr>
          <a:lstStyle/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Развивается самосознание, продолжает формироваться тенденция на все иметь свою точку зрения. Появляются суждения о собственной социальной значимости – самооценка. </a:t>
            </a:r>
          </a:p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Она складывается благодаря развитию самосознания и обратной связи с теми из окружающих, чьим мнением ребенок дорожит.</a:t>
            </a:r>
          </a:p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 12-13 годам самооценка становится более стабильной, утрачивается зависимость от ситуаций успеха-неуспеха.</a:t>
            </a:r>
          </a:p>
        </p:txBody>
      </p:sp>
    </p:spTree>
    <p:extLst>
      <p:ext uri="{BB962C8B-B14F-4D97-AF65-F5344CB8AC3E}">
        <p14:creationId xmlns:p14="http://schemas.microsoft.com/office/powerpoint/2010/main" val="228673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Интеллектуальная рефлексия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268760"/>
            <a:ext cx="8856984" cy="4824536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Ребенок обретает рефлексию в плане мышления. Возникает механизм коррекции своего мышления со стороны логики, теоретического знания.</a:t>
            </a:r>
          </a:p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Формируется словесно-логическое мышление, логическая память, </a:t>
            </a:r>
            <a:r>
              <a:rPr lang="ru-RU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метапамять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произвольное и </a:t>
            </a:r>
            <a:r>
              <a:rPr lang="ru-RU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послепроизвольное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внимание. Дети способны размышлять о том, как они запоминают. Способны подчинить намерения интеллектуальной цели, удержать его в течение длительного времени.</a:t>
            </a:r>
          </a:p>
        </p:txBody>
      </p:sp>
    </p:spTree>
    <p:extLst>
      <p:ext uri="{BB962C8B-B14F-4D97-AF65-F5344CB8AC3E}">
        <p14:creationId xmlns:p14="http://schemas.microsoft.com/office/powerpoint/2010/main" val="236163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Отношения со сверстниками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420888"/>
            <a:ext cx="8856984" cy="3672408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Дети все больше проводят времени со сверстниками, чаще всего одного с ними пола.</a:t>
            </a:r>
          </a:p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Усиливается конформизм, достигая пика к  12 годам.</a:t>
            </a:r>
          </a:p>
          <a:p>
            <a:pPr marL="45720" indent="0" algn="just"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408023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Игра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412776"/>
            <a:ext cx="8856984" cy="468052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Игра по-прежнему нужна ребенку. Игра окрашивается социально: дети выдумывают тайные сообщества, свой язык, клубы, секретные карты, шифры, пароли, особые ритуалы.</a:t>
            </a:r>
          </a:p>
          <a:p>
            <a:pPr marL="45720" indent="0" algn="just">
              <a:buNone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В игре развивается чувство сотрудничества и соперничества, приобретают личностный смысл такие понятия, как справедливость и несправедливость, предубеждение, лидерство, подчинение, преданность и предательство и т.д.</a:t>
            </a:r>
          </a:p>
        </p:txBody>
      </p:sp>
    </p:spTree>
    <p:extLst>
      <p:ext uri="{BB962C8B-B14F-4D97-AF65-F5344CB8AC3E}">
        <p14:creationId xmlns:p14="http://schemas.microsoft.com/office/powerpoint/2010/main" val="204442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Кризис подросткового возраста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276872"/>
            <a:ext cx="8856984" cy="4248472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Критический период.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Это кризис социального развития, эмансипации, относится к числу острых. Возраст «второй перерезки пуповины», «негативная фаза полового созревания». Поход на кризис трех лет («Я сам»).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Симптомы кризиса: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снижение продуктивности в учебной деятельности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негативизм</a:t>
            </a:r>
          </a:p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Новообразования кризиса 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подростковости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Переход на новую высшую ступень интеллектуального развития, овладение формально – логическим, абстрактным мышлением, ведущее к изменению во всех остальных функциях и процессах, в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т.ч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личностному развитию и чувству взрослости.</a:t>
            </a:r>
          </a:p>
        </p:txBody>
      </p:sp>
    </p:spTree>
    <p:extLst>
      <p:ext uri="{BB962C8B-B14F-4D97-AF65-F5344CB8AC3E}">
        <p14:creationId xmlns:p14="http://schemas.microsoft.com/office/powerpoint/2010/main" val="246894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Снижение продуктивности в учебной деятельности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844824"/>
            <a:ext cx="8856984" cy="4248472"/>
          </a:xfrm>
        </p:spPr>
        <p:txBody>
          <a:bodyPr>
            <a:normAutofit fontScale="92500" lnSpcReduction="20000"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Связано с переходом на новую ступень интеллектуального развития.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На смену конкретному приходит логическое мышление. Этот проявляется в критицизме и требовании доказательств.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Происходит снижение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интереса учащихся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к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самому процессу учения. В результате возникает смена ведущего мотива: мотивация, связанная с занятием новой социальной позиции школьника,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исчерпана,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а познавательные мотивы, с какими ребенок шел в школу – удовлетворены. На их месте возникают другие, связанные с расширением внешкольных интересов и желанием приобщиться к миру взрослых. Происходит рефлексивный «оборот на себя», на свои качества и умения как основное условие решения разного рода задач. </a:t>
            </a:r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87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Негативизм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412776"/>
            <a:ext cx="8856984" cy="5112568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Ребенок как бы отталкивается от среды, враждебен, склонен к ссорам,  пренебрежению дисциплиной. Вместе с этим ребенку свойственно внутреннее беспокойство, недовольство, стремление к самоизоляции. У мальчиков негативизм в поведении проявляется ярче и чаще, девочкам более свойственны интенсивные внутренние переживания. </a:t>
            </a:r>
            <a:endParaRPr lang="ru-RU" sz="2400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Варианты проживания кризиса: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20% - очень острый кризис;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60% - потенциальные </a:t>
            </a:r>
            <a:r>
              <a:rPr lang="ru-RU" sz="2400" dirty="0" err="1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негативисты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;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20% - кризисные проявления отсутствуют.</a:t>
            </a:r>
            <a:endParaRPr lang="ru-RU" sz="1800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buNone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309458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208912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Подростковый возраст(13 -16 лет)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536504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ru-RU" dirty="0" smtClean="0"/>
              <a:t>   13        16  </a:t>
            </a:r>
          </a:p>
          <a:p>
            <a:pPr marL="45720" indent="0">
              <a:buNone/>
            </a:pPr>
            <a:endParaRPr lang="ru-RU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Социальная ситуация развития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половое созревание, период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завершения детства,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переходный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 детства к взрослости. 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Общение со сверстниками в этом возрасте принимает характер первоочередной 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необходимости.</a:t>
            </a:r>
            <a:endParaRPr lang="ru-RU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Ведущая деятельность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интимно-личностное общение со сверстниками.</a:t>
            </a:r>
          </a:p>
          <a:p>
            <a:pPr marL="4572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Новообразования </a:t>
            </a:r>
            <a:r>
              <a:rPr lang="ru-RU" sz="28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подросткового возраста</a:t>
            </a:r>
            <a:r>
              <a:rPr lang="ru-RU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формирование Мы-концепции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формирование </a:t>
            </a:r>
            <a:r>
              <a:rPr lang="ru-RU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референтных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групп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чувство взрослости</a:t>
            </a:r>
          </a:p>
          <a:p>
            <a:pPr marL="45720" indent="0">
              <a:buNone/>
            </a:pPr>
            <a:endParaRPr lang="ru-RU" dirty="0" smtClean="0"/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683568" y="2132856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18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Кризис новорожденности (0-2 месяца)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060848"/>
            <a:ext cx="8856984" cy="4464496"/>
          </a:xfrm>
        </p:spPr>
        <p:txBody>
          <a:bodyPr>
            <a:normAutofit fontScale="92500"/>
          </a:bodyPr>
          <a:lstStyle/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Критический период.</a:t>
            </a:r>
          </a:p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Социальная ситуация развития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максимальная нужда новорожденного во взрослом и минимальные средства общения с ним.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Новообразование периода новорожденности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комплекс оживления – особая эмоционально-двигательная реакция, обращенная ко взрослому – первое средство общения ребенка со взрослым: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  <a:latin typeface="Arial"/>
              </a:rPr>
              <a:t> Замирание </a:t>
            </a:r>
            <a:r>
              <a:rPr lang="ru-RU" dirty="0">
                <a:solidFill>
                  <a:schemeClr val="tx1"/>
                </a:solidFill>
                <a:latin typeface="Arial"/>
              </a:rPr>
              <a:t>и зрительное </a:t>
            </a:r>
            <a:r>
              <a:rPr lang="ru-RU" dirty="0" smtClean="0">
                <a:solidFill>
                  <a:schemeClr val="tx1"/>
                </a:solidFill>
                <a:latin typeface="Arial"/>
              </a:rPr>
              <a:t>сосредоточение;</a:t>
            </a:r>
            <a:endParaRPr lang="ru-RU" dirty="0">
              <a:solidFill>
                <a:schemeClr val="tx1"/>
              </a:solidFill>
              <a:latin typeface="Arial"/>
            </a:endParaRP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222222"/>
                </a:solidFill>
                <a:latin typeface="Arial"/>
              </a:rPr>
              <a:t> Улыбка, выражающая 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радостные эмоции ребенка;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222222"/>
                </a:solidFill>
                <a:latin typeface="Arial"/>
              </a:rPr>
              <a:t> Двигательное 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оживление — движения головы, вскидывание ручек и ножек,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прогибание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спинки и пр.;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222222"/>
                </a:solidFill>
                <a:latin typeface="Arial"/>
              </a:rPr>
              <a:t> Вокализации.</a:t>
            </a:r>
            <a:endParaRPr lang="ru-RU" dirty="0">
              <a:solidFill>
                <a:srgbClr val="222222"/>
              </a:solidFill>
              <a:latin typeface="Arial"/>
            </a:endParaRPr>
          </a:p>
          <a:p>
            <a:pPr marL="45720" indent="0" algn="just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17243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Социальная ситуация развития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 fontScale="77500" lnSpcReduction="20000"/>
          </a:bodyPr>
          <a:lstStyle/>
          <a:p>
            <a:pPr marL="45720" indent="0" algn="just">
              <a:buNone/>
            </a:pP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Подросток 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продолжает находиться в тех же условиях, что и ранее (семья, школа, сверстники), но у него появляются новые ценностные ориентации. </a:t>
            </a:r>
            <a:endParaRPr lang="ru-RU" sz="2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Так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стремление к независимости сталкивается в семье с тем, что родители могут относиться к подростку еще как к «ребенку». </a:t>
            </a:r>
            <a:endParaRPr lang="ru-RU" sz="2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него меняется отношение и к школе, она становиться местом активных 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взаимоотношений.</a:t>
            </a:r>
          </a:p>
          <a:p>
            <a:pPr marL="45720" indent="0" algn="just">
              <a:buNone/>
            </a:pP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Подросток 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находится под действием амбивалентно направленных сил: он стремиться оторваться от детства, которое, одновременно, является для него привлекательным (в нем меньше ответственности и т.п.); </a:t>
            </a:r>
            <a:endParaRPr lang="ru-RU" sz="2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роисходит 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расширение социальных условий бытия: как в пространственном отношении, так и в увеличении диапазона «проб себя», поиска 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себя.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48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Формирование Мы-концепции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Иногда оно принимает очень жесткий характер: «мы - свои, они - чужие». Поделены территории, сферы жизненного пространства. Это еще не дружба во взрослом понимании этого слова, отношения дружбы еще только предстоит освоить как отношения близости, увидеть в другом человеке такого же, как сам. Это, скорее, поклонение общему 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идолу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.</a:t>
            </a:r>
            <a:endParaRPr lang="ru-RU" sz="20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22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Формирование </a:t>
            </a:r>
            <a:r>
              <a:rPr lang="ru-RU" sz="3600" dirty="0" err="1" smtClean="0"/>
              <a:t>референтных</a:t>
            </a:r>
            <a:r>
              <a:rPr lang="ru-RU" sz="3600" dirty="0" smtClean="0"/>
              <a:t> групп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Calibri"/>
              </a:rPr>
              <a:t>группы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Calibri"/>
              </a:rPr>
              <a:t>состоят из представителей </a:t>
            </a:r>
            <a:r>
              <a:rPr lang="ru-RU" sz="2800" spc="-5" dirty="0">
                <a:solidFill>
                  <a:srgbClr val="000000"/>
                </a:solidFill>
                <a:latin typeface="Times New Roman"/>
                <a:ea typeface="Calibri"/>
              </a:rPr>
              <a:t>одного </a:t>
            </a:r>
            <a:r>
              <a:rPr lang="ru-RU" sz="2800" spc="-5" dirty="0" smtClean="0">
                <a:solidFill>
                  <a:srgbClr val="000000"/>
                </a:solidFill>
                <a:latin typeface="Times New Roman"/>
                <a:ea typeface="Calibri"/>
              </a:rPr>
              <a:t>пола</a:t>
            </a:r>
          </a:p>
          <a:p>
            <a:pPr marL="45720" indent="0" algn="ctr">
              <a:buNone/>
            </a:pPr>
            <a:endParaRPr lang="ru-RU" sz="2800" spc="-5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45720" indent="0" algn="ctr">
              <a:buNone/>
            </a:pPr>
            <a:r>
              <a:rPr lang="ru-RU" sz="2800" spc="-5" dirty="0" smtClean="0">
                <a:solidFill>
                  <a:srgbClr val="000000"/>
                </a:solidFill>
                <a:latin typeface="Times New Roman"/>
                <a:ea typeface="Calibri"/>
              </a:rPr>
              <a:t>объединение </a:t>
            </a:r>
            <a:r>
              <a:rPr lang="ru-RU" sz="2800" spc="-5" dirty="0">
                <a:solidFill>
                  <a:srgbClr val="000000"/>
                </a:solidFill>
                <a:latin typeface="Times New Roman"/>
                <a:ea typeface="Calibri"/>
              </a:rPr>
              <a:t>подобных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Calibri"/>
              </a:rPr>
              <a:t>групп в более крупные компании или сборища, члены которых что-то де­лают 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Calibri"/>
              </a:rPr>
              <a:t>сообща</a:t>
            </a:r>
          </a:p>
          <a:p>
            <a:pPr marL="45720" indent="0" algn="ctr">
              <a:buNone/>
            </a:pPr>
            <a:endParaRPr lang="ru-RU" sz="28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45720" indent="0" algn="ctr"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Calibri"/>
              </a:rPr>
              <a:t>группы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Calibri"/>
              </a:rPr>
              <a:t>становятся 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Calibri"/>
              </a:rPr>
              <a:t>смешанными</a:t>
            </a:r>
          </a:p>
          <a:p>
            <a:pPr marL="45720" indent="0" algn="ctr">
              <a:buNone/>
            </a:pPr>
            <a:endParaRPr lang="ru-RU" sz="28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45720" indent="0" algn="ctr">
              <a:buNone/>
            </a:pPr>
            <a:r>
              <a:rPr lang="ru-RU" sz="2800" spc="-5" dirty="0" smtClean="0">
                <a:solidFill>
                  <a:srgbClr val="000000"/>
                </a:solidFill>
                <a:latin typeface="Times New Roman"/>
                <a:ea typeface="Calibri"/>
              </a:rPr>
              <a:t>разделение </a:t>
            </a:r>
            <a:r>
              <a:rPr lang="ru-RU" sz="2800" spc="-5" dirty="0">
                <a:solidFill>
                  <a:srgbClr val="000000"/>
                </a:solidFill>
                <a:latin typeface="Times New Roman"/>
                <a:ea typeface="Calibri"/>
              </a:rPr>
              <a:t>на пары, так что компания состоит только из связанных между собою </a:t>
            </a:r>
            <a:r>
              <a:rPr lang="ru-RU" sz="2800" spc="-5" dirty="0" smtClean="0">
                <a:solidFill>
                  <a:srgbClr val="000000"/>
                </a:solidFill>
                <a:latin typeface="Times New Roman"/>
                <a:ea typeface="Calibri"/>
              </a:rPr>
              <a:t>пар</a:t>
            </a:r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>
            <a:off x="4329684" y="2060848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9684" y="3645024"/>
            <a:ext cx="542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246" y="4581128"/>
            <a:ext cx="542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018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Чувство взрослости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   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Эмансипация от родителей;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Новое отношение к учению;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>
                <a:solidFill>
                  <a:schemeClr val="tx1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 Романтические отношения со сверстниками другого пола;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Внешний облик и манера одеваться.</a:t>
            </a:r>
            <a:endParaRPr lang="ru-RU" sz="3200" dirty="0">
              <a:solidFill>
                <a:schemeClr val="tx1"/>
              </a:solidFill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28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Младенчество (2 мес. – 1 год)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536504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ru-RU" dirty="0" smtClean="0"/>
              <a:t>   0           1  </a:t>
            </a:r>
          </a:p>
          <a:p>
            <a:pPr marL="45720" indent="0">
              <a:buNone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Стабильный период.</a:t>
            </a:r>
          </a:p>
          <a:p>
            <a:pPr marL="4572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Социальная ситуация развития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неразрывное эмоциональное единство ребенка и взрослого (ситуация «МЫ»).</a:t>
            </a:r>
          </a:p>
          <a:p>
            <a:pPr marL="4572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Ведущая деятельность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непосредственно-эмоциональное общение с близким взрослым.</a:t>
            </a:r>
          </a:p>
          <a:p>
            <a:pPr marL="4572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Новообразования периода младенчества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Складывается структура речевого действия;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Складывается структура предметного действия.</a:t>
            </a:r>
          </a:p>
          <a:p>
            <a:pPr marL="45720" indent="0">
              <a:buNone/>
            </a:pPr>
            <a:endParaRPr lang="ru-RU" dirty="0" smtClean="0"/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683568" y="2132856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918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Кризис 1-го года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412776"/>
            <a:ext cx="8856984" cy="5112568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Критический период.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Кризис </a:t>
            </a:r>
            <a:r>
              <a:rPr lang="ru-RU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саморегуляции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Социальная ситуация развития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ребенок начинает ходить и говорить, происходит разрыв единой социальной ситуации «Мы».</a:t>
            </a:r>
            <a:endParaRPr lang="ru-RU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Новообразование кризиса 1-го года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автономная речь.</a:t>
            </a:r>
          </a:p>
          <a:p>
            <a:pPr marL="45720" indent="0"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Проявления кризиса: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нарушение всех биоритмических процессов (сон-</a:t>
            </a:r>
            <a:r>
              <a:rPr lang="ru-RU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бодроствование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нарушения удовлетворения витальных потребностей;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эмоциональные проявления (угрюмость, плаксивость, обидчивость). 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245347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Раннее детство (1 год-3 года)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536504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ru-RU" dirty="0" smtClean="0"/>
              <a:t>   1           3  </a:t>
            </a:r>
          </a:p>
          <a:p>
            <a:pPr marL="45720" indent="0">
              <a:buNone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Стабильный период.</a:t>
            </a:r>
          </a:p>
          <a:p>
            <a:pPr marL="4572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Социальная ситуация развития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возникновение совместной деятельности ребенка и взрослого (ситуация «ребенок-предмет-взрослый»).</a:t>
            </a:r>
          </a:p>
          <a:p>
            <a:pPr marL="4572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Ведущая деятельность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предметная (предметно-</a:t>
            </a:r>
            <a:r>
              <a:rPr lang="ru-RU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манипулятивная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marL="4572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Новообразования периода раннего детства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зарождение самосознания, развитие образа Я;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появление первичной самооценки.</a:t>
            </a:r>
          </a:p>
          <a:p>
            <a:pPr marL="45720" indent="0">
              <a:buNone/>
            </a:pPr>
            <a:endParaRPr lang="ru-RU" dirty="0" smtClean="0"/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683568" y="2132856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50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Кризис 3-х лет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ru-RU" sz="3100" dirty="0" smtClean="0">
                <a:solidFill>
                  <a:schemeClr val="tx1"/>
                </a:solidFill>
                <a:latin typeface="Times New Roman"/>
                <a:ea typeface="Times New Roman"/>
              </a:rPr>
              <a:t>Критический период. Кризис эмансипации. Кризис «Я-сам».</a:t>
            </a:r>
          </a:p>
          <a:p>
            <a:pPr marL="45720" indent="0" algn="just">
              <a:buNone/>
            </a:pPr>
            <a:r>
              <a:rPr lang="ru-RU" sz="31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Социальная </a:t>
            </a:r>
            <a:r>
              <a:rPr lang="ru-RU" sz="3100" b="1" dirty="0">
                <a:solidFill>
                  <a:schemeClr val="tx1"/>
                </a:solidFill>
                <a:latin typeface="Times New Roman"/>
                <a:ea typeface="Times New Roman"/>
              </a:rPr>
              <a:t>ситуация развития </a:t>
            </a:r>
            <a:r>
              <a:rPr lang="ru-RU" sz="3100" dirty="0">
                <a:solidFill>
                  <a:schemeClr val="tx1"/>
                </a:solidFill>
                <a:latin typeface="Times New Roman"/>
                <a:ea typeface="Times New Roman"/>
              </a:rPr>
              <a:t>- разрушение, пересмотр старой системы социальных отношений, кризис выделения своего «</a:t>
            </a:r>
            <a:r>
              <a:rPr lang="ru-RU" sz="3100" dirty="0" smtClean="0">
                <a:solidFill>
                  <a:schemeClr val="tx1"/>
                </a:solidFill>
                <a:latin typeface="Times New Roman"/>
                <a:ea typeface="Times New Roman"/>
              </a:rPr>
              <a:t>я», у ребенка начинает формироваться самосознание и воля.</a:t>
            </a:r>
          </a:p>
          <a:p>
            <a:pPr marL="45720" indent="0" algn="just">
              <a:buNone/>
            </a:pPr>
            <a:r>
              <a:rPr lang="ru-RU" sz="31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Симптомы кризиса </a:t>
            </a:r>
            <a:r>
              <a:rPr lang="ru-RU" sz="3100" dirty="0" smtClean="0">
                <a:solidFill>
                  <a:schemeClr val="tx1"/>
                </a:solidFill>
                <a:latin typeface="Times New Roman"/>
                <a:ea typeface="Times New Roman"/>
              </a:rPr>
              <a:t>– негативизм, упрямство, строптивость, своеволие, протест-бунт, обесценивание взрослых, деспотизм.</a:t>
            </a:r>
          </a:p>
          <a:p>
            <a:pPr marL="45720" indent="0" algn="just">
              <a:buNone/>
            </a:pPr>
            <a:r>
              <a:rPr lang="ru-RU" sz="31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Новообразования кризиса – </a:t>
            </a:r>
            <a:r>
              <a:rPr lang="ru-RU" sz="3100" dirty="0" smtClean="0">
                <a:solidFill>
                  <a:schemeClr val="tx1"/>
                </a:solidFill>
                <a:latin typeface="Times New Roman"/>
                <a:ea typeface="Times New Roman"/>
              </a:rPr>
              <a:t>психологическая эмансипация ребенка, появление позиции «Я сам», развитие аффективной и волевой сторон личности.</a:t>
            </a:r>
            <a:endParaRPr lang="ru-RU" sz="3100" b="1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4572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638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Дошкольный возраст (3 – 7 лет)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536504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ru-RU" dirty="0" smtClean="0"/>
              <a:t>   3           7  </a:t>
            </a:r>
          </a:p>
          <a:p>
            <a:pPr marL="45720" indent="0" algn="just">
              <a:buNone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Стабильный период</a:t>
            </a:r>
            <a:r>
              <a:rPr lang="ru-RU" sz="2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Становление </a:t>
            </a:r>
            <a:r>
              <a:rPr lang="ru-RU" sz="2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основных личностных механизмов и образований. Развиваются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эмоциональная </a:t>
            </a:r>
            <a:r>
              <a:rPr lang="ru-RU" sz="2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 мотивационная сферы, формируется самосознание.</a:t>
            </a:r>
            <a:endParaRPr lang="ru-RU" sz="27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27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Социальная ситуация развития - </a:t>
            </a:r>
            <a:r>
              <a:rPr lang="ru-RU" sz="2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интересы ребенка перемещаются от мира предметов к миру взрослых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людей, ребенок </a:t>
            </a:r>
            <a:r>
              <a:rPr lang="ru-RU" sz="2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впервые психологически выходит за рамки семьи, за пределы окружения близких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людей («</a:t>
            </a:r>
            <a:r>
              <a:rPr lang="ru-RU" sz="2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ребенок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— общественный взрослый»). Взрослый выступает как образ, носитель общественных функций.</a:t>
            </a:r>
            <a:endParaRPr lang="ru-RU" sz="27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27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Ведущая деятельность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игровая.</a:t>
            </a:r>
          </a:p>
          <a:p>
            <a:pPr marL="45720" indent="0">
              <a:buNone/>
            </a:pPr>
            <a:r>
              <a:rPr lang="ru-RU" sz="27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Новообразования дошкольного возраста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Комплексы готовности к школьному обучению.</a:t>
            </a:r>
            <a:endParaRPr lang="ru-RU" sz="2700" dirty="0" smtClean="0"/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683568" y="2132856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203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Игровая деятельность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536504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Игра проходит несколько этапов:    </a:t>
            </a:r>
          </a:p>
          <a:p>
            <a:pPr marL="45720" indent="0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Сюжетная игра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копирование действий и поведения взрослых. Ребенок в процессе игры воспроизводит сюжеты действий. В центре внимания – действия. Например, действия врача.</a:t>
            </a:r>
          </a:p>
          <a:p>
            <a:pPr marL="45720" indent="0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Ролевая игра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смысл игры заключается в разделении и проигрывании ролей. Главное для ребенка на этой стадии – ролевая идентификация, сюжет становится не важен.</a:t>
            </a:r>
          </a:p>
          <a:p>
            <a:pPr marL="45720" indent="0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Игра по правилам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на первый план выходят правила игры, сюжеты и роли становятся не важны.</a:t>
            </a:r>
          </a:p>
        </p:txBody>
      </p:sp>
    </p:spTree>
    <p:extLst>
      <p:ext uri="{BB962C8B-B14F-4D97-AF65-F5344CB8AC3E}">
        <p14:creationId xmlns:p14="http://schemas.microsoft.com/office/powerpoint/2010/main" val="327060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707</TotalTime>
  <Words>1947</Words>
  <Application>Microsoft Office PowerPoint</Application>
  <PresentationFormat>Экран (4:3)</PresentationFormat>
  <Paragraphs>165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Воздушный поток</vt:lpstr>
      <vt:lpstr>Психология развития</vt:lpstr>
      <vt:lpstr>Тема 3  Детство. Отрочество.</vt:lpstr>
      <vt:lpstr>Кризис новорожденности (0-2 месяца)</vt:lpstr>
      <vt:lpstr>Младенчество (2 мес. – 1 год)</vt:lpstr>
      <vt:lpstr>Кризис 1-го года</vt:lpstr>
      <vt:lpstr>Раннее детство (1 год-3 года)</vt:lpstr>
      <vt:lpstr>Кризис 3-х лет</vt:lpstr>
      <vt:lpstr>Дошкольный возраст (3 – 7 лет)</vt:lpstr>
      <vt:lpstr>Игровая деятельность</vt:lpstr>
      <vt:lpstr>Комплексы готовности к школьному обучению</vt:lpstr>
      <vt:lpstr>Коммуникативная готовность</vt:lpstr>
      <vt:lpstr>Когнитивная готовность</vt:lpstr>
      <vt:lpstr>Уровень эмоционального развития</vt:lpstr>
      <vt:lpstr>Технологическая оснащенность</vt:lpstr>
      <vt:lpstr>Личностная готовность</vt:lpstr>
      <vt:lpstr>Кризис 7-ми лет</vt:lpstr>
      <vt:lpstr>Младший школьный возраст  (7–12 лет)</vt:lpstr>
      <vt:lpstr>Социальная ситуация развития</vt:lpstr>
      <vt:lpstr>Учебная деятельность</vt:lpstr>
      <vt:lpstr>Учебная деятельность</vt:lpstr>
      <vt:lpstr>Новообразования младшего школьного возраста</vt:lpstr>
      <vt:lpstr>Личностная рефлексия</vt:lpstr>
      <vt:lpstr>Интеллектуальная рефлексия</vt:lpstr>
      <vt:lpstr>Отношения со сверстниками</vt:lpstr>
      <vt:lpstr>Игра</vt:lpstr>
      <vt:lpstr>Кризис подросткового возраста </vt:lpstr>
      <vt:lpstr>Снижение продуктивности в учебной деятельности</vt:lpstr>
      <vt:lpstr>Негативизм</vt:lpstr>
      <vt:lpstr>Подростковый возраст(13 -16 лет)</vt:lpstr>
      <vt:lpstr>Социальная ситуация развития</vt:lpstr>
      <vt:lpstr>Формирование Мы-концепции</vt:lpstr>
      <vt:lpstr>Формирование референтных групп</vt:lpstr>
      <vt:lpstr>Чувство взрослости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психология развития</dc:title>
  <dc:creator>User</dc:creator>
  <cp:lastModifiedBy>User</cp:lastModifiedBy>
  <cp:revision>41</cp:revision>
  <dcterms:created xsi:type="dcterms:W3CDTF">2017-12-07T11:34:40Z</dcterms:created>
  <dcterms:modified xsi:type="dcterms:W3CDTF">2018-01-18T06:36:15Z</dcterms:modified>
</cp:coreProperties>
</file>