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9" r:id="rId4"/>
  </p:sldMasterIdLst>
  <p:notesMasterIdLst>
    <p:notesMasterId r:id="rId31"/>
  </p:notesMasterIdLst>
  <p:sldIdLst>
    <p:sldId id="256" r:id="rId5"/>
    <p:sldId id="308" r:id="rId6"/>
    <p:sldId id="309" r:id="rId7"/>
    <p:sldId id="258" r:id="rId8"/>
    <p:sldId id="282" r:id="rId9"/>
    <p:sldId id="283" r:id="rId10"/>
    <p:sldId id="259" r:id="rId11"/>
    <p:sldId id="262" r:id="rId12"/>
    <p:sldId id="284" r:id="rId13"/>
    <p:sldId id="285" r:id="rId14"/>
    <p:sldId id="266" r:id="rId15"/>
    <p:sldId id="286" r:id="rId16"/>
    <p:sldId id="276" r:id="rId17"/>
    <p:sldId id="267" r:id="rId18"/>
    <p:sldId id="291" r:id="rId19"/>
    <p:sldId id="277" r:id="rId20"/>
    <p:sldId id="278" r:id="rId21"/>
    <p:sldId id="279" r:id="rId22"/>
    <p:sldId id="292" r:id="rId23"/>
    <p:sldId id="293" r:id="rId24"/>
    <p:sldId id="268" r:id="rId25"/>
    <p:sldId id="269" r:id="rId26"/>
    <p:sldId id="270" r:id="rId27"/>
    <p:sldId id="294" r:id="rId28"/>
    <p:sldId id="311" r:id="rId29"/>
    <p:sldId id="310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09AFA-F3DA-4F7D-BF07-B2431338104F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1CE8C-69DD-452E-A0D2-F51A089521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025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AE56FFC-2156-424B-8119-5EA8765D2DF7}" type="slidenum">
              <a:rPr lang="ru-RU">
                <a:solidFill>
                  <a:prstClr val="black"/>
                </a:solidFill>
                <a:latin typeface="Times New Roman" pitchFamily="18" charset="0"/>
              </a:rPr>
              <a:pPr eaLnBrk="1" hangingPunct="1"/>
              <a:t>20</a:t>
            </a:fld>
            <a:endParaRPr lang="ru-RU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0350D-2D16-4423-834E-14B8229DE863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D593B-2A03-4406-9F01-BCD9BD65F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631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0350D-2D16-4423-834E-14B8229DE863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D593B-2A03-4406-9F01-BCD9BD65F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61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0350D-2D16-4423-834E-14B8229DE863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D593B-2A03-4406-9F01-BCD9BD65F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71318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D3E963D-8EBA-4F8B-93EA-96BBF2567A19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4189EE0-7D97-4707-80BF-1446A241CD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6359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ABC7549-2507-4B1F-B8AD-C3F8F42215D8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C51F965-0E3F-4309-A8BB-190C4E6630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4869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F014660-BE7B-45A7-9533-C190884CA42E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AE8A3BE-FE86-4CEA-91D4-2C7A29C109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4644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A1C5808-9A1F-4539-9205-E384CBB8D290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7A336E7-50B7-49DA-999D-F558768A4D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13066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833B2DF-FC86-4F0C-B506-E64516A3B5B3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F7B2CE0-EC88-4A9F-85BB-88258FEE7B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8664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A4C157D-E3DE-4FC8-A79C-F57D4CC32079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8F9EAA3-8A35-498C-AF51-4416EDA103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1802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C11B0D6-1318-4E08-97A6-8CA3C1610DDE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0B611D5-4826-4ACE-9EE4-C8BB89F3A2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05870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7353C52-4870-44E0-8270-DA7B4C00FE00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27F2423-A4E7-4D52-9673-4EC013DDFC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024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0350D-2D16-4423-834E-14B8229DE863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D593B-2A03-4406-9F01-BCD9BD65F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5700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67C0C50-7394-42F7-B719-CC5E71022451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6484E3E-264A-4BFD-B7A1-6AE5EE1AA7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82559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87EB131-7A5E-48F6-B3F2-A25B4CDD6C05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AAA4739-16E9-4880-87DC-B779A253A3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83711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6707B70-AA1C-4811-89A0-8B3B529E1048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2CCB13C-F2BA-41F8-AEF0-847F8A2A44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6034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sp>
        <p:nvSpPr>
          <p:cNvPr id="40551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05514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" name="Rectangle 12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1187450" y="6597650"/>
            <a:ext cx="7561263" cy="2603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 i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EEC94"/>
              </a:solidFill>
            </a:endParaRPr>
          </a:p>
        </p:txBody>
      </p:sp>
      <p:sp>
        <p:nvSpPr>
          <p:cNvPr id="12" name="Rectangle 1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7050" y="6518275"/>
            <a:ext cx="1901825" cy="3397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D0EEAB-8923-48EE-9442-27B0B20E9BFD}" type="slidenum">
              <a:rPr lang="ru-RU">
                <a:solidFill>
                  <a:srgbClr val="FEEC94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EEC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5030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B084E-391E-496D-88B7-FCEAB7EBAE2C}" type="slidenum">
              <a:rPr lang="ru-RU">
                <a:solidFill>
                  <a:srgbClr val="FEEC94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EEC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8321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EE13C-1C75-4F1D-8BFF-BDE61D6C1624}" type="slidenum">
              <a:rPr lang="ru-RU">
                <a:solidFill>
                  <a:srgbClr val="FEEC94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EEC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3895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5736F-D11C-433D-8533-3B4E3DED64E5}" type="slidenum">
              <a:rPr lang="ru-RU">
                <a:solidFill>
                  <a:srgbClr val="FEEC94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EEC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7128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A78A7-8E1A-4569-95A6-4700BE7B441F}" type="slidenum">
              <a:rPr lang="ru-RU">
                <a:solidFill>
                  <a:srgbClr val="FEEC94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EEC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8231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726F0-9DC9-4BB8-BFD1-02C68D884BF4}" type="slidenum">
              <a:rPr lang="ru-RU">
                <a:solidFill>
                  <a:srgbClr val="FEEC94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EEC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538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78310-7A63-4597-A29B-06277DA5B8D0}" type="slidenum">
              <a:rPr lang="ru-RU">
                <a:solidFill>
                  <a:srgbClr val="FEEC94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EEC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990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0350D-2D16-4423-834E-14B8229DE863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D593B-2A03-4406-9F01-BCD9BD65F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492164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0BDC5-18DF-46D1-82E0-4D67176C329B}" type="slidenum">
              <a:rPr lang="ru-RU">
                <a:solidFill>
                  <a:srgbClr val="FEEC94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EEC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9823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65EAD-4397-42B3-8EB0-0C834D66345B}" type="slidenum">
              <a:rPr lang="ru-RU">
                <a:solidFill>
                  <a:srgbClr val="FEEC94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EEC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5545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C3FC-E931-43B8-A645-87616D4F5870}" type="slidenum">
              <a:rPr lang="ru-RU">
                <a:solidFill>
                  <a:srgbClr val="FEEC94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EEC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2310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8461F-6D1D-4CDD-AD8C-82BEA3912C0C}" type="slidenum">
              <a:rPr lang="ru-RU">
                <a:solidFill>
                  <a:srgbClr val="FEEC94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EEC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960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25941-9508-4CDA-82B6-2B9BAF5F8326}" type="slidenum">
              <a:rPr lang="ru-RU">
                <a:solidFill>
                  <a:srgbClr val="FEEC94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EEC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970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38200" y="19050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838200" y="40767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7C1F0-D086-4700-B836-D6A1C293FD10}" type="slidenum">
              <a:rPr lang="ru-RU">
                <a:solidFill>
                  <a:srgbClr val="FEEC94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EEC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58623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38200" y="1905000"/>
            <a:ext cx="8007350" cy="41910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8D2094-7DDA-4B6F-8EF5-E54AF7FDA6D4}" type="slidenum">
              <a:rPr lang="ru-RU">
                <a:solidFill>
                  <a:srgbClr val="FEEC94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EEC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4489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918075" y="19050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918075" y="40767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F5D6F-ED2E-40B8-A7BA-1ED1EFE924D7}" type="slidenum">
              <a:rPr lang="ru-RU">
                <a:solidFill>
                  <a:srgbClr val="FEEC94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EEC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7697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38200" y="19050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918075" y="19050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838200" y="40767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918075" y="40767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B6C7D-3CB4-4D15-B392-4F88A1D711A6}" type="slidenum">
              <a:rPr lang="ru-RU">
                <a:solidFill>
                  <a:srgbClr val="FEEC94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EEC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53177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Dibujo.bmp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 cap="none" spc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FC23A-737B-4818-B055-24A1E59B59D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9E576-6FA4-4C3A-A234-4FA9F4B0542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546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0350D-2D16-4423-834E-14B8229DE863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D593B-2A03-4406-9F01-BCD9BD65F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8389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55B61-322E-4BA4-8311-49033C304DE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B08FF-6351-4553-B7FD-256EC4D02F2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22670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295F4-6533-4E4C-BB7C-A1AA757C1DE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2F34B-754D-43FE-A41B-1512CA250A3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58787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FD383-FABD-42FC-A57F-AE72A687B92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F16D1-C66D-4E39-B238-31E553A7DAE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5755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573B4-9BC6-4AC6-8C40-2F5311AE843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6640-640E-447E-AD65-38BBA69BED1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15999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50D6E-CC75-48BB-8B5A-3C7750FC77C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2FA93-0A55-4CED-A103-C42622751CA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25036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78B58-305C-44F9-BB26-9DFE1358F75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BD72E-7B34-4591-8D22-7C5AB9BD6AC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06594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F2C2B-6867-49CF-9DFE-7020B03AEF56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6C012-B937-4EE7-9B76-4E4E46B2BBB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41239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B720A-1D67-4BE7-B7D2-1956DBA26D3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553A6-15E3-4B27-9DB6-F3A540BDAF1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87970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CC03B-3DCC-43C4-B248-6339C57E4711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D72CF-5B5F-48C6-B4B0-95F89CAAE10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97212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7D5C0-0127-4969-8516-40E43D010C76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8DFA8-D8CA-47A3-8C43-FB3CA2749AC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058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0350D-2D16-4423-834E-14B8229DE863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D593B-2A03-4406-9F01-BCD9BD65F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882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0350D-2D16-4423-834E-14B8229DE863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D593B-2A03-4406-9F01-BCD9BD65F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161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0350D-2D16-4423-834E-14B8229DE863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D593B-2A03-4406-9F01-BCD9BD65F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49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0350D-2D16-4423-834E-14B8229DE863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D593B-2A03-4406-9F01-BCD9BD65F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243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0350D-2D16-4423-834E-14B8229DE863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D593B-2A03-4406-9F01-BCD9BD65F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06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0350D-2D16-4423-834E-14B8229DE863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D593B-2A03-4406-9F01-BCD9BD65F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706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638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Calibri"/>
                <a:cs typeface="Arial" charset="0"/>
              </a:defRPr>
            </a:lvl1pPr>
          </a:lstStyle>
          <a:p>
            <a:pPr>
              <a:defRPr/>
            </a:pPr>
            <a:fld id="{48F68100-1621-4D40-A35D-9E715AD442F4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Calibri"/>
                <a:cs typeface="Arial" charset="0"/>
              </a:defRPr>
            </a:lvl1pPr>
          </a:lstStyle>
          <a:p>
            <a:pPr>
              <a:defRPr/>
            </a:pPr>
            <a:fld id="{AD99612A-C598-4722-BD2B-8FE5A636B4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2948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404483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404484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404485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404486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404487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404488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404489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404490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sp>
        <p:nvSpPr>
          <p:cNvPr id="40449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48488" y="6597650"/>
            <a:ext cx="190182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8CAEB9-E497-41F5-A016-5DECADE3DCA9}" type="slidenum">
              <a:rPr lang="ru-RU">
                <a:solidFill>
                  <a:srgbClr val="FEEC94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EEC94"/>
              </a:solidFill>
            </a:endParaRPr>
          </a:p>
        </p:txBody>
      </p:sp>
      <p:sp>
        <p:nvSpPr>
          <p:cNvPr id="404494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4495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04496" name="Rectangle 16"/>
          <p:cNvSpPr>
            <a:spLocks noChangeArrowheads="1"/>
          </p:cNvSpPr>
          <p:nvPr/>
        </p:nvSpPr>
        <p:spPr bwMode="auto">
          <a:xfrm>
            <a:off x="1042988" y="6597650"/>
            <a:ext cx="75612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200" b="1" i="1">
              <a:solidFill>
                <a:srgbClr val="FEEC94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8076315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Haga clic para modificar el estilo de texto del patrón</a:t>
            </a:r>
          </a:p>
          <a:p>
            <a:pPr lvl="1"/>
            <a:r>
              <a:rPr lang="ru-RU" smtClean="0"/>
              <a:t>Segundo nivel</a:t>
            </a:r>
          </a:p>
          <a:p>
            <a:pPr lvl="2"/>
            <a:r>
              <a:rPr lang="ru-RU" smtClean="0"/>
              <a:t>Tercer nivel</a:t>
            </a:r>
          </a:p>
          <a:p>
            <a:pPr lvl="3"/>
            <a:r>
              <a:rPr lang="ru-RU" smtClean="0"/>
              <a:t>Cuarto nivel</a:t>
            </a:r>
          </a:p>
          <a:p>
            <a:pPr lvl="4"/>
            <a:r>
              <a:rPr lang="ru-RU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C75A79B-9847-4C33-843A-2C43745A430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B1C5676-602A-4670-903A-9E7D5BEBFB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31" name="6 Imagen" descr="Dibujo.bmp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7010400"/>
          </a:xfrm>
          <a:prstGeom prst="rect">
            <a:avLst/>
          </a:prstGeom>
          <a:gradFill flip="none" rotWithShape="1">
            <a:gsLst>
              <a:gs pos="100000">
                <a:srgbClr val="03D4A8">
                  <a:alpha val="18000"/>
                </a:srgbClr>
              </a:gs>
              <a:gs pos="25000">
                <a:srgbClr val="21D6E0">
                  <a:alpha val="23000"/>
                </a:srgbClr>
              </a:gs>
              <a:gs pos="75000">
                <a:srgbClr val="0087E6">
                  <a:alpha val="25000"/>
                </a:srgbClr>
              </a:gs>
              <a:gs pos="100000">
                <a:srgbClr val="005CBF">
                  <a:alpha val="25999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25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8077200" cy="1695450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/>
              <a:t>Тема 1. Психологическое взаимодействие общая характеристика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685800" y="2286000"/>
            <a:ext cx="8153400" cy="3657600"/>
          </a:xfrm>
        </p:spPr>
        <p:txBody>
          <a:bodyPr>
            <a:normAutofit fontScale="92500" lnSpcReduction="10000"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План </a:t>
            </a:r>
            <a:endParaRPr lang="ru-RU" sz="3600" b="1" dirty="0">
              <a:solidFill>
                <a:schemeClr val="tx1"/>
              </a:solidFill>
            </a:endParaRPr>
          </a:p>
          <a:p>
            <a:pPr marL="742950" indent="-742950" algn="l">
              <a:buAutoNum type="arabicPeriod"/>
            </a:pPr>
            <a:r>
              <a:rPr lang="ru-RU" sz="3600" b="1" dirty="0" smtClean="0">
                <a:solidFill>
                  <a:schemeClr val="tx1"/>
                </a:solidFill>
              </a:rPr>
              <a:t>Категория </a:t>
            </a:r>
            <a:r>
              <a:rPr lang="ru-RU" sz="3600" b="1" dirty="0">
                <a:solidFill>
                  <a:schemeClr val="tx1"/>
                </a:solidFill>
              </a:rPr>
              <a:t>взаимодействия в философии, психологии и педагогике </a:t>
            </a:r>
          </a:p>
          <a:p>
            <a:pPr marL="742950" indent="-742950" algn="l">
              <a:buAutoNum type="arabicPeriod"/>
            </a:pPr>
            <a:r>
              <a:rPr lang="ru-RU" sz="3600" b="1" dirty="0" smtClean="0">
                <a:solidFill>
                  <a:schemeClr val="tx1"/>
                </a:solidFill>
              </a:rPr>
              <a:t>Подход </a:t>
            </a:r>
            <a:r>
              <a:rPr lang="ru-RU" sz="3600" b="1" dirty="0">
                <a:solidFill>
                  <a:schemeClr val="tx1"/>
                </a:solidFill>
              </a:rPr>
              <a:t>к взаимодействию в </a:t>
            </a:r>
            <a:r>
              <a:rPr lang="ru-RU" sz="3600" b="1" dirty="0" err="1">
                <a:solidFill>
                  <a:schemeClr val="tx1"/>
                </a:solidFill>
              </a:rPr>
              <a:t>трансактном</a:t>
            </a:r>
            <a:r>
              <a:rPr lang="ru-RU" sz="3600" b="1" dirty="0">
                <a:solidFill>
                  <a:schemeClr val="tx1"/>
                </a:solidFill>
              </a:rPr>
              <a:t> анализе </a:t>
            </a:r>
            <a:r>
              <a:rPr lang="ru-RU" sz="3600" b="1" dirty="0" err="1">
                <a:solidFill>
                  <a:schemeClr val="tx1"/>
                </a:solidFill>
              </a:rPr>
              <a:t>Э.Берна</a:t>
            </a:r>
            <a:endParaRPr lang="ru-RU" sz="3600" b="1" dirty="0">
              <a:solidFill>
                <a:schemeClr val="tx1"/>
              </a:solidFill>
            </a:endParaRPr>
          </a:p>
          <a:p>
            <a:pPr marL="742950" indent="-742950" algn="l">
              <a:buAutoNum type="arabicPeriod"/>
            </a:pPr>
            <a:r>
              <a:rPr lang="ru-RU" sz="3600" b="1" dirty="0" err="1" smtClean="0">
                <a:solidFill>
                  <a:schemeClr val="tx1"/>
                </a:solidFill>
              </a:rPr>
              <a:t>Деятельностный</a:t>
            </a:r>
            <a:r>
              <a:rPr lang="ru-RU" sz="3600" b="1" dirty="0" smtClean="0">
                <a:solidFill>
                  <a:schemeClr val="tx1"/>
                </a:solidFill>
              </a:rPr>
              <a:t> </a:t>
            </a:r>
            <a:r>
              <a:rPr lang="ru-RU" sz="3600" b="1" dirty="0">
                <a:solidFill>
                  <a:schemeClr val="tx1"/>
                </a:solidFill>
              </a:rPr>
              <a:t>подход к понятию взаимодействия</a:t>
            </a:r>
          </a:p>
        </p:txBody>
      </p:sp>
    </p:spTree>
    <p:extLst>
      <p:ext uri="{BB962C8B-B14F-4D97-AF65-F5344CB8AC3E}">
        <p14:creationId xmlns:p14="http://schemas.microsoft.com/office/powerpoint/2010/main" val="94857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8720"/>
            <a:ext cx="4906888" cy="5217443"/>
          </a:xfrm>
          <a:scene3d>
            <a:camera prst="perspectiveLeft"/>
            <a:lightRig rig="threePt" dir="t"/>
          </a:scene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 плохой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—- </a:t>
            </a:r>
            <a:r>
              <a:rPr lang="ru-RU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 хороший». </a:t>
            </a:r>
            <a:endParaRPr lang="ru-RU" sz="2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Такая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установка типична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людей с комплексом неполноценности, чувствующих себя бессильными по сравнению с другими. Они часто стремятся избегать тесных контактов с окружающими либо прилипают, как паразиты, к сильным личностям. Часто такие люди пребывают в состоянии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депрессии.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508104" y="980728"/>
            <a:ext cx="3178696" cy="5145435"/>
          </a:xfr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«Я плохой </a:t>
            </a:r>
            <a:r>
              <a:rPr lang="ru-RU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— ты 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плохой». </a:t>
            </a:r>
          </a:p>
          <a:p>
            <a:pPr marL="0" indent="0"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установка ведет 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саморазложению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личности, порождает чувство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безнадежности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потерю интереса к жизни. Люди с такой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установкой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легко раздражаются, подвержены тяжелым депрессиям и непредсказуемы.</a:t>
            </a:r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03524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304801"/>
            <a:ext cx="8686800" cy="9144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ПсиХОЛОГИЧЕСКАЯ</a:t>
            </a:r>
            <a:r>
              <a:rPr lang="ru-RU" dirty="0" smtClean="0"/>
              <a:t> </a:t>
            </a:r>
            <a:r>
              <a:rPr lang="ru-RU" dirty="0" smtClean="0"/>
              <a:t>СОВМЕСТИМОСТЬ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1524000"/>
            <a:ext cx="8153400" cy="4953000"/>
          </a:xfrm>
        </p:spPr>
        <p:txBody>
          <a:bodyPr>
            <a:normAutofit fontScale="77500" lnSpcReduction="20000"/>
          </a:bodyPr>
          <a:lstStyle/>
          <a:p>
            <a:pPr algn="just"/>
            <a:endParaRPr lang="ru-RU" sz="2800" dirty="0" smtClean="0">
              <a:solidFill>
                <a:schemeClr val="tx1"/>
              </a:solidFill>
            </a:endParaRPr>
          </a:p>
          <a:p>
            <a:pPr algn="just"/>
            <a:endParaRPr lang="ru-RU" sz="2800" dirty="0">
              <a:solidFill>
                <a:schemeClr val="tx1"/>
              </a:solidFill>
            </a:endParaRPr>
          </a:p>
          <a:p>
            <a:pPr algn="just"/>
            <a:endParaRPr lang="ru-RU" sz="2800" dirty="0" smtClean="0">
              <a:solidFill>
                <a:schemeClr val="tx1"/>
              </a:solidFill>
            </a:endParaRPr>
          </a:p>
          <a:p>
            <a:pPr algn="just"/>
            <a:endParaRPr lang="ru-RU" sz="2800" dirty="0">
              <a:solidFill>
                <a:schemeClr val="tx1"/>
              </a:solidFill>
            </a:endParaRPr>
          </a:p>
          <a:p>
            <a:pPr algn="just"/>
            <a:r>
              <a:rPr lang="ru-RU" sz="3300" dirty="0" smtClean="0">
                <a:solidFill>
                  <a:schemeClr val="tx1"/>
                </a:solidFill>
              </a:rPr>
              <a:t>Психологическая </a:t>
            </a:r>
            <a:r>
              <a:rPr lang="ru-RU" sz="3300" dirty="0">
                <a:solidFill>
                  <a:schemeClr val="tx1"/>
                </a:solidFill>
              </a:rPr>
              <a:t>совместимость — </a:t>
            </a:r>
            <a:r>
              <a:rPr lang="ru-RU" sz="3300" b="1" dirty="0">
                <a:solidFill>
                  <a:schemeClr val="tx1"/>
                </a:solidFill>
              </a:rPr>
              <a:t>оптимальное соотношение </a:t>
            </a:r>
            <a:r>
              <a:rPr lang="ru-RU" sz="3300" b="1" dirty="0" smtClean="0">
                <a:solidFill>
                  <a:schemeClr val="tx1"/>
                </a:solidFill>
              </a:rPr>
              <a:t>личностных </a:t>
            </a:r>
            <a:r>
              <a:rPr lang="ru-RU" sz="3300" b="1" dirty="0">
                <a:solidFill>
                  <a:schemeClr val="tx1"/>
                </a:solidFill>
              </a:rPr>
              <a:t>особенностей</a:t>
            </a:r>
            <a:r>
              <a:rPr lang="ru-RU" sz="3300" dirty="0">
                <a:solidFill>
                  <a:schemeClr val="tx1"/>
                </a:solidFill>
              </a:rPr>
              <a:t>, психических качеств людей, </a:t>
            </a:r>
            <a:r>
              <a:rPr lang="ru-RU" sz="3300" dirty="0" smtClean="0">
                <a:solidFill>
                  <a:schemeClr val="tx1"/>
                </a:solidFill>
              </a:rPr>
              <a:t>соответствующее </a:t>
            </a:r>
            <a:r>
              <a:rPr lang="ru-RU" sz="3300" dirty="0">
                <a:solidFill>
                  <a:schemeClr val="tx1"/>
                </a:solidFill>
              </a:rPr>
              <a:t>требованиям оптимизации их общения и </a:t>
            </a:r>
            <a:r>
              <a:rPr lang="ru-RU" sz="3300" dirty="0" smtClean="0">
                <a:solidFill>
                  <a:schemeClr val="tx1"/>
                </a:solidFill>
              </a:rPr>
              <a:t>деятельности. </a:t>
            </a:r>
          </a:p>
          <a:p>
            <a:pPr algn="just"/>
            <a:endParaRPr lang="ru-RU" sz="3300" dirty="0" smtClean="0">
              <a:solidFill>
                <a:schemeClr val="tx1"/>
              </a:solidFill>
            </a:endParaRPr>
          </a:p>
          <a:p>
            <a:pPr algn="just"/>
            <a:r>
              <a:rPr lang="ru-RU" sz="3300" dirty="0" smtClean="0">
                <a:solidFill>
                  <a:schemeClr val="tx1"/>
                </a:solidFill>
              </a:rPr>
              <a:t>Психологическая </a:t>
            </a:r>
            <a:r>
              <a:rPr lang="ru-RU" sz="3300" dirty="0">
                <a:solidFill>
                  <a:schemeClr val="tx1"/>
                </a:solidFill>
              </a:rPr>
              <a:t>совместимость может возникать как при </a:t>
            </a:r>
            <a:r>
              <a:rPr lang="ru-RU" sz="3300" b="1" dirty="0" smtClean="0">
                <a:solidFill>
                  <a:schemeClr val="tx1"/>
                </a:solidFill>
              </a:rPr>
              <a:t>тождественности</a:t>
            </a:r>
            <a:r>
              <a:rPr lang="ru-RU" sz="3300" dirty="0" smtClean="0">
                <a:solidFill>
                  <a:schemeClr val="tx1"/>
                </a:solidFill>
              </a:rPr>
              <a:t> </a:t>
            </a:r>
            <a:r>
              <a:rPr lang="ru-RU" sz="3300" dirty="0">
                <a:solidFill>
                  <a:schemeClr val="tx1"/>
                </a:solidFill>
              </a:rPr>
              <a:t>тех или иных качеств личности (общительность — </a:t>
            </a:r>
            <a:r>
              <a:rPr lang="ru-RU" sz="3300" dirty="0" smtClean="0">
                <a:solidFill>
                  <a:schemeClr val="tx1"/>
                </a:solidFill>
              </a:rPr>
              <a:t>общительность</a:t>
            </a:r>
            <a:r>
              <a:rPr lang="ru-RU" sz="3300" dirty="0">
                <a:solidFill>
                  <a:schemeClr val="tx1"/>
                </a:solidFill>
              </a:rPr>
              <a:t>, эмоциональность — эмоциональность), так и при их </a:t>
            </a:r>
            <a:r>
              <a:rPr lang="ru-RU" sz="3300" b="1" dirty="0">
                <a:solidFill>
                  <a:schemeClr val="tx1"/>
                </a:solidFill>
              </a:rPr>
              <a:t>противоположности </a:t>
            </a:r>
            <a:r>
              <a:rPr lang="ru-RU" sz="3300" dirty="0">
                <a:solidFill>
                  <a:schemeClr val="tx1"/>
                </a:solidFill>
              </a:rPr>
              <a:t>(сильный — слабый).</a:t>
            </a:r>
          </a:p>
          <a:p>
            <a:pPr algn="just"/>
            <a:endParaRPr lang="ru-RU" sz="2800" dirty="0" smtClean="0">
              <a:solidFill>
                <a:schemeClr val="tx1"/>
              </a:solidFill>
            </a:endParaRPr>
          </a:p>
          <a:p>
            <a:pPr algn="just"/>
            <a:endParaRPr lang="ru-RU" sz="2800" dirty="0">
              <a:solidFill>
                <a:schemeClr val="tx1"/>
              </a:solidFill>
            </a:endParaRPr>
          </a:p>
          <a:p>
            <a:pPr algn="just"/>
            <a:endParaRPr lang="ru-RU" sz="2800" dirty="0" smtClean="0">
              <a:solidFill>
                <a:schemeClr val="tx1"/>
              </a:solidFill>
            </a:endParaRPr>
          </a:p>
          <a:p>
            <a:pPr algn="just"/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953001"/>
            <a:ext cx="2193653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533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143000"/>
            <a:ext cx="8381999" cy="4625975"/>
          </a:xfrm>
        </p:spPr>
        <p:txBody>
          <a:bodyPr>
            <a:normAutofit fontScale="90000"/>
          </a:bodyPr>
          <a:lstStyle/>
          <a:p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психофизиологический уровень </a:t>
            </a: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Общение воспринимается как удовлетворяющее, когда собеседник внешне </a:t>
            </a: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привлекателен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, симпатичен, приятно пахнет, имеет притягательный голос и т. п</a:t>
            </a: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.;</a:t>
            </a:r>
            <a:br>
              <a:rPr lang="ru-RU" sz="22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характерологический уровень </a:t>
            </a: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Характерологические </a:t>
            </a: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особенности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и привычки собеседника не вызывают раздражения, а </a:t>
            </a: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воспринимаются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как проявление индивидуальности</a:t>
            </a: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2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личностный уровень </a:t>
            </a: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- Общность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мировоззрений, систем ценностей, вкусов способствует формированию симпатии и взаимопонимания между </a:t>
            </a: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собеседниками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28601"/>
            <a:ext cx="7772400" cy="76199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Уровни совместимости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029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1"/>
          <p:cNvSpPr>
            <a:spLocks noGrp="1"/>
          </p:cNvSpPr>
          <p:nvPr>
            <p:ph type="body" idx="2"/>
          </p:nvPr>
        </p:nvSpPr>
        <p:spPr>
          <a:xfrm>
            <a:off x="685800" y="857232"/>
            <a:ext cx="4750296" cy="564360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indent="273050" algn="just"/>
            <a:r>
              <a:rPr lang="ru-RU" sz="2800" dirty="0" smtClean="0"/>
              <a:t>Широкое распространение в середине 20 века получила схема взаимодействия, разработанная Э.Берном – здесь важно отметить: кто ведущий, кто ведомый.</a:t>
            </a:r>
          </a:p>
          <a:p>
            <a:pPr indent="273050" algn="just"/>
            <a:r>
              <a:rPr lang="ru-RU" sz="2800" dirty="0" smtClean="0"/>
              <a:t>Основными понятиями этой схемы являются состояния «Я»  и «трансакции».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24128" y="273050"/>
            <a:ext cx="3240360" cy="5853113"/>
          </a:xfrm>
        </p:spPr>
        <p:txBody>
          <a:bodyPr/>
          <a:lstStyle/>
          <a:p>
            <a:pPr marL="0" indent="273050">
              <a:buNone/>
            </a:pPr>
            <a:endParaRPr lang="ru-RU" dirty="0" smtClean="0"/>
          </a:p>
          <a:p>
            <a:pPr marL="0" indent="273050">
              <a:buNone/>
            </a:pPr>
            <a:endParaRPr lang="ru-RU" dirty="0" smtClean="0"/>
          </a:p>
          <a:p>
            <a:pPr marL="0" indent="273050">
              <a:buNone/>
            </a:pPr>
            <a:endParaRPr lang="ru-RU" dirty="0" smtClean="0"/>
          </a:p>
          <a:p>
            <a:pPr marL="0" indent="273050">
              <a:buNone/>
            </a:pPr>
            <a:endParaRPr lang="ru-RU" dirty="0" smtClean="0"/>
          </a:p>
          <a:p>
            <a:pPr marL="0" indent="273050">
              <a:buNone/>
            </a:pPr>
            <a:endParaRPr lang="ru-RU" dirty="0" smtClean="0"/>
          </a:p>
          <a:p>
            <a:pPr marL="0" indent="273050">
              <a:buNone/>
            </a:pPr>
            <a:endParaRPr lang="ru-RU" dirty="0" smtClean="0"/>
          </a:p>
        </p:txBody>
      </p:sp>
      <p:pic>
        <p:nvPicPr>
          <p:cNvPr id="4" name="Рисунок 3" descr="Bern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857232"/>
            <a:ext cx="2857500" cy="4143404"/>
          </a:xfrm>
          <a:prstGeom prst="ellipse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pic>
      <p:sp>
        <p:nvSpPr>
          <p:cNvPr id="2" name="Прямоугольник 1"/>
          <p:cNvSpPr/>
          <p:nvPr/>
        </p:nvSpPr>
        <p:spPr>
          <a:xfrm rot="10800000" flipV="1">
            <a:off x="4495800" y="4839482"/>
            <a:ext cx="4191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prstClr val="black"/>
                </a:solidFill>
              </a:rPr>
              <a:t>Теория </a:t>
            </a:r>
            <a:r>
              <a:rPr lang="ru-RU" sz="3600" b="1" dirty="0" err="1">
                <a:solidFill>
                  <a:prstClr val="black"/>
                </a:solidFill>
              </a:rPr>
              <a:t>транзактного</a:t>
            </a:r>
            <a:r>
              <a:rPr lang="ru-RU" sz="3600" b="1" dirty="0">
                <a:solidFill>
                  <a:prstClr val="black"/>
                </a:solidFill>
              </a:rPr>
              <a:t> анализа Э. Берна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619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Взаимодействия в русле </a:t>
            </a:r>
            <a:r>
              <a:rPr lang="ru-RU" dirty="0" err="1" smtClean="0"/>
              <a:t>трансактного</a:t>
            </a:r>
            <a:r>
              <a:rPr lang="ru-RU" dirty="0" smtClean="0"/>
              <a:t> анализа </a:t>
            </a:r>
            <a:r>
              <a:rPr lang="ru-RU" dirty="0" err="1" smtClean="0"/>
              <a:t>Э.Берна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9552" y="1628800"/>
            <a:ext cx="3678560" cy="4525963"/>
          </a:xfr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Трансакция - единица взаимодействия партнеров по общению, </a:t>
            </a:r>
            <a:r>
              <a:rPr lang="ru-RU" sz="3200" dirty="0" smtClean="0"/>
              <a:t>сопровождающаяся  </a:t>
            </a:r>
            <a:r>
              <a:rPr lang="ru-RU" sz="3200" dirty="0"/>
              <a:t>заданием позиций </a:t>
            </a:r>
            <a:r>
              <a:rPr lang="ru-RU" sz="3200" dirty="0" smtClean="0"/>
              <a:t>каждого.  </a:t>
            </a:r>
            <a:endParaRPr lang="ru-RU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427984" y="1600200"/>
            <a:ext cx="4258816" cy="4525963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Э. Берн выделил состояния партнеров во взаимодействии на следующие категории:</a:t>
            </a:r>
          </a:p>
          <a:p>
            <a:r>
              <a:rPr lang="ru-RU" sz="3200" i="1" dirty="0" smtClean="0"/>
              <a:t>Я – Родитель; </a:t>
            </a:r>
          </a:p>
          <a:p>
            <a:r>
              <a:rPr lang="ru-RU" sz="3200" i="1" dirty="0" smtClean="0"/>
              <a:t>Я – Взрослый;</a:t>
            </a:r>
          </a:p>
          <a:p>
            <a:r>
              <a:rPr lang="ru-RU" sz="3200" i="1" dirty="0" smtClean="0"/>
              <a:t>Я -</a:t>
            </a:r>
            <a:r>
              <a:rPr lang="ru-RU" sz="3200" dirty="0" smtClean="0"/>
              <a:t> </a:t>
            </a:r>
            <a:r>
              <a:rPr lang="ru-RU" sz="3200" i="1" dirty="0"/>
              <a:t>Ребенок.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3889680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05800" cy="1143000"/>
          </a:xfrm>
        </p:spPr>
        <p:txBody>
          <a:bodyPr>
            <a:normAutofit/>
          </a:bodyPr>
          <a:lstStyle/>
          <a:p>
            <a:r>
              <a:rPr lang="ru-RU" sz="3200" b="1" dirty="0" err="1" smtClean="0">
                <a:solidFill>
                  <a:srgbClr val="7030A0"/>
                </a:solidFill>
              </a:rPr>
              <a:t>Э.Берн</a:t>
            </a:r>
            <a:r>
              <a:rPr lang="ru-RU" sz="3200" b="1" dirty="0" smtClean="0">
                <a:solidFill>
                  <a:srgbClr val="7030A0"/>
                </a:solidFill>
              </a:rPr>
              <a:t> выделил </a:t>
            </a:r>
            <a:r>
              <a:rPr lang="ru-RU" sz="3200" b="1" dirty="0">
                <a:solidFill>
                  <a:srgbClr val="7030A0"/>
                </a:solidFill>
              </a:rPr>
              <a:t>три основных эго-состояния, в которых может находиться </a:t>
            </a:r>
            <a:r>
              <a:rPr lang="ru-RU" sz="3200" b="1" dirty="0" smtClean="0">
                <a:solidFill>
                  <a:srgbClr val="7030A0"/>
                </a:solidFill>
              </a:rPr>
              <a:t>человек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1.	 Эго-состояние </a:t>
            </a:r>
            <a:r>
              <a:rPr lang="ru-RU" b="1" dirty="0" smtClean="0">
                <a:solidFill>
                  <a:srgbClr val="FF0000"/>
                </a:solidFill>
              </a:rPr>
              <a:t>«Родитель</a:t>
            </a:r>
            <a:r>
              <a:rPr lang="ru-RU" dirty="0" smtClean="0">
                <a:solidFill>
                  <a:srgbClr val="FF0000"/>
                </a:solidFill>
              </a:rPr>
              <a:t>» </a:t>
            </a:r>
            <a:r>
              <a:rPr lang="ru-RU" dirty="0" smtClean="0"/>
              <a:t>проявляется </a:t>
            </a:r>
            <a:r>
              <a:rPr lang="ru-RU" dirty="0"/>
              <a:t>в стремлении человека со-ответствовать нормам социального контроля, предъявлять </a:t>
            </a:r>
            <a:r>
              <a:rPr lang="ru-RU" dirty="0" smtClean="0"/>
              <a:t>идеальные </a:t>
            </a:r>
            <a:r>
              <a:rPr lang="ru-RU" dirty="0"/>
              <a:t>требования, следить за тем, чтобы не нарушались запреты, соблюдались догмы и т. п.</a:t>
            </a:r>
          </a:p>
          <a:p>
            <a:r>
              <a:rPr lang="ru-RU" dirty="0"/>
              <a:t>2.	 Эго-состояние </a:t>
            </a:r>
            <a:r>
              <a:rPr lang="ru-RU" dirty="0" smtClean="0"/>
              <a:t>«</a:t>
            </a:r>
            <a:r>
              <a:rPr lang="ru-RU" b="1" dirty="0" smtClean="0">
                <a:solidFill>
                  <a:srgbClr val="C00000"/>
                </a:solidFill>
              </a:rPr>
              <a:t>Взрослый</a:t>
            </a:r>
            <a:r>
              <a:rPr lang="ru-RU" dirty="0" smtClean="0"/>
              <a:t>» </a:t>
            </a:r>
            <a:r>
              <a:rPr lang="ru-RU" dirty="0"/>
              <a:t>обнаруживает себя в стремлении </a:t>
            </a:r>
            <a:r>
              <a:rPr lang="ru-RU" dirty="0" smtClean="0"/>
              <a:t>человека </a:t>
            </a:r>
            <a:r>
              <a:rPr lang="ru-RU" dirty="0"/>
              <a:t>реально оценить ситуацию, рационально и компетентно решить все вопросы.</a:t>
            </a:r>
          </a:p>
          <a:p>
            <a:r>
              <a:rPr lang="ru-RU" dirty="0"/>
              <a:t>3.	 Эго-состояние </a:t>
            </a:r>
            <a:r>
              <a:rPr lang="ru-RU" dirty="0" smtClean="0">
                <a:solidFill>
                  <a:srgbClr val="C00000"/>
                </a:solidFill>
              </a:rPr>
              <a:t>«</a:t>
            </a:r>
            <a:r>
              <a:rPr lang="ru-RU" b="1" dirty="0" smtClean="0">
                <a:solidFill>
                  <a:srgbClr val="C00000"/>
                </a:solidFill>
              </a:rPr>
              <a:t>Ребенок</a:t>
            </a:r>
            <a:r>
              <a:rPr lang="ru-RU" b="1" dirty="0" smtClean="0"/>
              <a:t>»</a:t>
            </a:r>
            <a:r>
              <a:rPr lang="ru-RU" dirty="0" smtClean="0"/>
              <a:t> </a:t>
            </a:r>
            <a:r>
              <a:rPr lang="ru-RU" dirty="0"/>
              <a:t>связано с эмоциональными </a:t>
            </a:r>
            <a:r>
              <a:rPr lang="ru-RU" dirty="0" smtClean="0"/>
              <a:t>переживаниями </a:t>
            </a:r>
            <a:r>
              <a:rPr lang="ru-RU" dirty="0"/>
              <a:t>индивида.</a:t>
            </a:r>
          </a:p>
        </p:txBody>
      </p:sp>
    </p:spTree>
    <p:extLst>
      <p:ext uri="{BB962C8B-B14F-4D97-AF65-F5344CB8AC3E}">
        <p14:creationId xmlns:p14="http://schemas.microsoft.com/office/powerpoint/2010/main" val="20467363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1024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273050" algn="just">
              <a:buNone/>
            </a:pPr>
            <a:r>
              <a:rPr lang="ru-RU" spc="50" dirty="0" smtClean="0">
                <a:ln w="11430"/>
              </a:rPr>
              <a:t>Ребёнок может выступать как послушный и бунтующий, с этой позиции человек смотрит снизу вверх с готовностью подчиниться или бунтовать, одновременно испытывая чувство неуверенности и беззащитности.</a:t>
            </a:r>
          </a:p>
          <a:p>
            <a:pPr marL="0" indent="273050" algn="just">
              <a:buNone/>
            </a:pPr>
            <a:r>
              <a:rPr lang="ru-RU" spc="50" dirty="0" smtClean="0">
                <a:ln w="11430"/>
              </a:rPr>
              <a:t>С позиции ребёнка играются роли молодого специалиста, аспиранта соискателя, артиста – любимца публики.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4075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435280" cy="6696744"/>
          </a:xfrm>
        </p:spPr>
        <p:txBody>
          <a:bodyPr>
            <a:normAutofit lnSpcReduction="10000"/>
          </a:bodyPr>
          <a:lstStyle/>
          <a:p>
            <a:pPr marL="0" indent="273050" algn="just">
              <a:buNone/>
            </a:pP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 позиции родителя: </a:t>
            </a:r>
            <a:r>
              <a:rPr lang="ru-RU" dirty="0" smtClean="0">
                <a:solidFill>
                  <a:srgbClr val="00B050"/>
                </a:solidFill>
              </a:rPr>
              <a:t>1) карающий </a:t>
            </a:r>
            <a:r>
              <a:rPr lang="ru-RU" dirty="0" smtClean="0"/>
              <a:t>– указывает, приказывает, критикует, наказывает за непослушание и ошибки; </a:t>
            </a:r>
            <a:r>
              <a:rPr lang="ru-RU" dirty="0" smtClean="0">
                <a:solidFill>
                  <a:srgbClr val="00B050"/>
                </a:solidFill>
              </a:rPr>
              <a:t>2) опекающий родитель </a:t>
            </a:r>
            <a:r>
              <a:rPr lang="ru-RU" dirty="0" smtClean="0"/>
              <a:t>– советует в легкой форме, защищает, помогает, поддерживает, жалеет, сочувствует, заботиться, прощает ошибки и обиды. </a:t>
            </a:r>
          </a:p>
          <a:p>
            <a:pPr marL="0" indent="273050" algn="just">
              <a:buNone/>
            </a:pPr>
            <a:endParaRPr lang="ru-RU" dirty="0" smtClean="0"/>
          </a:p>
          <a:p>
            <a:pPr marL="0" indent="273050" algn="just">
              <a:buNone/>
            </a:pPr>
            <a:endParaRPr lang="ru-RU" dirty="0" smtClean="0"/>
          </a:p>
          <a:p>
            <a:pPr marL="0" indent="273050" algn="just">
              <a:buNone/>
            </a:pPr>
            <a:endParaRPr lang="ru-RU" dirty="0" smtClean="0"/>
          </a:p>
          <a:p>
            <a:pPr marL="0" indent="273050" algn="just">
              <a:buNone/>
            </a:pPr>
            <a:r>
              <a:rPr lang="ru-RU" dirty="0" smtClean="0"/>
              <a:t>Играются роли: строгого отца, старшей сестры, внимательного супруга, врача, педагога, начальника, продавца и т.д.</a:t>
            </a:r>
          </a:p>
          <a:p>
            <a:pPr marL="0" indent="273050" algn="just">
              <a:buNone/>
            </a:pPr>
            <a:endParaRPr lang="ru-RU" dirty="0"/>
          </a:p>
        </p:txBody>
      </p:sp>
      <p:pic>
        <p:nvPicPr>
          <p:cNvPr id="4" name="Рисунок 3" descr="79ce09b50a2b620d190479ba67404f3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4810" y="2780928"/>
            <a:ext cx="3154262" cy="258975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1815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786478"/>
          </a:xfrm>
        </p:spPr>
        <p:txBody>
          <a:bodyPr/>
          <a:lstStyle/>
          <a:p>
            <a:pPr marL="0" indent="273050" algn="just">
              <a:buNone/>
            </a:pPr>
            <a:endParaRPr lang="ru-RU" dirty="0" smtClean="0"/>
          </a:p>
          <a:p>
            <a:pPr marL="0" indent="273050" algn="just">
              <a:buNone/>
            </a:pPr>
            <a:endParaRPr lang="ru-RU" dirty="0" smtClean="0"/>
          </a:p>
          <a:p>
            <a:pPr marL="0" indent="273050" algn="just">
              <a:buNone/>
            </a:pPr>
            <a:endParaRPr lang="ru-RU" dirty="0" smtClean="0"/>
          </a:p>
          <a:p>
            <a:pPr marL="0" indent="273050" algn="just">
              <a:buNone/>
            </a:pPr>
            <a:endParaRPr lang="ru-RU" dirty="0" smtClean="0"/>
          </a:p>
          <a:p>
            <a:pPr marL="0" indent="273050" algn="just">
              <a:buNone/>
            </a:pPr>
            <a:endParaRPr lang="ru-RU" dirty="0" smtClean="0"/>
          </a:p>
          <a:p>
            <a:pPr marL="0" indent="273050" algn="just">
              <a:buNone/>
            </a:pPr>
            <a:endParaRPr lang="ru-RU" dirty="0" smtClean="0"/>
          </a:p>
          <a:p>
            <a:pPr marL="0" indent="273050" algn="just">
              <a:buNone/>
            </a:pPr>
            <a:endParaRPr lang="ru-RU" dirty="0" smtClean="0"/>
          </a:p>
          <a:p>
            <a:pPr marL="0" indent="273050" algn="just">
              <a:buNone/>
            </a:pPr>
            <a:endParaRPr lang="ru-RU" dirty="0"/>
          </a:p>
        </p:txBody>
      </p:sp>
      <p:pic>
        <p:nvPicPr>
          <p:cNvPr id="4" name="Рисунок 3" descr="big_45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771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85720" y="357166"/>
            <a:ext cx="82153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3050" algn="just"/>
            <a:r>
              <a:rPr lang="ru-RU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 демонстрирует уверенность, покровительство, но одновременно безаппеляционность, приказной тон.</a:t>
            </a:r>
          </a:p>
        </p:txBody>
      </p:sp>
    </p:spTree>
    <p:extLst>
      <p:ext uri="{BB962C8B-B14F-4D97-AF65-F5344CB8AC3E}">
        <p14:creationId xmlns:p14="http://schemas.microsoft.com/office/powerpoint/2010/main" val="1452731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Внешние проявления эго-состояний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8515811"/>
              </p:ext>
            </p:extLst>
          </p:nvPr>
        </p:nvGraphicFramePr>
        <p:xfrm>
          <a:off x="304801" y="855104"/>
          <a:ext cx="8610600" cy="5525228"/>
        </p:xfrm>
        <a:graphic>
          <a:graphicData uri="http://schemas.openxmlformats.org/drawingml/2006/table">
            <a:tbl>
              <a:tblPr firstRow="1" firstCol="1" bandRow="1"/>
              <a:tblGrid>
                <a:gridCol w="1819735"/>
                <a:gridCol w="2371264"/>
                <a:gridCol w="2362200"/>
                <a:gridCol w="2057401"/>
              </a:tblGrid>
              <a:tr h="281678">
                <a:tc>
                  <a:txBody>
                    <a:bodyPr/>
                    <a:lstStyle/>
                    <a:p>
                      <a:pPr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30" dirty="0">
                          <a:effectLst/>
                          <a:latin typeface="Times New Roman"/>
                          <a:ea typeface="Times New Roman"/>
                        </a:rPr>
                        <a:t>Проявления</a:t>
                      </a: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30">
                          <a:effectLst/>
                          <a:latin typeface="Times New Roman"/>
                          <a:ea typeface="Times New Roman"/>
                        </a:rPr>
                        <a:t>Родитель</a:t>
                      </a: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30" dirty="0">
                          <a:effectLst/>
                          <a:latin typeface="Times New Roman"/>
                          <a:ea typeface="Times New Roman"/>
                        </a:rPr>
                        <a:t>Взрослый</a:t>
                      </a: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30">
                          <a:effectLst/>
                          <a:latin typeface="Times New Roman"/>
                          <a:ea typeface="Times New Roman"/>
                        </a:rPr>
                        <a:t>Ребенок</a:t>
                      </a: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49218">
                <a:tc>
                  <a:txBody>
                    <a:bodyPr/>
                    <a:lstStyle/>
                    <a:p>
                      <a:pPr marL="50800"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Характерные слова и выражения</a:t>
                      </a:r>
                      <a:endParaRPr lang="ru-RU" sz="1600" spc="3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 знаю, что...</a:t>
                      </a:r>
                      <a:endParaRPr lang="ru-RU" sz="1600" spc="3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Ты никогда не должен... Я не понимаю, как это допускают... и т. п.</a:t>
                      </a:r>
                      <a:endParaRPr lang="ru-RU" sz="1600" spc="3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Как? Что? Когда? Где? По­чему?</a:t>
                      </a:r>
                      <a:endParaRPr lang="ru-RU" sz="1600" spc="3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Возможно... Вероятно... и т. п.</a:t>
                      </a:r>
                      <a:endParaRPr lang="ru-RU" sz="1600" spc="3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0"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 сердит на тебя... Здорово... Отлично... Отвратительно... и т. п.</a:t>
                      </a:r>
                      <a:endParaRPr lang="ru-RU" sz="1600" spc="3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79059">
                <a:tc>
                  <a:txBody>
                    <a:bodyPr/>
                    <a:lstStyle/>
                    <a:p>
                      <a:pPr marL="50800"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Интонации</a:t>
                      </a:r>
                      <a:endParaRPr lang="ru-RU" sz="1600" spc="3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Обвиняющие, снисхо­дительные, критиче­ские, пресекающие и т. п.</a:t>
                      </a:r>
                      <a:endParaRPr lang="ru-RU" sz="1600" spc="3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Связанные с реальностью</a:t>
                      </a:r>
                      <a:endParaRPr lang="ru-RU" sz="1600" spc="3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0"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Очень эмоциональные</a:t>
                      </a:r>
                      <a:endParaRPr lang="ru-RU" sz="1600" spc="3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97341">
                <a:tc>
                  <a:txBody>
                    <a:bodyPr/>
                    <a:lstStyle/>
                    <a:p>
                      <a:pPr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Характерное состояние</a:t>
                      </a:r>
                      <a:endParaRPr lang="ru-RU" sz="1600" spc="3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Надменное, сверхпра- вильное, очень прилич­ное и т. п.</a:t>
                      </a:r>
                      <a:endParaRPr lang="ru-RU" sz="1600" spc="3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Внимательность, поиск ин­формации</a:t>
                      </a:r>
                      <a:endParaRPr lang="ru-RU" sz="1600" spc="3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0"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Неуклюжее, игривое, подавлен­ное, угнетенное</a:t>
                      </a:r>
                      <a:endParaRPr lang="ru-RU" sz="1600" spc="3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1621">
                <a:tc>
                  <a:txBody>
                    <a:bodyPr/>
                    <a:lstStyle/>
                    <a:p>
                      <a:pPr marL="50800"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Выражение лица</a:t>
                      </a:r>
                      <a:endParaRPr lang="ru-RU" sz="1600" spc="3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Нахмуренное, недо­вольное, обеспокоенное</a:t>
                      </a:r>
                      <a:endParaRPr lang="ru-RU" sz="1600" spc="3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Открытые глаза, максимум внимания</a:t>
                      </a:r>
                      <a:endParaRPr lang="ru-RU" sz="1600" spc="3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0"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Угнетенное, подавленное, удив­ленное, восторженное и т. п.</a:t>
                      </a:r>
                      <a:endParaRPr lang="ru-RU" sz="1600" spc="3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8393">
                <a:tc>
                  <a:txBody>
                    <a:bodyPr/>
                    <a:lstStyle/>
                    <a:p>
                      <a:pPr marL="50800"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Характерные позы</a:t>
                      </a:r>
                      <a:endParaRPr lang="ru-RU" sz="1600" spc="3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Руки в бока, «ука­зующий перст», руки сложены на груди</a:t>
                      </a:r>
                      <a:endParaRPr lang="ru-RU" sz="1600" spc="3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Тело наклонено к собесед­нику, голова поворачивается вслед за ним</a:t>
                      </a:r>
                      <a:endParaRPr lang="ru-RU" sz="1600" spc="3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0" indent="-19050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Спонтанная подвижность (сжи­мает кулаки, дергает пуговицу и т. п.)</a:t>
                      </a:r>
                      <a:endParaRPr lang="ru-RU" sz="1600" spc="3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9531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lvl="0" indent="-742950">
              <a:spcBef>
                <a:spcPct val="20000"/>
              </a:spcBef>
            </a:pPr>
            <a:r>
              <a:rPr lang="ru-RU" sz="3300" b="1" dirty="0">
                <a:solidFill>
                  <a:prstClr val="black"/>
                </a:solidFill>
                <a:ea typeface="+mn-ea"/>
                <a:cs typeface="+mn-cs"/>
              </a:rPr>
              <a:t>Категория взаимодействия в </a:t>
            </a:r>
            <a:r>
              <a:rPr lang="ru-RU" sz="3300" b="1" dirty="0" smtClean="0">
                <a:solidFill>
                  <a:prstClr val="black"/>
                </a:solidFill>
                <a:ea typeface="+mn-ea"/>
                <a:cs typeface="+mn-cs"/>
              </a:rPr>
              <a:t>философии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Традиционно взаимодействие понимается в философии как обмен </a:t>
            </a:r>
            <a:r>
              <a:rPr lang="ru-RU" dirty="0" smtClean="0"/>
              <a:t>изменениями </a:t>
            </a:r>
            <a:r>
              <a:rPr lang="ru-RU" dirty="0"/>
              <a:t>между некоторым материальным образованием и объектами остального мира, т.е. в содержание понятия «взаимодействие субъекта с объектом» включаются лишь такие изменения субъекта, которые, будучи вызванными, индуцированными в субъекте некоторым объектом, сами вызвали соответствующие изменения объекта и тем самым уравновесили его воздействие на субъект.</a:t>
            </a:r>
          </a:p>
        </p:txBody>
      </p:sp>
    </p:spTree>
    <p:extLst>
      <p:ext uri="{BB962C8B-B14F-4D97-AF65-F5344CB8AC3E}">
        <p14:creationId xmlns:p14="http://schemas.microsoft.com/office/powerpoint/2010/main" val="3646944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06D4A2-A7F1-440A-BB39-DE8CF2D736E9}" type="slidenum">
              <a:rPr lang="ru-RU">
                <a:solidFill>
                  <a:srgbClr val="FEEC94"/>
                </a:solidFill>
              </a:rPr>
              <a:pPr>
                <a:defRPr/>
              </a:pPr>
              <a:t>20</a:t>
            </a:fld>
            <a:endParaRPr lang="ru-RU">
              <a:solidFill>
                <a:srgbClr val="FEEC94"/>
              </a:solidFill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762000" y="2057400"/>
            <a:ext cx="365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ru-RU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493574" name="Rectangle 6"/>
          <p:cNvSpPr>
            <a:spLocks noGrp="1" noRot="1" noChangeArrowheads="1"/>
          </p:cNvSpPr>
          <p:nvPr>
            <p:ph type="title"/>
          </p:nvPr>
        </p:nvSpPr>
        <p:spPr>
          <a:xfrm>
            <a:off x="250825" y="188913"/>
            <a:ext cx="8602663" cy="287337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b="0" smtClean="0"/>
              <a:t>Основные характеристики позиций</a:t>
            </a:r>
          </a:p>
        </p:txBody>
      </p:sp>
      <p:sp>
        <p:nvSpPr>
          <p:cNvPr id="9221" name="Text Box 24"/>
          <p:cNvSpPr txBox="1">
            <a:spLocks noChangeArrowheads="1"/>
          </p:cNvSpPr>
          <p:nvPr/>
        </p:nvSpPr>
        <p:spPr bwMode="auto">
          <a:xfrm>
            <a:off x="755650" y="2133600"/>
            <a:ext cx="741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493659" name="Group 91"/>
          <p:cNvGraphicFramePr>
            <a:graphicFrameLocks noGrp="1"/>
          </p:cNvGraphicFramePr>
          <p:nvPr>
            <p:ph idx="1"/>
          </p:nvPr>
        </p:nvGraphicFramePr>
        <p:xfrm>
          <a:off x="179388" y="620713"/>
          <a:ext cx="8785225" cy="6193019"/>
        </p:xfrm>
        <a:graphic>
          <a:graphicData uri="http://schemas.openxmlformats.org/drawingml/2006/table">
            <a:tbl>
              <a:tblPr/>
              <a:tblGrid>
                <a:gridCol w="2197100"/>
                <a:gridCol w="2197100"/>
                <a:gridCol w="2195512"/>
                <a:gridCol w="2195513"/>
              </a:tblGrid>
              <a:tr h="5181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Родитель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Взрослый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Ребёнок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6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Слова и выражения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Все знают, что…; Ты не должен никогда; Ты всегда должен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Как? Что? Когда? Почему? Возможно… Вероятно…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Я сердит на тебя! Вот здорово! Отлично! Отвратительно!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2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Интонации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Обвиняющие, снисходительные, критические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Связанные с реальностью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Очень эмоциональные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6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Состояния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Надменное, сверхправильное, очень приличное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Внимательность, поиск информации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Неуклюжее, игривое, подавленное, угнетённое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8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Выражения лица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Нахмуренное, неудовлетворённое, обеспокоенное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Открытые глаза, максимум внимания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Угнетённость, удивление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02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Позы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Руки в бока или сложены на груди, указующий перст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Наклонен к собе-седнику, голова поворачивается вслед за ним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Спонтанная под-вижность (сжима-ет) кулаки, ходит, дёргает пуговицу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66601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533400"/>
            <a:ext cx="4038600" cy="6135960"/>
          </a:xfr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perspectiveAbove"/>
            <a:lightRig rig="threePt" dir="t"/>
          </a:scene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Наиболее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успешным и эффективным является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общение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двух собеседников с позиции Взрослых, могут друг друга понять и два Ребенка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3400" dirty="0" smtClean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28670"/>
            <a:ext cx="4038600" cy="5740690"/>
          </a:xfr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perspective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Общение Родителя и Взрослого динамично: либо Взрослый своим спокойным, независимым,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ответственным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поведением собьет спесь с Родителя и переведет его в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равноправную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Взрослую позицию, либо Родитель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сумеет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подавить собеседника и перевести его в позицию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подчиняющегося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или бунтующего Ребенка. 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400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6" name="Picture 2" descr="C:\Users\Галина\Pictures\Новая папка\490028_low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717032"/>
            <a:ext cx="3096344" cy="2658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40314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  <a:scene3d>
            <a:camera prst="perspectiveLeft"/>
            <a:lightRig rig="threePt" dir="t"/>
          </a:scene3d>
          <a:sp3d>
            <a:bevelT w="165100" prst="coolSlan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Общение Взрослого и Ребенка столь же динамично: либо Взрослый сумеет побудить Ребенка серьезно и ответственно отнестись к обсуждаемой проблеме и перейти в позицию Взрослого, либо беспомощность Ребенка спровоцирует переход Взрослого к позиции опекающего Родителя.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051548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perspectiveBelow"/>
            <a:lightRig rig="threePt" dir="t"/>
          </a:scene3d>
          <a:sp3d>
            <a:bevelT w="114300" prst="artDeco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Общение Родителя и Ребенка взаимодополняемо, поэтому часто реализуется в общении, хотя может носить как спокойный характер («послушный Ребенок»), так и конфликтный характер («бунтующий Ребенок»).</a:t>
            </a:r>
          </a:p>
          <a:p>
            <a:endParaRPr lang="ru-RU" dirty="0"/>
          </a:p>
        </p:txBody>
      </p:sp>
      <p:pic>
        <p:nvPicPr>
          <p:cNvPr id="1026" name="Picture 2" descr="C:\Users\Галина\Pictures\pressfoto_313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077072"/>
            <a:ext cx="1944216" cy="246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855039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285860"/>
            <a:ext cx="7772400" cy="1470025"/>
          </a:xfrm>
          <a:ln>
            <a:miter lim="800000"/>
            <a:headEnd/>
            <a:tailEnd/>
          </a:ln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dirty="0">
                <a:solidFill>
                  <a:srgbClr val="FF0000"/>
                </a:solidFill>
              </a:rPr>
              <a:t>3.	</a:t>
            </a:r>
            <a:r>
              <a:rPr lang="ru-RU" sz="6000" dirty="0" err="1">
                <a:solidFill>
                  <a:srgbClr val="FF0000"/>
                </a:solidFill>
              </a:rPr>
              <a:t>Деятельностный</a:t>
            </a:r>
            <a:r>
              <a:rPr lang="ru-RU" sz="6000" dirty="0">
                <a:solidFill>
                  <a:srgbClr val="FF0000"/>
                </a:solidFill>
              </a:rPr>
              <a:t> подход к понятию взаимодействия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81826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/>
              <a:t>	Согласно </a:t>
            </a:r>
            <a:r>
              <a:rPr lang="ru-RU" b="1" dirty="0"/>
              <a:t>деятельностному подходу, взаимодействие определяется, прежде всего, наличием совместной деятельности как процесса организованной активности двух или нескольких субъектов, направленной на целесообразное производство, воспроизводство объектов материальной и </a:t>
            </a:r>
            <a:r>
              <a:rPr lang="ru-RU" b="1" dirty="0" smtClean="0"/>
              <a:t>духовной </a:t>
            </a:r>
            <a:r>
              <a:rPr lang="ru-RU" b="1" dirty="0"/>
              <a:t>культуры. </a:t>
            </a:r>
            <a:endParaRPr lang="ru-RU" b="1" dirty="0" smtClean="0"/>
          </a:p>
          <a:p>
            <a:pPr marL="0" indent="0" algn="just">
              <a:buNone/>
            </a:pPr>
            <a:endParaRPr lang="ru-RU" b="1" dirty="0" smtClean="0"/>
          </a:p>
          <a:p>
            <a:pPr marL="0" indent="0" algn="just">
              <a:buNone/>
            </a:pPr>
            <a:r>
              <a:rPr lang="ru-RU" b="1" dirty="0"/>
              <a:t>	Иными словами, возникает ситуация обмена действиями, а не только информацией, ситуация, в рамках которой людям необходимо вырабатывать формы и нормы совместных действий. </a:t>
            </a:r>
          </a:p>
        </p:txBody>
      </p:sp>
    </p:spTree>
    <p:extLst>
      <p:ext uri="{BB962C8B-B14F-4D97-AF65-F5344CB8AC3E}">
        <p14:creationId xmlns:p14="http://schemas.microsoft.com/office/powerpoint/2010/main" val="9660166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8600"/>
            <a:ext cx="8610600" cy="5897563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 качестве наиболее распространенной типологии взаимодействия людей можно указать на ту, что включает в себя два варианта:</a:t>
            </a:r>
          </a:p>
          <a:p>
            <a:r>
              <a:rPr lang="ru-RU" dirty="0">
                <a:solidFill>
                  <a:schemeClr val="tx1"/>
                </a:solidFill>
              </a:rPr>
              <a:t>1)	 </a:t>
            </a:r>
            <a:r>
              <a:rPr lang="ru-RU" b="1" dirty="0">
                <a:solidFill>
                  <a:schemeClr val="tx1"/>
                </a:solidFill>
              </a:rPr>
              <a:t>субъект-объектный</a:t>
            </a:r>
            <a:r>
              <a:rPr lang="ru-RU" dirty="0">
                <a:solidFill>
                  <a:schemeClr val="tx1"/>
                </a:solidFill>
              </a:rPr>
              <a:t> (я — субъект, другой — объект), когда другому не придается никакой ценности, не учитывается его активность и он рассматривается как средство достижения собственных целей в процессе воздействия на него;</a:t>
            </a:r>
          </a:p>
          <a:p>
            <a:r>
              <a:rPr lang="ru-RU" dirty="0">
                <a:solidFill>
                  <a:schemeClr val="tx1"/>
                </a:solidFill>
              </a:rPr>
              <a:t>2)	 </a:t>
            </a:r>
            <a:r>
              <a:rPr lang="ru-RU" b="1" dirty="0">
                <a:solidFill>
                  <a:schemeClr val="tx1"/>
                </a:solidFill>
              </a:rPr>
              <a:t>субъект-субъектный</a:t>
            </a:r>
            <a:r>
              <a:rPr lang="ru-RU" dirty="0">
                <a:solidFill>
                  <a:schemeClr val="tx1"/>
                </a:solidFill>
              </a:rPr>
              <a:t> (я — субъект, другой — субъект), когда отношение и к самому себе, и к партнеру включает придание субъектной ценности; в этом случае признается взаимное влияние друг на друга, строится совместная деятельность.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5816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Категория взаимодействия в философии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Взаимодействие - понятие </a:t>
            </a:r>
            <a:r>
              <a:rPr lang="ru-RU" dirty="0"/>
              <a:t>для обозначения воздействия вещей друг на друга, для отображения взаимосвязей между различными объектами, для характеристики форм человеческого события, человеческой деятельности и познания». В этом понятии фиксируются прямые и «обратные» воздействия вещей друг на друга, обмены веществом, энергией и информацией между различными объектами, между организмами и средой, формы кооперации людей в различных ситуациях сотрудничества.</a:t>
            </a:r>
          </a:p>
        </p:txBody>
      </p:sp>
    </p:spTree>
    <p:extLst>
      <p:ext uri="{BB962C8B-B14F-4D97-AF65-F5344CB8AC3E}">
        <p14:creationId xmlns:p14="http://schemas.microsoft.com/office/powerpoint/2010/main" val="1417256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perspectiveRight"/>
            <a:lightRig rig="threePt" dir="t"/>
          </a:scene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/>
              <a:t>Интерактивная сторона </a:t>
            </a:r>
            <a:r>
              <a:rPr lang="ru-RU" dirty="0" smtClean="0"/>
              <a:t>общения (</a:t>
            </a:r>
            <a:r>
              <a:rPr lang="ru-RU" dirty="0" smtClean="0"/>
              <a:t>взаимодействие в психологии) </a:t>
            </a:r>
            <a:r>
              <a:rPr lang="ru-RU" dirty="0" smtClean="0"/>
              <a:t>– это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11960" y="1700808"/>
            <a:ext cx="4627240" cy="4525963"/>
          </a:xfr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perspectiveHeroicExtremeRightFacing"/>
            <a:lightRig rig="threePt" dir="t"/>
          </a:scene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/>
              <a:t>о</a:t>
            </a:r>
            <a:r>
              <a:rPr lang="ru-RU" sz="3200" dirty="0" smtClean="0"/>
              <a:t>бмен действиями, т.е. организация межличностного взаимодействия, позволяющего партнерам по общению реализовать для них некоторую общую деятельность.</a:t>
            </a:r>
            <a:endParaRPr lang="ru-RU" sz="3200" dirty="0"/>
          </a:p>
        </p:txBody>
      </p:sp>
      <p:pic>
        <p:nvPicPr>
          <p:cNvPr id="5" name="Picture 2" descr="C:\Users\Галина\Pictures\9342920c72d7f_s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492896"/>
            <a:ext cx="4248472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1186015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3400" y="304800"/>
            <a:ext cx="8153400" cy="6400800"/>
          </a:xfrm>
        </p:spPr>
        <p:txBody>
          <a:bodyPr>
            <a:normAutofit/>
          </a:bodyPr>
          <a:lstStyle/>
          <a:p>
            <a:pPr algn="just"/>
            <a:r>
              <a:rPr lang="ru-RU" sz="3600" dirty="0" smtClean="0"/>
              <a:t>Психологическое взаимодействие по </a:t>
            </a:r>
            <a:r>
              <a:rPr lang="ru-RU" sz="3600" dirty="0"/>
              <a:t>своей сущности — это </a:t>
            </a:r>
            <a:r>
              <a:rPr lang="ru-RU" sz="3600" dirty="0">
                <a:solidFill>
                  <a:srgbClr val="C00000"/>
                </a:solidFill>
              </a:rPr>
              <a:t>психологическое воздействие, </a:t>
            </a:r>
            <a:r>
              <a:rPr lang="ru-RU" sz="3600" dirty="0"/>
              <a:t>проникновение одной личности (или группы лиц) в психику другой личности (или группы лиц). </a:t>
            </a:r>
            <a:endParaRPr lang="ru-RU" sz="3600" dirty="0" smtClean="0"/>
          </a:p>
          <a:p>
            <a:pPr algn="just"/>
            <a:r>
              <a:rPr lang="ru-RU" sz="3600" dirty="0" smtClean="0"/>
              <a:t>Результат </a:t>
            </a:r>
            <a:r>
              <a:rPr lang="ru-RU" sz="3600" dirty="0" smtClean="0"/>
              <a:t>эффективного взаимодействия </a:t>
            </a:r>
            <a:r>
              <a:rPr lang="ru-RU" sz="3600" dirty="0"/>
              <a:t>— </a:t>
            </a:r>
            <a:r>
              <a:rPr lang="ru-RU" sz="3600" dirty="0">
                <a:solidFill>
                  <a:srgbClr val="C00000"/>
                </a:solidFill>
              </a:rPr>
              <a:t>изменение поведения и деятельности</a:t>
            </a:r>
            <a:r>
              <a:rPr lang="ru-RU" sz="3600" dirty="0"/>
              <a:t> других </a:t>
            </a:r>
            <a:r>
              <a:rPr lang="ru-RU" sz="3600" dirty="0" smtClean="0"/>
              <a:t>людей.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152916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Основные мотивы 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взаимодействия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05800" cy="5257800"/>
          </a:xfrm>
        </p:spPr>
        <p:txBody>
          <a:bodyPr>
            <a:normAutofit fontScale="92500"/>
          </a:bodyPr>
          <a:lstStyle/>
          <a:p>
            <a:pPr marL="142875" marR="238125" algn="just">
              <a:spcBef>
                <a:spcPts val="1125"/>
              </a:spcBef>
              <a:spcAft>
                <a:spcPts val="500"/>
              </a:spcAft>
            </a:pPr>
            <a:r>
              <a:rPr lang="ru-RU" sz="2600" dirty="0" smtClean="0">
                <a:solidFill>
                  <a:srgbClr val="000000"/>
                </a:solidFill>
                <a:latin typeface="Verdana"/>
                <a:ea typeface="Times New Roman"/>
              </a:rPr>
              <a:t>• </a:t>
            </a:r>
            <a:r>
              <a:rPr lang="ru-RU" sz="2600" dirty="0">
                <a:solidFill>
                  <a:srgbClr val="000000"/>
                </a:solidFill>
                <a:latin typeface="Verdana"/>
                <a:ea typeface="Times New Roman"/>
              </a:rPr>
              <a:t>максимизация общего выигрыша (мотив кооперации);</a:t>
            </a:r>
            <a:endParaRPr lang="ru-RU" sz="2600" dirty="0">
              <a:latin typeface="Times New Roman"/>
              <a:ea typeface="Times New Roman"/>
            </a:endParaRPr>
          </a:p>
          <a:p>
            <a:pPr marL="142875" marR="238125" algn="just">
              <a:spcBef>
                <a:spcPts val="1125"/>
              </a:spcBef>
              <a:spcAft>
                <a:spcPts val="500"/>
              </a:spcAft>
            </a:pPr>
            <a:r>
              <a:rPr lang="ru-RU" sz="2600" dirty="0">
                <a:solidFill>
                  <a:srgbClr val="000000"/>
                </a:solidFill>
                <a:latin typeface="Verdana"/>
                <a:ea typeface="Times New Roman"/>
              </a:rPr>
              <a:t>• максимизация собственного выигрыша (индивидуализм);</a:t>
            </a:r>
            <a:endParaRPr lang="ru-RU" sz="2600" dirty="0">
              <a:latin typeface="Times New Roman"/>
              <a:ea typeface="Times New Roman"/>
            </a:endParaRPr>
          </a:p>
          <a:p>
            <a:pPr marL="142875" marR="238125" algn="just">
              <a:spcBef>
                <a:spcPts val="1125"/>
              </a:spcBef>
              <a:spcAft>
                <a:spcPts val="500"/>
              </a:spcAft>
            </a:pPr>
            <a:r>
              <a:rPr lang="ru-RU" sz="2600" dirty="0">
                <a:solidFill>
                  <a:srgbClr val="000000"/>
                </a:solidFill>
                <a:latin typeface="Verdana"/>
                <a:ea typeface="Times New Roman"/>
              </a:rPr>
              <a:t>• максимизация относительного выигрыша (конкуренция);</a:t>
            </a:r>
            <a:endParaRPr lang="ru-RU" sz="2600" dirty="0">
              <a:latin typeface="Times New Roman"/>
              <a:ea typeface="Times New Roman"/>
            </a:endParaRPr>
          </a:p>
          <a:p>
            <a:pPr marL="142875" marR="238125" algn="just">
              <a:spcBef>
                <a:spcPts val="1125"/>
              </a:spcBef>
              <a:spcAft>
                <a:spcPts val="500"/>
              </a:spcAft>
            </a:pPr>
            <a:r>
              <a:rPr lang="ru-RU" sz="2600" dirty="0">
                <a:solidFill>
                  <a:srgbClr val="000000"/>
                </a:solidFill>
                <a:latin typeface="Verdana"/>
                <a:ea typeface="Times New Roman"/>
              </a:rPr>
              <a:t>• максимизация выигрыша другого (альтруизм);</a:t>
            </a:r>
            <a:endParaRPr lang="ru-RU" sz="2600" dirty="0">
              <a:latin typeface="Times New Roman"/>
              <a:ea typeface="Times New Roman"/>
            </a:endParaRPr>
          </a:p>
          <a:p>
            <a:pPr marL="142875" marR="238125" algn="just">
              <a:spcBef>
                <a:spcPts val="1125"/>
              </a:spcBef>
              <a:spcAft>
                <a:spcPts val="500"/>
              </a:spcAft>
            </a:pPr>
            <a:r>
              <a:rPr lang="ru-RU" sz="2600" dirty="0">
                <a:solidFill>
                  <a:srgbClr val="000000"/>
                </a:solidFill>
                <a:latin typeface="Verdana"/>
                <a:ea typeface="Times New Roman"/>
              </a:rPr>
              <a:t>• минимизация выигрыша другого (агрессия);</a:t>
            </a:r>
            <a:endParaRPr lang="ru-RU" sz="2600" dirty="0">
              <a:latin typeface="Times New Roman"/>
              <a:ea typeface="Times New Roman"/>
            </a:endParaRPr>
          </a:p>
          <a:p>
            <a:pPr marL="142875" marR="238125" algn="just">
              <a:spcBef>
                <a:spcPts val="1125"/>
              </a:spcBef>
              <a:spcAft>
                <a:spcPts val="500"/>
              </a:spcAft>
            </a:pPr>
            <a:r>
              <a:rPr lang="ru-RU" sz="2600" dirty="0">
                <a:solidFill>
                  <a:srgbClr val="000000"/>
                </a:solidFill>
                <a:latin typeface="Verdana"/>
                <a:ea typeface="Times New Roman"/>
              </a:rPr>
              <a:t>• минимизация различий в выигрышах (равенство).</a:t>
            </a:r>
            <a:endParaRPr lang="ru-RU" sz="26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pic>
        <p:nvPicPr>
          <p:cNvPr id="5" name="Picture 5" descr="%D1%81%D0%B5%D0%BC%D0%B5%D0%B9%D0%BD%D0%B0%D1%8F-%D1%81%D1%81%D0%BE%D1%80%D0%B02-400x26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2989" y="304800"/>
            <a:ext cx="2088356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7901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713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</a:rPr>
              <a:t>Стратегии </a:t>
            </a:r>
            <a:r>
              <a:rPr lang="ru-RU" sz="2800" b="1" dirty="0" smtClean="0">
                <a:latin typeface="Times New Roman" pitchFamily="18" charset="0"/>
              </a:rPr>
              <a:t>во </a:t>
            </a:r>
            <a:r>
              <a:rPr lang="ru-RU" sz="2800" b="1" dirty="0">
                <a:latin typeface="Times New Roman" pitchFamily="18" charset="0"/>
              </a:rPr>
              <a:t>взаимодействии </a:t>
            </a:r>
            <a:r>
              <a:rPr lang="ru-RU" sz="2800" b="1" dirty="0" smtClean="0">
                <a:latin typeface="Times New Roman" pitchFamily="18" charset="0"/>
              </a:rPr>
              <a:t>партнеров</a:t>
            </a: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6712"/>
            <a:ext cx="9144000" cy="6021288"/>
          </a:xfr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isometricOffAxis1Right"/>
            <a:lightRig rig="threePt" dir="t"/>
          </a:scene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200" dirty="0" smtClean="0">
                <a:latin typeface="Times New Roman" pitchFamily="18" charset="0"/>
              </a:rPr>
              <a:t>- </a:t>
            </a:r>
            <a:r>
              <a:rPr lang="ru-RU" i="1" dirty="0">
                <a:latin typeface="Times New Roman" pitchFamily="18" charset="0"/>
              </a:rPr>
              <a:t>с</a:t>
            </a:r>
            <a:r>
              <a:rPr lang="ru-RU" i="1" dirty="0" smtClean="0">
                <a:latin typeface="Times New Roman" pitchFamily="18" charset="0"/>
              </a:rPr>
              <a:t>отрудничество</a:t>
            </a:r>
            <a:r>
              <a:rPr lang="ru-RU" dirty="0" smtClean="0">
                <a:latin typeface="Times New Roman" pitchFamily="18" charset="0"/>
              </a:rPr>
              <a:t> – общение, при котором  оба партнера по взаимодействию содействуют друг другу, активно способствуя достижению индивидуальных и общих целей;</a:t>
            </a:r>
          </a:p>
          <a:p>
            <a:pPr eaLnBrk="1" hangingPunct="1">
              <a:lnSpc>
                <a:spcPct val="80000"/>
              </a:lnSpc>
            </a:pPr>
            <a:endParaRPr lang="ru-RU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dirty="0" smtClean="0">
                <a:latin typeface="Times New Roman" pitchFamily="18" charset="0"/>
              </a:rPr>
              <a:t>- </a:t>
            </a:r>
            <a:r>
              <a:rPr lang="ru-RU" i="1" dirty="0" smtClean="0">
                <a:latin typeface="Times New Roman" pitchFamily="18" charset="0"/>
              </a:rPr>
              <a:t>противоборство</a:t>
            </a:r>
            <a:r>
              <a:rPr lang="ru-RU" dirty="0" smtClean="0">
                <a:latin typeface="Times New Roman" pitchFamily="18" charset="0"/>
              </a:rPr>
              <a:t> – общение, при котором партнеры противодействуют друг другу и препятствуют достижению индивидуальных целей;</a:t>
            </a:r>
          </a:p>
          <a:p>
            <a:pPr eaLnBrk="1" hangingPunct="1">
              <a:lnSpc>
                <a:spcPct val="80000"/>
              </a:lnSpc>
            </a:pPr>
            <a:endParaRPr lang="ru-RU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dirty="0" smtClean="0">
                <a:latin typeface="Times New Roman" pitchFamily="18" charset="0"/>
              </a:rPr>
              <a:t>- </a:t>
            </a:r>
            <a:r>
              <a:rPr lang="ru-RU" i="1" dirty="0">
                <a:latin typeface="Times New Roman" pitchFamily="18" charset="0"/>
              </a:rPr>
              <a:t>у</a:t>
            </a:r>
            <a:r>
              <a:rPr lang="ru-RU" i="1" dirty="0" smtClean="0">
                <a:latin typeface="Times New Roman" pitchFamily="18" charset="0"/>
              </a:rPr>
              <a:t>клонение от взаимодействия</a:t>
            </a:r>
            <a:r>
              <a:rPr lang="ru-RU" dirty="0" smtClean="0">
                <a:latin typeface="Times New Roman" pitchFamily="18" charset="0"/>
              </a:rPr>
              <a:t> – партнеры стараются избегать активного сотрудничества;</a:t>
            </a:r>
          </a:p>
          <a:p>
            <a:pPr eaLnBrk="1" hangingPunct="1">
              <a:lnSpc>
                <a:spcPct val="80000"/>
              </a:lnSpc>
            </a:pPr>
            <a:endParaRPr lang="ru-RU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153853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71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hangingPunct="1"/>
            <a:r>
              <a:rPr lang="ru-RU" sz="3200" dirty="0" smtClean="0">
                <a:latin typeface="Times New Roman" pitchFamily="18" charset="0"/>
              </a:rPr>
              <a:t>Стратегии взаимодействия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08720"/>
            <a:ext cx="9144000" cy="6237287"/>
          </a:xfr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isometricOffAxis2Left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endParaRPr lang="ru-RU" sz="2200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200" dirty="0" smtClean="0">
                <a:latin typeface="Times New Roman" pitchFamily="18" charset="0"/>
              </a:rPr>
              <a:t>- </a:t>
            </a:r>
            <a:r>
              <a:rPr lang="ru-RU" i="1" dirty="0" smtClean="0">
                <a:latin typeface="Times New Roman" pitchFamily="18" charset="0"/>
              </a:rPr>
              <a:t>однонаправленное содействие – один из партнеров </a:t>
            </a:r>
            <a:r>
              <a:rPr lang="ru-RU" dirty="0" smtClean="0">
                <a:latin typeface="Times New Roman" pitchFamily="18" charset="0"/>
              </a:rPr>
              <a:t>способствует достижению целей другого, а второй уклоняется от сотрудничества;</a:t>
            </a:r>
          </a:p>
          <a:p>
            <a:pPr eaLnBrk="1" hangingPunct="1">
              <a:lnSpc>
                <a:spcPct val="80000"/>
              </a:lnSpc>
            </a:pPr>
            <a:endParaRPr lang="ru-RU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dirty="0" smtClean="0">
                <a:latin typeface="Times New Roman" pitchFamily="18" charset="0"/>
              </a:rPr>
              <a:t>- </a:t>
            </a:r>
            <a:r>
              <a:rPr lang="ru-RU" i="1" dirty="0">
                <a:latin typeface="Times New Roman" pitchFamily="18" charset="0"/>
              </a:rPr>
              <a:t>к</a:t>
            </a:r>
            <a:r>
              <a:rPr lang="ru-RU" i="1" dirty="0" smtClean="0">
                <a:latin typeface="Times New Roman" pitchFamily="18" charset="0"/>
              </a:rPr>
              <a:t>онтрастное взаимодействие</a:t>
            </a:r>
            <a:r>
              <a:rPr lang="ru-RU" dirty="0" smtClean="0">
                <a:latin typeface="Times New Roman" pitchFamily="18" charset="0"/>
              </a:rPr>
              <a:t> – один из партнеров старается содействовать другому, который, однако, активно противодействует ему;</a:t>
            </a:r>
          </a:p>
          <a:p>
            <a:pPr eaLnBrk="1" hangingPunct="1">
              <a:lnSpc>
                <a:spcPct val="80000"/>
              </a:lnSpc>
            </a:pPr>
            <a:endParaRPr lang="ru-RU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dirty="0" smtClean="0">
                <a:latin typeface="Times New Roman" pitchFamily="18" charset="0"/>
              </a:rPr>
              <a:t>- к</a:t>
            </a:r>
            <a:r>
              <a:rPr lang="ru-RU" i="1" dirty="0" smtClean="0">
                <a:latin typeface="Times New Roman" pitchFamily="18" charset="0"/>
              </a:rPr>
              <a:t>омпромиссное взаимодействие</a:t>
            </a:r>
            <a:r>
              <a:rPr lang="ru-RU" dirty="0" smtClean="0">
                <a:latin typeface="Times New Roman" pitchFamily="18" charset="0"/>
              </a:rPr>
              <a:t> – оба партнера отчасти содействуют, отчасти противодействуют друг другу.</a:t>
            </a:r>
          </a:p>
        </p:txBody>
      </p:sp>
    </p:spTree>
    <p:extLst>
      <p:ext uri="{BB962C8B-B14F-4D97-AF65-F5344CB8AC3E}">
        <p14:creationId xmlns:p14="http://schemas.microsoft.com/office/powerpoint/2010/main" val="199281833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8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201"/>
            <a:ext cx="8229600" cy="838200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Виды установок </a:t>
            </a:r>
            <a:r>
              <a:rPr lang="ru-RU" dirty="0" smtClean="0"/>
              <a:t>во взаимодействии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980728"/>
            <a:ext cx="5328592" cy="5877272"/>
          </a:xfr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perspectiveRight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i="1" dirty="0">
                <a:solidFill>
                  <a:srgbClr val="FF0000"/>
                </a:solidFill>
              </a:rPr>
              <a:t>«Я хороший </a:t>
            </a:r>
            <a:r>
              <a:rPr lang="ru-RU" sz="2400" dirty="0">
                <a:solidFill>
                  <a:srgbClr val="FF0000"/>
                </a:solidFill>
              </a:rPr>
              <a:t>— </a:t>
            </a:r>
            <a:r>
              <a:rPr lang="ru-RU" sz="2400" i="1" dirty="0">
                <a:solidFill>
                  <a:srgbClr val="FF0000"/>
                </a:solidFill>
              </a:rPr>
              <a:t>ты </a:t>
            </a:r>
            <a:r>
              <a:rPr lang="ru-RU" sz="2400" i="1" dirty="0" smtClean="0">
                <a:solidFill>
                  <a:srgbClr val="FF0000"/>
                </a:solidFill>
              </a:rPr>
              <a:t>плохой». </a:t>
            </a:r>
            <a:endParaRPr lang="ru-RU" sz="2400" i="1" dirty="0">
              <a:solidFill>
                <a:srgbClr val="FF0000"/>
              </a:solidFill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Эта установка характерна для тех, кто не способен к созидательному самоутверждению. Они сваливают ответственность за свои проблемы на других и пытаются в случае неудачи найти виновных среди коллег или подчиненных, выместить на них свою досаду. В этом случае мнимое самоутверждение происходит за счет унижения других, что аморально и малопродуктивно.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6096" y="980728"/>
            <a:ext cx="3528392" cy="5616624"/>
          </a:xfrm>
          <a:scene3d>
            <a:camera prst="obliqueTopRight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>
            <a:normAutofit fontScale="925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i="1" dirty="0">
                <a:solidFill>
                  <a:srgbClr val="FF0000"/>
                </a:solidFill>
              </a:rPr>
              <a:t>«Я хороший </a:t>
            </a:r>
            <a:r>
              <a:rPr lang="ru-RU" sz="3200" dirty="0">
                <a:solidFill>
                  <a:srgbClr val="FF0000"/>
                </a:solidFill>
              </a:rPr>
              <a:t>— </a:t>
            </a:r>
            <a:r>
              <a:rPr lang="ru-RU" sz="3200" i="1" dirty="0">
                <a:solidFill>
                  <a:srgbClr val="FF0000"/>
                </a:solidFill>
              </a:rPr>
              <a:t>ты хороший». 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Это самая нравственная и продуктивная установка. Люди с этой установкой знают себе цену и оценивают по достоинству других.  Они трудятся и сотрудничают конструктивно. </a:t>
            </a:r>
          </a:p>
          <a:p>
            <a:pPr fontAlgn="auto">
              <a:spcAft>
                <a:spcPts val="0"/>
              </a:spcAft>
              <a:defRPr/>
            </a:pPr>
            <a:endParaRPr lang="ru-RU" sz="3100" dirty="0"/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826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рава">
  <a:themeElements>
    <a:clrScheme name="Трава 2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00"/>
      </a:hlink>
      <a:folHlink>
        <a:srgbClr val="FFFF99"/>
      </a:folHlink>
    </a:clrScheme>
    <a:fontScheme name="Трава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La men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1257</Words>
  <Application>Microsoft Office PowerPoint</Application>
  <PresentationFormat>Экран (4:3)</PresentationFormat>
  <Paragraphs>151</Paragraphs>
  <Slides>26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26</vt:i4>
      </vt:variant>
    </vt:vector>
  </HeadingPairs>
  <TitlesOfParts>
    <vt:vector size="30" baseType="lpstr">
      <vt:lpstr>Тема Office</vt:lpstr>
      <vt:lpstr>6_Тема Office</vt:lpstr>
      <vt:lpstr>Трава</vt:lpstr>
      <vt:lpstr>La mente</vt:lpstr>
      <vt:lpstr>Тема 1. Психологическое взаимодействие общая характеристика</vt:lpstr>
      <vt:lpstr>Категория взаимодействия в философии</vt:lpstr>
      <vt:lpstr>Категория взаимодействия в философии</vt:lpstr>
      <vt:lpstr>Интерактивная сторона общения (взаимодействие в психологии) – это </vt:lpstr>
      <vt:lpstr>Презентация PowerPoint</vt:lpstr>
      <vt:lpstr>Основные мотивы  взаимодействия</vt:lpstr>
      <vt:lpstr>Стратегии во взаимодействии партнеров</vt:lpstr>
      <vt:lpstr>Стратегии взаимодействия</vt:lpstr>
      <vt:lpstr>Виды установок во взаимодействии</vt:lpstr>
      <vt:lpstr>Презентация PowerPoint</vt:lpstr>
      <vt:lpstr>ПсиХОЛОГИЧЕСКАЯ СОВМЕСТИМОСТЬ</vt:lpstr>
      <vt:lpstr>1) психофизиологический уровень - Общение воспринимается как удовлетворяющее, когда собеседник внешне привлекателен, симпатичен, приятно пахнет, имеет притягательный голос и т. п.;  2) характерологический уровень - Характерологические особенности и привычки собеседника не вызывают раздражения, а воспринимаются как проявление индивидуальности;  3) личностный уровень - Общность мировоззрений, систем ценностей, вкусов способствует формированию симпатии и взаимопонимания между собеседниками </vt:lpstr>
      <vt:lpstr>Презентация PowerPoint</vt:lpstr>
      <vt:lpstr>Взаимодействия в русле трансактного анализа Э.Берна</vt:lpstr>
      <vt:lpstr>Э.Берн выделил три основных эго-состояния, в которых может находиться человек</vt:lpstr>
      <vt:lpstr>Презентация PowerPoint</vt:lpstr>
      <vt:lpstr>Презентация PowerPoint</vt:lpstr>
      <vt:lpstr>Презентация PowerPoint</vt:lpstr>
      <vt:lpstr>Внешние проявления эго-состояний</vt:lpstr>
      <vt:lpstr>Основные характеристики позиций</vt:lpstr>
      <vt:lpstr>Презентация PowerPoint</vt:lpstr>
      <vt:lpstr>Презентация PowerPoint</vt:lpstr>
      <vt:lpstr>Презентация PowerPoint</vt:lpstr>
      <vt:lpstr>3. Деятельностный подход к понятию взаимодействия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ИНТЕРАКТИВНАЯ СТОРОНА</dc:title>
  <dc:creator>Смехнова</dc:creator>
  <cp:lastModifiedBy>Наталья</cp:lastModifiedBy>
  <cp:revision>44</cp:revision>
  <dcterms:created xsi:type="dcterms:W3CDTF">2011-09-25T03:06:19Z</dcterms:created>
  <dcterms:modified xsi:type="dcterms:W3CDTF">2020-04-20T05:38:17Z</dcterms:modified>
</cp:coreProperties>
</file>