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77" r:id="rId5"/>
    <p:sldId id="278" r:id="rId6"/>
    <p:sldId id="279" r:id="rId7"/>
    <p:sldId id="280" r:id="rId8"/>
    <p:sldId id="281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Бакалав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Психология </a:t>
            </a:r>
            <a:r>
              <a:rPr lang="ru-RU" sz="4800" dirty="0" smtClean="0"/>
              <a:t>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err="1" smtClean="0"/>
              <a:t>Э.Эриксон</a:t>
            </a:r>
            <a:r>
              <a:rPr lang="ru-RU" sz="3200" dirty="0" smtClean="0"/>
              <a:t> о поздней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smtClean="0"/>
              <a:t>Человек </a:t>
            </a:r>
            <a:r>
              <a:rPr lang="ru-RU" sz="2000" dirty="0"/>
              <a:t>выбирает между </a:t>
            </a:r>
            <a:r>
              <a:rPr lang="ru-RU" sz="2000" i="1" dirty="0"/>
              <a:t>эго-интеграцией</a:t>
            </a:r>
            <a:r>
              <a:rPr lang="ru-RU" sz="2000" b="1" dirty="0"/>
              <a:t> </a:t>
            </a:r>
            <a:r>
              <a:rPr lang="ru-RU" sz="2000" dirty="0"/>
              <a:t>(целостностью) и </a:t>
            </a:r>
            <a:r>
              <a:rPr lang="ru-RU" sz="2000" i="1" dirty="0"/>
              <a:t>отчаянием</a:t>
            </a:r>
            <a:r>
              <a:rPr lang="ru-RU" sz="2000" b="1" dirty="0"/>
              <a:t> </a:t>
            </a:r>
            <a:r>
              <a:rPr lang="ru-RU" sz="2000" dirty="0"/>
              <a:t>(безысходностью). 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Ощущение </a:t>
            </a:r>
            <a:r>
              <a:rPr lang="ru-RU" sz="2000" dirty="0"/>
              <a:t>интеграции эго, которое вбирает в себя приятие человеком уникального жизненного цикла с его историей побед и поражений, поддерживает ощущение порядка и значительности в личной жизни и в мире вокруг</a:t>
            </a:r>
            <a:r>
              <a:rPr lang="ru-RU" sz="2000" dirty="0" smtClean="0"/>
              <a:t>. </a:t>
            </a:r>
          </a:p>
          <a:p>
            <a:pPr marL="45720" indent="0" algn="just">
              <a:buNone/>
            </a:pPr>
            <a:r>
              <a:rPr lang="ru-RU" sz="2000" dirty="0" smtClean="0"/>
              <a:t>В </a:t>
            </a:r>
            <a:r>
              <a:rPr lang="ru-RU" sz="2000" dirty="0"/>
              <a:t>старости эго-интеграция воплощается в такой добродетели возраста, как </a:t>
            </a:r>
            <a:r>
              <a:rPr lang="ru-RU" sz="2000" b="1" i="1" dirty="0"/>
              <a:t>мудрость</a:t>
            </a:r>
            <a:r>
              <a:rPr lang="ru-RU" sz="2000" b="1" dirty="0"/>
              <a:t>.</a:t>
            </a:r>
            <a:r>
              <a:rPr lang="ru-RU" sz="2000" dirty="0"/>
              <a:t> Люди, развившие в себе мудрость, становятся образцами интегрирования и совершенства. 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Если </a:t>
            </a:r>
            <a:r>
              <a:rPr lang="ru-RU" sz="2000" dirty="0"/>
              <a:t>человеку кажется, что жизнь прожита зря, то очень вероятно погружение его в отчаяние</a:t>
            </a:r>
            <a:r>
              <a:rPr lang="ru-RU" sz="2000" b="1" dirty="0"/>
              <a:t>, </a:t>
            </a:r>
            <a:r>
              <a:rPr lang="ru-RU" sz="2000" dirty="0"/>
              <a:t>и ему будет казаться, что времени слишком мало, чтобы начать все сначала. Отчаяние проявляется в страхе смерти или в презрении к другим ценностям и их отрицании, в отрицании общественных институтов и другого образа жизни.</a:t>
            </a:r>
          </a:p>
        </p:txBody>
      </p:sp>
    </p:spTree>
    <p:extLst>
      <p:ext uri="{BB962C8B-B14F-4D97-AF65-F5344CB8AC3E}">
        <p14:creationId xmlns:p14="http://schemas.microsoft.com/office/powerpoint/2010/main" val="14002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Смерть и умирание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Смерть – это последнее критическое  событие в жизни человека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физиологическом уровне она представляет собой необратимое прекращение всех жизненных функций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психологическом уровне она имеет личную значимость и личное значение для самого умирающего и его родных и близких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Некоторые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исследования демонстрируют, что в целом, смерти меньше боятся старики и люди, имеющие твердую цель в жизни, и что многие пожилые люди спокойно относятся к перспективе собственной смерти. Пожилых людей страшит скорее не сама смерть, а возможность длительного и мучительного умирания.</a:t>
            </a:r>
            <a:endParaRPr lang="ru-RU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0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Смерть и умирание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err="1">
                <a:latin typeface="Arial" pitchFamily="34" charset="0"/>
                <a:ea typeface="Calibri"/>
                <a:cs typeface="Arial" pitchFamily="34" charset="0"/>
              </a:rPr>
              <a:t>Кюблер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-Росс выделила пять стадий приспособления к мысли о смерти: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отрицание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гнев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торг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депрессия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принятие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Однако, каждый человек по-своему справляется с мыслью о скорой смерти.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057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7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5</a:t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Периодизация </a:t>
            </a:r>
            <a:r>
              <a:rPr lang="ru-RU" sz="440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позднего возраста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Поздняя взрослость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96855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Геронтология: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Кризис поздней взрослости.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Поздняя взрослость (от 60 и дальше):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предстарческий возраст (60-69);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старческий возраст (70-79);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позднестарческий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период (80-89);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дряхлость (90-99).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                                </a:t>
            </a:r>
            <a:r>
              <a:rPr lang="ru-RU" b="1" dirty="0" smtClean="0">
                <a:solidFill>
                  <a:srgbClr val="222222"/>
                </a:solidFill>
                <a:latin typeface="Arial"/>
              </a:rPr>
              <a:t>Смерть и умирание.</a:t>
            </a:r>
            <a:endParaRPr lang="ru-RU" b="1" dirty="0">
              <a:solidFill>
                <a:srgbClr val="222222"/>
              </a:solidFill>
              <a:latin typeface="Arial"/>
            </a:endParaRPr>
          </a:p>
          <a:p>
            <a:pPr marL="4572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Кризис поздней зрелости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Связан с выходом на пенсию и прекращением трудовой деятельности.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Р. </a:t>
            </a:r>
            <a:r>
              <a:rPr lang="ru-RU" sz="2400" spc="-30" dirty="0" err="1">
                <a:latin typeface="Arial" pitchFamily="34" charset="0"/>
                <a:ea typeface="Calibri"/>
                <a:cs typeface="Arial" pitchFamily="34" charset="0"/>
              </a:rPr>
              <a:t>Пекк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 о трех</a:t>
            </a:r>
            <a:r>
              <a:rPr lang="ru-RU" sz="2400" b="1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b="1" spc="-30" dirty="0" smtClean="0">
                <a:latin typeface="Arial" pitchFamily="34" charset="0"/>
                <a:ea typeface="Calibri"/>
                <a:cs typeface="Arial" pitchFamily="34" charset="0"/>
              </a:rPr>
              <a:t>задачах-</a:t>
            </a:r>
            <a:r>
              <a:rPr lang="ru-RU" sz="2400" spc="-30" dirty="0" err="1" smtClean="0">
                <a:latin typeface="Arial" pitchFamily="34" charset="0"/>
                <a:ea typeface="Calibri"/>
                <a:cs typeface="Arial" pitchFamily="34" charset="0"/>
              </a:rPr>
              <a:t>подкризисах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 кризиса поздней зрелости: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Переоценка собственного «Я» </a:t>
            </a:r>
            <a:r>
              <a:rPr lang="ru-RU" sz="2400" i="1" spc="-30" dirty="0">
                <a:latin typeface="Arial" pitchFamily="34" charset="0"/>
                <a:ea typeface="Calibri"/>
                <a:cs typeface="Arial" pitchFamily="34" charset="0"/>
              </a:rPr>
              <a:t>помимо его профессиональной </a:t>
            </a:r>
            <a:r>
              <a:rPr lang="ru-RU" sz="2400" i="1" spc="-30" dirty="0" smtClean="0">
                <a:latin typeface="Arial" pitchFamily="34" charset="0"/>
                <a:ea typeface="Calibri"/>
                <a:cs typeface="Arial" pitchFamily="34" charset="0"/>
              </a:rPr>
              <a:t>роли, 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которая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вплоть до ухода на покой у многих людей остается главной.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i="1" spc="-30" dirty="0">
                <a:latin typeface="Arial" pitchFamily="34" charset="0"/>
                <a:ea typeface="Calibri"/>
                <a:cs typeface="Arial" pitchFamily="34" charset="0"/>
              </a:rPr>
              <a:t>Осознание факта ухудшения здоровья и старения тела,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что дает возможность выработать у себя в этом плане необходимое равнодушие.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Исчезновение </a:t>
            </a:r>
            <a:r>
              <a:rPr lang="ru-RU" sz="2400" i="1" spc="-30" dirty="0" err="1" smtClean="0">
                <a:latin typeface="Arial" pitchFamily="34" charset="0"/>
                <a:ea typeface="Calibri"/>
                <a:cs typeface="Arial" pitchFamily="34" charset="0"/>
              </a:rPr>
              <a:t>самоозабоченности</a:t>
            </a:r>
            <a:r>
              <a:rPr lang="ru-RU" sz="2400" i="1" spc="-30" dirty="0" smtClean="0"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тогда человек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без ужаса может принять мысль о смерти.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75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Поздняя взрослость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300" spc="-30" dirty="0" err="1">
                <a:latin typeface="Arial" pitchFamily="34" charset="0"/>
                <a:ea typeface="Calibri"/>
                <a:cs typeface="Arial" pitchFamily="34" charset="0"/>
              </a:rPr>
              <a:t>Бернсайд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 с коллегами разбили позднюю взрослость на четыре десятилетия: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предстарческий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60 до 69;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старческий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 70 до 79;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3300" spc="-30" dirty="0" err="1" smtClean="0">
                <a:latin typeface="Arial" pitchFamily="34" charset="0"/>
                <a:ea typeface="Calibri"/>
                <a:cs typeface="Arial" pitchFamily="34" charset="0"/>
              </a:rPr>
              <a:t>позднестарческий</a:t>
            </a: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80 до 89;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дряхлость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: от 90 до 99.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7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Физическое развитие в поздней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8208912" cy="4824536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      Физическое здоровье заметно ухудшается в период поздней взрослости от относительного здоровья в 60 лет до дряхлости и различных хронических заболеваний у девяностолетних.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Происходит увядание кожи, изменение осанки, мышцы утрачивают эластичность, сжимается скелет.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Сенсорные функции человека, особенно зрение и слух, снижаются.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Работа мышц замедляется, кости становятся хрупкими, объем легких уменьшается.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Однако некоторые изменения можно приостановить или даже устранить благодаря физическим упражнениям, правильному питанию и хорошему уходу за здоровьем.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Когнитивное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Большинство умственных навыков не затрагивается старением.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Однако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может уменьшаться скорость физических и умственных операций.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Может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наблюдаться ухудшение вторичной памяти, особенно, если надо запомнить новую информацию. Сенсорная память, первичная память и память на отдаленные события остаются сохранными, если не возникают заболевания, влияющие на них. 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Психосоциальное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На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седьмом десятке люди в целом, остаются тесно связаны с семьей и друзьями, но некоторым из них приходится столкнуться со снижением доходов, потерей друзей и близких и утратой сил.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После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70 лет мир социальных отношений становится уже и к людям чаще приходят болезни.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После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80 или 90 лет люди склонны удаляться от мира.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57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Психосоциальное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Уход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пенсию является значительной переменой статуса в позднем возрасте. Социальный мир, также как и физический, сужается. </a:t>
            </a:r>
            <a:endParaRPr lang="ru-RU" sz="20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Пожилые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люди учатся приспосабливаться к прекращению воспитательной деятельности, к ролям бабушек и дедушек, прабабушек и прадедушек, к осуществлению ухода за больным супругом (супругой), к потере супруга и близких друзей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Пожилым приходится изменять свои Я-концепции по мере того, как они теряют прежнюю автономию и становятся более зависимыми от других в удовлетворении своих повседневных нужд. </a:t>
            </a:r>
            <a:endParaRPr lang="ru-RU" sz="20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Одна из центральных задач этой стадии в том, что к концу жизни люди должны отказаться от старых связей и уступить власть другим.</a:t>
            </a:r>
            <a:endParaRPr lang="ru-RU" sz="20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4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727</TotalTime>
  <Words>766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Психология развития</vt:lpstr>
      <vt:lpstr>Тема 5  Периодизация позднего возраста</vt:lpstr>
      <vt:lpstr>Поздняя взрослость</vt:lpstr>
      <vt:lpstr>Кризис поздней зрелости</vt:lpstr>
      <vt:lpstr>Поздняя взрослость</vt:lpstr>
      <vt:lpstr>Физическое развитие в поздней взрослости</vt:lpstr>
      <vt:lpstr>Когнитивное развитие</vt:lpstr>
      <vt:lpstr>Психосоциальное развитие</vt:lpstr>
      <vt:lpstr>Психосоциальное развитие</vt:lpstr>
      <vt:lpstr>Э.Эриксон о поздней взрослости</vt:lpstr>
      <vt:lpstr>Смерть и умирание</vt:lpstr>
      <vt:lpstr>Смерть и умирание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93</cp:revision>
  <dcterms:created xsi:type="dcterms:W3CDTF">2017-12-07T11:34:40Z</dcterms:created>
  <dcterms:modified xsi:type="dcterms:W3CDTF">2018-01-18T12:58:36Z</dcterms:modified>
</cp:coreProperties>
</file>