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301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803194-5010-4F2A-865B-5E5389117723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903D28A-B0C7-4F47-8D47-0E88000BA4C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/Конституциональные типологии/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305800" cy="158417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Телосложение и характер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3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Шизотимик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, по Кречмеру, – это здоровый человек с некоторым «шизофреническим налетом».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    Шизоид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– тоже здоровый человек, который, однако, как бы балансирует между здоровьем и болезнью: в обычных условиях он способен нормально жить и работать и даже достигать немалых творческих высот, но в сложных неблагоприятных ситуациях у такого человека могут возникать шизофренические реакции. </a:t>
            </a:r>
          </a:p>
          <a:p>
            <a:pPr marL="0" indent="0">
              <a:buNone/>
            </a:pP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Аналогично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по другую сторону от некой неосязаемой «средней нормы» стоят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циклотимик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и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циклоид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19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Предпосылки типологии Э.Кречмера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Оказалось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, что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шизотимики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и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шизоиды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чаще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sym typeface="Symbol"/>
              </a:rPr>
              <a:t>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u="dbl" dirty="0">
                <a:solidFill>
                  <a:schemeClr val="bg2">
                    <a:lumMod val="75000"/>
                  </a:schemeClr>
                </a:solidFill>
              </a:rPr>
              <a:t>имеют астеническую конституцию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. </a:t>
            </a:r>
            <a:endParaRPr lang="ru-RU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    Циклотимики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и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циклоиды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чаще бывают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sym typeface="Symbol"/>
              </a:rPr>
              <a:t>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пикниками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Менее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четкий, промежуточный тип в классификации Кречмера – так называемый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вискозный тип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, телосложение которого соответствует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sym typeface="Symbol"/>
              </a:rPr>
              <a:t>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атлетическому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Телосложение и темперамент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4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bg2">
                    <a:lumMod val="75000"/>
                  </a:schemeClr>
                </a:solidFill>
              </a:rPr>
              <a:t>Шизотимик: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Имеет астеническое телосложение.  </a:t>
            </a: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Характеризуется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замкнутостью, склонностью к колебаниям эмоций от раздражения до сухости, упрямством, малоподатливостью к изменению установок и взглядов.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С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трудом приспосабливается к окружению, склонен к абстракции. Имеет астеническое телосложение. При расстройстве психики обнаруживает предрасположенность к шизофрении.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Шизотимик (шизоид)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6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ru-RU" b="1" u="sng" dirty="0" smtClean="0">
                <a:solidFill>
                  <a:schemeClr val="bg2">
                    <a:lumMod val="75000"/>
                  </a:schemeClr>
                </a:solidFill>
              </a:rPr>
              <a:t>Циклотимик: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Имеет пикническое телосложение. </a:t>
            </a: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Представляет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собой противоположность шизотимика. Эмоции колеблются между радостью и печалью, легко контактирует с окружением, реалистичен во взглядах.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  При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нарушении психики обнаруживает предрасположенность к маниакально-депрессивному синдрому (психозу).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Циклотимик (циклоид)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2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bg2">
                    <a:lumMod val="75000"/>
                  </a:schemeClr>
                </a:solidFill>
              </a:rPr>
              <a:t>Иксотимик: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Имеет атлетическое сложение.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 Спокойный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, маловпечатлительный, характеризуется сдержанностью жестов и мимики. Отличается невысокой гибкостью мышления, трудно приспосабливается к перемене обстановки, мелочен.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При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психических расстройствах проявляет предрасположенность к эпилепсии.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Иксотимик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7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30609"/>
              </p:ext>
            </p:extLst>
          </p:nvPr>
        </p:nvGraphicFramePr>
        <p:xfrm>
          <a:off x="457200" y="1524000"/>
          <a:ext cx="8229600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1008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Астенический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Атлетический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Пикнический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Формы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лица типов конституции из схемы Э. Кречмера</a:t>
            </a:r>
          </a:p>
        </p:txBody>
      </p:sp>
      <p:pic>
        <p:nvPicPr>
          <p:cNvPr id="8" name="Picture 2" descr="C:\Users\Виктор\Pictures\к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06" y="1772816"/>
            <a:ext cx="8059931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14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634734"/>
              </p:ext>
            </p:extLst>
          </p:nvPr>
        </p:nvGraphicFramePr>
        <p:xfrm>
          <a:off x="457200" y="980728"/>
          <a:ext cx="8229600" cy="5483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  <a:gridCol w="2811760"/>
                <a:gridCol w="2743200"/>
              </a:tblGrid>
              <a:tr h="5760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Циклотимики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Шизотимики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Настроение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Психический темп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Психомоторная сфера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Родственный тип строения тела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 повышенным (весел) и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депрессивным (печален)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колеблющаяся кривая темперамента; между подвижным и флегматичным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адекватна раздражению, закруглена, естественна, мягка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Пикнический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 раздражительностью 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холодностью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прыгающая кривая темперамента: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между порывистостью и тягучестью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часто неадекватна раздражению,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задержка, параличность, деревянность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астенический, атлетический,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диспластический и их комбинации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Характеристики темпераментов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9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Виктор\Pictures\ккк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88463"/>
            <a:ext cx="8593395" cy="594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rgbClr val="7030A0"/>
                </a:solidFill>
              </a:rPr>
              <a:t>Характеристики темпераментов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545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-Новая структура\1-Документы\Кинесика\3-Обработать\1-Телосложение\ИНФА\просветы\i_00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1" y="1340768"/>
            <a:ext cx="899330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7030A0"/>
                </a:solidFill>
              </a:rPr>
              <a:t>Характеристики темпераментов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3311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Шелдон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выделил три первичных компонента телосложения, которые получили обозначения соответственно: 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эндоморфный,   мезоморфный,   эктоморфный.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Эти термины произошли от названий зародышевых листков.  Согласно существовавшей в то время в биологии точке зрения, …</a:t>
            </a:r>
          </a:p>
          <a:p>
            <a:pPr marL="0" indent="457200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из </a:t>
            </a:r>
            <a:r>
              <a:rPr lang="ru-RU" u="dbl" dirty="0">
                <a:solidFill>
                  <a:schemeClr val="accent1">
                    <a:lumMod val="50000"/>
                  </a:schemeClr>
                </a:solidFill>
              </a:rPr>
              <a:t>эндодермы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(внутреннего зародышевого листка) развиваются внутренние органы, </a:t>
            </a:r>
          </a:p>
          <a:p>
            <a:pPr marL="0" indent="457200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из </a:t>
            </a:r>
            <a:r>
              <a:rPr lang="ru-RU" u="dbl" dirty="0">
                <a:solidFill>
                  <a:schemeClr val="accent1">
                    <a:lumMod val="50000"/>
                  </a:schemeClr>
                </a:solidFill>
              </a:rPr>
              <a:t>мезодермы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(среднего зародышевого листка) развиваются кости, мышцы, сердце, кровеносные сосуды, </a:t>
            </a:r>
          </a:p>
          <a:p>
            <a:pPr marL="0" indent="457200" algn="just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из </a:t>
            </a:r>
            <a:r>
              <a:rPr lang="ru-RU" u="dbl" dirty="0">
                <a:solidFill>
                  <a:schemeClr val="accent1">
                    <a:lumMod val="50000"/>
                  </a:schemeClr>
                </a:solidFill>
              </a:rPr>
              <a:t>эктодермы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(внешнего зародышевого листка) – волосы, ногти, рецепторный аппарат, нервная система и мозг.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Конституциональная типология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Уильяма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Шелдона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87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72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Типология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телосложения Кречмера включает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→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(1) астенический, (2) пикнический и (3) атлетический типы. </a:t>
            </a:r>
            <a:endParaRPr lang="ru-RU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Кроме названных типов, Э. Кречмер выделял еще </a:t>
            </a:r>
            <a:r>
              <a:rPr lang="ru-RU" b="1" u="sng" dirty="0">
                <a:solidFill>
                  <a:schemeClr val="bg2">
                    <a:lumMod val="75000"/>
                  </a:schemeClr>
                </a:solidFill>
              </a:rPr>
              <a:t>диспластический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b="1" u="sng" dirty="0">
                <a:solidFill>
                  <a:schemeClr val="bg2">
                    <a:lumMod val="75000"/>
                  </a:schemeClr>
                </a:solidFill>
              </a:rPr>
              <a:t>тип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, характеризующийся бесформенным строением и различными деформациями телосложения (например, чрезмерным ростом).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19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Конституциональная типология </a:t>
            </a: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Эрнста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Кречмера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8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              Оценивая 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каждое из </a:t>
            </a: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выделенных 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им измерений по семибальной шкале, У. Шелдон пришел к понятию </a:t>
            </a:r>
            <a:r>
              <a:rPr lang="ru-RU" sz="1800" b="1" i="1" u="sng" dirty="0">
                <a:solidFill>
                  <a:schemeClr val="bg2">
                    <a:lumMod val="75000"/>
                  </a:schemeClr>
                </a:solidFill>
              </a:rPr>
              <a:t>соматотипа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 (типа телосложения).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     В 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зависимости от преобладания какого-либо параметра (оценка в 1 балл соответствует минимальной интенсивности, 7 баллов – максимальной) У. Шелдон называет следующие </a:t>
            </a:r>
            <a:r>
              <a:rPr lang="ru-RU" sz="1800" u="sng" dirty="0">
                <a:solidFill>
                  <a:schemeClr val="bg2">
                    <a:lumMod val="75000"/>
                  </a:schemeClr>
                </a:solidFill>
              </a:rPr>
              <a:t>типы телосложения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→ </a:t>
            </a:r>
            <a:r>
              <a:rPr lang="ru-RU" sz="1800" b="1" u="sng" dirty="0">
                <a:solidFill>
                  <a:schemeClr val="bg2">
                    <a:lumMod val="75000"/>
                  </a:schemeClr>
                </a:solidFill>
              </a:rPr>
              <a:t>эндоморфный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 тип (7-1-1) отличается крупными внутренними органами и слабыми соматическими структурами. Телосложение относительно слабое, с избытком жировой ткани;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→ </a:t>
            </a:r>
            <a:r>
              <a:rPr lang="ru-RU" sz="1800" b="1" u="sng" dirty="0">
                <a:solidFill>
                  <a:schemeClr val="bg2">
                    <a:lumMod val="75000"/>
                  </a:schemeClr>
                </a:solidFill>
              </a:rPr>
              <a:t>мезоморфный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 тип (1-7-1) характеризуется хорошо развитой мускульной системой, стройным и крепким телом, большой физической устойчивостью и силой;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→ </a:t>
            </a:r>
            <a:r>
              <a:rPr lang="ru-RU" sz="1800" b="1" u="sng" dirty="0">
                <a:solidFill>
                  <a:schemeClr val="bg2">
                    <a:lumMod val="75000"/>
                  </a:schemeClr>
                </a:solidFill>
              </a:rPr>
              <a:t>эктоморфный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 тип (1-1-7) – организм хрупок и тонок, грудная клетка уплощена. Относительное слабое развитие внутренних органов и телосложения. Конечности длинные, тонкие со слабой мускулатурой.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Если 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отдельные параметры имеют одинаковую интенсивность, У. Шелдон относит данного индивида к </a:t>
            </a:r>
            <a:r>
              <a:rPr lang="ru-RU" sz="1800" u="sng" dirty="0">
                <a:solidFill>
                  <a:schemeClr val="bg2">
                    <a:lumMod val="75000"/>
                  </a:schemeClr>
                </a:solidFill>
              </a:rPr>
              <a:t>смешанному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 (среднему) </a:t>
            </a:r>
            <a:r>
              <a:rPr lang="ru-RU" sz="1800" u="sng" dirty="0">
                <a:solidFill>
                  <a:schemeClr val="bg2">
                    <a:lumMod val="75000"/>
                  </a:schemeClr>
                </a:solidFill>
              </a:rPr>
              <a:t>типу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, оценивая его как 4-4-4.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Соматотипы Уильяма Шелдона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0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Названным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типам телосложения соответствуют и определенные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типы темпераментов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, названные У. Шелдоном →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(1) висцеротониками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(от лат. – внутренности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</a:p>
          <a:p>
            <a:pPr marL="0" indent="0" algn="r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/эндоморфный тип/ 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(2) соматотониками (от лат. – тело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</a:p>
          <a:p>
            <a:pPr marL="0" indent="0" algn="r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/мезоморфный тип/ 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(3) церебротониками (от лат. – мозг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).</a:t>
            </a:r>
          </a:p>
          <a:p>
            <a:pPr marL="0" indent="0" algn="r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/эктоморфный тип/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Типы темпераментов по У.Шелдону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4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E:\0-Новая структура\1-Документы\Кинесика\3-Обработать\1-Телосложение\3-Изобр\три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568952" cy="50405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9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Соматотипы по У.Шелдону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39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Система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У.Шелдона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4338" name="Picture 2" descr="C:\Users\Виктор\Pictures\ш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9953" y="1700808"/>
            <a:ext cx="4701950" cy="475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1700809"/>
            <a:ext cx="3816424" cy="16561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чистый эндоморф (7-1-1), </a:t>
            </a:r>
            <a:endParaRPr lang="ru-RU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чистый 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мезоморф (1-7-1), </a:t>
            </a:r>
            <a:endParaRPr lang="ru-RU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чистый 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эктоморф (1-1-7)</a:t>
            </a:r>
          </a:p>
        </p:txBody>
      </p:sp>
    </p:spTree>
    <p:extLst>
      <p:ext uri="{BB962C8B-B14F-4D97-AF65-F5344CB8AC3E}">
        <p14:creationId xmlns:p14="http://schemas.microsoft.com/office/powerpoint/2010/main" val="13314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309412"/>
              </p:ext>
            </p:extLst>
          </p:nvPr>
        </p:nvGraphicFramePr>
        <p:xfrm>
          <a:off x="457200" y="1524000"/>
          <a:ext cx="82296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595736"/>
                <a:gridCol w="2890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Висцератония (эндоморфизм)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Соматотония (мезоморфизм)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Церебротония (эктоморфизм)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Расслабленность в осанке и движениях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Любовь к комфорту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Замедленная реакция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.Пристрастие к еде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Социализация пищевой потребности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Уверенность в осанке и движениях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Склонность к физической деятельности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Энергичность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Потребность в движениях и удовольствие от них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Потребность к доминированию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Заторможенность в движениях, скованность в осанке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Чрезмерная физиологическая реактивность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Повышенная скорость реакций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Склонность к уединению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Склонность к рассуждениям, исключительное внимание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2">
                    <a:lumMod val="75000"/>
                  </a:schemeClr>
                </a:solidFill>
              </a:rPr>
              <a:t>Характеристики типов телосложения и темперамента по У. Шелдону</a:t>
            </a:r>
          </a:p>
        </p:txBody>
      </p:sp>
    </p:spTree>
    <p:extLst>
      <p:ext uri="{BB962C8B-B14F-4D97-AF65-F5344CB8AC3E}">
        <p14:creationId xmlns:p14="http://schemas.microsoft.com/office/powerpoint/2010/main" val="36179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602873"/>
              </p:ext>
            </p:extLst>
          </p:nvPr>
        </p:nvGraphicFramePr>
        <p:xfrm>
          <a:off x="457200" y="908050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Висцератония (эндоморфизм)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Соматотония (мезоморфизм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Церебротония (эктоморфизм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Удовольствие от пищеварения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Любовь к компаниям, дружеским излияниям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Социофилия (склонность к общественной жизни)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Приветливость со всеми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Жажда любви и одобрения окружающих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Склонность к риску и игре случая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Решительные манеры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Храбрость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Сильная агрессивность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Психологическая нечувствительность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Скрытность чувств, эмоциональная заторможенность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Самоконтроль мимики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Социофобия (страх перед общественными контактами)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Заторможенность в общении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Избегание стандартных действий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rgbClr val="7030A0"/>
                </a:solidFill>
              </a:rPr>
              <a:t>Характеристики типов телосложения и темперамента по У. Шелдону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35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289681"/>
              </p:ext>
            </p:extLst>
          </p:nvPr>
        </p:nvGraphicFramePr>
        <p:xfrm>
          <a:off x="457200" y="836613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2808312"/>
                <a:gridCol w="2890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Висцератония (эндоморфизм)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Соматотония (мезоморфизм)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Церебротония (эктоморфизм)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Ориентация на других людей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12. Эмоциональная ровность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13. Терпимость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Безмятежная удовлетворенность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 Хороший сон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Клаустрофобия (боязнь закрытых помещений)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 сострадания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Громкий голос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Спартанское безразличие к боли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Шумное поведение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Агорафобия (боязнь открытого пространства)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Непредсказуемость установок (поведения)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Тихий голос, боязнь вызвать шум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Чрезмерная чувствительность к боли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Недостаточный сон, хроническая усталость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rgbClr val="7030A0"/>
                </a:solidFill>
              </a:rPr>
              <a:t>Характеристики типов телосложения и темперамента по У. Шелдону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048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18238"/>
              </p:ext>
            </p:extLst>
          </p:nvPr>
        </p:nvGraphicFramePr>
        <p:xfrm>
          <a:off x="457200" y="260649"/>
          <a:ext cx="8229600" cy="6441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64095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Висцератония (эндоморфизм)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Соматотония (мезоморфизм)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Церебротония (эктоморфизм)</a:t>
                      </a:r>
                      <a:endParaRPr lang="ru-RU" sz="2400" dirty="0"/>
                    </a:p>
                  </a:txBody>
                  <a:tcPr/>
                </a:tc>
              </a:tr>
              <a:tr h="524190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 Отсутствие взрывных эмоций и поступков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Легкость в обращении и выражении чувств (экстраверсия)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18. Общительность и расслабленность в состоянии опьянения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Потребность в людях в тяжелую минуту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Ориентация на детей и семью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Внешний вид соответствует более пожилому возрасту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Объективное и широкое мышление, направленное вовне (экстраверсия)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Агрессивность и самодовольство в состоянии опьянения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Потребность в действиях в тяжелую минуту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Ориентация на юношеские цели и занятия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Юношеская живость, субъективное мышление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Концентрированное, скрытое и субъективное мышление (интроверсия)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Устойчивость к действию алкоголя и др. депрессантов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Потребность в уединении в тяжелую минуту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Ориентация на пожилой возраст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5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Астеник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47" y="1772816"/>
            <a:ext cx="4187881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524000"/>
            <a:ext cx="4064128" cy="44972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   </a:t>
            </a:r>
          </a:p>
          <a:p>
            <a:pPr marL="0" indent="0">
              <a:buNone/>
            </a:pPr>
            <a:r>
              <a:rPr lang="ru-RU" sz="3000" b="1" u="sng" dirty="0" smtClean="0">
                <a:solidFill>
                  <a:schemeClr val="bg2">
                    <a:lumMod val="75000"/>
                  </a:schemeClr>
                </a:solidFill>
              </a:rPr>
              <a:t>Астеник</a:t>
            </a:r>
            <a:r>
              <a:rPr lang="ru-RU" sz="3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000" dirty="0">
                <a:solidFill>
                  <a:schemeClr val="bg2">
                    <a:lumMod val="75000"/>
                  </a:schemeClr>
                </a:solidFill>
              </a:rPr>
              <a:t>(от греч. – слабый) – отличается слабым ростом «в толщину» при неуменьшенном росте «в длину» – худой, тонкий, с бедной соками и кровью кожей, узкими плечами, длинной узкой и плоской грудной клеткой. </a:t>
            </a:r>
          </a:p>
          <a:p>
            <a:pPr marL="0" indent="0">
              <a:buNone/>
            </a:pPr>
            <a:endParaRPr lang="ru-RU" sz="30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chemeClr val="bg2">
                    <a:lumMod val="75000"/>
                  </a:schemeClr>
                </a:solidFill>
              </a:rPr>
              <a:t>Имеет </a:t>
            </a:r>
            <a:r>
              <a:rPr lang="ru-RU" sz="3000" dirty="0">
                <a:solidFill>
                  <a:schemeClr val="bg2">
                    <a:lumMod val="75000"/>
                  </a:schemeClr>
                </a:solidFill>
              </a:rPr>
              <a:t>хрупкое телосложение, высокий рост, вытянутое лицо, длинный тонкий нос. Нижние конечности длинные и худые.</a:t>
            </a:r>
          </a:p>
        </p:txBody>
      </p:sp>
    </p:spTree>
    <p:extLst>
      <p:ext uri="{BB962C8B-B14F-4D97-AF65-F5344CB8AC3E}">
        <p14:creationId xmlns:p14="http://schemas.microsoft.com/office/powerpoint/2010/main" val="201763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/>
              </a:rPr>
              <a:t>Пи́кник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59" y="2132856"/>
            <a:ext cx="462379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628800"/>
            <a:ext cx="3754760" cy="48965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 smtClean="0">
                <a:solidFill>
                  <a:schemeClr val="bg2">
                    <a:lumMod val="75000"/>
                  </a:schemeClr>
                </a:solidFill>
              </a:rPr>
              <a:t>Пикник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(от греч. – толстый, плотный) – среднего или малого роста, с богатой жировой тканью, расплывшимся туловищем, круглой головой на короткой шее, с мелким широким лицом. </a:t>
            </a:r>
            <a:endParaRPr lang="ru-RU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Обнаруживает 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тенденцию к ожирению</a:t>
            </a:r>
          </a:p>
        </p:txBody>
      </p:sp>
    </p:spTree>
    <p:extLst>
      <p:ext uri="{BB962C8B-B14F-4D97-AF65-F5344CB8AC3E}">
        <p14:creationId xmlns:p14="http://schemas.microsoft.com/office/powerpoint/2010/main" val="144693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Атлетик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2181" y="1930222"/>
            <a:ext cx="4573875" cy="303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8064" y="1600200"/>
            <a:ext cx="3538736" cy="48531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25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ru-RU" sz="2400" b="1" u="sng" dirty="0" smtClean="0">
                <a:solidFill>
                  <a:schemeClr val="bg2">
                    <a:lumMod val="75000"/>
                  </a:schemeClr>
                </a:solidFill>
              </a:rPr>
              <a:t>Атлетик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(от греч. – борьба, схватка) имеет хорошую мускулатуру, крепкое телосложение, высокий или средний рост, широкий плечевой пояс и узкие бедра, выпуклые лицевые кости.</a:t>
            </a:r>
          </a:p>
        </p:txBody>
      </p:sp>
    </p:spTree>
    <p:extLst>
      <p:ext uri="{BB962C8B-B14F-4D97-AF65-F5344CB8AC3E}">
        <p14:creationId xmlns:p14="http://schemas.microsoft.com/office/powerpoint/2010/main" val="27685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Кречмер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обратил внимание, что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среди его пациентов, подверженных определенному психическому заболеванию, преобладают люди со сходными внешними чертами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. Развивая это наблюдение, ученый подметил, что и…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sym typeface="Symbol"/>
              </a:rPr>
              <a:t>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u="heavy" dirty="0">
                <a:solidFill>
                  <a:schemeClr val="bg2">
                    <a:lumMod val="75000"/>
                  </a:schemeClr>
                </a:solidFill>
              </a:rPr>
              <a:t>в характере совершенно здоровых людей имеются в зародыше признаки, подобные тем, которые в яркой форме выражены у психически больных.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Предпосылки типологии Э.Кречмера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4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Психическая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патология проявляется главным образом в двух совершенно непохожих заболеваниях —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шизофрении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и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циклотимии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 </a:t>
            </a:r>
          </a:p>
          <a:p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Шизофрения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характеризуется своеобразным мышлением больных, замкнутостью, утратой эмоциональных контактов с внешним миром. Больные шизофренией словно живут в своем собственном мире и все происходящее вокруг видят в ином ракурсе, чем здоровые люди. </a:t>
            </a:r>
          </a:p>
          <a:p>
            <a:pPr marL="0" indent="0">
              <a:buNone/>
            </a:pP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Циклотимия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(маниакально-депрессивный психоз) характеризуется резкими перепадами эмоциональных состояний, когда период приподнятого настроения и высокой активности резко сменяется глубокой угнетенностью, депрессией.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Предпосылки типологии Э.Кречмера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33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В своих пациентах, их родственниках и просто здоровых людях Кречмер увидел постепенный переход ⇉ …</a:t>
            </a:r>
          </a:p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от ярко выраженной [циклотимии] ⇒ через несколько [промежуточных вариантов] ⇒ и [«среднюю норму»] ⇒ к ярко выраженной [шизофрении]. </a:t>
            </a:r>
          </a:p>
          <a:p>
            <a:pPr marL="0" indent="0">
              <a:buNone/>
            </a:pP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Так были описаны </a:t>
            </a:r>
            <a:r>
              <a:rPr lang="ru-RU" u="wavy" dirty="0">
                <a:solidFill>
                  <a:schemeClr val="bg2">
                    <a:lumMod val="75000"/>
                  </a:schemeClr>
                </a:solidFill>
              </a:rPr>
              <a:t>типы здоровых людей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→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{шизотимики и шизоиды}, {циклотимики и циклоиды}.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Предпосылки типологии Э.Кречмера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48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</a:t>
            </a:r>
            <a:r>
              <a:rPr lang="ru-RU" u="sng" dirty="0" smtClean="0">
                <a:solidFill>
                  <a:schemeClr val="bg2">
                    <a:lumMod val="75000"/>
                  </a:schemeClr>
                </a:solidFill>
              </a:rPr>
              <a:t>Речь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идет о людях здоровых, нормальных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, которые вряд ли когда-либо заболеют психической болезнью, но если все-таки такое случится – то это будет определенная болезнь, а не иная. </a:t>
            </a:r>
          </a:p>
          <a:p>
            <a:pPr marL="0" indent="0">
              <a:buNone/>
            </a:pPr>
            <a:endParaRPr lang="ru-RU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    Ни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шизотимик, ни шизоид могут не иметь никакого отношения к шизофрении и в действительности чаще всего не имеют.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Предпосылки типологии Э.Кречмера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26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903</TotalTime>
  <Words>1190</Words>
  <Application>Microsoft Office PowerPoint</Application>
  <PresentationFormat>Экран (4:3)</PresentationFormat>
  <Paragraphs>255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Бумажная</vt:lpstr>
      <vt:lpstr>Телосложение и характер</vt:lpstr>
      <vt:lpstr>Конституциональная типология  Эрнста Кречмера</vt:lpstr>
      <vt:lpstr>Астеник</vt:lpstr>
      <vt:lpstr>Пи́кник</vt:lpstr>
      <vt:lpstr>Атлетик</vt:lpstr>
      <vt:lpstr>Предпосылки типологии Э.Кречмера</vt:lpstr>
      <vt:lpstr>Предпосылки типологии Э.Кречмера</vt:lpstr>
      <vt:lpstr>Предпосылки типологии Э.Кречмера</vt:lpstr>
      <vt:lpstr>Предпосылки типологии Э.Кречмера</vt:lpstr>
      <vt:lpstr>Предпосылки типологии Э.Кречмера</vt:lpstr>
      <vt:lpstr>Телосложение и темперамент</vt:lpstr>
      <vt:lpstr>Шизотимик (шизоид)</vt:lpstr>
      <vt:lpstr>Циклотимик (циклоид)</vt:lpstr>
      <vt:lpstr>Иксотимик</vt:lpstr>
      <vt:lpstr>Формы лица типов конституции из схемы Э. Кречмера</vt:lpstr>
      <vt:lpstr>Характеристики темпераментов</vt:lpstr>
      <vt:lpstr>Характеристики темпераментов</vt:lpstr>
      <vt:lpstr>Характеристики темпераментов</vt:lpstr>
      <vt:lpstr>Конституциональная типология  Уильяма Шелдона</vt:lpstr>
      <vt:lpstr>Соматотипы Уильяма Шелдона</vt:lpstr>
      <vt:lpstr>Типы темпераментов по У.Шелдону</vt:lpstr>
      <vt:lpstr>Соматотипы по У.Шелдону</vt:lpstr>
      <vt:lpstr>Система У.Шелдона</vt:lpstr>
      <vt:lpstr>Характеристики типов телосложения и темперамента по У. Шелдону</vt:lpstr>
      <vt:lpstr>Характеристики типов телосложения и темперамента по У. Шелдону</vt:lpstr>
      <vt:lpstr>Характеристики типов телосложения и темперамента по У. Шелдону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Телосложение и характер</dc:title>
  <dc:creator>Виктор</dc:creator>
  <cp:lastModifiedBy>Виктор</cp:lastModifiedBy>
  <cp:revision>63</cp:revision>
  <dcterms:created xsi:type="dcterms:W3CDTF">2017-08-18T04:43:00Z</dcterms:created>
  <dcterms:modified xsi:type="dcterms:W3CDTF">2023-12-17T11:58:29Z</dcterms:modified>
</cp:coreProperties>
</file>