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91"/>
  </p:notesMasterIdLst>
  <p:sldIdLst>
    <p:sldId id="257" r:id="rId2"/>
    <p:sldId id="268" r:id="rId3"/>
    <p:sldId id="404" r:id="rId4"/>
    <p:sldId id="403" r:id="rId5"/>
    <p:sldId id="258" r:id="rId6"/>
    <p:sldId id="259" r:id="rId7"/>
    <p:sldId id="260" r:id="rId8"/>
    <p:sldId id="261" r:id="rId9"/>
    <p:sldId id="263" r:id="rId10"/>
    <p:sldId id="262" r:id="rId11"/>
    <p:sldId id="405" r:id="rId12"/>
    <p:sldId id="406" r:id="rId13"/>
    <p:sldId id="407" r:id="rId14"/>
    <p:sldId id="408" r:id="rId15"/>
    <p:sldId id="267" r:id="rId16"/>
    <p:sldId id="409" r:id="rId17"/>
    <p:sldId id="410" r:id="rId18"/>
    <p:sldId id="310" r:id="rId19"/>
    <p:sldId id="311" r:id="rId20"/>
    <p:sldId id="393" r:id="rId21"/>
    <p:sldId id="313" r:id="rId22"/>
    <p:sldId id="314" r:id="rId23"/>
    <p:sldId id="315" r:id="rId24"/>
    <p:sldId id="316" r:id="rId25"/>
    <p:sldId id="317" r:id="rId26"/>
    <p:sldId id="394" r:id="rId27"/>
    <p:sldId id="318" r:id="rId28"/>
    <p:sldId id="319" r:id="rId29"/>
    <p:sldId id="320" r:id="rId30"/>
    <p:sldId id="395" r:id="rId31"/>
    <p:sldId id="396" r:id="rId32"/>
    <p:sldId id="397" r:id="rId33"/>
    <p:sldId id="398" r:id="rId34"/>
    <p:sldId id="399" r:id="rId35"/>
    <p:sldId id="400" r:id="rId36"/>
    <p:sldId id="354" r:id="rId37"/>
    <p:sldId id="358" r:id="rId38"/>
    <p:sldId id="401" r:id="rId39"/>
    <p:sldId id="324" r:id="rId40"/>
    <p:sldId id="402" r:id="rId41"/>
    <p:sldId id="270" r:id="rId42"/>
    <p:sldId id="411" r:id="rId43"/>
    <p:sldId id="412" r:id="rId44"/>
    <p:sldId id="413" r:id="rId45"/>
    <p:sldId id="414" r:id="rId46"/>
    <p:sldId id="431" r:id="rId47"/>
    <p:sldId id="416" r:id="rId48"/>
    <p:sldId id="417" r:id="rId49"/>
    <p:sldId id="264" r:id="rId50"/>
    <p:sldId id="265" r:id="rId51"/>
    <p:sldId id="266" r:id="rId52"/>
    <p:sldId id="432" r:id="rId53"/>
    <p:sldId id="418" r:id="rId54"/>
    <p:sldId id="419" r:id="rId55"/>
    <p:sldId id="420" r:id="rId56"/>
    <p:sldId id="421" r:id="rId57"/>
    <p:sldId id="271" r:id="rId58"/>
    <p:sldId id="287" r:id="rId59"/>
    <p:sldId id="288" r:id="rId60"/>
    <p:sldId id="272" r:id="rId61"/>
    <p:sldId id="427" r:id="rId62"/>
    <p:sldId id="428" r:id="rId63"/>
    <p:sldId id="429" r:id="rId64"/>
    <p:sldId id="433" r:id="rId65"/>
    <p:sldId id="273" r:id="rId66"/>
    <p:sldId id="275" r:id="rId67"/>
    <p:sldId id="274" r:id="rId68"/>
    <p:sldId id="430" r:id="rId69"/>
    <p:sldId id="276" r:id="rId70"/>
    <p:sldId id="277" r:id="rId71"/>
    <p:sldId id="278" r:id="rId72"/>
    <p:sldId id="434" r:id="rId73"/>
    <p:sldId id="435" r:id="rId74"/>
    <p:sldId id="279" r:id="rId75"/>
    <p:sldId id="280" r:id="rId76"/>
    <p:sldId id="281" r:id="rId77"/>
    <p:sldId id="282" r:id="rId78"/>
    <p:sldId id="283" r:id="rId79"/>
    <p:sldId id="422" r:id="rId80"/>
    <p:sldId id="423" r:id="rId81"/>
    <p:sldId id="424" r:id="rId82"/>
    <p:sldId id="425" r:id="rId83"/>
    <p:sldId id="426" r:id="rId84"/>
    <p:sldId id="289" r:id="rId85"/>
    <p:sldId id="290" r:id="rId86"/>
    <p:sldId id="291" r:id="rId87"/>
    <p:sldId id="292" r:id="rId88"/>
    <p:sldId id="294" r:id="rId89"/>
    <p:sldId id="295" r:id="rId9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5333" autoAdjust="0"/>
  </p:normalViewPr>
  <p:slideViewPr>
    <p:cSldViewPr snapToGrid="0">
      <p:cViewPr varScale="1">
        <p:scale>
          <a:sx n="77" d="100"/>
          <a:sy n="77" d="100"/>
        </p:scale>
        <p:origin x="109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ableStyles" Target="tableStyle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presProps" Target="pres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B92C-3863-406D-9C49-4243FED6BDEA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F92B-6BEF-4DB9-97C0-033993169E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893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A4E1C679-D7BD-49BE-B31E-A5C8A04FEED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panose="020B0604020202020204" pitchFamily="34" charset="0"/>
                <a:ea typeface="MS Gothic" panose="020B0609070205080204" pitchFamily="49" charset="-128"/>
              </a:defRPr>
            </a:lvl9pPr>
          </a:lstStyle>
          <a:p>
            <a:pPr marL="0" marR="0" lvl="0" indent="0" algn="r" defTabSz="449263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fld id="{925AFBA6-9283-4CAC-9513-E6AA26CFD9B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Arial Unicode MS" pitchFamily="34" charset="-128"/>
                <a:cs typeface="+mn-cs"/>
              </a:rPr>
              <a:pPr marL="0" marR="0" lvl="0" indent="0" algn="r" defTabSz="449263" rtl="0" eaLnBrk="1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t>1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Arial Unicode MS" pitchFamily="34" charset="-128"/>
              <a:cs typeface="+mn-cs"/>
            </a:endParaRPr>
          </a:p>
        </p:txBody>
      </p:sp>
      <p:sp>
        <p:nvSpPr>
          <p:cNvPr id="10243" name="Text Box 1">
            <a:extLst>
              <a:ext uri="{FF2B5EF4-FFF2-40B4-BE49-F238E27FC236}">
                <a16:creationId xmlns:a16="http://schemas.microsoft.com/office/drawing/2014/main" id="{A9D40551-0066-468B-9D5B-1AAEE621D4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812800"/>
            <a:ext cx="5345112" cy="40084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MS Gothic" panose="020B0609070205080204" pitchFamily="49" charset="-128"/>
              <a:cs typeface="+mn-cs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0DB301DC-065C-40B5-BF6D-221370086FC8}"/>
              </a:ext>
            </a:extLst>
          </p:cNvPr>
          <p:cNvSpPr txBox="1">
            <a:spLocks noGrp="1" noChangeArrowheads="1"/>
          </p:cNvSpPr>
          <p:nvPr>
            <p:ph type="body"/>
          </p:nvPr>
        </p:nvSpPr>
        <p:spPr>
          <a:xfrm>
            <a:off x="755650" y="5078413"/>
            <a:ext cx="6046788" cy="48101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6542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8612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749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2657CB-3881-4FBE-93EC-75850D8DC8F6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/>
              <a:t>Так, чтобы человек имел нор­мальный слух, необходима согласо­ванная деятельность нескольких пар генов, каждый из которых может быть представлен доминантными или ре­цессивными аллелями. Нормальный слух развивается только в том случае, если каждый из этих генов имеет хотя бы один доминантный аллель в дипло­идном наборе хромосом. Если хотя бы одна пара аллелей представлена рецес­сивной гомозиготой, то человек будет глухим. </a:t>
            </a:r>
          </a:p>
        </p:txBody>
      </p:sp>
    </p:spTree>
    <p:extLst>
      <p:ext uri="{BB962C8B-B14F-4D97-AF65-F5344CB8AC3E}">
        <p14:creationId xmlns:p14="http://schemas.microsoft.com/office/powerpoint/2010/main" val="41197993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94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067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194253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067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8833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597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7F92B-6BEF-4DB9-97C0-033993169EB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6840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0358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10016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68475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72481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45338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8728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2A066-B440-4229-B948-8D44A2DAD3A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95864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7F92B-6BEF-4DB9-97C0-033993169EB4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5025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4308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45918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0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887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900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0953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097AC8-82BF-4F41-8ACD-02C7E3CD8D13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30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F9C44-EEE1-4877-A496-2180B0890EF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646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5B052-DEA8-4BBF-90E5-0729F7CB9D00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238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B76C86-73B5-4A57-B7C8-9F63772859C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4117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641" y="273629"/>
            <a:ext cx="10967040" cy="114204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07E4C85F-D9A9-40C6-AB8B-5145CE8180D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CD31AB-09E0-4781-8E66-B2445C3517B1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87F13A6-B55C-4ECF-9B56-DA220A2B65B1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E86154-76A9-4006-B80F-2955AE5A8BC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7197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4EED5-F1CC-41AE-8617-FA9A2E80A6A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46272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61371-C578-484E-A2C2-0AF95537555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332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306AE2-F7D0-4A27-8D95-CC6E9EAC9DE9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2710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55E0F-2623-4A5D-96E0-B89F7DA6332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554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1030DA-0CA3-4329-8BE7-15C99633A71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4938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71EAA-9BAA-4D5D-A327-831E1AB78354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1320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A72CD-61B5-4C7E-B6FD-764F19AD68D3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95261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DEBCC6-7EB6-4557-8251-7A6EEDCF113C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79316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418AEB-007F-4729-9F89-BFE429677579}" type="datetimeFigureOut">
              <a:rPr lang="ru-RU" smtClean="0"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6C46F-5B8B-4F82-B587-BDD64DE9D53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456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4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472D108D-F27A-47BF-ACCE-C728513E6D10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1488558" y="1061447"/>
            <a:ext cx="8229600" cy="4443412"/>
          </a:xfrm>
        </p:spPr>
        <p:txBody>
          <a:bodyPr vert="horz" wrap="square" lIns="0" tIns="2874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 algn="ctr">
              <a:lnSpc>
                <a:spcPct val="95000"/>
              </a:lnSpc>
              <a:spcAft>
                <a:spcPct val="0"/>
              </a:spcAft>
              <a:buNone/>
            </a:pPr>
            <a:r>
              <a:rPr lang="ru-RU" sz="4800" b="1" dirty="0"/>
              <a:t>Экспериментальные исследования роли генотипа и среды в формировании психических и психофизиологических признаков</a:t>
            </a:r>
            <a:endParaRPr lang="en-US" altLang="ru-RU" sz="7200" b="1" dirty="0">
              <a:latin typeface="Times New Roman" panose="02020603050405020304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/>
          </p:nvPr>
        </p:nvGraphicFramePr>
        <p:xfrm>
          <a:off x="2010738" y="982014"/>
          <a:ext cx="8534400" cy="5569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44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Характеристика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 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качественной генетики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 генетики развития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 исследования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Изучаемый феномен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Популяции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Свойства и их структура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Индивидуумы</a:t>
                      </a:r>
                    </a:p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Биологические системы и компоненты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Изучаемые аспекты развития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различия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Нормативное развитие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Объяснительные структуры и механизмы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Генетические и средовые компоненты вариативности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Регуляторные механизмы, контролирующие экспрессию генов (транскрипцию, трансляцию)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Исследовательская методология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Статистический анализ индивидуальных различий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Лабораторные эксперименты, включающие генетические манипуляции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Учитывают ли модели действующие биологические процессы?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Возможно ли математическое описание модели?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 обязательно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Принимается ли аддитивность развития?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Да, в типичных условиях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Легко ли приложима модель к эмпирическим исследованиям развития человека?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Нет, хотя результаты могут быть интерпретированы с этих позиций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74203" y="458794"/>
            <a:ext cx="84435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Характеристики двух типов генетических моделей</a:t>
            </a:r>
          </a:p>
        </p:txBody>
      </p:sp>
    </p:spTree>
    <p:extLst>
      <p:ext uri="{BB962C8B-B14F-4D97-AF65-F5344CB8AC3E}">
        <p14:creationId xmlns:p14="http://schemas.microsoft.com/office/powerpoint/2010/main" val="1718189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499073" y="736104"/>
            <a:ext cx="4968552" cy="5069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i="1" dirty="0"/>
              <a:t>«Психогенетические эксперименты»- </a:t>
            </a:r>
            <a:r>
              <a:rPr lang="ru-RU" sz="3600" i="1" dirty="0"/>
              <a:t>это исследования в </a:t>
            </a:r>
            <a:r>
              <a:rPr lang="ru-RU" sz="3600" i="1" dirty="0" err="1"/>
              <a:t>психогенетике</a:t>
            </a:r>
            <a:r>
              <a:rPr lang="ru-RU" sz="3600" i="1" dirty="0"/>
              <a:t>, проверяющие гипотезы о ролях факторов среды и наследственности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59" y="1365845"/>
            <a:ext cx="3312368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752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0"/>
            <a:ext cx="4175376" cy="125124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Основная особенность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5076056" cy="49971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В психогенетических исследованиях существует прямое соответствие между представлениями о причинах, разработанными в теоретической модели, и их спецификацией в количественной модели.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23099" y="5168986"/>
            <a:ext cx="3479802" cy="1569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Основатель </a:t>
            </a:r>
            <a:r>
              <a:rPr lang="ru-RU" sz="3200" b="1" dirty="0" err="1">
                <a:solidFill>
                  <a:schemeClr val="tx1"/>
                </a:solidFill>
              </a:rPr>
              <a:t>психогенетики</a:t>
            </a:r>
            <a:r>
              <a:rPr lang="ru-RU" sz="3200" b="1" dirty="0">
                <a:solidFill>
                  <a:schemeClr val="tx1"/>
                </a:solidFill>
              </a:rPr>
              <a:t> -Ф. </a:t>
            </a:r>
            <a:r>
              <a:rPr lang="ru-RU" sz="3200" b="1" dirty="0" err="1">
                <a:solidFill>
                  <a:schemeClr val="tx1"/>
                </a:solidFill>
              </a:rPr>
              <a:t>Гальтон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6633"/>
            <a:ext cx="3810000" cy="517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85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188640"/>
            <a:ext cx="5399512" cy="9906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Особенности гипотез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03512" y="1556792"/>
            <a:ext cx="5616624" cy="5040560"/>
          </a:xfrm>
        </p:spPr>
        <p:txBody>
          <a:bodyPr>
            <a:normAutofit lnSpcReduction="10000"/>
          </a:bodyPr>
          <a:lstStyle/>
          <a:p>
            <a:r>
              <a:rPr lang="ru-RU" sz="3200" dirty="0"/>
              <a:t>1тип: связаны с вопросом </a:t>
            </a:r>
            <a:r>
              <a:rPr lang="ru-RU" sz="4000" b="1" dirty="0"/>
              <a:t>как </a:t>
            </a:r>
            <a:r>
              <a:rPr lang="ru-RU" sz="3200" dirty="0"/>
              <a:t>наследственность и среда влияют на формирование </a:t>
            </a:r>
            <a:r>
              <a:rPr lang="ru-RU" sz="3200" dirty="0" err="1"/>
              <a:t>межиндивидуальной</a:t>
            </a:r>
            <a:r>
              <a:rPr lang="ru-RU" sz="3200" dirty="0"/>
              <a:t> вариативности;</a:t>
            </a:r>
          </a:p>
          <a:p>
            <a:r>
              <a:rPr lang="ru-RU" sz="3200" dirty="0"/>
              <a:t>2 тип: связаны с вопросом </a:t>
            </a:r>
            <a:r>
              <a:rPr lang="ru-RU" sz="4000" b="1" dirty="0"/>
              <a:t>сколько</a:t>
            </a:r>
            <a:r>
              <a:rPr lang="ru-RU" sz="3200" dirty="0"/>
              <a:t>, </a:t>
            </a:r>
            <a:r>
              <a:rPr lang="ru-RU" sz="3200" dirty="0" err="1"/>
              <a:t>т.е</a:t>
            </a:r>
            <a:r>
              <a:rPr lang="ru-RU" sz="3200" dirty="0"/>
              <a:t> какова мера влияния наследственности и среды на формирование вариативности</a:t>
            </a:r>
          </a:p>
          <a:p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908720"/>
            <a:ext cx="244827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0638" y="3799160"/>
            <a:ext cx="3026540" cy="2273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2021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19300" y="162490"/>
            <a:ext cx="81534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Структура работы с эмпирическими данным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03512" y="1664060"/>
            <a:ext cx="4680520" cy="194421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Находим количественную модель, которая соответствует собранным данным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39516" y="4497797"/>
            <a:ext cx="4608512" cy="206210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Выявляем степень вклада наследственности и среды </a:t>
            </a:r>
          </a:p>
        </p:txBody>
      </p:sp>
      <p:cxnSp>
        <p:nvCxnSpPr>
          <p:cNvPr id="6" name="Прямая со стрелкой 5"/>
          <p:cNvCxnSpPr>
            <a:stCxn id="3" idx="2"/>
            <a:endCxn id="4" idx="0"/>
          </p:cNvCxnSpPr>
          <p:nvPr/>
        </p:nvCxnSpPr>
        <p:spPr>
          <a:xfrm>
            <a:off x="4043772" y="3608276"/>
            <a:ext cx="0" cy="889520"/>
          </a:xfrm>
          <a:prstGeom prst="straightConnector1">
            <a:avLst/>
          </a:prstGeom>
          <a:ln w="57150">
            <a:solidFill>
              <a:srgbClr val="FFFFFF"/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672064" y="1666253"/>
            <a:ext cx="3744416" cy="48936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Выявляем соответствующие составляющие </a:t>
            </a:r>
            <a:r>
              <a:rPr lang="ru-RU" sz="3600" b="1" i="1" dirty="0">
                <a:solidFill>
                  <a:schemeClr val="tx1"/>
                </a:solidFill>
              </a:rPr>
              <a:t>фенотипической дисперсии</a:t>
            </a:r>
          </a:p>
          <a:p>
            <a:pPr algn="ctr"/>
            <a:r>
              <a:rPr lang="ru-RU" sz="3600" b="1" i="1" dirty="0">
                <a:solidFill>
                  <a:schemeClr val="tx1"/>
                </a:solidFill>
              </a:rPr>
              <a:t>(популяционный разброс по изучаемому признаку)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6023992" y="3933056"/>
            <a:ext cx="864096" cy="1667736"/>
          </a:xfrm>
          <a:prstGeom prst="straightConnector1">
            <a:avLst/>
          </a:prstGeom>
          <a:ln w="571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1387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39717" y="1146448"/>
            <a:ext cx="8586536" cy="4565104"/>
          </a:xfrm>
        </p:spPr>
        <p:txBody>
          <a:bodyPr/>
          <a:lstStyle/>
          <a:p>
            <a:pPr marL="0" indent="0" algn="ctr">
              <a:buNone/>
            </a:pPr>
            <a:r>
              <a:rPr lang="ru-RU" b="1" i="1" dirty="0"/>
              <a:t>Связь особенностей поведения со средовыми и генетическими детерминантами трактуется как причинная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Генетические детерминанты            индивидуальные </a:t>
            </a:r>
          </a:p>
          <a:p>
            <a:pPr marL="0" indent="0">
              <a:buNone/>
            </a:pPr>
            <a:r>
              <a:rPr lang="ru-RU" b="1" dirty="0"/>
              <a:t>       						        особенности </a:t>
            </a:r>
          </a:p>
          <a:p>
            <a:pPr marL="0" indent="0">
              <a:buNone/>
            </a:pPr>
            <a:endParaRPr lang="ru-RU" b="1" dirty="0"/>
          </a:p>
          <a:p>
            <a:pPr marL="0" indent="0">
              <a:buNone/>
            </a:pPr>
            <a:r>
              <a:rPr lang="ru-RU" b="1" dirty="0"/>
              <a:t>Средовые детерминанты                 поведение 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329029" y="3152553"/>
            <a:ext cx="792088" cy="0"/>
          </a:xfrm>
          <a:prstGeom prst="straightConnector1">
            <a:avLst/>
          </a:prstGeom>
          <a:ln w="571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5932985" y="4743475"/>
            <a:ext cx="792088" cy="0"/>
          </a:xfrm>
          <a:prstGeom prst="straightConnector1">
            <a:avLst/>
          </a:prstGeom>
          <a:ln w="57150">
            <a:solidFill>
              <a:srgbClr val="FFFF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03202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9144000" cy="5257800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15" t="62291" r="29449" b="26250"/>
          <a:stretch/>
        </p:blipFill>
        <p:spPr bwMode="auto">
          <a:xfrm>
            <a:off x="1524000" y="0"/>
            <a:ext cx="9144000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0" y="3140968"/>
            <a:ext cx="9144000" cy="378565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В рамках </a:t>
            </a:r>
            <a:r>
              <a:rPr lang="ru-RU" sz="4000" dirty="0" err="1">
                <a:solidFill>
                  <a:schemeClr val="tx1"/>
                </a:solidFill>
              </a:rPr>
              <a:t>психогенетики</a:t>
            </a:r>
            <a:r>
              <a:rPr lang="ru-RU" sz="4000" dirty="0">
                <a:solidFill>
                  <a:schemeClr val="tx1"/>
                </a:solidFill>
              </a:rPr>
              <a:t> измеряемая переменная фенотип (Р) является результатом систематических воздействий латентных переменных(</a:t>
            </a:r>
            <a:r>
              <a:rPr lang="ru-RU" sz="4000" dirty="0" err="1">
                <a:solidFill>
                  <a:schemeClr val="tx1"/>
                </a:solidFill>
              </a:rPr>
              <a:t>генотип+среда+генотип-средовые</a:t>
            </a:r>
            <a:r>
              <a:rPr lang="ru-RU" sz="4000" dirty="0">
                <a:solidFill>
                  <a:schemeClr val="tx1"/>
                </a:solidFill>
              </a:rPr>
              <a:t> эффекты)</a:t>
            </a:r>
          </a:p>
        </p:txBody>
      </p:sp>
    </p:spTree>
    <p:extLst>
      <p:ext uri="{BB962C8B-B14F-4D97-AF65-F5344CB8AC3E}">
        <p14:creationId xmlns:p14="http://schemas.microsoft.com/office/powerpoint/2010/main" val="8319726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028329"/>
          </a:xfrm>
        </p:spPr>
        <p:txBody>
          <a:bodyPr/>
          <a:lstStyle/>
          <a:p>
            <a:pPr algn="ctr"/>
            <a:r>
              <a:rPr lang="ru-RU" b="1" dirty="0"/>
              <a:t>Генетические эффекты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2"/>
          </p:nvPr>
        </p:nvSpPr>
        <p:spPr>
          <a:xfrm>
            <a:off x="1767186" y="2363510"/>
            <a:ext cx="4392488" cy="396044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dirty="0">
                <a:solidFill>
                  <a:schemeClr val="tx1"/>
                </a:solidFill>
              </a:rPr>
              <a:t>является суммарной величиной, включающей как аддитивные (линейные), так и неаддитивные (нелинейные, возникающие в результате взаимодействия) генетические эффекты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456040" y="2996952"/>
            <a:ext cx="3672408" cy="316835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dirty="0">
                <a:solidFill>
                  <a:schemeClr val="tx1"/>
                </a:solidFill>
              </a:rPr>
              <a:t> </a:t>
            </a:r>
            <a:r>
              <a:rPr lang="ru-RU" sz="3200" dirty="0">
                <a:solidFill>
                  <a:schemeClr val="tx1"/>
                </a:solidFill>
              </a:rPr>
              <a:t>отражает размерность вклада среды в фенотипическую дисперсию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"/>
          </p:nvPr>
        </p:nvSpPr>
        <p:spPr>
          <a:xfrm>
            <a:off x="2108548" y="1429988"/>
            <a:ext cx="3886200" cy="884312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Коэффициент наследуемости 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49144" y="1466522"/>
            <a:ext cx="3886200" cy="1028328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tx1"/>
                </a:solidFill>
              </a:rPr>
              <a:t>Коэффициент воздействия среды</a:t>
            </a:r>
          </a:p>
        </p:txBody>
      </p:sp>
    </p:spTree>
    <p:extLst>
      <p:ext uri="{BB962C8B-B14F-4D97-AF65-F5344CB8AC3E}">
        <p14:creationId xmlns:p14="http://schemas.microsoft.com/office/powerpoint/2010/main" val="38712777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>
          <a:xfrm>
            <a:off x="2567608" y="1125538"/>
            <a:ext cx="7581280" cy="4525962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/>
              <a:t>В классической генетике наиболее изученными являются три типа </a:t>
            </a:r>
            <a:r>
              <a:rPr lang="ru-RU" i="1" dirty="0"/>
              <a:t>взаимодействия неаллельных генов</a:t>
            </a:r>
            <a:r>
              <a:rPr lang="ru-RU" dirty="0"/>
              <a:t>:</a:t>
            </a:r>
          </a:p>
          <a:p>
            <a:pPr lvl="1" eaLnBrk="1" hangingPunct="1"/>
            <a:r>
              <a:rPr lang="ru-RU" b="1" dirty="0" err="1"/>
              <a:t>эпистаз</a:t>
            </a:r>
            <a:r>
              <a:rPr lang="ru-RU" b="1" dirty="0"/>
              <a:t>, </a:t>
            </a:r>
          </a:p>
          <a:p>
            <a:pPr lvl="1" eaLnBrk="1" hangingPunct="1"/>
            <a:r>
              <a:rPr lang="ru-RU" b="1" dirty="0" err="1"/>
              <a:t>комплементарность</a:t>
            </a:r>
            <a:r>
              <a:rPr lang="ru-RU" b="1" dirty="0"/>
              <a:t> </a:t>
            </a:r>
          </a:p>
          <a:p>
            <a:pPr lvl="1" eaLnBrk="1" hangingPunct="1"/>
            <a:r>
              <a:rPr lang="ru-RU" b="1" dirty="0"/>
              <a:t>полимерия  </a:t>
            </a:r>
          </a:p>
          <a:p>
            <a:pPr lvl="1" eaLnBrk="1" hangingPunct="1">
              <a:buFontTx/>
              <a:buNone/>
            </a:pPr>
            <a:r>
              <a:rPr lang="ru-RU" b="1" dirty="0"/>
              <a:t>                                 + эффект положения</a:t>
            </a:r>
          </a:p>
          <a:p>
            <a:pPr eaLnBrk="1" hangingPunct="1"/>
            <a:r>
              <a:rPr lang="ru-RU" dirty="0"/>
              <a:t>Они определяют многие наследуемые признаки человека </a:t>
            </a:r>
          </a:p>
        </p:txBody>
      </p:sp>
    </p:spTree>
    <p:extLst>
      <p:ext uri="{BB962C8B-B14F-4D97-AF65-F5344CB8AC3E}">
        <p14:creationId xmlns:p14="http://schemas.microsoft.com/office/powerpoint/2010/main" val="3853408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6"/>
            <a:ext cx="10515600" cy="890368"/>
          </a:xfrm>
        </p:spPr>
        <p:txBody>
          <a:bodyPr/>
          <a:lstStyle/>
          <a:p>
            <a:pPr algn="ctr" eaLnBrk="1" hangingPunct="1"/>
            <a:r>
              <a:rPr lang="ru-RU" b="1" dirty="0" err="1">
                <a:solidFill>
                  <a:srgbClr val="FF0000"/>
                </a:solidFill>
              </a:rPr>
              <a:t>Эпистаз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5734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dirty="0" err="1"/>
              <a:t>Эпистаз</a:t>
            </a:r>
            <a:r>
              <a:rPr lang="ru-RU" b="1" dirty="0"/>
              <a:t> </a:t>
            </a:r>
            <a:r>
              <a:rPr lang="ru-RU" dirty="0"/>
              <a:t>- это такой тип взаимодействия неаллельных генов, при которой одна пара аллельных генов подавляет действие другой пары. </a:t>
            </a:r>
            <a:r>
              <a:rPr lang="ru-RU" dirty="0" err="1"/>
              <a:t>Эпистаз</a:t>
            </a:r>
            <a:r>
              <a:rPr lang="ru-RU" dirty="0"/>
              <a:t> у человека наиболее характерен для генов, участвующих в регуляции онтогенеза и иммунных систем человека </a:t>
            </a:r>
          </a:p>
          <a:p>
            <a:pPr marL="0" indent="0" eaLnBrk="1" hangingPunct="1">
              <a:buNone/>
            </a:pPr>
            <a:endParaRPr lang="ru-RU" dirty="0"/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3915763" y="3716575"/>
            <a:ext cx="45720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2800" b="1" dirty="0">
                <a:solidFill>
                  <a:srgbClr val="FF0000"/>
                </a:solidFill>
              </a:rPr>
              <a:t>          В</a:t>
            </a:r>
          </a:p>
          <a:p>
            <a:pPr>
              <a:defRPr/>
            </a:pPr>
            <a:r>
              <a:rPr lang="ru-RU" sz="2800" dirty="0"/>
              <a:t>         или </a:t>
            </a:r>
            <a:r>
              <a:rPr lang="ru-RU" sz="2800" b="1" dirty="0"/>
              <a:t>А</a:t>
            </a:r>
            <a:r>
              <a:rPr lang="ru-RU" sz="2800" b="1" dirty="0">
                <a:solidFill>
                  <a:srgbClr val="FF66FF"/>
                </a:solidFill>
              </a:rPr>
              <a:t> </a:t>
            </a:r>
            <a:r>
              <a:rPr lang="ru-RU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→ Признак</a:t>
            </a:r>
            <a:r>
              <a:rPr lang="ru-RU" sz="2800" b="1" dirty="0">
                <a:solidFill>
                  <a:srgbClr val="FF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800" b="1" dirty="0"/>
              <a:t> </a:t>
            </a:r>
            <a:r>
              <a:rPr lang="ru-RU" sz="2800" dirty="0"/>
              <a:t>           </a:t>
            </a:r>
            <a:br>
              <a:rPr lang="ru-RU" sz="2800" dirty="0"/>
            </a:br>
            <a:r>
              <a:rPr lang="ru-RU" sz="2800" dirty="0"/>
              <a:t>          </a:t>
            </a:r>
            <a:r>
              <a:rPr lang="en-US" sz="2800" b="1" dirty="0">
                <a:solidFill>
                  <a:srgbClr val="FF0000"/>
                </a:solidFill>
              </a:rPr>
              <a:t>b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7350" name="Line 5"/>
          <p:cNvSpPr>
            <a:spLocks noChangeShapeType="1"/>
          </p:cNvSpPr>
          <p:nvPr/>
        </p:nvSpPr>
        <p:spPr bwMode="auto">
          <a:xfrm flipH="1">
            <a:off x="5591175" y="4652964"/>
            <a:ext cx="217488" cy="504825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51" name="Text Box 6"/>
          <p:cNvSpPr txBox="1">
            <a:spLocks noChangeArrowheads="1"/>
          </p:cNvSpPr>
          <p:nvPr/>
        </p:nvSpPr>
        <p:spPr bwMode="auto">
          <a:xfrm>
            <a:off x="1986332" y="3816628"/>
            <a:ext cx="23805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Доминантный </a:t>
            </a:r>
            <a:r>
              <a:rPr lang="ru-RU" dirty="0" err="1">
                <a:solidFill>
                  <a:srgbClr val="FF0000"/>
                </a:solidFill>
              </a:rPr>
              <a:t>эпистаз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352" name="Text Box 7"/>
          <p:cNvSpPr txBox="1">
            <a:spLocks noChangeArrowheads="1"/>
          </p:cNvSpPr>
          <p:nvPr/>
        </p:nvSpPr>
        <p:spPr bwMode="auto">
          <a:xfrm>
            <a:off x="1947650" y="4646210"/>
            <a:ext cx="22828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Рецессивный </a:t>
            </a:r>
            <a:r>
              <a:rPr lang="ru-RU" dirty="0" err="1">
                <a:solidFill>
                  <a:srgbClr val="FF0000"/>
                </a:solidFill>
              </a:rPr>
              <a:t>эпистаз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7353" name="AutoShape 8"/>
          <p:cNvSpPr>
            <a:spLocks noChangeArrowheads="1"/>
          </p:cNvSpPr>
          <p:nvPr/>
        </p:nvSpPr>
        <p:spPr bwMode="auto">
          <a:xfrm>
            <a:off x="4760913" y="5171795"/>
            <a:ext cx="360362" cy="504825"/>
          </a:xfrm>
          <a:prstGeom prst="upArrow">
            <a:avLst>
              <a:gd name="adj1" fmla="val 50000"/>
              <a:gd name="adj2" fmla="val 350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4" name="Text Box 9"/>
          <p:cNvSpPr txBox="1">
            <a:spLocks noChangeArrowheads="1"/>
          </p:cNvSpPr>
          <p:nvPr/>
        </p:nvSpPr>
        <p:spPr bwMode="auto">
          <a:xfrm>
            <a:off x="4147947" y="5800389"/>
            <a:ext cx="17816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dirty="0"/>
              <a:t>Супрессоры или</a:t>
            </a:r>
            <a:br>
              <a:rPr lang="ru-RU" dirty="0"/>
            </a:br>
            <a:r>
              <a:rPr lang="ru-RU" dirty="0"/>
              <a:t>ингибиторы</a:t>
            </a:r>
          </a:p>
        </p:txBody>
      </p:sp>
      <p:sp>
        <p:nvSpPr>
          <p:cNvPr id="57355" name="AutoShape 10"/>
          <p:cNvSpPr>
            <a:spLocks noChangeArrowheads="1"/>
          </p:cNvSpPr>
          <p:nvPr/>
        </p:nvSpPr>
        <p:spPr bwMode="auto">
          <a:xfrm rot="-2388767">
            <a:off x="6178927" y="4812179"/>
            <a:ext cx="360363" cy="793750"/>
          </a:xfrm>
          <a:prstGeom prst="upArrow">
            <a:avLst>
              <a:gd name="adj1" fmla="val 50000"/>
              <a:gd name="adj2" fmla="val 5506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7356" name="Text Box 11"/>
          <p:cNvSpPr txBox="1">
            <a:spLocks noChangeArrowheads="1"/>
          </p:cNvSpPr>
          <p:nvPr/>
        </p:nvSpPr>
        <p:spPr bwMode="auto">
          <a:xfrm>
            <a:off x="6291264" y="5728287"/>
            <a:ext cx="21964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Гипостатический ген</a:t>
            </a:r>
          </a:p>
        </p:txBody>
      </p:sp>
    </p:spTree>
    <p:extLst>
      <p:ext uri="{BB962C8B-B14F-4D97-AF65-F5344CB8AC3E}">
        <p14:creationId xmlns:p14="http://schemas.microsoft.com/office/powerpoint/2010/main" val="411917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7F3EAD66-372F-4B14-800D-B315D2D03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План лекции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D5E2061-EE78-4AD9-B157-7E2D484F76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Измерение количественных признаков в </a:t>
            </a:r>
            <a:r>
              <a:rPr lang="ru-RU" sz="3200" dirty="0" err="1"/>
              <a:t>психогенетике</a:t>
            </a:r>
            <a:endParaRPr lang="ru-RU" sz="3200" dirty="0"/>
          </a:p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Различные типы взаимодействия генов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Наследуемость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Генотип-средовые взаимодействия</a:t>
            </a:r>
          </a:p>
          <a:p>
            <a:pPr marL="514350" lvl="0" indent="-514350">
              <a:buFont typeface="+mj-lt"/>
              <a:buAutoNum type="arabicPeriod"/>
            </a:pPr>
            <a:r>
              <a:rPr lang="ru-RU" sz="3200" dirty="0"/>
              <a:t>Индивидуальность человека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42292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4499992" cy="6858000"/>
          </a:xfrm>
          <a:solidFill>
            <a:schemeClr val="bg1"/>
          </a:solidFill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</a:pPr>
            <a:r>
              <a:rPr lang="ru-RU" dirty="0"/>
              <a:t>Явление </a:t>
            </a:r>
            <a:r>
              <a:rPr lang="ru-RU" dirty="0" err="1"/>
              <a:t>эпистаза</a:t>
            </a:r>
            <a:r>
              <a:rPr lang="ru-RU" dirty="0"/>
              <a:t> открыто при анализе наследования масти лошадей</a:t>
            </a:r>
          </a:p>
          <a:p>
            <a:pPr eaLnBrk="1" hangingPunct="1">
              <a:lnSpc>
                <a:spcPct val="90000"/>
              </a:lnSpc>
            </a:pPr>
            <a:r>
              <a:rPr lang="ru-RU" dirty="0"/>
              <a:t>Известно, что вороная окраска определяется доминантным </a:t>
            </a:r>
            <a:r>
              <a:rPr lang="ru-RU" dirty="0" err="1"/>
              <a:t>аллелем</a:t>
            </a:r>
            <a:r>
              <a:rPr lang="ru-RU" dirty="0"/>
              <a:t> </a:t>
            </a:r>
            <a:r>
              <a:rPr lang="ru-RU" b="1" i="1" dirty="0"/>
              <a:t>В</a:t>
            </a:r>
            <a:r>
              <a:rPr lang="ru-RU" dirty="0"/>
              <a:t>, рыжая – рецессивным </a:t>
            </a:r>
            <a:r>
              <a:rPr lang="ru-RU" dirty="0" err="1"/>
              <a:t>аллелем</a:t>
            </a:r>
            <a:r>
              <a:rPr lang="ru-RU" dirty="0"/>
              <a:t> </a:t>
            </a:r>
            <a:r>
              <a:rPr lang="en-US" b="1" i="1" dirty="0"/>
              <a:t>b</a:t>
            </a:r>
            <a:r>
              <a:rPr lang="ru-RU" dirty="0"/>
              <a:t>, доминантный аллель </a:t>
            </a:r>
            <a:r>
              <a:rPr lang="ru-RU" b="1" i="1" dirty="0"/>
              <a:t>С</a:t>
            </a:r>
            <a:r>
              <a:rPr lang="ru-RU" dirty="0"/>
              <a:t> из-за раннего поседения волоса дает серую масть. Нормальный аллель – </a:t>
            </a:r>
            <a:r>
              <a:rPr lang="ru-RU" b="1" i="1" dirty="0"/>
              <a:t>с</a:t>
            </a:r>
            <a:r>
              <a:rPr lang="ru-RU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ru-RU" dirty="0"/>
              <a:t>Гомо- и </a:t>
            </a:r>
            <a:r>
              <a:rPr lang="ru-RU" dirty="0" err="1"/>
              <a:t>гетерозиготы</a:t>
            </a:r>
            <a:r>
              <a:rPr lang="ru-RU" dirty="0"/>
              <a:t> по </a:t>
            </a:r>
            <a:r>
              <a:rPr lang="ru-RU" b="1" i="1" dirty="0"/>
              <a:t>С</a:t>
            </a:r>
            <a:r>
              <a:rPr lang="ru-RU" dirty="0"/>
              <a:t> – всегда серые, независимо от аллелей гена </a:t>
            </a:r>
            <a:r>
              <a:rPr lang="ru-RU" b="1" i="1" dirty="0"/>
              <a:t>В</a:t>
            </a:r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</a:blip>
          <a:srcRect/>
          <a:stretch>
            <a:fillRect/>
          </a:stretch>
        </p:blipFill>
        <p:spPr bwMode="auto">
          <a:xfrm>
            <a:off x="6024563" y="404814"/>
            <a:ext cx="4443412" cy="56467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7896226" y="6092826"/>
            <a:ext cx="9765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FF0000"/>
                </a:solidFill>
              </a:rPr>
              <a:t>12:3:1</a:t>
            </a:r>
          </a:p>
        </p:txBody>
      </p:sp>
    </p:spTree>
    <p:extLst>
      <p:ext uri="{BB962C8B-B14F-4D97-AF65-F5344CB8AC3E}">
        <p14:creationId xmlns:p14="http://schemas.microsoft.com/office/powerpoint/2010/main" val="1142031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4000" dirty="0"/>
              <a:t>«Бомбейский феномен» - пример </a:t>
            </a:r>
            <a:r>
              <a:rPr lang="ru-RU" sz="4000" dirty="0" err="1"/>
              <a:t>эпистаза</a:t>
            </a:r>
            <a:endParaRPr lang="ru-RU" sz="4000" dirty="0"/>
          </a:p>
        </p:txBody>
      </p:sp>
      <p:sp>
        <p:nvSpPr>
          <p:cNvPr id="60420" name="Rectangle 3"/>
          <p:cNvSpPr>
            <a:spLocks noGrp="1" noChangeArrowheads="1"/>
          </p:cNvSpPr>
          <p:nvPr>
            <p:ph idx="1"/>
          </p:nvPr>
        </p:nvSpPr>
        <p:spPr>
          <a:xfrm>
            <a:off x="2639616" y="4940870"/>
            <a:ext cx="8028384" cy="1944514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/>
              <a:t>В Индии была описана семья, в которой родители имели вторую (АО) и первую (ОО) группу крови, а их дети — четвертую (АВ) и первую (ОО). Чтобы ребенок в такой семье имел группу крови АВ, мать должна иметь группу крови В, но никак ни О</a:t>
            </a:r>
            <a:r>
              <a:rPr lang="ru-RU" sz="2400" i="1" dirty="0"/>
              <a:t>.</a:t>
            </a:r>
            <a:r>
              <a:rPr lang="ru-RU" sz="2000" dirty="0"/>
              <a:t> </a:t>
            </a:r>
          </a:p>
        </p:txBody>
      </p:sp>
      <p:grpSp>
        <p:nvGrpSpPr>
          <p:cNvPr id="60421" name="Group 30"/>
          <p:cNvGrpSpPr>
            <a:grpSpLocks/>
          </p:cNvGrpSpPr>
          <p:nvPr/>
        </p:nvGrpSpPr>
        <p:grpSpPr bwMode="auto">
          <a:xfrm>
            <a:off x="3143324" y="1556792"/>
            <a:ext cx="6769100" cy="3167062"/>
            <a:chOff x="793" y="1253"/>
            <a:chExt cx="4264" cy="1995"/>
          </a:xfrm>
        </p:grpSpPr>
        <p:sp>
          <p:nvSpPr>
            <p:cNvPr id="60422" name="Oval 4"/>
            <p:cNvSpPr>
              <a:spLocks noChangeArrowheads="1"/>
            </p:cNvSpPr>
            <p:nvPr/>
          </p:nvSpPr>
          <p:spPr bwMode="auto">
            <a:xfrm>
              <a:off x="2425" y="1253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0</a:t>
              </a:r>
            </a:p>
          </p:txBody>
        </p:sp>
        <p:sp>
          <p:nvSpPr>
            <p:cNvPr id="60423" name="Rectangle 5"/>
            <p:cNvSpPr>
              <a:spLocks noChangeArrowheads="1"/>
            </p:cNvSpPr>
            <p:nvPr/>
          </p:nvSpPr>
          <p:spPr bwMode="auto">
            <a:xfrm>
              <a:off x="3243" y="1253"/>
              <a:ext cx="317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В</a:t>
              </a:r>
            </a:p>
          </p:txBody>
        </p:sp>
        <p:sp>
          <p:nvSpPr>
            <p:cNvPr id="60424" name="Line 6"/>
            <p:cNvSpPr>
              <a:spLocks noChangeShapeType="1"/>
            </p:cNvSpPr>
            <p:nvPr/>
          </p:nvSpPr>
          <p:spPr bwMode="auto">
            <a:xfrm>
              <a:off x="2744" y="1389"/>
              <a:ext cx="49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5" name="Line 7"/>
            <p:cNvSpPr>
              <a:spLocks noChangeShapeType="1"/>
            </p:cNvSpPr>
            <p:nvPr/>
          </p:nvSpPr>
          <p:spPr bwMode="auto">
            <a:xfrm>
              <a:off x="2971" y="1389"/>
              <a:ext cx="0" cy="49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6" name="Line 8"/>
            <p:cNvSpPr>
              <a:spLocks noChangeShapeType="1"/>
            </p:cNvSpPr>
            <p:nvPr/>
          </p:nvSpPr>
          <p:spPr bwMode="auto">
            <a:xfrm>
              <a:off x="930" y="1888"/>
              <a:ext cx="394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27" name="Rectangle 9"/>
            <p:cNvSpPr>
              <a:spLocks noChangeArrowheads="1"/>
            </p:cNvSpPr>
            <p:nvPr/>
          </p:nvSpPr>
          <p:spPr bwMode="auto">
            <a:xfrm>
              <a:off x="793" y="2115"/>
              <a:ext cx="317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В</a:t>
              </a:r>
            </a:p>
          </p:txBody>
        </p:sp>
        <p:sp>
          <p:nvSpPr>
            <p:cNvPr id="60428" name="Rectangle 10"/>
            <p:cNvSpPr>
              <a:spLocks noChangeArrowheads="1"/>
            </p:cNvSpPr>
            <p:nvPr/>
          </p:nvSpPr>
          <p:spPr bwMode="auto">
            <a:xfrm>
              <a:off x="3424" y="2069"/>
              <a:ext cx="317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А</a:t>
              </a:r>
            </a:p>
          </p:txBody>
        </p:sp>
        <p:sp>
          <p:nvSpPr>
            <p:cNvPr id="60429" name="Oval 11"/>
            <p:cNvSpPr>
              <a:spLocks noChangeArrowheads="1"/>
            </p:cNvSpPr>
            <p:nvPr/>
          </p:nvSpPr>
          <p:spPr bwMode="auto">
            <a:xfrm>
              <a:off x="1474" y="2115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В</a:t>
              </a:r>
            </a:p>
          </p:txBody>
        </p:sp>
        <p:sp>
          <p:nvSpPr>
            <p:cNvPr id="60430" name="Oval 12"/>
            <p:cNvSpPr>
              <a:spLocks noChangeArrowheads="1"/>
            </p:cNvSpPr>
            <p:nvPr/>
          </p:nvSpPr>
          <p:spPr bwMode="auto">
            <a:xfrm>
              <a:off x="2154" y="2115"/>
              <a:ext cx="317" cy="31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0</a:t>
              </a:r>
            </a:p>
          </p:txBody>
        </p:sp>
        <p:sp>
          <p:nvSpPr>
            <p:cNvPr id="60431" name="Oval 13"/>
            <p:cNvSpPr>
              <a:spLocks noChangeArrowheads="1"/>
            </p:cNvSpPr>
            <p:nvPr/>
          </p:nvSpPr>
          <p:spPr bwMode="auto">
            <a:xfrm>
              <a:off x="2744" y="2115"/>
              <a:ext cx="317" cy="31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0</a:t>
              </a:r>
            </a:p>
          </p:txBody>
        </p:sp>
        <p:sp>
          <p:nvSpPr>
            <p:cNvPr id="60432" name="Oval 14"/>
            <p:cNvSpPr>
              <a:spLocks noChangeArrowheads="1"/>
            </p:cNvSpPr>
            <p:nvPr/>
          </p:nvSpPr>
          <p:spPr bwMode="auto">
            <a:xfrm>
              <a:off x="4014" y="2069"/>
              <a:ext cx="317" cy="31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0</a:t>
              </a:r>
            </a:p>
          </p:txBody>
        </p:sp>
        <p:sp>
          <p:nvSpPr>
            <p:cNvPr id="60433" name="Oval 15"/>
            <p:cNvSpPr>
              <a:spLocks noChangeArrowheads="1"/>
            </p:cNvSpPr>
            <p:nvPr/>
          </p:nvSpPr>
          <p:spPr bwMode="auto">
            <a:xfrm>
              <a:off x="4740" y="2069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В</a:t>
              </a:r>
            </a:p>
          </p:txBody>
        </p:sp>
        <p:sp>
          <p:nvSpPr>
            <p:cNvPr id="60434" name="Line 16"/>
            <p:cNvSpPr>
              <a:spLocks noChangeShapeType="1"/>
            </p:cNvSpPr>
            <p:nvPr/>
          </p:nvSpPr>
          <p:spPr bwMode="auto">
            <a:xfrm>
              <a:off x="930" y="188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5" name="Line 17"/>
            <p:cNvSpPr>
              <a:spLocks noChangeShapeType="1"/>
            </p:cNvSpPr>
            <p:nvPr/>
          </p:nvSpPr>
          <p:spPr bwMode="auto">
            <a:xfrm>
              <a:off x="1610" y="1888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6" name="Line 18"/>
            <p:cNvSpPr>
              <a:spLocks noChangeShapeType="1"/>
            </p:cNvSpPr>
            <p:nvPr/>
          </p:nvSpPr>
          <p:spPr bwMode="auto">
            <a:xfrm flipH="1">
              <a:off x="2381" y="1888"/>
              <a:ext cx="227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7" name="Line 19"/>
            <p:cNvSpPr>
              <a:spLocks noChangeShapeType="1"/>
            </p:cNvSpPr>
            <p:nvPr/>
          </p:nvSpPr>
          <p:spPr bwMode="auto">
            <a:xfrm>
              <a:off x="2608" y="1888"/>
              <a:ext cx="272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8" name="Line 20"/>
            <p:cNvSpPr>
              <a:spLocks noChangeShapeType="1"/>
            </p:cNvSpPr>
            <p:nvPr/>
          </p:nvSpPr>
          <p:spPr bwMode="auto">
            <a:xfrm>
              <a:off x="4150" y="188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39" name="Line 21"/>
            <p:cNvSpPr>
              <a:spLocks noChangeShapeType="1"/>
            </p:cNvSpPr>
            <p:nvPr/>
          </p:nvSpPr>
          <p:spPr bwMode="auto">
            <a:xfrm>
              <a:off x="4876" y="1888"/>
              <a:ext cx="0" cy="18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0" name="Line 22"/>
            <p:cNvSpPr>
              <a:spLocks noChangeShapeType="1"/>
            </p:cNvSpPr>
            <p:nvPr/>
          </p:nvSpPr>
          <p:spPr bwMode="auto">
            <a:xfrm>
              <a:off x="3742" y="2205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1" name="Line 23"/>
            <p:cNvSpPr>
              <a:spLocks noChangeShapeType="1"/>
            </p:cNvSpPr>
            <p:nvPr/>
          </p:nvSpPr>
          <p:spPr bwMode="auto">
            <a:xfrm>
              <a:off x="3878" y="2205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2" name="Line 24"/>
            <p:cNvSpPr>
              <a:spLocks noChangeShapeType="1"/>
            </p:cNvSpPr>
            <p:nvPr/>
          </p:nvSpPr>
          <p:spPr bwMode="auto">
            <a:xfrm>
              <a:off x="3470" y="2614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3" name="Line 25"/>
            <p:cNvSpPr>
              <a:spLocks noChangeShapeType="1"/>
            </p:cNvSpPr>
            <p:nvPr/>
          </p:nvSpPr>
          <p:spPr bwMode="auto">
            <a:xfrm>
              <a:off x="3470" y="2614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4" name="Line 26"/>
            <p:cNvSpPr>
              <a:spLocks noChangeShapeType="1"/>
            </p:cNvSpPr>
            <p:nvPr/>
          </p:nvSpPr>
          <p:spPr bwMode="auto">
            <a:xfrm>
              <a:off x="4150" y="2614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0445" name="Oval 27"/>
            <p:cNvSpPr>
              <a:spLocks noChangeArrowheads="1"/>
            </p:cNvSpPr>
            <p:nvPr/>
          </p:nvSpPr>
          <p:spPr bwMode="auto">
            <a:xfrm>
              <a:off x="3288" y="2886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АВ</a:t>
              </a:r>
            </a:p>
          </p:txBody>
        </p:sp>
        <p:sp>
          <p:nvSpPr>
            <p:cNvPr id="60446" name="Oval 28"/>
            <p:cNvSpPr>
              <a:spLocks noChangeArrowheads="1"/>
            </p:cNvSpPr>
            <p:nvPr/>
          </p:nvSpPr>
          <p:spPr bwMode="auto">
            <a:xfrm>
              <a:off x="4014" y="2931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0</a:t>
              </a:r>
            </a:p>
          </p:txBody>
        </p:sp>
        <p:sp>
          <p:nvSpPr>
            <p:cNvPr id="60447" name="Text Box 29"/>
            <p:cNvSpPr txBox="1">
              <a:spLocks noChangeArrowheads="1"/>
            </p:cNvSpPr>
            <p:nvPr/>
          </p:nvSpPr>
          <p:spPr bwMode="auto">
            <a:xfrm>
              <a:off x="3061" y="2840"/>
              <a:ext cx="2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FF0000"/>
                  </a:solidFill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12431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1628775"/>
            <a:ext cx="8229600" cy="4497388"/>
          </a:xfrm>
        </p:spPr>
        <p:txBody>
          <a:bodyPr/>
          <a:lstStyle/>
          <a:p>
            <a:pPr eaLnBrk="1" hangingPunct="1"/>
            <a:r>
              <a:rPr lang="ru-RU" i="1"/>
              <a:t>Позже было выяснено, что в системе групп крови АВО имеются </a:t>
            </a:r>
            <a:r>
              <a:rPr lang="ru-RU" b="1" i="1"/>
              <a:t>рецессивные гены-модификаторы</a:t>
            </a:r>
            <a:r>
              <a:rPr lang="ru-RU" i="1"/>
              <a:t>, которые в гомозиготном состоянии подавляют экспрессию антигенов на поверхности эритроцитов</a:t>
            </a:r>
            <a:r>
              <a:rPr lang="ru-RU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22919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>
          <a:xfrm>
            <a:off x="2495600" y="4581525"/>
            <a:ext cx="7726313" cy="17605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dirty="0"/>
              <a:t>Локус </a:t>
            </a:r>
            <a:r>
              <a:rPr lang="ru-RU" dirty="0" err="1"/>
              <a:t>гена-супрессора</a:t>
            </a:r>
            <a:r>
              <a:rPr lang="ru-RU" dirty="0"/>
              <a:t> не сцеплен с локусом АВО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 err="1"/>
              <a:t>Гены-супрессоры</a:t>
            </a:r>
            <a:r>
              <a:rPr lang="ru-RU" dirty="0"/>
              <a:t> наследуются независимо от генов, определяющих группы крови АВО</a:t>
            </a: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124200" y="733425"/>
            <a:ext cx="6012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В </a:t>
            </a:r>
            <a:r>
              <a:rPr lang="en-US" sz="2800" b="1"/>
              <a:t>_</a:t>
            </a:r>
            <a:r>
              <a:rPr lang="ru-RU" sz="2800" b="1"/>
              <a:t> </a:t>
            </a:r>
            <a:r>
              <a:rPr lang="en-US" sz="2800" b="1"/>
              <a:t>hh             </a:t>
            </a:r>
            <a:r>
              <a:rPr lang="ru-RU" sz="2800" b="1"/>
              <a:t>фенотип группы крови 0</a:t>
            </a:r>
          </a:p>
        </p:txBody>
      </p:sp>
      <p:sp>
        <p:nvSpPr>
          <p:cNvPr id="62469" name="AutoShape 5"/>
          <p:cNvSpPr>
            <a:spLocks noChangeArrowheads="1"/>
          </p:cNvSpPr>
          <p:nvPr/>
        </p:nvSpPr>
        <p:spPr bwMode="auto">
          <a:xfrm>
            <a:off x="4727576" y="917575"/>
            <a:ext cx="576263" cy="215900"/>
          </a:xfrm>
          <a:prstGeom prst="rightArrow">
            <a:avLst>
              <a:gd name="adj1" fmla="val 50000"/>
              <a:gd name="adj2" fmla="val 66728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62470" name="Line 6"/>
          <p:cNvSpPr>
            <a:spLocks noChangeShapeType="1"/>
          </p:cNvSpPr>
          <p:nvPr/>
        </p:nvSpPr>
        <p:spPr bwMode="auto">
          <a:xfrm flipH="1">
            <a:off x="3143251" y="765175"/>
            <a:ext cx="360363" cy="503238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2471" name="Text Box 7"/>
          <p:cNvSpPr txBox="1">
            <a:spLocks noChangeArrowheads="1"/>
          </p:cNvSpPr>
          <p:nvPr/>
        </p:nvSpPr>
        <p:spPr bwMode="auto">
          <a:xfrm>
            <a:off x="3051754" y="1431926"/>
            <a:ext cx="643298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/>
              <a:t>Ген-супрессор </a:t>
            </a:r>
            <a:r>
              <a:rPr lang="en-US" b="1" i="1"/>
              <a:t>h</a:t>
            </a:r>
            <a:r>
              <a:rPr lang="en-US"/>
              <a:t> </a:t>
            </a:r>
            <a:r>
              <a:rPr lang="ru-RU"/>
              <a:t>в гомозиготном состоянии подавляет действие</a:t>
            </a:r>
            <a:br>
              <a:rPr lang="ru-RU"/>
            </a:br>
            <a:r>
              <a:rPr lang="ru-RU"/>
              <a:t>аллеля </a:t>
            </a:r>
            <a:r>
              <a:rPr lang="ru-RU" b="1" i="1"/>
              <a:t>В</a:t>
            </a:r>
          </a:p>
        </p:txBody>
      </p:sp>
      <p:grpSp>
        <p:nvGrpSpPr>
          <p:cNvPr id="62472" name="Group 39"/>
          <p:cNvGrpSpPr>
            <a:grpSpLocks/>
          </p:cNvGrpSpPr>
          <p:nvPr/>
        </p:nvGrpSpPr>
        <p:grpSpPr bwMode="auto">
          <a:xfrm>
            <a:off x="4079875" y="2349501"/>
            <a:ext cx="3155950" cy="1870075"/>
            <a:chOff x="1610" y="1480"/>
            <a:chExt cx="1988" cy="1178"/>
          </a:xfrm>
        </p:grpSpPr>
        <p:sp>
          <p:nvSpPr>
            <p:cNvPr id="62473" name="Rectangle 15"/>
            <p:cNvSpPr>
              <a:spLocks noChangeArrowheads="1"/>
            </p:cNvSpPr>
            <p:nvPr/>
          </p:nvSpPr>
          <p:spPr bwMode="auto">
            <a:xfrm>
              <a:off x="2472" y="1480"/>
              <a:ext cx="317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А</a:t>
              </a:r>
            </a:p>
          </p:txBody>
        </p:sp>
        <p:sp>
          <p:nvSpPr>
            <p:cNvPr id="62474" name="Oval 19"/>
            <p:cNvSpPr>
              <a:spLocks noChangeArrowheads="1"/>
            </p:cNvSpPr>
            <p:nvPr/>
          </p:nvSpPr>
          <p:spPr bwMode="auto">
            <a:xfrm>
              <a:off x="3062" y="1480"/>
              <a:ext cx="317" cy="317"/>
            </a:xfrm>
            <a:prstGeom prst="ellipse">
              <a:avLst/>
            </a:prstGeom>
            <a:solidFill>
              <a:srgbClr val="FF99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0</a:t>
              </a:r>
            </a:p>
          </p:txBody>
        </p:sp>
        <p:sp>
          <p:nvSpPr>
            <p:cNvPr id="62475" name="Line 27"/>
            <p:cNvSpPr>
              <a:spLocks noChangeShapeType="1"/>
            </p:cNvSpPr>
            <p:nvPr/>
          </p:nvSpPr>
          <p:spPr bwMode="auto">
            <a:xfrm>
              <a:off x="2790" y="161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6" name="Line 28"/>
            <p:cNvSpPr>
              <a:spLocks noChangeShapeType="1"/>
            </p:cNvSpPr>
            <p:nvPr/>
          </p:nvSpPr>
          <p:spPr bwMode="auto">
            <a:xfrm>
              <a:off x="2926" y="1616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7" name="Line 29"/>
            <p:cNvSpPr>
              <a:spLocks noChangeShapeType="1"/>
            </p:cNvSpPr>
            <p:nvPr/>
          </p:nvSpPr>
          <p:spPr bwMode="auto">
            <a:xfrm>
              <a:off x="2518" y="2025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8" name="Line 30"/>
            <p:cNvSpPr>
              <a:spLocks noChangeShapeType="1"/>
            </p:cNvSpPr>
            <p:nvPr/>
          </p:nvSpPr>
          <p:spPr bwMode="auto">
            <a:xfrm>
              <a:off x="2518" y="202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79" name="Line 31"/>
            <p:cNvSpPr>
              <a:spLocks noChangeShapeType="1"/>
            </p:cNvSpPr>
            <p:nvPr/>
          </p:nvSpPr>
          <p:spPr bwMode="auto">
            <a:xfrm>
              <a:off x="3198" y="202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2480" name="Oval 32"/>
            <p:cNvSpPr>
              <a:spLocks noChangeArrowheads="1"/>
            </p:cNvSpPr>
            <p:nvPr/>
          </p:nvSpPr>
          <p:spPr bwMode="auto">
            <a:xfrm>
              <a:off x="2336" y="2297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АВ</a:t>
              </a:r>
            </a:p>
          </p:txBody>
        </p:sp>
        <p:sp>
          <p:nvSpPr>
            <p:cNvPr id="62481" name="Text Box 34"/>
            <p:cNvSpPr txBox="1">
              <a:spLocks noChangeArrowheads="1"/>
            </p:cNvSpPr>
            <p:nvPr/>
          </p:nvSpPr>
          <p:spPr bwMode="auto">
            <a:xfrm>
              <a:off x="2109" y="2251"/>
              <a:ext cx="221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sz="2800" b="1">
                  <a:solidFill>
                    <a:srgbClr val="FF0000"/>
                  </a:solidFill>
                </a:rPr>
                <a:t>?</a:t>
              </a:r>
            </a:p>
          </p:txBody>
        </p:sp>
        <p:sp>
          <p:nvSpPr>
            <p:cNvPr id="62482" name="Text Box 36"/>
            <p:cNvSpPr txBox="1">
              <a:spLocks noChangeArrowheads="1"/>
            </p:cNvSpPr>
            <p:nvPr/>
          </p:nvSpPr>
          <p:spPr bwMode="auto">
            <a:xfrm>
              <a:off x="1824" y="1492"/>
              <a:ext cx="177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/>
                <a:t>А_Н_                               В_</a:t>
              </a:r>
              <a:r>
                <a:rPr lang="en-US"/>
                <a:t>hh</a:t>
              </a:r>
              <a:endParaRPr lang="ru-RU"/>
            </a:p>
          </p:txBody>
        </p:sp>
        <p:sp>
          <p:nvSpPr>
            <p:cNvPr id="62483" name="Text Box 37"/>
            <p:cNvSpPr txBox="1">
              <a:spLocks noChangeArrowheads="1"/>
            </p:cNvSpPr>
            <p:nvPr/>
          </p:nvSpPr>
          <p:spPr bwMode="auto">
            <a:xfrm>
              <a:off x="1610" y="2296"/>
              <a:ext cx="480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AB Hh</a:t>
              </a:r>
              <a:endParaRPr lang="ru-RU"/>
            </a:p>
          </p:txBody>
        </p:sp>
        <p:sp>
          <p:nvSpPr>
            <p:cNvPr id="62484" name="Oval 33"/>
            <p:cNvSpPr>
              <a:spLocks noChangeArrowheads="1"/>
            </p:cNvSpPr>
            <p:nvPr/>
          </p:nvSpPr>
          <p:spPr bwMode="auto">
            <a:xfrm>
              <a:off x="3016" y="2341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ru-RU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61485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2639616" y="836613"/>
            <a:ext cx="7571184" cy="5289550"/>
          </a:xfrm>
        </p:spPr>
        <p:txBody>
          <a:bodyPr/>
          <a:lstStyle/>
          <a:p>
            <a:pPr eaLnBrk="1" hangingPunct="1"/>
            <a:r>
              <a:rPr lang="ru-RU" dirty="0"/>
              <a:t>Бомбейский феномен имеет частоту 1 на 13 000 среди индусов, говорящих на языке </a:t>
            </a:r>
            <a:r>
              <a:rPr lang="ru-RU" dirty="0" err="1"/>
              <a:t>махарати</a:t>
            </a:r>
            <a:r>
              <a:rPr lang="ru-RU" dirty="0"/>
              <a:t> и живущих в окрестностях Бомбея </a:t>
            </a:r>
          </a:p>
          <a:p>
            <a:pPr eaLnBrk="1" hangingPunct="1"/>
            <a:r>
              <a:rPr lang="ru-RU" dirty="0"/>
              <a:t>Он распространен также в </a:t>
            </a:r>
            <a:r>
              <a:rPr lang="ru-RU" dirty="0" err="1"/>
              <a:t>изоляте</a:t>
            </a:r>
            <a:r>
              <a:rPr lang="ru-RU" dirty="0"/>
              <a:t> на острове Реюньон </a:t>
            </a:r>
          </a:p>
          <a:p>
            <a:pPr eaLnBrk="1" hangingPunct="1"/>
            <a:r>
              <a:rPr lang="ru-RU" dirty="0"/>
              <a:t>По-видимому, признак детерминирован нарушением одного из ферментов, участвующих в синтезе антигена </a:t>
            </a:r>
          </a:p>
        </p:txBody>
      </p:sp>
    </p:spTree>
    <p:extLst>
      <p:ext uri="{BB962C8B-B14F-4D97-AF65-F5344CB8AC3E}">
        <p14:creationId xmlns:p14="http://schemas.microsoft.com/office/powerpoint/2010/main" val="400888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823" y="404812"/>
            <a:ext cx="8004544" cy="1325563"/>
          </a:xfrm>
        </p:spPr>
        <p:txBody>
          <a:bodyPr/>
          <a:lstStyle/>
          <a:p>
            <a:pPr algn="ctr" eaLnBrk="1" hangingPunct="1"/>
            <a:r>
              <a:rPr lang="ru-RU" b="1" dirty="0" err="1">
                <a:solidFill>
                  <a:srgbClr val="FF0000"/>
                </a:solidFill>
              </a:rPr>
              <a:t>Комплементарность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4516" name="Rectangle 3"/>
          <p:cNvSpPr>
            <a:spLocks noGrp="1" noChangeArrowheads="1"/>
          </p:cNvSpPr>
          <p:nvPr>
            <p:ph idx="1"/>
          </p:nvPr>
        </p:nvSpPr>
        <p:spPr>
          <a:xfrm>
            <a:off x="1329070" y="1600200"/>
            <a:ext cx="8881730" cy="4852988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ru-RU" b="1" dirty="0" err="1"/>
              <a:t>Комплементарность</a:t>
            </a:r>
            <a:r>
              <a:rPr lang="ru-RU" b="1" dirty="0"/>
              <a:t> </a:t>
            </a:r>
            <a:r>
              <a:rPr lang="ru-RU" dirty="0"/>
              <a:t>— это такой тип взаимодействия, при котором за признак отвечают несколько неаллельных генов, причем разное сочетание доминантных и рецессивных аллелей в их парах изменяет фенотипическое проявление признака</a:t>
            </a:r>
            <a:endParaRPr lang="en-US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/>
              <a:t> </a:t>
            </a:r>
            <a:r>
              <a:rPr lang="en-US" dirty="0"/>
              <a:t>                     </a:t>
            </a:r>
            <a:r>
              <a:rPr lang="ru-RU" b="1" dirty="0">
                <a:solidFill>
                  <a:schemeClr val="accent2"/>
                </a:solidFill>
              </a:rPr>
              <a:t>Например,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/>
              <a:t>  </a:t>
            </a:r>
            <a:r>
              <a:rPr lang="ru-RU" dirty="0">
                <a:solidFill>
                  <a:schemeClr val="accent2"/>
                </a:solidFill>
              </a:rPr>
              <a:t>А_</a:t>
            </a:r>
            <a:r>
              <a:rPr lang="en-US" dirty="0">
                <a:solidFill>
                  <a:schemeClr val="accent2"/>
                </a:solidFill>
              </a:rPr>
              <a:t>bb 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→ </a:t>
            </a:r>
            <a:r>
              <a:rPr lang="ru-RU" dirty="0">
                <a:solidFill>
                  <a:schemeClr val="accent2"/>
                </a:solidFill>
                <a:cs typeface="Arial" charset="0"/>
              </a:rPr>
              <a:t>признак 1       </a:t>
            </a:r>
            <a:r>
              <a:rPr lang="ru-RU" dirty="0" err="1">
                <a:solidFill>
                  <a:schemeClr val="accent2"/>
                </a:solidFill>
                <a:cs typeface="Arial" charset="0"/>
              </a:rPr>
              <a:t>ааВ_</a:t>
            </a:r>
            <a:r>
              <a:rPr lang="ru-RU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→ </a:t>
            </a:r>
            <a:r>
              <a:rPr lang="ru-RU" dirty="0">
                <a:solidFill>
                  <a:schemeClr val="accent2"/>
                </a:solidFill>
                <a:cs typeface="Arial" charset="0"/>
              </a:rPr>
              <a:t>признак 3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>
                <a:solidFill>
                  <a:schemeClr val="accent2"/>
                </a:solidFill>
              </a:rPr>
              <a:t>  А_В_ 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→ </a:t>
            </a:r>
            <a:r>
              <a:rPr lang="ru-RU" dirty="0">
                <a:solidFill>
                  <a:schemeClr val="accent2"/>
                </a:solidFill>
                <a:cs typeface="Arial" charset="0"/>
              </a:rPr>
              <a:t>признак 2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ru-RU" dirty="0">
                <a:solidFill>
                  <a:schemeClr val="accent2"/>
                </a:solidFill>
              </a:rPr>
              <a:t>      </a:t>
            </a:r>
            <a:r>
              <a:rPr lang="ru-RU" dirty="0" err="1">
                <a:solidFill>
                  <a:schemeClr val="accent2"/>
                </a:solidFill>
              </a:rPr>
              <a:t>аа</a:t>
            </a:r>
            <a:r>
              <a:rPr lang="en-US" dirty="0">
                <a:solidFill>
                  <a:schemeClr val="accent2"/>
                </a:solidFill>
              </a:rPr>
              <a:t>bb 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→ </a:t>
            </a:r>
            <a:r>
              <a:rPr lang="ru-RU" dirty="0">
                <a:solidFill>
                  <a:schemeClr val="accent2"/>
                </a:solidFill>
                <a:cs typeface="Arial" charset="0"/>
              </a:rPr>
              <a:t>признак 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4</a:t>
            </a:r>
            <a:endParaRPr lang="ru-RU" dirty="0">
              <a:solidFill>
                <a:schemeClr val="accent2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9366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1981200" y="692150"/>
            <a:ext cx="8229600" cy="208915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ru-RU" dirty="0" err="1"/>
              <a:t>Комлементарное</a:t>
            </a:r>
            <a:r>
              <a:rPr lang="ru-RU" dirty="0"/>
              <a:t> взаимодействие генов было обнаружено в начале 20-го столетия при анализе формы гребня у кур</a:t>
            </a:r>
          </a:p>
          <a:p>
            <a:pPr eaLnBrk="1" hangingPunct="1">
              <a:buFontTx/>
              <a:buNone/>
            </a:pPr>
            <a:endParaRPr lang="ru-RU" dirty="0">
              <a:solidFill>
                <a:schemeClr val="accent2"/>
              </a:solidFill>
              <a:cs typeface="Arial" charset="0"/>
            </a:endParaRP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7401" y="2625061"/>
            <a:ext cx="7417197" cy="216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 Box 5"/>
          <p:cNvSpPr txBox="1">
            <a:spLocks noChangeArrowheads="1"/>
          </p:cNvSpPr>
          <p:nvPr/>
        </p:nvSpPr>
        <p:spPr bwMode="auto">
          <a:xfrm>
            <a:off x="1992313" y="5275264"/>
            <a:ext cx="8675687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dirty="0"/>
              <a:t>       </a:t>
            </a:r>
            <a:r>
              <a:rPr lang="ru-RU" sz="2000" dirty="0"/>
              <a:t>Розовидный      Гороховидный     Ореховидный      Листовидный</a:t>
            </a:r>
          </a:p>
          <a:p>
            <a:r>
              <a:rPr lang="ru-RU" sz="2000" dirty="0">
                <a:solidFill>
                  <a:schemeClr val="accent2"/>
                </a:solidFill>
              </a:rPr>
              <a:t>    </a:t>
            </a:r>
            <a:r>
              <a:rPr lang="en-US" sz="2000" dirty="0">
                <a:solidFill>
                  <a:schemeClr val="accent2"/>
                </a:solidFill>
              </a:rPr>
              <a:t>   </a:t>
            </a:r>
            <a:r>
              <a:rPr lang="ru-RU" sz="2000" dirty="0">
                <a:solidFill>
                  <a:schemeClr val="accent2"/>
                </a:solidFill>
              </a:rPr>
              <a:t> </a:t>
            </a:r>
            <a:r>
              <a:rPr lang="ru-RU" sz="2400" b="1" dirty="0">
                <a:solidFill>
                  <a:schemeClr val="accent2"/>
                </a:solidFill>
              </a:rPr>
              <a:t>А_</a:t>
            </a:r>
            <a:r>
              <a:rPr lang="en-US" sz="2400" b="1" dirty="0">
                <a:solidFill>
                  <a:schemeClr val="accent2"/>
                </a:solidFill>
              </a:rPr>
              <a:t>bb</a:t>
            </a:r>
            <a:r>
              <a:rPr lang="ru-RU" sz="2400" b="1" dirty="0">
                <a:solidFill>
                  <a:schemeClr val="accent2"/>
                </a:solidFill>
              </a:rPr>
              <a:t>                   </a:t>
            </a:r>
            <a:r>
              <a:rPr lang="ru-RU" sz="2400" b="1" dirty="0" err="1">
                <a:solidFill>
                  <a:schemeClr val="accent2"/>
                </a:solidFill>
              </a:rPr>
              <a:t>ааВ_</a:t>
            </a:r>
            <a:r>
              <a:rPr lang="ru-RU" sz="2400" b="1" dirty="0"/>
              <a:t>                </a:t>
            </a:r>
            <a:r>
              <a:rPr lang="ru-RU" sz="2400" b="1" dirty="0">
                <a:solidFill>
                  <a:schemeClr val="accent2"/>
                </a:solidFill>
              </a:rPr>
              <a:t>А_В_</a:t>
            </a:r>
            <a:r>
              <a:rPr lang="ru-RU" sz="2400" b="1" dirty="0"/>
              <a:t>      </a:t>
            </a:r>
            <a:r>
              <a:rPr lang="en-US" sz="2400" b="1" dirty="0"/>
              <a:t>   </a:t>
            </a:r>
            <a:r>
              <a:rPr lang="ru-RU" sz="2400" b="1" dirty="0"/>
              <a:t>      </a:t>
            </a:r>
            <a:r>
              <a:rPr lang="ru-RU" sz="2400" b="1" dirty="0" err="1">
                <a:solidFill>
                  <a:schemeClr val="accent2"/>
                </a:solidFill>
              </a:rPr>
              <a:t>аа</a:t>
            </a:r>
            <a:r>
              <a:rPr lang="en-US" sz="2400" b="1" dirty="0">
                <a:solidFill>
                  <a:schemeClr val="accent2"/>
                </a:solidFill>
              </a:rPr>
              <a:t>bb</a:t>
            </a:r>
            <a:r>
              <a:rPr lang="en-US" sz="2400" b="1" dirty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8070778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Text Box 4"/>
          <p:cNvSpPr txBox="1">
            <a:spLocks noChangeArrowheads="1"/>
          </p:cNvSpPr>
          <p:nvPr/>
        </p:nvSpPr>
        <p:spPr bwMode="auto">
          <a:xfrm>
            <a:off x="4224339" y="836613"/>
            <a:ext cx="388778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Р:</a:t>
            </a:r>
            <a:r>
              <a:rPr lang="ru-RU" sz="2400"/>
              <a:t>     АА</a:t>
            </a:r>
            <a:r>
              <a:rPr lang="en-US" sz="2400"/>
              <a:t>bb    x    aaBB</a:t>
            </a:r>
          </a:p>
          <a:p>
            <a:r>
              <a:rPr lang="en-US" sz="2400"/>
              <a:t>          </a:t>
            </a:r>
            <a:r>
              <a:rPr lang="ru-RU" sz="2400"/>
              <a:t>роз.          горох.        </a:t>
            </a:r>
            <a:endParaRPr lang="en-US" sz="2400"/>
          </a:p>
          <a:p>
            <a:r>
              <a:rPr lang="en-US" sz="2400" b="1"/>
              <a:t>F</a:t>
            </a:r>
            <a:r>
              <a:rPr lang="en-US" sz="2400" b="1" baseline="-25000"/>
              <a:t>1</a:t>
            </a:r>
            <a:r>
              <a:rPr lang="en-US" sz="2400" b="1"/>
              <a:t>:</a:t>
            </a:r>
            <a:r>
              <a:rPr lang="en-US" sz="2400"/>
              <a:t>       AaBb</a:t>
            </a:r>
            <a:r>
              <a:rPr lang="ru-RU" sz="2400"/>
              <a:t> (орех)</a:t>
            </a:r>
          </a:p>
          <a:p>
            <a:endParaRPr lang="ru-RU" sz="2400"/>
          </a:p>
          <a:p>
            <a:r>
              <a:rPr lang="en-US" sz="2400" b="1"/>
              <a:t>P (F</a:t>
            </a:r>
            <a:r>
              <a:rPr lang="en-US" sz="2400" b="1" baseline="-25000"/>
              <a:t>1</a:t>
            </a:r>
            <a:r>
              <a:rPr lang="en-US" sz="2400" b="1"/>
              <a:t>):</a:t>
            </a:r>
            <a:r>
              <a:rPr lang="en-US" sz="2400"/>
              <a:t>  AaBb  x AaBb</a:t>
            </a:r>
            <a:endParaRPr lang="ru-RU" sz="2400"/>
          </a:p>
        </p:txBody>
      </p:sp>
      <p:pic>
        <p:nvPicPr>
          <p:cNvPr id="6656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5413" y="3068638"/>
            <a:ext cx="5040312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 Box 6"/>
          <p:cNvSpPr txBox="1">
            <a:spLocks noChangeArrowheads="1"/>
          </p:cNvSpPr>
          <p:nvPr/>
        </p:nvSpPr>
        <p:spPr bwMode="auto">
          <a:xfrm>
            <a:off x="3287713" y="2997201"/>
            <a:ext cx="4299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/>
              <a:t>F</a:t>
            </a:r>
            <a:r>
              <a:rPr lang="en-US" sz="2400" b="1" baseline="-25000"/>
              <a:t>2</a:t>
            </a:r>
            <a:endParaRPr lang="ru-RU" sz="2400" b="1"/>
          </a:p>
        </p:txBody>
      </p:sp>
      <p:sp>
        <p:nvSpPr>
          <p:cNvPr id="66566" name="Text Box 8"/>
          <p:cNvSpPr txBox="1">
            <a:spLocks noChangeArrowheads="1"/>
          </p:cNvSpPr>
          <p:nvPr/>
        </p:nvSpPr>
        <p:spPr bwMode="auto">
          <a:xfrm>
            <a:off x="5880101" y="6165851"/>
            <a:ext cx="10615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9:3:3:1</a:t>
            </a:r>
            <a:endParaRPr lang="ru-RU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477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2639616" y="620713"/>
            <a:ext cx="7571184" cy="583262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>
                <a:solidFill>
                  <a:schemeClr val="accent2"/>
                </a:solidFill>
              </a:rPr>
              <a:t>Еще один пример:</a:t>
            </a:r>
          </a:p>
          <a:p>
            <a:pPr eaLnBrk="1" hangingPunct="1"/>
            <a:r>
              <a:rPr lang="ru-RU" dirty="0">
                <a:solidFill>
                  <a:schemeClr val="accent2"/>
                </a:solidFill>
              </a:rPr>
              <a:t>А_В_ 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→ </a:t>
            </a:r>
            <a:r>
              <a:rPr lang="ru-RU" dirty="0">
                <a:solidFill>
                  <a:schemeClr val="accent2"/>
                </a:solidFill>
                <a:cs typeface="Arial" charset="0"/>
              </a:rPr>
              <a:t>нормальный слух</a:t>
            </a:r>
          </a:p>
          <a:p>
            <a:pPr eaLnBrk="1" hangingPunct="1"/>
            <a:r>
              <a:rPr lang="ru-RU" dirty="0" err="1">
                <a:solidFill>
                  <a:schemeClr val="accent2"/>
                </a:solidFill>
                <a:cs typeface="Arial" charset="0"/>
              </a:rPr>
              <a:t>аа_</a:t>
            </a:r>
            <a:r>
              <a:rPr lang="ru-RU" dirty="0">
                <a:solidFill>
                  <a:schemeClr val="accent2"/>
                </a:solidFill>
                <a:cs typeface="Arial" charset="0"/>
              </a:rPr>
              <a:t> _ 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→ </a:t>
            </a:r>
            <a:r>
              <a:rPr lang="ru-RU" dirty="0">
                <a:solidFill>
                  <a:schemeClr val="accent2"/>
                </a:solidFill>
                <a:cs typeface="Arial" charset="0"/>
              </a:rPr>
              <a:t>глухота </a:t>
            </a:r>
          </a:p>
          <a:p>
            <a:pPr eaLnBrk="1" hangingPunct="1"/>
            <a:r>
              <a:rPr lang="ru-RU" dirty="0">
                <a:solidFill>
                  <a:schemeClr val="accent2"/>
                </a:solidFill>
                <a:cs typeface="Arial" charset="0"/>
              </a:rPr>
              <a:t>_ _ </a:t>
            </a:r>
            <a:r>
              <a:rPr lang="en-US" dirty="0">
                <a:solidFill>
                  <a:schemeClr val="accent2"/>
                </a:solidFill>
                <a:cs typeface="Arial" charset="0"/>
              </a:rPr>
              <a:t>bb → </a:t>
            </a:r>
            <a:r>
              <a:rPr lang="ru-RU" dirty="0">
                <a:solidFill>
                  <a:schemeClr val="accent2"/>
                </a:solidFill>
                <a:cs typeface="Arial" charset="0"/>
              </a:rPr>
              <a:t>глухота</a:t>
            </a:r>
          </a:p>
        </p:txBody>
      </p:sp>
      <p:sp>
        <p:nvSpPr>
          <p:cNvPr id="67588" name="Rectangle 6"/>
          <p:cNvSpPr>
            <a:spLocks noChangeArrowheads="1"/>
          </p:cNvSpPr>
          <p:nvPr/>
        </p:nvSpPr>
        <p:spPr bwMode="auto">
          <a:xfrm>
            <a:off x="5232400" y="3860800"/>
            <a:ext cx="503238" cy="50323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7589" name="Oval 7"/>
          <p:cNvSpPr>
            <a:spLocks noChangeArrowheads="1"/>
          </p:cNvSpPr>
          <p:nvPr/>
        </p:nvSpPr>
        <p:spPr bwMode="auto">
          <a:xfrm>
            <a:off x="6169025" y="3860800"/>
            <a:ext cx="503238" cy="50323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7590" name="Line 8"/>
          <p:cNvSpPr>
            <a:spLocks noChangeShapeType="1"/>
          </p:cNvSpPr>
          <p:nvPr/>
        </p:nvSpPr>
        <p:spPr bwMode="auto">
          <a:xfrm>
            <a:off x="5737225" y="4076700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1" name="Line 9"/>
          <p:cNvSpPr>
            <a:spLocks noChangeShapeType="1"/>
          </p:cNvSpPr>
          <p:nvPr/>
        </p:nvSpPr>
        <p:spPr bwMode="auto">
          <a:xfrm>
            <a:off x="5953125" y="4076700"/>
            <a:ext cx="0" cy="649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2" name="Line 10"/>
          <p:cNvSpPr>
            <a:spLocks noChangeShapeType="1"/>
          </p:cNvSpPr>
          <p:nvPr/>
        </p:nvSpPr>
        <p:spPr bwMode="auto">
          <a:xfrm>
            <a:off x="5305425" y="4725988"/>
            <a:ext cx="10795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3" name="Line 11"/>
          <p:cNvSpPr>
            <a:spLocks noChangeShapeType="1"/>
          </p:cNvSpPr>
          <p:nvPr/>
        </p:nvSpPr>
        <p:spPr bwMode="auto">
          <a:xfrm>
            <a:off x="5305425" y="472598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4" name="Line 12"/>
          <p:cNvSpPr>
            <a:spLocks noChangeShapeType="1"/>
          </p:cNvSpPr>
          <p:nvPr/>
        </p:nvSpPr>
        <p:spPr bwMode="auto">
          <a:xfrm>
            <a:off x="6384925" y="4725989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7595" name="Oval 13"/>
          <p:cNvSpPr>
            <a:spLocks noChangeArrowheads="1"/>
          </p:cNvSpPr>
          <p:nvPr/>
        </p:nvSpPr>
        <p:spPr bwMode="auto">
          <a:xfrm>
            <a:off x="5016500" y="5157789"/>
            <a:ext cx="503238" cy="5032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7596" name="Text Box 15"/>
          <p:cNvSpPr txBox="1">
            <a:spLocks noChangeArrowheads="1"/>
          </p:cNvSpPr>
          <p:nvPr/>
        </p:nvSpPr>
        <p:spPr bwMode="auto">
          <a:xfrm>
            <a:off x="2640013" y="3716338"/>
            <a:ext cx="52562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/>
              <a:t>Глухие родители </a:t>
            </a:r>
            <a:endParaRPr lang="en-US" b="1" dirty="0"/>
          </a:p>
          <a:p>
            <a:r>
              <a:rPr lang="en-US" b="1" dirty="0"/>
              <a:t>                             </a:t>
            </a:r>
            <a:r>
              <a:rPr lang="en-US" b="1" dirty="0" err="1"/>
              <a:t>aaBB</a:t>
            </a:r>
            <a:r>
              <a:rPr lang="ru-RU" b="1" dirty="0"/>
              <a:t>                         </a:t>
            </a:r>
            <a:r>
              <a:rPr lang="en-US" b="1" dirty="0" err="1"/>
              <a:t>AAbb</a:t>
            </a:r>
            <a:r>
              <a:rPr lang="ru-RU" b="1" dirty="0"/>
              <a:t> </a:t>
            </a:r>
          </a:p>
        </p:txBody>
      </p:sp>
      <p:sp>
        <p:nvSpPr>
          <p:cNvPr id="67597" name="Text Box 16"/>
          <p:cNvSpPr txBox="1">
            <a:spLocks noChangeArrowheads="1"/>
          </p:cNvSpPr>
          <p:nvPr/>
        </p:nvSpPr>
        <p:spPr bwMode="auto">
          <a:xfrm>
            <a:off x="2711450" y="5876926"/>
            <a:ext cx="40719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Нормальный слух    </a:t>
            </a:r>
            <a:r>
              <a:rPr lang="en-US" b="1"/>
              <a:t>AaBb     AaBb</a:t>
            </a:r>
            <a:endParaRPr lang="ru-RU" b="1"/>
          </a:p>
        </p:txBody>
      </p:sp>
      <p:sp>
        <p:nvSpPr>
          <p:cNvPr id="67598" name="Rectangle 18"/>
          <p:cNvSpPr>
            <a:spLocks noChangeArrowheads="1"/>
          </p:cNvSpPr>
          <p:nvPr/>
        </p:nvSpPr>
        <p:spPr bwMode="auto">
          <a:xfrm>
            <a:off x="6096000" y="5229225"/>
            <a:ext cx="503238" cy="503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4899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1" name="Group 15"/>
          <p:cNvGrpSpPr>
            <a:grpSpLocks/>
          </p:cNvGrpSpPr>
          <p:nvPr/>
        </p:nvGrpSpPr>
        <p:grpSpPr bwMode="auto">
          <a:xfrm>
            <a:off x="5087939" y="1412875"/>
            <a:ext cx="2663825" cy="2520950"/>
            <a:chOff x="2245" y="890"/>
            <a:chExt cx="907" cy="862"/>
          </a:xfrm>
        </p:grpSpPr>
        <p:sp>
          <p:nvSpPr>
            <p:cNvPr id="68614" name="Rectangle 4"/>
            <p:cNvSpPr>
              <a:spLocks noChangeArrowheads="1"/>
            </p:cNvSpPr>
            <p:nvPr/>
          </p:nvSpPr>
          <p:spPr bwMode="auto">
            <a:xfrm>
              <a:off x="2245" y="890"/>
              <a:ext cx="317" cy="31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8615" name="Oval 5"/>
            <p:cNvSpPr>
              <a:spLocks noChangeArrowheads="1"/>
            </p:cNvSpPr>
            <p:nvPr/>
          </p:nvSpPr>
          <p:spPr bwMode="auto">
            <a:xfrm>
              <a:off x="2835" y="890"/>
              <a:ext cx="317" cy="317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8616" name="Line 6"/>
            <p:cNvSpPr>
              <a:spLocks noChangeShapeType="1"/>
            </p:cNvSpPr>
            <p:nvPr/>
          </p:nvSpPr>
          <p:spPr bwMode="auto">
            <a:xfrm>
              <a:off x="2563" y="1026"/>
              <a:ext cx="2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7" name="Line 7"/>
            <p:cNvSpPr>
              <a:spLocks noChangeShapeType="1"/>
            </p:cNvSpPr>
            <p:nvPr/>
          </p:nvSpPr>
          <p:spPr bwMode="auto">
            <a:xfrm>
              <a:off x="2699" y="1026"/>
              <a:ext cx="0" cy="40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8" name="Line 8"/>
            <p:cNvSpPr>
              <a:spLocks noChangeShapeType="1"/>
            </p:cNvSpPr>
            <p:nvPr/>
          </p:nvSpPr>
          <p:spPr bwMode="auto">
            <a:xfrm>
              <a:off x="2291" y="1435"/>
              <a:ext cx="6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19" name="Line 9"/>
            <p:cNvSpPr>
              <a:spLocks noChangeShapeType="1"/>
            </p:cNvSpPr>
            <p:nvPr/>
          </p:nvSpPr>
          <p:spPr bwMode="auto">
            <a:xfrm>
              <a:off x="2291" y="1435"/>
              <a:ext cx="0" cy="2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68620" name="Line 10"/>
            <p:cNvSpPr>
              <a:spLocks noChangeShapeType="1"/>
            </p:cNvSpPr>
            <p:nvPr/>
          </p:nvSpPr>
          <p:spPr bwMode="auto">
            <a:xfrm>
              <a:off x="2971" y="1435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8612" name="Text Box 13"/>
          <p:cNvSpPr txBox="1">
            <a:spLocks noChangeArrowheads="1"/>
          </p:cNvSpPr>
          <p:nvPr/>
        </p:nvSpPr>
        <p:spPr bwMode="auto">
          <a:xfrm>
            <a:off x="3287714" y="549275"/>
            <a:ext cx="6480175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/>
              <a:t>Нормальный слух </a:t>
            </a:r>
            <a:endParaRPr lang="en-US" sz="2400" b="1"/>
          </a:p>
          <a:p>
            <a:r>
              <a:rPr lang="en-US" sz="2400" b="1"/>
              <a:t>                             </a:t>
            </a:r>
          </a:p>
          <a:p>
            <a:r>
              <a:rPr lang="en-US" sz="2400" b="1"/>
              <a:t>       </a:t>
            </a:r>
            <a:r>
              <a:rPr lang="en-US" sz="2800" b="1"/>
              <a:t>AaBb</a:t>
            </a:r>
            <a:r>
              <a:rPr lang="ru-RU" sz="2800" b="1"/>
              <a:t>                         </a:t>
            </a:r>
            <a:r>
              <a:rPr lang="en-US" sz="2800" b="1"/>
              <a:t>     AaBb</a:t>
            </a:r>
            <a:r>
              <a:rPr lang="ru-RU" sz="2800" b="1"/>
              <a:t> </a:t>
            </a:r>
          </a:p>
        </p:txBody>
      </p:sp>
      <p:sp>
        <p:nvSpPr>
          <p:cNvPr id="68613" name="Text Box 14"/>
          <p:cNvSpPr txBox="1">
            <a:spLocks noChangeArrowheads="1"/>
          </p:cNvSpPr>
          <p:nvPr/>
        </p:nvSpPr>
        <p:spPr bwMode="auto">
          <a:xfrm>
            <a:off x="3287714" y="3860800"/>
            <a:ext cx="58324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b="1"/>
              <a:t>9A-B-:        </a:t>
            </a:r>
            <a:r>
              <a:rPr lang="ru-RU" sz="2800" b="1">
                <a:solidFill>
                  <a:srgbClr val="FF0000"/>
                </a:solidFill>
              </a:rPr>
              <a:t>ЗА</a:t>
            </a:r>
            <a:r>
              <a:rPr lang="en-US" sz="2800" b="1">
                <a:solidFill>
                  <a:srgbClr val="FF0000"/>
                </a:solidFill>
              </a:rPr>
              <a:t>-bb: </a:t>
            </a:r>
            <a:r>
              <a:rPr lang="ru-RU" sz="2800" b="1">
                <a:solidFill>
                  <a:srgbClr val="FF0000"/>
                </a:solidFill>
              </a:rPr>
              <a:t>ЗааВ</a:t>
            </a:r>
            <a:r>
              <a:rPr lang="en-US" sz="2800" b="1">
                <a:solidFill>
                  <a:srgbClr val="FF0000"/>
                </a:solidFill>
              </a:rPr>
              <a:t>-: 1aabb</a:t>
            </a:r>
            <a:endParaRPr lang="ru-RU" sz="2800" b="1">
              <a:solidFill>
                <a:srgbClr val="FF0000"/>
              </a:solidFill>
            </a:endParaRPr>
          </a:p>
          <a:p>
            <a:pPr marL="342900" indent="-342900"/>
            <a:r>
              <a:rPr lang="en-US" sz="2800" b="1"/>
              <a:t>9</a:t>
            </a:r>
            <a:r>
              <a:rPr lang="ru-RU" sz="2800" b="1"/>
              <a:t>слышащие          </a:t>
            </a:r>
            <a:r>
              <a:rPr lang="en-US" sz="2800" b="1">
                <a:solidFill>
                  <a:srgbClr val="FF0000"/>
                </a:solidFill>
              </a:rPr>
              <a:t>7 </a:t>
            </a:r>
            <a:r>
              <a:rPr lang="ru-RU" sz="2800" b="1">
                <a:solidFill>
                  <a:srgbClr val="FF0000"/>
                </a:solidFill>
              </a:rPr>
              <a:t>глухие</a:t>
            </a:r>
          </a:p>
        </p:txBody>
      </p:sp>
    </p:spTree>
    <p:extLst>
      <p:ext uri="{BB962C8B-B14F-4D97-AF65-F5344CB8AC3E}">
        <p14:creationId xmlns:p14="http://schemas.microsoft.com/office/powerpoint/2010/main" val="20349642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638455" y="886276"/>
            <a:ext cx="4104456" cy="48531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Основная задача</a:t>
            </a:r>
          </a:p>
          <a:p>
            <a:endParaRPr lang="ru-RU" dirty="0"/>
          </a:p>
          <a:p>
            <a:pPr marL="0" indent="0" algn="ctr">
              <a:buNone/>
            </a:pPr>
            <a:r>
              <a:rPr lang="ru-RU" sz="3200" dirty="0"/>
              <a:t>установление относительного вклада условий среды и наследственности в индивидуальные психологические различия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3474659" y="1476263"/>
            <a:ext cx="432048" cy="72008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6388837" y="2914139"/>
            <a:ext cx="44824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/>
              <a:t>Психогенетика</a:t>
            </a:r>
            <a:r>
              <a:rPr lang="ru-RU" sz="3200" b="1" dirty="0"/>
              <a:t> изучает</a:t>
            </a:r>
          </a:p>
        </p:txBody>
      </p:sp>
      <p:sp>
        <p:nvSpPr>
          <p:cNvPr id="6" name="Стрелка вниз 5"/>
          <p:cNvSpPr/>
          <p:nvPr/>
        </p:nvSpPr>
        <p:spPr>
          <a:xfrm>
            <a:off x="8507760" y="3532778"/>
            <a:ext cx="468052" cy="7014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6469846" y="4281539"/>
            <a:ext cx="4320480" cy="18158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tx1"/>
                </a:solidFill>
              </a:rPr>
              <a:t>-причины </a:t>
            </a:r>
            <a:r>
              <a:rPr lang="ru-RU" sz="2800" b="1" dirty="0" err="1">
                <a:solidFill>
                  <a:schemeClr val="tx1"/>
                </a:solidFill>
              </a:rPr>
              <a:t>межиндивидуальной</a:t>
            </a:r>
            <a:r>
              <a:rPr lang="ru-RU" sz="2800" b="1" dirty="0">
                <a:solidFill>
                  <a:schemeClr val="tx1"/>
                </a:solidFill>
              </a:rPr>
              <a:t> вариативности;</a:t>
            </a:r>
          </a:p>
          <a:p>
            <a:r>
              <a:rPr lang="ru-RU" sz="2400" b="1" dirty="0">
                <a:solidFill>
                  <a:schemeClr val="tx1"/>
                </a:solidFill>
              </a:rPr>
              <a:t>-</a:t>
            </a:r>
            <a:r>
              <a:rPr lang="ru-RU" sz="2800" b="1" dirty="0">
                <a:solidFill>
                  <a:schemeClr val="tx1"/>
                </a:solidFill>
              </a:rPr>
              <a:t>родственные корреляции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9886" y="886276"/>
            <a:ext cx="3383657" cy="1900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6114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5" name="Rectangle 4"/>
          <p:cNvSpPr>
            <a:spLocks noGrp="1" noChangeArrowheads="1"/>
          </p:cNvSpPr>
          <p:nvPr>
            <p:ph idx="1"/>
          </p:nvPr>
        </p:nvSpPr>
        <p:spPr>
          <a:xfrm>
            <a:off x="2495600" y="692151"/>
            <a:ext cx="7715200" cy="5434013"/>
          </a:xfrm>
          <a:noFill/>
        </p:spPr>
        <p:txBody>
          <a:bodyPr/>
          <a:lstStyle/>
          <a:p>
            <a:pPr eaLnBrk="1" hangingPunct="1"/>
            <a:r>
              <a:rPr lang="ru-RU" dirty="0"/>
              <a:t>Во всех случаях, когда гены расположены в разных парах хромосом, в основе расщеплений лежат цифровые законы, установленные Менделем</a:t>
            </a:r>
            <a:endParaRPr lang="en-US" dirty="0"/>
          </a:p>
          <a:p>
            <a:pPr eaLnBrk="1" hangingPunct="1"/>
            <a:r>
              <a:rPr lang="ru-RU" dirty="0"/>
              <a:t>При взаимодействии генов в случае </a:t>
            </a:r>
            <a:r>
              <a:rPr lang="ru-RU" dirty="0" err="1"/>
              <a:t>дигибридных</a:t>
            </a:r>
            <a:r>
              <a:rPr lang="ru-RU" dirty="0"/>
              <a:t> скрещиваний расщепление по фенотипу может быть очень различным:</a:t>
            </a:r>
          </a:p>
          <a:p>
            <a:pPr lvl="1" eaLnBrk="1" hangingPunct="1"/>
            <a:r>
              <a:rPr lang="ru-RU" b="1" dirty="0">
                <a:solidFill>
                  <a:srgbClr val="FF0000"/>
                </a:solidFill>
              </a:rPr>
              <a:t>9:7,  9:3:4,  9:6:1</a:t>
            </a:r>
            <a:r>
              <a:rPr lang="ru-RU" b="1" dirty="0"/>
              <a:t> </a:t>
            </a:r>
            <a:r>
              <a:rPr lang="ru-RU" dirty="0"/>
              <a:t>(</a:t>
            </a:r>
            <a:r>
              <a:rPr lang="ru-RU" dirty="0" err="1"/>
              <a:t>комплементарность</a:t>
            </a:r>
            <a:r>
              <a:rPr lang="ru-RU" dirty="0"/>
              <a:t>)</a:t>
            </a:r>
          </a:p>
          <a:p>
            <a:pPr lvl="1" eaLnBrk="1" hangingPunct="1"/>
            <a:r>
              <a:rPr lang="ru-RU" b="1" dirty="0">
                <a:solidFill>
                  <a:srgbClr val="FF0000"/>
                </a:solidFill>
              </a:rPr>
              <a:t>12:3:1, 13:3</a:t>
            </a:r>
            <a:r>
              <a:rPr lang="ru-RU" b="1" dirty="0"/>
              <a:t> </a:t>
            </a:r>
            <a:r>
              <a:rPr lang="ru-RU" dirty="0"/>
              <a:t>(доминантный </a:t>
            </a:r>
            <a:r>
              <a:rPr lang="ru-RU" dirty="0" err="1"/>
              <a:t>эпистаз</a:t>
            </a:r>
            <a:r>
              <a:rPr lang="ru-RU" dirty="0"/>
              <a:t>)</a:t>
            </a:r>
          </a:p>
          <a:p>
            <a:pPr lvl="1" eaLnBrk="1" hangingPunct="1"/>
            <a:r>
              <a:rPr lang="ru-RU" b="1" dirty="0">
                <a:solidFill>
                  <a:srgbClr val="FF0000"/>
                </a:solidFill>
              </a:rPr>
              <a:t>9:3:4</a:t>
            </a:r>
            <a:r>
              <a:rPr lang="ru-RU" b="1" dirty="0"/>
              <a:t> </a:t>
            </a:r>
            <a:r>
              <a:rPr lang="ru-RU" dirty="0"/>
              <a:t>(рецессивный </a:t>
            </a:r>
            <a:r>
              <a:rPr lang="ru-RU" dirty="0" err="1"/>
              <a:t>эпистаз</a:t>
            </a:r>
            <a:r>
              <a:rPr lang="ru-RU" dirty="0"/>
              <a:t>)</a:t>
            </a:r>
          </a:p>
          <a:p>
            <a:pPr eaLnBrk="1" hangingPunct="1"/>
            <a:r>
              <a:rPr lang="ru-RU" dirty="0"/>
              <a:t>Но во всех случаях это видоизменение расщепления </a:t>
            </a:r>
            <a:r>
              <a:rPr lang="ru-RU" b="1" dirty="0">
                <a:solidFill>
                  <a:srgbClr val="FF0000"/>
                </a:solidFill>
              </a:rPr>
              <a:t>9:3:3:1</a:t>
            </a:r>
          </a:p>
        </p:txBody>
      </p:sp>
    </p:spTree>
    <p:extLst>
      <p:ext uri="{BB962C8B-B14F-4D97-AF65-F5344CB8AC3E}">
        <p14:creationId xmlns:p14="http://schemas.microsoft.com/office/powerpoint/2010/main" val="17290162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z="4000" b="1" dirty="0">
                <a:solidFill>
                  <a:schemeClr val="accent2"/>
                </a:solidFill>
              </a:rPr>
              <a:t>Моногенные и полигенные признаки</a:t>
            </a:r>
          </a:p>
        </p:txBody>
      </p:sp>
      <p:sp>
        <p:nvSpPr>
          <p:cNvPr id="70660" name="Rectangle 3"/>
          <p:cNvSpPr>
            <a:spLocks noGrp="1" noChangeArrowheads="1"/>
          </p:cNvSpPr>
          <p:nvPr>
            <p:ph idx="1"/>
          </p:nvPr>
        </p:nvSpPr>
        <p:spPr>
          <a:xfrm>
            <a:off x="1424763" y="1600201"/>
            <a:ext cx="8786037" cy="4708525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ru-RU" sz="2400" dirty="0"/>
              <a:t>Фенотипические признаки по особенностям проявления бывают двух типов: </a:t>
            </a:r>
            <a:r>
              <a:rPr lang="ru-RU" sz="2400" b="1" dirty="0"/>
              <a:t>качественные </a:t>
            </a:r>
            <a:r>
              <a:rPr lang="ru-RU" sz="2400" dirty="0"/>
              <a:t>и </a:t>
            </a:r>
            <a:r>
              <a:rPr lang="ru-RU" sz="2400" b="1" dirty="0"/>
              <a:t>количественные</a:t>
            </a:r>
            <a:endParaRPr lang="ru-RU" sz="2400" dirty="0"/>
          </a:p>
          <a:p>
            <a:pPr eaLnBrk="1" hangingPunct="1">
              <a:lnSpc>
                <a:spcPct val="80000"/>
              </a:lnSpc>
            </a:pPr>
            <a:r>
              <a:rPr lang="ru-RU" sz="2400" b="1" dirty="0"/>
              <a:t>Качественные признаки </a:t>
            </a:r>
            <a:r>
              <a:rPr lang="ru-RU" sz="2400" dirty="0"/>
              <a:t>(</a:t>
            </a:r>
            <a:r>
              <a:rPr lang="ru-RU" sz="2400" b="1" dirty="0" err="1"/>
              <a:t>моногенные</a:t>
            </a:r>
            <a:r>
              <a:rPr lang="ru-RU" sz="2400" dirty="0"/>
              <a:t>) - это отчетливые признаки - развитие и проявление которых зависит от экспрессии генов одной </a:t>
            </a:r>
            <a:r>
              <a:rPr lang="ru-RU" sz="2400" dirty="0" err="1"/>
              <a:t>аллельнои</a:t>
            </a:r>
            <a:r>
              <a:rPr lang="ru-RU" sz="2400" dirty="0"/>
              <a:t> пары. Это </a:t>
            </a:r>
            <a:r>
              <a:rPr lang="ru-RU" sz="2400" b="1" dirty="0"/>
              <a:t>классические </a:t>
            </a:r>
            <a:r>
              <a:rPr lang="ru-RU" sz="2400" b="1" dirty="0" err="1"/>
              <a:t>менделевские</a:t>
            </a:r>
            <a:r>
              <a:rPr lang="ru-RU" sz="2400" b="1" dirty="0"/>
              <a:t> альтернативные признаки</a:t>
            </a:r>
            <a:r>
              <a:rPr lang="ru-RU" sz="2400" dirty="0"/>
              <a:t>. Эти признаки могут касаться </a:t>
            </a:r>
            <a:r>
              <a:rPr lang="ru-RU" sz="2400" b="1" dirty="0"/>
              <a:t>размера, цвета, структуры, пола и др</a:t>
            </a:r>
            <a:r>
              <a:rPr lang="ru-RU" sz="2400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b="1" dirty="0"/>
              <a:t>Количественные признаки </a:t>
            </a:r>
            <a:r>
              <a:rPr lang="ru-RU" sz="2400" dirty="0"/>
              <a:t>(</a:t>
            </a:r>
            <a:r>
              <a:rPr lang="ru-RU" sz="2400" b="1" dirty="0" err="1"/>
              <a:t>полигенные</a:t>
            </a:r>
            <a:r>
              <a:rPr lang="ru-RU" sz="2400" dirty="0"/>
              <a:t>) - это измеряемые признаки, которые не имеют двух четких альтернативных форм, демонстрируют </a:t>
            </a:r>
            <a:r>
              <a:rPr lang="ru-RU" sz="2400" b="1" dirty="0"/>
              <a:t>широкий спектр фенотипов</a:t>
            </a:r>
            <a:r>
              <a:rPr lang="ru-RU" sz="2400" dirty="0"/>
              <a:t>, имеющих много промежуточных форм. Они обычно </a:t>
            </a:r>
            <a:r>
              <a:rPr lang="ru-RU" sz="2400" b="1" dirty="0"/>
              <a:t>контролируются более чем одной парой генов</a:t>
            </a:r>
            <a:r>
              <a:rPr lang="ru-RU" sz="2400" dirty="0"/>
              <a:t> и </a:t>
            </a:r>
            <a:r>
              <a:rPr lang="ru-RU" sz="2400" b="1" dirty="0"/>
              <a:t>могут модифицироваться факторами окружающей среды</a:t>
            </a:r>
            <a:r>
              <a:rPr lang="ru-RU" sz="2400" dirty="0"/>
              <a:t>. 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dirty="0"/>
              <a:t>Количественные признаки включают </a:t>
            </a:r>
            <a:r>
              <a:rPr lang="ru-RU" sz="2400" b="1" dirty="0"/>
              <a:t>рост, вес, цвет кожи, размер органов, форма лица</a:t>
            </a:r>
            <a:r>
              <a:rPr lang="ru-RU" sz="2400" dirty="0"/>
              <a:t>, </a:t>
            </a:r>
            <a:r>
              <a:rPr lang="ru-RU" sz="2400" b="1" dirty="0"/>
              <a:t>восприимчивость к заболеваниям и др</a:t>
            </a:r>
            <a:r>
              <a:rPr lang="ru-RU" sz="24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763144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>
                <a:solidFill>
                  <a:srgbClr val="FF0000"/>
                </a:solidFill>
              </a:rPr>
              <a:t>Полимерия</a:t>
            </a:r>
          </a:p>
        </p:txBody>
      </p:sp>
      <p:sp>
        <p:nvSpPr>
          <p:cNvPr id="7168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ru-RU" b="1" dirty="0"/>
              <a:t>Полимерия </a:t>
            </a:r>
            <a:r>
              <a:rPr lang="ru-RU" dirty="0"/>
              <a:t>- обусловленность определенного признака несколькими парами неаллельных генов, обладающих одинаковым действием. Такие </a:t>
            </a:r>
            <a:r>
              <a:rPr lang="ru-RU" b="1" dirty="0"/>
              <a:t>гены называются полимерными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80384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2495600" y="476251"/>
            <a:ext cx="7715200" cy="5649913"/>
          </a:xfrm>
        </p:spPr>
        <p:txBody>
          <a:bodyPr/>
          <a:lstStyle/>
          <a:p>
            <a:pPr eaLnBrk="1" hangingPunct="1"/>
            <a:r>
              <a:rPr lang="ru-RU" dirty="0"/>
              <a:t>Шведский генетик </a:t>
            </a:r>
            <a:r>
              <a:rPr lang="ru-RU" dirty="0" err="1"/>
              <a:t>Нильсон-Эле</a:t>
            </a:r>
            <a:r>
              <a:rPr lang="ru-RU" dirty="0"/>
              <a:t> (1908) в скрещиваниях </a:t>
            </a:r>
            <a:r>
              <a:rPr lang="ru-RU" dirty="0" err="1"/>
              <a:t>пшениц</a:t>
            </a:r>
            <a:r>
              <a:rPr lang="ru-RU" dirty="0"/>
              <a:t> с красным и белым зерном в некоторых случаях в </a:t>
            </a: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uk-UA" dirty="0" err="1"/>
              <a:t>обнаружил</a:t>
            </a:r>
            <a:r>
              <a:rPr lang="uk-UA" dirty="0"/>
              <a:t> </a:t>
            </a:r>
            <a:r>
              <a:rPr lang="uk-UA" dirty="0" err="1"/>
              <a:t>ращепление</a:t>
            </a:r>
            <a:r>
              <a:rPr lang="uk-UA" dirty="0"/>
              <a:t> </a:t>
            </a:r>
            <a:r>
              <a:rPr lang="uk-UA" b="1" dirty="0">
                <a:solidFill>
                  <a:srgbClr val="FF0000"/>
                </a:solidFill>
              </a:rPr>
              <a:t>15</a:t>
            </a:r>
            <a:r>
              <a:rPr lang="uk-UA" dirty="0">
                <a:solidFill>
                  <a:srgbClr val="FF0000"/>
                </a:solidFill>
              </a:rPr>
              <a:t> </a:t>
            </a:r>
            <a:r>
              <a:rPr lang="uk-UA" dirty="0"/>
              <a:t>(</a:t>
            </a:r>
            <a:r>
              <a:rPr lang="uk-UA" dirty="0" err="1"/>
              <a:t>красных</a:t>
            </a:r>
            <a:r>
              <a:rPr lang="uk-UA" dirty="0"/>
              <a:t>) </a:t>
            </a:r>
            <a:r>
              <a:rPr lang="uk-UA" b="1" dirty="0">
                <a:solidFill>
                  <a:srgbClr val="FF0000"/>
                </a:solidFill>
              </a:rPr>
              <a:t>:1</a:t>
            </a:r>
            <a:r>
              <a:rPr lang="uk-UA" dirty="0"/>
              <a:t> (</a:t>
            </a:r>
            <a:r>
              <a:rPr lang="uk-UA" dirty="0" err="1"/>
              <a:t>неокрашенное</a:t>
            </a:r>
            <a:r>
              <a:rPr lang="uk-UA" dirty="0"/>
              <a:t>)</a:t>
            </a:r>
          </a:p>
          <a:p>
            <a:pPr eaLnBrk="1" hangingPunct="1"/>
            <a:r>
              <a:rPr lang="ru-RU" dirty="0"/>
              <a:t>Последующий анализ в </a:t>
            </a:r>
            <a:r>
              <a:rPr lang="en-US" dirty="0"/>
              <a:t>F</a:t>
            </a:r>
            <a:r>
              <a:rPr lang="ru-RU" dirty="0"/>
              <a:t>3</a:t>
            </a:r>
            <a:br>
              <a:rPr lang="ru-RU" dirty="0"/>
            </a:br>
            <a:r>
              <a:rPr lang="ru-RU" dirty="0"/>
              <a:t>показал, что растения с наиболее красной окраской и с чисто белой дальше не расщепляются</a:t>
            </a:r>
          </a:p>
          <a:p>
            <a:pPr eaLnBrk="1" hangingPunct="1"/>
            <a:r>
              <a:rPr lang="ru-RU" dirty="0"/>
              <a:t>Анализ	же промежуточных форм показал, что красная окраска определяется двумя доминантными неаллельными генами  </a:t>
            </a:r>
          </a:p>
        </p:txBody>
      </p:sp>
    </p:spTree>
    <p:extLst>
      <p:ext uri="{BB962C8B-B14F-4D97-AF65-F5344CB8AC3E}">
        <p14:creationId xmlns:p14="http://schemas.microsoft.com/office/powerpoint/2010/main" val="159333881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2639616" y="549275"/>
            <a:ext cx="7571184" cy="5576888"/>
          </a:xfrm>
        </p:spPr>
        <p:txBody>
          <a:bodyPr/>
          <a:lstStyle/>
          <a:p>
            <a:pPr eaLnBrk="1" hangingPunct="1"/>
            <a:r>
              <a:rPr lang="ru-RU" dirty="0"/>
              <a:t>Интенсивность окраски определяется числом доминантных аллелей, присутствующих в генотипе. Гены такого типа были названы </a:t>
            </a:r>
            <a:r>
              <a:rPr lang="ru-RU" b="1" i="1" dirty="0"/>
              <a:t>полимерными</a:t>
            </a:r>
            <a:r>
              <a:rPr lang="ru-RU" b="1" dirty="0"/>
              <a:t> </a:t>
            </a:r>
          </a:p>
          <a:p>
            <a:pPr eaLnBrk="1" hangingPunct="1"/>
            <a:r>
              <a:rPr lang="ru-RU" dirty="0"/>
              <a:t>Так как гены одинаково влияют на один и тот же признак, было принято обозначать их одной латинской буквой с указанием индекса для разных членов: А</a:t>
            </a:r>
            <a:r>
              <a:rPr lang="ru-RU" baseline="-25000" dirty="0"/>
              <a:t>1</a:t>
            </a:r>
            <a:r>
              <a:rPr lang="ru-RU" dirty="0"/>
              <a:t>, А</a:t>
            </a:r>
            <a:r>
              <a:rPr lang="ru-RU" baseline="-25000" dirty="0"/>
              <a:t>2</a:t>
            </a:r>
            <a:r>
              <a:rPr lang="ru-RU" dirty="0"/>
              <a:t>, А</a:t>
            </a:r>
            <a:r>
              <a:rPr lang="ru-RU" baseline="-25000" dirty="0"/>
              <a:t>3</a:t>
            </a:r>
            <a:r>
              <a:rPr lang="ru-RU" dirty="0"/>
              <a:t> и т.д.</a:t>
            </a:r>
          </a:p>
        </p:txBody>
      </p:sp>
    </p:spTree>
    <p:extLst>
      <p:ext uri="{BB962C8B-B14F-4D97-AF65-F5344CB8AC3E}">
        <p14:creationId xmlns:p14="http://schemas.microsoft.com/office/powerpoint/2010/main" val="46186691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>
          <a:xfrm>
            <a:off x="2351584" y="620713"/>
            <a:ext cx="7859216" cy="5505450"/>
          </a:xfrm>
        </p:spPr>
        <p:txBody>
          <a:bodyPr/>
          <a:lstStyle/>
          <a:p>
            <a:pPr eaLnBrk="1" hangingPunct="1"/>
            <a:r>
              <a:rPr lang="ru-RU" dirty="0"/>
              <a:t>Следовательно,	исходные родительские формы, давшие расщепление 15:1, имели генотипы </a:t>
            </a:r>
            <a:r>
              <a:rPr lang="ru-RU" b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А</a:t>
            </a:r>
            <a:r>
              <a:rPr lang="ru-RU" b="1" baseline="-25000" dirty="0"/>
              <a:t>2</a:t>
            </a:r>
            <a:r>
              <a:rPr lang="ru-RU" b="1" dirty="0"/>
              <a:t>А</a:t>
            </a:r>
            <a:r>
              <a:rPr lang="ru-RU" b="1" baseline="-25000" dirty="0"/>
              <a:t>2</a:t>
            </a:r>
            <a:r>
              <a:rPr lang="ru-RU" dirty="0"/>
              <a:t> и </a:t>
            </a:r>
            <a:r>
              <a:rPr lang="ru-RU" b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а</a:t>
            </a:r>
            <a:r>
              <a:rPr lang="ru-RU" b="1" baseline="-25000" dirty="0"/>
              <a:t>2</a:t>
            </a:r>
            <a:r>
              <a:rPr lang="ru-RU" b="1" dirty="0"/>
              <a:t>а</a:t>
            </a:r>
            <a:r>
              <a:rPr lang="ru-RU" b="1" baseline="-25000" dirty="0"/>
              <a:t>2</a:t>
            </a:r>
            <a:r>
              <a:rPr lang="ru-RU" b="1" dirty="0"/>
              <a:t> </a:t>
            </a:r>
          </a:p>
          <a:p>
            <a:pPr eaLnBrk="1" hangingPunct="1"/>
            <a:r>
              <a:rPr lang="ru-RU" dirty="0"/>
              <a:t>Гибрид первого поколения обладал генотипом </a:t>
            </a:r>
            <a:r>
              <a:rPr lang="ru-RU" b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А</a:t>
            </a:r>
            <a:r>
              <a:rPr lang="ru-RU" b="1" baseline="-25000" dirty="0"/>
              <a:t>2</a:t>
            </a:r>
            <a:r>
              <a:rPr lang="ru-RU" b="1" dirty="0"/>
              <a:t>а</a:t>
            </a:r>
            <a:r>
              <a:rPr lang="ru-RU" b="1" baseline="-25000" dirty="0"/>
              <a:t>2</a:t>
            </a:r>
          </a:p>
          <a:p>
            <a:pPr eaLnBrk="1" hangingPunct="1"/>
            <a:r>
              <a:rPr lang="ru-RU" dirty="0"/>
              <a:t>В </a:t>
            </a:r>
            <a:r>
              <a:rPr lang="en-US" dirty="0"/>
              <a:t>F</a:t>
            </a:r>
            <a:r>
              <a:rPr lang="en-US" baseline="-25000" dirty="0"/>
              <a:t>2</a:t>
            </a:r>
            <a:r>
              <a:rPr lang="en-US" dirty="0"/>
              <a:t>:</a:t>
            </a:r>
            <a:endParaRPr lang="ru-RU" dirty="0"/>
          </a:p>
          <a:p>
            <a:pPr lvl="1" eaLnBrk="1" hangingPunct="1"/>
            <a:r>
              <a:rPr lang="ru-RU" dirty="0"/>
              <a:t>1/16 </a:t>
            </a:r>
            <a:r>
              <a:rPr lang="ru-RU" b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А</a:t>
            </a:r>
            <a:r>
              <a:rPr lang="ru-RU" b="1" baseline="-25000" dirty="0"/>
              <a:t>2</a:t>
            </a:r>
            <a:r>
              <a:rPr lang="ru-RU" b="1" dirty="0"/>
              <a:t>А</a:t>
            </a:r>
            <a:r>
              <a:rPr lang="ru-RU" b="1" baseline="-25000" dirty="0"/>
              <a:t>2</a:t>
            </a:r>
            <a:r>
              <a:rPr lang="ru-RU" dirty="0"/>
              <a:t> – самая интенсивная окраска</a:t>
            </a:r>
          </a:p>
          <a:p>
            <a:pPr lvl="1" eaLnBrk="1" hangingPunct="1"/>
            <a:r>
              <a:rPr lang="ru-RU" dirty="0"/>
              <a:t>4/16 – три доминантных </a:t>
            </a:r>
            <a:r>
              <a:rPr lang="ru-RU" dirty="0" err="1"/>
              <a:t>аллеля</a:t>
            </a:r>
            <a:r>
              <a:rPr lang="ru-RU" dirty="0"/>
              <a:t> </a:t>
            </a:r>
            <a:r>
              <a:rPr lang="ru-RU" b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А</a:t>
            </a:r>
            <a:r>
              <a:rPr lang="ru-RU" b="1" baseline="-25000" dirty="0"/>
              <a:t>2</a:t>
            </a:r>
            <a:r>
              <a:rPr lang="ru-RU" b="1" dirty="0"/>
              <a:t>а</a:t>
            </a:r>
            <a:r>
              <a:rPr lang="ru-RU" b="1" baseline="-25000" dirty="0"/>
              <a:t>2</a:t>
            </a:r>
          </a:p>
          <a:p>
            <a:pPr lvl="1" eaLnBrk="1" hangingPunct="1"/>
            <a:r>
              <a:rPr lang="ru-RU" dirty="0"/>
              <a:t>6/16 – два доминантных гена </a:t>
            </a:r>
            <a:r>
              <a:rPr lang="ru-RU" b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А</a:t>
            </a:r>
            <a:r>
              <a:rPr lang="ru-RU" b="1" baseline="-25000" dirty="0"/>
              <a:t>2</a:t>
            </a:r>
            <a:r>
              <a:rPr lang="ru-RU" b="1" dirty="0"/>
              <a:t>а</a:t>
            </a:r>
            <a:r>
              <a:rPr lang="ru-RU" b="1" baseline="-25000" dirty="0"/>
              <a:t>2</a:t>
            </a:r>
          </a:p>
          <a:p>
            <a:pPr lvl="1" eaLnBrk="1" hangingPunct="1"/>
            <a:r>
              <a:rPr lang="ru-RU" dirty="0"/>
              <a:t>4/16 – один доминантный аллель </a:t>
            </a:r>
            <a:r>
              <a:rPr lang="ru-RU" b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а</a:t>
            </a:r>
            <a:r>
              <a:rPr lang="ru-RU" b="1" baseline="-25000" dirty="0"/>
              <a:t>2</a:t>
            </a:r>
            <a:r>
              <a:rPr lang="ru-RU" b="1" dirty="0"/>
              <a:t>а</a:t>
            </a:r>
            <a:r>
              <a:rPr lang="ru-RU" b="1" baseline="-25000" dirty="0"/>
              <a:t>2</a:t>
            </a:r>
          </a:p>
          <a:p>
            <a:pPr lvl="1" eaLnBrk="1" hangingPunct="1"/>
            <a:r>
              <a:rPr lang="ru-RU" dirty="0"/>
              <a:t>1/16 –</a:t>
            </a:r>
            <a:r>
              <a:rPr lang="ru-RU" b="1" dirty="0"/>
              <a:t> </a:t>
            </a:r>
            <a:r>
              <a:rPr lang="ru-RU" dirty="0"/>
              <a:t>только рецессивные аллели </a:t>
            </a:r>
            <a:r>
              <a:rPr lang="ru-RU" b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а</a:t>
            </a:r>
            <a:r>
              <a:rPr lang="ru-RU" b="1" baseline="-25000" dirty="0"/>
              <a:t>1</a:t>
            </a:r>
            <a:r>
              <a:rPr lang="ru-RU" b="1" dirty="0"/>
              <a:t>а</a:t>
            </a:r>
            <a:r>
              <a:rPr lang="ru-RU" b="1" baseline="-25000" dirty="0"/>
              <a:t>2</a:t>
            </a:r>
            <a:r>
              <a:rPr lang="ru-RU" b="1" dirty="0"/>
              <a:t>а</a:t>
            </a:r>
            <a:r>
              <a:rPr lang="ru-RU" b="1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9088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2639616" y="1052513"/>
            <a:ext cx="7571184" cy="50736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i="1" dirty="0"/>
              <a:t>Если число доминантных аллелей влияет на степень выраженности признака, полимерия   именуется  </a:t>
            </a:r>
            <a:r>
              <a:rPr lang="ru-RU" b="1" i="1" dirty="0"/>
              <a:t>кумулятивной</a:t>
            </a:r>
            <a:endParaRPr lang="ru-RU" dirty="0"/>
          </a:p>
          <a:p>
            <a:pPr eaLnBrk="1" hangingPunct="1">
              <a:lnSpc>
                <a:spcPct val="90000"/>
              </a:lnSpc>
            </a:pPr>
            <a:r>
              <a:rPr lang="ru-RU" dirty="0"/>
              <a:t>Чем больше доминантных аллелей, тем более интенсивно выражен признак</a:t>
            </a:r>
          </a:p>
          <a:p>
            <a:pPr eaLnBrk="1" hangingPunct="1">
              <a:lnSpc>
                <a:spcPct val="90000"/>
              </a:lnSpc>
            </a:pPr>
            <a:r>
              <a:rPr lang="ru-RU" b="1" dirty="0"/>
              <a:t>По типу кумулятивной полимерии </a:t>
            </a:r>
            <a:r>
              <a:rPr lang="ru-RU" dirty="0"/>
              <a:t>обычно наследуются количественные признаки: </a:t>
            </a:r>
            <a:r>
              <a:rPr lang="ru-RU" b="1" dirty="0"/>
              <a:t>цвет кожи, цвет волос, рост</a:t>
            </a:r>
            <a:r>
              <a:rPr lang="ru-RU" dirty="0"/>
              <a:t>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390051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>
          <a:xfrm>
            <a:off x="2639616" y="116632"/>
            <a:ext cx="7582297" cy="30241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/>
              <a:t>По типу </a:t>
            </a:r>
            <a:r>
              <a:rPr lang="ru-RU" sz="2400" dirty="0" err="1"/>
              <a:t>полимерых</a:t>
            </a:r>
            <a:r>
              <a:rPr lang="ru-RU" sz="2400" dirty="0"/>
              <a:t> генов наследуется пигментация кожи у человека. Например, в потомстве у чернокожего и белой женщины рождаются дети с промежуточным цветом кожи - мулаты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/>
              <a:t>У супружеской пары мулатов рождаются дети, по цвету кожи всех типов окраски, от черной до белой, что определяется комбинацией двух пар аллелей полимерных генов </a:t>
            </a:r>
          </a:p>
        </p:txBody>
      </p:sp>
      <p:grpSp>
        <p:nvGrpSpPr>
          <p:cNvPr id="76804" name="Group 7"/>
          <p:cNvGrpSpPr>
            <a:grpSpLocks/>
          </p:cNvGrpSpPr>
          <p:nvPr/>
        </p:nvGrpSpPr>
        <p:grpSpPr bwMode="auto">
          <a:xfrm>
            <a:off x="2495927" y="2996952"/>
            <a:ext cx="8172074" cy="3556248"/>
            <a:chOff x="618" y="2160"/>
            <a:chExt cx="4485" cy="1968"/>
          </a:xfrm>
        </p:grpSpPr>
        <p:pic>
          <p:nvPicPr>
            <p:cNvPr id="76805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18" y="2160"/>
              <a:ext cx="4485" cy="19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6806" name="Text Box 5"/>
            <p:cNvSpPr txBox="1">
              <a:spLocks noChangeArrowheads="1"/>
            </p:cNvSpPr>
            <p:nvPr/>
          </p:nvSpPr>
          <p:spPr bwMode="auto">
            <a:xfrm>
              <a:off x="2064" y="2341"/>
              <a:ext cx="805" cy="2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Times New Roman" pitchFamily="18" charset="0"/>
                </a:rPr>
                <a:t>чернокожий</a:t>
              </a:r>
            </a:p>
          </p:txBody>
        </p:sp>
        <p:sp>
          <p:nvSpPr>
            <p:cNvPr id="76807" name="Text Box 6"/>
            <p:cNvSpPr txBox="1">
              <a:spLocks noChangeArrowheads="1"/>
            </p:cNvSpPr>
            <p:nvPr/>
          </p:nvSpPr>
          <p:spPr bwMode="auto">
            <a:xfrm>
              <a:off x="657" y="3879"/>
              <a:ext cx="788" cy="20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ru-RU" b="1">
                  <a:latin typeface="Times New Roman" pitchFamily="18" charset="0"/>
                </a:rPr>
                <a:t>чернокожие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5035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/>
          <p:cNvSpPr>
            <a:spLocks noGrp="1" noChangeArrowheads="1"/>
          </p:cNvSpPr>
          <p:nvPr>
            <p:ph idx="1"/>
          </p:nvPr>
        </p:nvSpPr>
        <p:spPr>
          <a:xfrm>
            <a:off x="2639616" y="692151"/>
            <a:ext cx="7571184" cy="5434013"/>
          </a:xfrm>
        </p:spPr>
        <p:txBody>
          <a:bodyPr/>
          <a:lstStyle/>
          <a:p>
            <a:pPr eaLnBrk="1" hangingPunct="1"/>
            <a:r>
              <a:rPr lang="ru-RU" dirty="0"/>
              <a:t>Цвет кожи и волос человека, а также цвет радужной оболочки глаз обеспечивает пигмент меланин. </a:t>
            </a:r>
          </a:p>
          <a:p>
            <a:pPr eaLnBrk="1" hangingPunct="1"/>
            <a:r>
              <a:rPr lang="ru-RU" dirty="0"/>
              <a:t>Существует два типа меланинов: </a:t>
            </a:r>
            <a:r>
              <a:rPr lang="ru-RU" b="1" dirty="0" err="1">
                <a:solidFill>
                  <a:srgbClr val="996633"/>
                </a:solidFill>
              </a:rPr>
              <a:t>эумеланин</a:t>
            </a:r>
            <a:r>
              <a:rPr lang="ru-RU" b="1" dirty="0">
                <a:solidFill>
                  <a:srgbClr val="996633"/>
                </a:solidFill>
              </a:rPr>
              <a:t> </a:t>
            </a:r>
            <a:r>
              <a:rPr lang="ru-RU" dirty="0"/>
              <a:t>(черный и темно-коричневый) и </a:t>
            </a:r>
            <a:r>
              <a:rPr lang="ru-RU" b="1" dirty="0" err="1">
                <a:solidFill>
                  <a:srgbClr val="FFCC00"/>
                </a:solidFill>
              </a:rPr>
              <a:t>феумеланин</a:t>
            </a:r>
            <a:r>
              <a:rPr lang="ru-RU" b="1" dirty="0"/>
              <a:t> </a:t>
            </a:r>
            <a:r>
              <a:rPr lang="ru-RU" dirty="0"/>
              <a:t>(желтый и     рыжий).  </a:t>
            </a:r>
          </a:p>
        </p:txBody>
      </p:sp>
    </p:spTree>
    <p:extLst>
      <p:ext uri="{BB962C8B-B14F-4D97-AF65-F5344CB8AC3E}">
        <p14:creationId xmlns:p14="http://schemas.microsoft.com/office/powerpoint/2010/main" val="184165326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>
          <a:xfrm>
            <a:off x="2567608" y="620713"/>
            <a:ext cx="7643192" cy="55054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dirty="0"/>
              <a:t>Все цвета волос</a:t>
            </a:r>
            <a:r>
              <a:rPr lang="ru-RU" dirty="0"/>
              <a:t>, за исключением рыжих, составляют непрерывный ряд от темного до светлого (соответственно уменьшению концентрации меланина) и </a:t>
            </a:r>
            <a:r>
              <a:rPr lang="ru-RU" b="1" dirty="0"/>
              <a:t>наследуются </a:t>
            </a:r>
            <a:r>
              <a:rPr lang="ru-RU" b="1" dirty="0" err="1"/>
              <a:t>полигенно</a:t>
            </a:r>
            <a:r>
              <a:rPr lang="ru-RU" b="1" dirty="0"/>
              <a:t> по типу кумулятивной полимерии </a:t>
            </a:r>
          </a:p>
          <a:p>
            <a:pPr eaLnBrk="1" hangingPunct="1">
              <a:lnSpc>
                <a:spcPct val="90000"/>
              </a:lnSpc>
            </a:pPr>
            <a:r>
              <a:rPr lang="ru-RU" dirty="0"/>
              <a:t>Эти различия обусловлены количественными изменениями в содержании </a:t>
            </a:r>
            <a:r>
              <a:rPr lang="ru-RU" dirty="0" err="1"/>
              <a:t>эумеланина</a:t>
            </a:r>
            <a:endParaRPr lang="ru-RU" dirty="0"/>
          </a:p>
          <a:p>
            <a:pPr eaLnBrk="1" hangingPunct="1">
              <a:lnSpc>
                <a:spcPct val="90000"/>
              </a:lnSpc>
            </a:pPr>
            <a:r>
              <a:rPr lang="ru-RU" dirty="0"/>
              <a:t>Цвет рыжих волос зависит от наличия </a:t>
            </a:r>
            <a:r>
              <a:rPr lang="ru-RU" dirty="0" err="1"/>
              <a:t>феумеланина</a:t>
            </a:r>
            <a:endParaRPr lang="ru-RU" dirty="0"/>
          </a:p>
          <a:p>
            <a:pPr eaLnBrk="1" hangingPunct="1">
              <a:lnSpc>
                <a:spcPct val="90000"/>
              </a:lnSpc>
            </a:pPr>
            <a:r>
              <a:rPr lang="ru-RU" dirty="0"/>
              <a:t>Окраска волос обычно меняется с возрастом и стабилизируется с наступлением половой зрелости </a:t>
            </a:r>
          </a:p>
        </p:txBody>
      </p:sp>
    </p:spTree>
    <p:extLst>
      <p:ext uri="{BB962C8B-B14F-4D97-AF65-F5344CB8AC3E}">
        <p14:creationId xmlns:p14="http://schemas.microsoft.com/office/powerpoint/2010/main" val="3549998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725770" y="1094704"/>
            <a:ext cx="827663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Генотип в процессе онтогенеза выполняет две функции: 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во-первых, типизирует;</a:t>
            </a:r>
          </a:p>
          <a:p>
            <a:pPr algn="just"/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индивидуализирует развитие.</a:t>
            </a:r>
          </a:p>
        </p:txBody>
      </p:sp>
    </p:spTree>
    <p:extLst>
      <p:ext uri="{BB962C8B-B14F-4D97-AF65-F5344CB8AC3E}">
        <p14:creationId xmlns:p14="http://schemas.microsoft.com/office/powerpoint/2010/main" val="117412324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b="1" dirty="0">
                <a:solidFill>
                  <a:srgbClr val="FF0000"/>
                </a:solidFill>
              </a:rPr>
              <a:t>Эффект положения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idx="1"/>
          </p:nvPr>
        </p:nvSpPr>
        <p:spPr>
          <a:xfrm>
            <a:off x="2495601" y="1600200"/>
            <a:ext cx="4957713" cy="5257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sz="2000" b="1" dirty="0"/>
              <a:t>Эффект положения </a:t>
            </a:r>
            <a:r>
              <a:rPr lang="ru-RU" sz="2000" dirty="0"/>
              <a:t>— взаимное </a:t>
            </a:r>
            <a:r>
              <a:rPr lang="ru-RU" sz="2400" dirty="0"/>
              <a:t>влияние генов одной хромосомы, занимающих ее близлежащие локусы. </a:t>
            </a:r>
          </a:p>
          <a:p>
            <a:pPr eaLnBrk="1" hangingPunct="1"/>
            <a:r>
              <a:rPr lang="ru-RU" sz="2400" dirty="0"/>
              <a:t>Антиген «резус-фактор» (</a:t>
            </a:r>
            <a:r>
              <a:rPr lang="en-US" sz="2400" dirty="0" err="1"/>
              <a:t>Rh</a:t>
            </a:r>
            <a:r>
              <a:rPr lang="en-US" sz="2400" dirty="0"/>
              <a:t>+)</a:t>
            </a:r>
            <a:r>
              <a:rPr lang="ru-RU" sz="2400" dirty="0"/>
              <a:t> обусловлен действием трех генов </a:t>
            </a:r>
            <a:r>
              <a:rPr lang="en-US" sz="2400" dirty="0"/>
              <a:t>C, D, E.</a:t>
            </a:r>
            <a:r>
              <a:rPr lang="ru-RU" sz="2400" dirty="0"/>
              <a:t> </a:t>
            </a:r>
          </a:p>
          <a:p>
            <a:pPr eaLnBrk="1" hangingPunct="1"/>
            <a:r>
              <a:rPr lang="ru-RU" sz="2400" dirty="0"/>
              <a:t>При одинаковом генотипе </a:t>
            </a:r>
            <a:r>
              <a:rPr lang="en-US" sz="2400" dirty="0" err="1"/>
              <a:t>CcDDEe</a:t>
            </a:r>
            <a:r>
              <a:rPr lang="ru-RU" sz="2400" dirty="0"/>
              <a:t>, но разном взаимном расположении генов в хромосомах синтезируется разное количество антигена: </a:t>
            </a:r>
            <a:endParaRPr lang="en-US" sz="2400" dirty="0"/>
          </a:p>
          <a:p>
            <a:pPr eaLnBrk="1" hangingPunct="1">
              <a:buFontTx/>
              <a:buNone/>
            </a:pPr>
            <a:r>
              <a:rPr lang="en-US" sz="2400" b="1" dirty="0">
                <a:solidFill>
                  <a:srgbClr val="FF0000"/>
                </a:solidFill>
              </a:rPr>
              <a:t>     </a:t>
            </a:r>
            <a:r>
              <a:rPr lang="ru-RU" sz="2400" b="1" dirty="0">
                <a:solidFill>
                  <a:srgbClr val="FF0000"/>
                </a:solidFill>
              </a:rPr>
              <a:t>С</a:t>
            </a:r>
            <a:r>
              <a:rPr lang="en-US" sz="2400" b="1" dirty="0">
                <a:solidFill>
                  <a:srgbClr val="FF0000"/>
                </a:solidFill>
              </a:rPr>
              <a:t>DE</a:t>
            </a:r>
            <a:r>
              <a:rPr lang="uk-UA" sz="2400" b="1" dirty="0">
                <a:solidFill>
                  <a:srgbClr val="FF0000"/>
                </a:solidFill>
              </a:rPr>
              <a:t>/с</a:t>
            </a:r>
            <a:r>
              <a:rPr lang="en-US" sz="2400" b="1" dirty="0">
                <a:solidFill>
                  <a:srgbClr val="FF0000"/>
                </a:solidFill>
              </a:rPr>
              <a:t>De </a:t>
            </a:r>
            <a:r>
              <a:rPr lang="en-US" sz="2400" dirty="0"/>
              <a:t>– </a:t>
            </a:r>
            <a:r>
              <a:rPr lang="ru-RU" sz="2400" dirty="0"/>
              <a:t>много антигена Е, но мало С; </a:t>
            </a:r>
            <a:r>
              <a:rPr lang="ru-RU" sz="2400" b="1" dirty="0">
                <a:solidFill>
                  <a:srgbClr val="FF0000"/>
                </a:solidFill>
              </a:rPr>
              <a:t>С</a:t>
            </a:r>
            <a:r>
              <a:rPr lang="en-US" sz="2400" b="1" dirty="0">
                <a:solidFill>
                  <a:srgbClr val="FF0000"/>
                </a:solidFill>
              </a:rPr>
              <a:t>D</a:t>
            </a:r>
            <a:r>
              <a:rPr lang="ru-RU" sz="2400" b="1" dirty="0">
                <a:solidFill>
                  <a:srgbClr val="FF0000"/>
                </a:solidFill>
              </a:rPr>
              <a:t>е</a:t>
            </a:r>
            <a:r>
              <a:rPr lang="uk-UA" sz="2400" b="1" dirty="0">
                <a:solidFill>
                  <a:srgbClr val="FF0000"/>
                </a:solidFill>
              </a:rPr>
              <a:t>/с</a:t>
            </a:r>
            <a:r>
              <a:rPr lang="en-US" sz="2400" b="1" dirty="0">
                <a:solidFill>
                  <a:srgbClr val="FF0000"/>
                </a:solidFill>
              </a:rPr>
              <a:t>DE </a:t>
            </a:r>
            <a:r>
              <a:rPr lang="en-US" sz="2400" dirty="0"/>
              <a:t>– </a:t>
            </a:r>
            <a:r>
              <a:rPr lang="ru-RU" sz="2400" dirty="0"/>
              <a:t>наоборот, мало Е и много С.</a:t>
            </a:r>
            <a:r>
              <a:rPr lang="en-US" sz="2400" dirty="0"/>
              <a:t> </a:t>
            </a:r>
            <a:endParaRPr lang="ru-RU" sz="2400" dirty="0"/>
          </a:p>
        </p:txBody>
      </p:sp>
      <p:grpSp>
        <p:nvGrpSpPr>
          <p:cNvPr id="79877" name="Группа 17"/>
          <p:cNvGrpSpPr>
            <a:grpSpLocks/>
          </p:cNvGrpSpPr>
          <p:nvPr/>
        </p:nvGrpSpPr>
        <p:grpSpPr bwMode="auto">
          <a:xfrm>
            <a:off x="7453313" y="2643189"/>
            <a:ext cx="1428750" cy="2357437"/>
            <a:chOff x="5929322" y="2643182"/>
            <a:chExt cx="1428760" cy="2357454"/>
          </a:xfrm>
        </p:grpSpPr>
        <p:grpSp>
          <p:nvGrpSpPr>
            <p:cNvPr id="79892" name="Группа 8"/>
            <p:cNvGrpSpPr>
              <a:grpSpLocks/>
            </p:cNvGrpSpPr>
            <p:nvPr/>
          </p:nvGrpSpPr>
          <p:grpSpPr bwMode="auto">
            <a:xfrm>
              <a:off x="6215074" y="2643182"/>
              <a:ext cx="285752" cy="2357454"/>
              <a:chOff x="6572264" y="1714488"/>
              <a:chExt cx="285752" cy="2357454"/>
            </a:xfrm>
          </p:grpSpPr>
          <p:sp>
            <p:nvSpPr>
              <p:cNvPr id="5" name="Прямоугольник 4"/>
              <p:cNvSpPr/>
              <p:nvPr/>
            </p:nvSpPr>
            <p:spPr bwMode="auto">
              <a:xfrm>
                <a:off x="6572264" y="1714488"/>
                <a:ext cx="285752" cy="2357454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902" name="Прямоугольник 5"/>
              <p:cNvSpPr>
                <a:spLocks noChangeArrowheads="1"/>
              </p:cNvSpPr>
              <p:nvPr/>
            </p:nvSpPr>
            <p:spPr bwMode="auto">
              <a:xfrm>
                <a:off x="6572264" y="2000240"/>
                <a:ext cx="285752" cy="142876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03" name="Прямоугольник 6"/>
              <p:cNvSpPr>
                <a:spLocks noChangeArrowheads="1"/>
              </p:cNvSpPr>
              <p:nvPr/>
            </p:nvSpPr>
            <p:spPr bwMode="auto">
              <a:xfrm>
                <a:off x="6572264" y="2786058"/>
                <a:ext cx="285752" cy="142876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04" name="Прямоугольник 7"/>
              <p:cNvSpPr>
                <a:spLocks noChangeArrowheads="1"/>
              </p:cNvSpPr>
              <p:nvPr/>
            </p:nvSpPr>
            <p:spPr bwMode="auto">
              <a:xfrm>
                <a:off x="6572264" y="3571876"/>
                <a:ext cx="285752" cy="142876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893" name="Группа 9"/>
            <p:cNvGrpSpPr>
              <a:grpSpLocks/>
            </p:cNvGrpSpPr>
            <p:nvPr/>
          </p:nvGrpSpPr>
          <p:grpSpPr bwMode="auto">
            <a:xfrm>
              <a:off x="6643702" y="2643182"/>
              <a:ext cx="285752" cy="2357454"/>
              <a:chOff x="6572264" y="1714488"/>
              <a:chExt cx="285752" cy="2357454"/>
            </a:xfrm>
          </p:grpSpPr>
          <p:sp>
            <p:nvSpPr>
              <p:cNvPr id="11" name="Прямоугольник 10"/>
              <p:cNvSpPr/>
              <p:nvPr/>
            </p:nvSpPr>
            <p:spPr bwMode="auto">
              <a:xfrm>
                <a:off x="6572264" y="1714488"/>
                <a:ext cx="285752" cy="2357454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898" name="Прямоугольник 11"/>
              <p:cNvSpPr>
                <a:spLocks noChangeArrowheads="1"/>
              </p:cNvSpPr>
              <p:nvPr/>
            </p:nvSpPr>
            <p:spPr bwMode="auto">
              <a:xfrm>
                <a:off x="6572264" y="2000240"/>
                <a:ext cx="285752" cy="142876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99" name="Прямоугольник 12"/>
              <p:cNvSpPr>
                <a:spLocks noChangeArrowheads="1"/>
              </p:cNvSpPr>
              <p:nvPr/>
            </p:nvSpPr>
            <p:spPr bwMode="auto">
              <a:xfrm>
                <a:off x="6572264" y="2786058"/>
                <a:ext cx="285752" cy="142876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900" name="Прямоугольник 13"/>
              <p:cNvSpPr>
                <a:spLocks noChangeArrowheads="1"/>
              </p:cNvSpPr>
              <p:nvPr/>
            </p:nvSpPr>
            <p:spPr bwMode="auto">
              <a:xfrm>
                <a:off x="6572264" y="3571876"/>
                <a:ext cx="285752" cy="142876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9894" name="TextBox 14"/>
            <p:cNvSpPr txBox="1">
              <a:spLocks noChangeArrowheads="1"/>
            </p:cNvSpPr>
            <p:nvPr/>
          </p:nvSpPr>
          <p:spPr bwMode="auto">
            <a:xfrm>
              <a:off x="5929322" y="2857497"/>
              <a:ext cx="135732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b="1">
                  <a:solidFill>
                    <a:srgbClr val="FF0000"/>
                  </a:solidFill>
                </a:rPr>
                <a:t>С</a:t>
              </a:r>
              <a:r>
                <a:rPr lang="ru-RU"/>
                <a:t>             </a:t>
              </a:r>
              <a:r>
                <a:rPr lang="ru-RU" b="1">
                  <a:solidFill>
                    <a:srgbClr val="FF0000"/>
                  </a:solidFill>
                </a:rPr>
                <a:t>с</a:t>
              </a:r>
            </a:p>
          </p:txBody>
        </p:sp>
        <p:sp>
          <p:nvSpPr>
            <p:cNvPr id="79895" name="TextBox 15"/>
            <p:cNvSpPr txBox="1">
              <a:spLocks noChangeArrowheads="1"/>
            </p:cNvSpPr>
            <p:nvPr/>
          </p:nvSpPr>
          <p:spPr bwMode="auto">
            <a:xfrm>
              <a:off x="5929322" y="3571876"/>
              <a:ext cx="1428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D</a:t>
              </a:r>
              <a:r>
                <a:rPr lang="ru-RU" b="1"/>
                <a:t>             </a:t>
              </a:r>
              <a:r>
                <a:rPr lang="en-US" b="1"/>
                <a:t>D</a:t>
              </a:r>
              <a:endParaRPr lang="ru-RU" b="1"/>
            </a:p>
          </p:txBody>
        </p:sp>
        <p:sp>
          <p:nvSpPr>
            <p:cNvPr id="79896" name="TextBox 16"/>
            <p:cNvSpPr txBox="1">
              <a:spLocks noChangeArrowheads="1"/>
            </p:cNvSpPr>
            <p:nvPr/>
          </p:nvSpPr>
          <p:spPr bwMode="auto">
            <a:xfrm>
              <a:off x="5929322" y="4357694"/>
              <a:ext cx="13003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E</a:t>
              </a:r>
              <a:r>
                <a:rPr lang="ru-RU" b="1"/>
                <a:t>             </a:t>
              </a:r>
              <a:r>
                <a:rPr lang="en-US" b="1"/>
                <a:t>e</a:t>
              </a:r>
              <a:endParaRPr lang="ru-RU" b="1"/>
            </a:p>
          </p:txBody>
        </p:sp>
      </p:grpSp>
      <p:grpSp>
        <p:nvGrpSpPr>
          <p:cNvPr id="79878" name="Группа 18"/>
          <p:cNvGrpSpPr>
            <a:grpSpLocks/>
          </p:cNvGrpSpPr>
          <p:nvPr/>
        </p:nvGrpSpPr>
        <p:grpSpPr bwMode="auto">
          <a:xfrm>
            <a:off x="8882064" y="2643189"/>
            <a:ext cx="1500187" cy="2357437"/>
            <a:chOff x="5929322" y="2643182"/>
            <a:chExt cx="1500198" cy="2357454"/>
          </a:xfrm>
        </p:grpSpPr>
        <p:grpSp>
          <p:nvGrpSpPr>
            <p:cNvPr id="79879" name="Группа 8"/>
            <p:cNvGrpSpPr>
              <a:grpSpLocks/>
            </p:cNvGrpSpPr>
            <p:nvPr/>
          </p:nvGrpSpPr>
          <p:grpSpPr bwMode="auto">
            <a:xfrm>
              <a:off x="6215074" y="2643182"/>
              <a:ext cx="285752" cy="2357454"/>
              <a:chOff x="6572264" y="1714488"/>
              <a:chExt cx="285752" cy="2357454"/>
            </a:xfrm>
          </p:grpSpPr>
          <p:sp>
            <p:nvSpPr>
              <p:cNvPr id="29" name="Прямоугольник 28"/>
              <p:cNvSpPr/>
              <p:nvPr/>
            </p:nvSpPr>
            <p:spPr bwMode="auto">
              <a:xfrm>
                <a:off x="6572264" y="1714488"/>
                <a:ext cx="285752" cy="2357454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889" name="Прямоугольник 29"/>
              <p:cNvSpPr>
                <a:spLocks noChangeArrowheads="1"/>
              </p:cNvSpPr>
              <p:nvPr/>
            </p:nvSpPr>
            <p:spPr bwMode="auto">
              <a:xfrm>
                <a:off x="6572264" y="2000240"/>
                <a:ext cx="285752" cy="142876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90" name="Прямоугольник 30"/>
              <p:cNvSpPr>
                <a:spLocks noChangeArrowheads="1"/>
              </p:cNvSpPr>
              <p:nvPr/>
            </p:nvSpPr>
            <p:spPr bwMode="auto">
              <a:xfrm>
                <a:off x="6572264" y="2786058"/>
                <a:ext cx="285752" cy="142876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91" name="Прямоугольник 31"/>
              <p:cNvSpPr>
                <a:spLocks noChangeArrowheads="1"/>
              </p:cNvSpPr>
              <p:nvPr/>
            </p:nvSpPr>
            <p:spPr bwMode="auto">
              <a:xfrm>
                <a:off x="6572264" y="3571876"/>
                <a:ext cx="285752" cy="142876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9880" name="Группа 9"/>
            <p:cNvGrpSpPr>
              <a:grpSpLocks/>
            </p:cNvGrpSpPr>
            <p:nvPr/>
          </p:nvGrpSpPr>
          <p:grpSpPr bwMode="auto">
            <a:xfrm>
              <a:off x="6643702" y="2643182"/>
              <a:ext cx="285752" cy="2357454"/>
              <a:chOff x="6572264" y="1714488"/>
              <a:chExt cx="285752" cy="2357454"/>
            </a:xfrm>
          </p:grpSpPr>
          <p:sp>
            <p:nvSpPr>
              <p:cNvPr id="25" name="Прямоугольник 24"/>
              <p:cNvSpPr/>
              <p:nvPr/>
            </p:nvSpPr>
            <p:spPr bwMode="auto">
              <a:xfrm>
                <a:off x="6572264" y="1714488"/>
                <a:ext cx="285752" cy="2357454"/>
              </a:xfrm>
              <a:prstGeom prst="rect">
                <a:avLst/>
              </a:prstGeom>
              <a:solidFill>
                <a:schemeClr val="accent5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79885" name="Прямоугольник 25"/>
              <p:cNvSpPr>
                <a:spLocks noChangeArrowheads="1"/>
              </p:cNvSpPr>
              <p:nvPr/>
            </p:nvSpPr>
            <p:spPr bwMode="auto">
              <a:xfrm>
                <a:off x="6572264" y="2000240"/>
                <a:ext cx="285752" cy="142876"/>
              </a:xfrm>
              <a:prstGeom prst="rect">
                <a:avLst/>
              </a:prstGeom>
              <a:solidFill>
                <a:schemeClr val="tx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86" name="Прямоугольник 26"/>
              <p:cNvSpPr>
                <a:spLocks noChangeArrowheads="1"/>
              </p:cNvSpPr>
              <p:nvPr/>
            </p:nvSpPr>
            <p:spPr bwMode="auto">
              <a:xfrm>
                <a:off x="6572264" y="2786058"/>
                <a:ext cx="285752" cy="142876"/>
              </a:xfrm>
              <a:prstGeom prst="rect">
                <a:avLst/>
              </a:prstGeom>
              <a:solidFill>
                <a:srgbClr val="FFFF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79887" name="Прямоугольник 27"/>
              <p:cNvSpPr>
                <a:spLocks noChangeArrowheads="1"/>
              </p:cNvSpPr>
              <p:nvPr/>
            </p:nvSpPr>
            <p:spPr bwMode="auto">
              <a:xfrm>
                <a:off x="6572264" y="3571876"/>
                <a:ext cx="285752" cy="142876"/>
              </a:xfrm>
              <a:prstGeom prst="rect">
                <a:avLst/>
              </a:prstGeom>
              <a:solidFill>
                <a:srgbClr val="FF0000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79881" name="TextBox 21"/>
            <p:cNvSpPr txBox="1">
              <a:spLocks noChangeArrowheads="1"/>
            </p:cNvSpPr>
            <p:nvPr/>
          </p:nvSpPr>
          <p:spPr bwMode="auto">
            <a:xfrm>
              <a:off x="5929322" y="2857497"/>
              <a:ext cx="150019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>
                  <a:solidFill>
                    <a:srgbClr val="FF0000"/>
                  </a:solidFill>
                </a:rPr>
                <a:t>c</a:t>
              </a:r>
              <a:r>
                <a:rPr lang="ru-RU"/>
                <a:t>             </a:t>
              </a:r>
              <a:r>
                <a:rPr lang="en-US"/>
                <a:t> </a:t>
              </a:r>
              <a:r>
                <a:rPr lang="en-US" b="1">
                  <a:solidFill>
                    <a:srgbClr val="FF0000"/>
                  </a:solidFill>
                </a:rPr>
                <a:t>C</a:t>
              </a:r>
              <a:endParaRPr lang="ru-RU" b="1">
                <a:solidFill>
                  <a:srgbClr val="FF0000"/>
                </a:solidFill>
              </a:endParaRPr>
            </a:p>
          </p:txBody>
        </p:sp>
        <p:sp>
          <p:nvSpPr>
            <p:cNvPr id="79882" name="TextBox 22"/>
            <p:cNvSpPr txBox="1">
              <a:spLocks noChangeArrowheads="1"/>
            </p:cNvSpPr>
            <p:nvPr/>
          </p:nvSpPr>
          <p:spPr bwMode="auto">
            <a:xfrm>
              <a:off x="5929322" y="3571876"/>
              <a:ext cx="142876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D</a:t>
              </a:r>
              <a:r>
                <a:rPr lang="ru-RU" b="1"/>
                <a:t>             </a:t>
              </a:r>
              <a:r>
                <a:rPr lang="en-US" b="1"/>
                <a:t>D</a:t>
              </a:r>
              <a:endParaRPr lang="ru-RU" b="1"/>
            </a:p>
          </p:txBody>
        </p:sp>
        <p:sp>
          <p:nvSpPr>
            <p:cNvPr id="79883" name="TextBox 23"/>
            <p:cNvSpPr txBox="1">
              <a:spLocks noChangeArrowheads="1"/>
            </p:cNvSpPr>
            <p:nvPr/>
          </p:nvSpPr>
          <p:spPr bwMode="auto">
            <a:xfrm>
              <a:off x="5929322" y="4357694"/>
              <a:ext cx="130035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b="1"/>
                <a:t>E</a:t>
              </a:r>
              <a:r>
                <a:rPr lang="ru-RU" b="1"/>
                <a:t>             </a:t>
              </a:r>
              <a:r>
                <a:rPr lang="en-US" b="1"/>
                <a:t>e</a:t>
              </a:r>
              <a:endParaRPr lang="ru-RU" b="1"/>
            </a:p>
          </p:txBody>
        </p:sp>
      </p:grpSp>
    </p:spTree>
    <p:extLst>
      <p:ext uri="{BB962C8B-B14F-4D97-AF65-F5344CB8AC3E}">
        <p14:creationId xmlns:p14="http://schemas.microsoft.com/office/powerpoint/2010/main" val="39081570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063552" y="-243408"/>
            <a:ext cx="8153400" cy="990600"/>
          </a:xfrm>
        </p:spPr>
        <p:txBody>
          <a:bodyPr/>
          <a:lstStyle/>
          <a:p>
            <a:pPr algn="ctr"/>
            <a:r>
              <a:rPr lang="ru-RU" b="1" dirty="0"/>
              <a:t>Средовые эффекты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66395165"/>
              </p:ext>
            </p:extLst>
          </p:nvPr>
        </p:nvGraphicFramePr>
        <p:xfrm>
          <a:off x="1524000" y="548681"/>
          <a:ext cx="9144000" cy="6015852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5076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79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440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600" dirty="0">
                          <a:solidFill>
                            <a:schemeClr val="tx1"/>
                          </a:solidFill>
                          <a:effectLst/>
                        </a:rPr>
                        <a:t>Общие</a:t>
                      </a:r>
                      <a:endParaRPr lang="ru-RU" sz="3200" b="1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115" marR="66115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Индивидуальные</a:t>
                      </a:r>
                      <a:endParaRPr lang="ru-RU" sz="2800" b="0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66115" marR="6611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7791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-описывают те типы средовых влияний, которые едины для членов изучаемых пар родственников;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-существует 2 класса общих средовых влияний:</a:t>
                      </a: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1)общесемейные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2)семейная среда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115" marR="66115" marT="0" marB="0"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r>
                        <a:rPr lang="ru-RU" sz="24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обозначаются типы среды, различные для членов семьи -делят на :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1)систематические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2)случайные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ru-RU" sz="24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6115" marR="66115" marT="0" marB="0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64058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1066800"/>
          </a:xfrm>
        </p:spPr>
        <p:txBody>
          <a:bodyPr/>
          <a:lstStyle/>
          <a:p>
            <a:pPr algn="ctr"/>
            <a:r>
              <a:rPr lang="ru-RU" b="1" dirty="0"/>
              <a:t>Средовые факторы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821936"/>
          </a:xfrm>
        </p:spPr>
        <p:txBody>
          <a:bodyPr/>
          <a:lstStyle/>
          <a:p>
            <a:r>
              <a:rPr lang="ru-RU" dirty="0"/>
              <a:t>60% - наследственность</a:t>
            </a:r>
          </a:p>
          <a:p>
            <a:r>
              <a:rPr lang="ru-RU" dirty="0"/>
              <a:t>40% - средовое влияние (отношения, финансовая устойчивость, интеллектуальная  обогащенность среды и т.д.) </a:t>
            </a:r>
          </a:p>
          <a:p>
            <a:r>
              <a:rPr lang="ru-RU" b="1" dirty="0"/>
              <a:t>Средовые факторы:</a:t>
            </a:r>
          </a:p>
          <a:p>
            <a:pPr marL="624078" indent="-514350">
              <a:buAutoNum type="arabicParenR"/>
            </a:pPr>
            <a:r>
              <a:rPr lang="ru-RU" dirty="0"/>
              <a:t>общесемейная среда;</a:t>
            </a:r>
          </a:p>
          <a:p>
            <a:pPr marL="624078" indent="-514350">
              <a:buAutoNum type="arabicParenR"/>
            </a:pPr>
            <a:r>
              <a:rPr lang="ru-RU" dirty="0"/>
              <a:t>индивидуальная среда;</a:t>
            </a:r>
          </a:p>
          <a:p>
            <a:pPr marL="624078" indent="-514350">
              <a:buAutoNum type="arabicParenR"/>
            </a:pPr>
            <a:r>
              <a:rPr lang="ru-RU" dirty="0"/>
              <a:t>фактор генотип-средовых совместных действий: гено-средовые эффекты.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Общесемейная среда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Общесемейная среда </a:t>
            </a:r>
            <a:r>
              <a:rPr lang="ru-RU" dirty="0"/>
              <a:t>– все ненаследственные факторы, которые делают сравниваемых родственников из одной семьи похожими между собой и непохожими на членов других семей: уровень финансовой защищенности, уровень образования родителей, жилищные условия, мировоззренческие и религиозные  характеристики семьи, стили воспитания, социально-экономический статус семьи и пр.   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Индивидуальная среда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Индивидуальная среда </a:t>
            </a:r>
            <a:r>
              <a:rPr lang="ru-RU" dirty="0"/>
              <a:t>– все ненаследственные факторы, формирующие различия между членами семьи.</a:t>
            </a:r>
          </a:p>
          <a:p>
            <a:r>
              <a:rPr lang="ru-RU" dirty="0"/>
              <a:t>Те условия, которые являются индивидуальными, неповторяющимися для любой пары семейных родственников (индивидуальный опыт).</a:t>
            </a:r>
          </a:p>
          <a:p>
            <a:r>
              <a:rPr lang="ru-RU" dirty="0"/>
              <a:t>Например: уникальный для каждого ребенка круг друзей, одноклассников или учителей, запомнившиеся ему подарки или поступки взрослых, вынужденная изоляция от сверстников в результате какой-нибудь травмы или др. индивидуальные события.   	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Фактор генотип-средовых совместных действий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b="1" dirty="0"/>
              <a:t>Гено-средовые эффекты:</a:t>
            </a:r>
          </a:p>
          <a:p>
            <a:pPr>
              <a:buNone/>
            </a:pPr>
            <a:r>
              <a:rPr lang="ru-RU" sz="3200" dirty="0"/>
              <a:t>	а) генотип-средовые корреляции (ГС-корреляции);</a:t>
            </a:r>
          </a:p>
          <a:p>
            <a:pPr>
              <a:buNone/>
            </a:pPr>
            <a:r>
              <a:rPr lang="ru-RU" sz="3200" dirty="0"/>
              <a:t>	б) генотип-средовые взаимодействия;</a:t>
            </a:r>
          </a:p>
          <a:p>
            <a:pPr>
              <a:buNone/>
            </a:pPr>
            <a:r>
              <a:rPr lang="ru-RU" sz="3200" dirty="0"/>
              <a:t>	в) ассортативность.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9536" y="228600"/>
            <a:ext cx="8370512" cy="990600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tx1"/>
                </a:solidFill>
              </a:rPr>
              <a:t>Генотип-средовые корреляция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524000" y="1600200"/>
            <a:ext cx="4932040" cy="52578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tx1"/>
                </a:solidFill>
              </a:rPr>
              <a:t>-</a:t>
            </a:r>
            <a:r>
              <a:rPr lang="ru-RU" sz="3200" b="1" dirty="0">
                <a:solidFill>
                  <a:schemeClr val="tx1"/>
                </a:solidFill>
              </a:rPr>
              <a:t>Любой выбирает или получает среду, коррелирующую (положительно или отрицательно) с генетически обусловленным уровнем его способностей.</a:t>
            </a:r>
          </a:p>
          <a:p>
            <a:pPr marL="0" indent="0">
              <a:buNone/>
            </a:pPr>
            <a:r>
              <a:rPr lang="ru-RU" sz="3200" b="1" dirty="0">
                <a:solidFill>
                  <a:schemeClr val="tx1"/>
                </a:solidFill>
              </a:rPr>
              <a:t>-Отражает феномен неслучайного распределения влияний среды между различными генотипами</a:t>
            </a:r>
            <a:r>
              <a:rPr lang="ru-RU" dirty="0"/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28048" y="1628800"/>
            <a:ext cx="3923928" cy="2308324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i="1" dirty="0">
                <a:solidFill>
                  <a:schemeClr val="tx1"/>
                </a:solidFill>
              </a:rPr>
              <a:t>Позитивная генотип-средовая корреляция </a:t>
            </a:r>
            <a:r>
              <a:rPr lang="ru-RU" sz="2400" dirty="0">
                <a:solidFill>
                  <a:schemeClr val="tx1"/>
                </a:solidFill>
              </a:rPr>
              <a:t>характеризует ситуацию двойного преимущества для носителя определенного генотипа.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528048" y="4797152"/>
            <a:ext cx="3923928" cy="19389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b="1" i="1" dirty="0">
                <a:solidFill>
                  <a:schemeClr val="tx1"/>
                </a:solidFill>
              </a:rPr>
              <a:t>Негативная генотип-средовая корреляция </a:t>
            </a:r>
            <a:r>
              <a:rPr lang="ru-RU" sz="2400" dirty="0">
                <a:solidFill>
                  <a:schemeClr val="tx1"/>
                </a:solidFill>
              </a:rPr>
              <a:t>отражает ситуацию регрессии к популяционному среднему.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892" b="13226"/>
          <a:stretch/>
        </p:blipFill>
        <p:spPr bwMode="auto">
          <a:xfrm>
            <a:off x="6528048" y="3937124"/>
            <a:ext cx="3923928" cy="860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00479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525049"/>
            <a:ext cx="8229600" cy="1066800"/>
          </a:xfrm>
        </p:spPr>
        <p:txBody>
          <a:bodyPr/>
          <a:lstStyle/>
          <a:p>
            <a:pPr algn="ctr"/>
            <a:r>
              <a:rPr lang="ru-RU" b="1" dirty="0"/>
              <a:t>Три типа ГС-корреляции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7457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Это – три типа ситуаций, которые приводят к корреляции особенностей индивидуального генотипа с особенностями среды.  </a:t>
            </a:r>
          </a:p>
          <a:p>
            <a:pPr marL="624078" indent="-514350">
              <a:buAutoNum type="arabicParenR"/>
            </a:pPr>
            <a:r>
              <a:rPr lang="ru-RU" b="1" dirty="0"/>
              <a:t>Пассивная корреляция </a:t>
            </a:r>
            <a:r>
              <a:rPr lang="ru-RU" dirty="0"/>
              <a:t>описывает ситуации, в которых дети наследуют от своих родителей среду, коррелирующую с их генотипом.</a:t>
            </a:r>
          </a:p>
          <a:p>
            <a:pPr marL="624078" indent="-514350">
              <a:buAutoNum type="arabicParenR"/>
            </a:pPr>
            <a:r>
              <a:rPr lang="ru-RU" b="1" dirty="0"/>
              <a:t>Реактивная корреляция </a:t>
            </a:r>
            <a:r>
              <a:rPr lang="ru-RU" dirty="0"/>
              <a:t>описывает ситуации, когда носители определенных генотипов вызывают определенные реакции (ответы) среды (в т.ч. реакции др. людей), что и приводит к появлению их корреляции.</a:t>
            </a:r>
          </a:p>
          <a:p>
            <a:pPr marL="624078" indent="-514350">
              <a:buAutoNum type="arabicParenR"/>
            </a:pPr>
            <a:r>
              <a:rPr lang="ru-RU" b="1" dirty="0"/>
              <a:t>Активная корреляция </a:t>
            </a:r>
            <a:r>
              <a:rPr lang="ru-RU" dirty="0"/>
              <a:t>возникает в ситуациях, когда носитель генотипа выбирает, задает, строит среду, коррелирующую с его генотипом.  </a:t>
            </a:r>
          </a:p>
          <a:p>
            <a:pPr marL="624078" indent="-514350">
              <a:buAutoNum type="arabicParenR"/>
            </a:pPr>
            <a:endParaRPr lang="ru-RU" dirty="0"/>
          </a:p>
          <a:p>
            <a:pPr marL="624078" indent="-514350">
              <a:buAutoNum type="arabicParenR"/>
            </a:pPr>
            <a:endParaRPr lang="ru-RU" dirty="0"/>
          </a:p>
          <a:p>
            <a:pPr marL="624078" indent="-514350">
              <a:buAutoNum type="arabicParenR"/>
            </a:pPr>
            <a:endParaRPr lang="ru-RU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Типы генотип-средовых корреляций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4126564"/>
              </p:ext>
            </p:extLst>
          </p:nvPr>
        </p:nvGraphicFramePr>
        <p:xfrm>
          <a:off x="2209800" y="176276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пассивная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реактивная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</a:rPr>
                        <a:t>активная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r>
                        <a:rPr lang="ru-RU" b="1" dirty="0"/>
                        <a:t>Смысл корреляции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Потомки наследуют генотип и семейную среду, коррелирующие друг с другом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Окружающие строят свои отношения с носителями генотипа в соответствии с их генетически заданной индивидуальностью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Носители генотипа находят или создают средовые условия, оптимально соответствующие их генотипам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/>
                        <a:t>«Конструкторы» средовых воздействий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Родители и сиблинги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Все окружающие (в т.ч. семья)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Сами носители генотипа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676405"/>
            <a:ext cx="8229600" cy="5898131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Пассивная ГС-корреляция</a:t>
            </a:r>
            <a:r>
              <a:rPr lang="ru-RU" dirty="0"/>
              <a:t>: если музыкальные способности передаются по наследству, то музыкально одаренные дети, имея, вероятнее всего, музыкально одаренных родителей, унаследуют от них не только «музыкальные гены», но и среду, которая будет способствовать развитию их музыкальной одаренности.  </a:t>
            </a:r>
          </a:p>
          <a:p>
            <a:r>
              <a:rPr lang="ru-RU" b="1" dirty="0"/>
              <a:t>Реактивная ГС-корреляция</a:t>
            </a:r>
            <a:r>
              <a:rPr lang="ru-RU" dirty="0"/>
              <a:t>: музыкально одаренные дети отбираются для обучения в специально организованной музыкальной среде.</a:t>
            </a:r>
          </a:p>
          <a:p>
            <a:r>
              <a:rPr lang="ru-RU" b="1" dirty="0"/>
              <a:t>Активная ГС-корреляция</a:t>
            </a:r>
            <a:r>
              <a:rPr lang="ru-RU" dirty="0"/>
              <a:t>: в тех ситуациях, когда никто не заботится об их музыкальной одаренности, такие дети обычно находят адекватную для них среду, выбирая музыкальных друзей или занимаясь тем, что стимулирует развитие их таланта.  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8339" y="283336"/>
            <a:ext cx="1117886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анализе генетической детерминации психичес­кого развития человека также следует различать два относительно не­зависимых аспекта:</a:t>
            </a: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нормативных (универсальных,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общевидовых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закономерностей;</a:t>
            </a:r>
          </a:p>
          <a:p>
            <a:pPr marL="342900" indent="-342900">
              <a:buAutoNum type="arabicParenR"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arenR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формирование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межиндивиду­альной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вариативности в реализации этих закономерностей, т.е. фор­мирование индивидуальных различий</a:t>
            </a:r>
          </a:p>
        </p:txBody>
      </p:sp>
    </p:spTree>
    <p:extLst>
      <p:ext uri="{BB962C8B-B14F-4D97-AF65-F5344CB8AC3E}">
        <p14:creationId xmlns:p14="http://schemas.microsoft.com/office/powerpoint/2010/main" val="72313955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295400"/>
          </a:xfrm>
        </p:spPr>
        <p:txBody>
          <a:bodyPr/>
          <a:lstStyle/>
          <a:p>
            <a:pPr algn="ctr"/>
            <a:r>
              <a:rPr lang="ru-RU" b="1" dirty="0"/>
              <a:t>ГС-корреляции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981200"/>
            <a:ext cx="8229600" cy="4593336"/>
          </a:xfrm>
        </p:spPr>
        <p:txBody>
          <a:bodyPr>
            <a:normAutofit/>
          </a:bodyPr>
          <a:lstStyle/>
          <a:p>
            <a:r>
              <a:rPr lang="ru-RU" dirty="0"/>
              <a:t>Пассивная ГС-корреляция требует взаимодействия между членами семьи.</a:t>
            </a:r>
          </a:p>
          <a:p>
            <a:r>
              <a:rPr lang="ru-RU"/>
              <a:t>Реактивную ГС-корреляцию </a:t>
            </a:r>
            <a:r>
              <a:rPr lang="ru-RU" dirty="0"/>
              <a:t>может создать любой, даже не являющийся кровным родственником, человек (или группа людей).</a:t>
            </a:r>
          </a:p>
          <a:p>
            <a:r>
              <a:rPr lang="ru-RU" dirty="0"/>
              <a:t>Активная ГС-корреляция может вовсе не вовлекать никого из окружающих - этот тип корреляции задастся самим ребенком.</a:t>
            </a:r>
          </a:p>
          <a:p>
            <a:pPr>
              <a:buNone/>
            </a:pPr>
            <a:r>
              <a:rPr lang="ru-RU" dirty="0"/>
              <a:t>  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ГС-корреляции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Все три типа ГС-корреляции могут  различаться по знаку: отрицательные и положительные. </a:t>
            </a:r>
          </a:p>
          <a:p>
            <a:r>
              <a:rPr lang="ru-RU" dirty="0"/>
              <a:t>Например: реактивная корреляция может иметь отрицательный знак в том случае, если ребенок, испытывающий затруднения при овладении каким-то навыком, помещен в ситуацию, в которой этот навык актуален и направленно формируется.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/>
              <a:t>Генотип-средовое взаимодействие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703512" y="1600200"/>
            <a:ext cx="5760640" cy="499715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/>
              <a:t>-Отвечает за непосредственный акт совместного воздействия генов и факторов среды на фенотип</a:t>
            </a:r>
          </a:p>
          <a:p>
            <a:pPr marL="0" indent="0" algn="ctr">
              <a:buNone/>
            </a:pPr>
            <a:r>
              <a:rPr lang="ru-RU" b="1" dirty="0"/>
              <a:t>-Эффект детерминации (изменение фенотипа) возникает только при содействии генов и среды.</a:t>
            </a:r>
          </a:p>
          <a:p>
            <a:pPr marL="0" indent="0" algn="ctr">
              <a:buNone/>
            </a:pPr>
            <a:r>
              <a:rPr lang="ru-RU" b="1" dirty="0"/>
              <a:t>-Генотип-средовое взаимодействие описывает генетический контроль </a:t>
            </a:r>
            <a:r>
              <a:rPr lang="ru-RU" b="1" dirty="0" err="1"/>
              <a:t>сензитивности</a:t>
            </a:r>
            <a:r>
              <a:rPr lang="ru-RU" b="1" dirty="0"/>
              <a:t> к средовым различиям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415" y="2708920"/>
            <a:ext cx="2880320" cy="26642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25346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Генотип-средовые взаимодействия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7433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/>
              <a:t>Взаимодействие генотипа и среды (по</a:t>
            </a:r>
            <a:r>
              <a:rPr lang="en-US" b="1" dirty="0"/>
              <a:t> Cooper a. Zubek</a:t>
            </a:r>
            <a:r>
              <a:rPr lang="ru-RU" b="1" dirty="0"/>
              <a:t>, 1958).</a:t>
            </a:r>
          </a:p>
          <a:p>
            <a:r>
              <a:rPr lang="ru-RU" dirty="0"/>
              <a:t>Исследование – эксперимент «умные» - «глупые» крысы. </a:t>
            </a:r>
          </a:p>
          <a:p>
            <a:r>
              <a:rPr lang="ru-RU" dirty="0"/>
              <a:t>Суть эксперимента – среднее число ошибок при решении лабиринтной задачи «умными» и «глупыми» крысами, выращенными в трех средах:</a:t>
            </a:r>
          </a:p>
          <a:p>
            <a:pPr>
              <a:buNone/>
            </a:pPr>
            <a:r>
              <a:rPr lang="ru-RU" dirty="0"/>
              <a:t>	1) обедненная среда: однообразная пища, узкая клетка, белый свет, белый шум.</a:t>
            </a:r>
          </a:p>
          <a:p>
            <a:pPr>
              <a:buNone/>
            </a:pPr>
            <a:r>
              <a:rPr lang="ru-RU" dirty="0"/>
              <a:t>	2) нормальная среда</a:t>
            </a:r>
          </a:p>
          <a:p>
            <a:pPr>
              <a:buNone/>
            </a:pPr>
            <a:r>
              <a:rPr lang="ru-RU" dirty="0"/>
              <a:t>	3) обогащенная среда: много разнообразных звуков, разнообразная пища, </a:t>
            </a:r>
            <a:r>
              <a:rPr lang="en-US" dirty="0"/>
              <a:t>t</a:t>
            </a:r>
            <a:r>
              <a:rPr lang="ru-RU" dirty="0"/>
              <a:t> режим, свет. 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Эксперимент </a:t>
            </a:r>
            <a:br>
              <a:rPr lang="ru-RU" b="1" dirty="0"/>
            </a:br>
            <a:r>
              <a:rPr lang="ru-RU" b="1" dirty="0"/>
              <a:t>«умные» - «глупые» крысы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821936"/>
          </a:xfrm>
        </p:spPr>
        <p:txBody>
          <a:bodyPr/>
          <a:lstStyle/>
          <a:p>
            <a:r>
              <a:rPr lang="ru-RU" dirty="0"/>
              <a:t>В этих экспериментах при помощи направленного отбора были выведены линии «умных» (быстро обучающихся) и «глупых» (обучающихся медленно) крыс.</a:t>
            </a:r>
          </a:p>
          <a:p>
            <a:r>
              <a:rPr lang="ru-RU" dirty="0"/>
              <a:t>В нормальной среде «глупые» делали в среднем на 50 ошибок больше, чем «умные». </a:t>
            </a:r>
          </a:p>
          <a:p>
            <a:r>
              <a:rPr lang="ru-RU" dirty="0"/>
              <a:t>В обедненной среде эта разница исчезала: количество ошибок у обеих линий становилось одинаковым, причем «умные» резко «глупели».   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/>
              <a:t>Эксперимент </a:t>
            </a:r>
            <a:br>
              <a:rPr lang="ru-RU" b="1" dirty="0"/>
            </a:br>
            <a:r>
              <a:rPr lang="ru-RU" b="1" dirty="0"/>
              <a:t>«умные» - «глупые» крысы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обогащенной среде, наоборот, «умнели» «глупые» - у них количество ошибок резко сокращалось.</a:t>
            </a:r>
          </a:p>
          <a:p>
            <a:r>
              <a:rPr lang="ru-RU" dirty="0"/>
              <a:t>Реакция на плохую среду выше у «умных»; создание же более благоприятных условий сильнее сказывалось на обучаемости «глупых» крыс.   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ГС-взаимодействие у человека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У человека экспериментально исследовать ГС-взаимодействие невозможно.</a:t>
            </a:r>
          </a:p>
          <a:p>
            <a:r>
              <a:rPr lang="ru-RU" dirty="0"/>
              <a:t>Пример: генетическая сопротивляемость какому-либо заболеванию.</a:t>
            </a:r>
          </a:p>
          <a:p>
            <a:r>
              <a:rPr lang="ru-RU" dirty="0"/>
              <a:t>Люди, генетически склонные к заболеванию, не проявляют симптомов заболевания только до тех пор, пока их среда обитания свободна от патогенов.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ГС-взаимодействие у человека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 наоборот, генетически устойчивые к заболеванию индивидуумы не проявляют симптомов заболевания даже при наличии патогена в их среде. </a:t>
            </a:r>
          </a:p>
          <a:p>
            <a:r>
              <a:rPr lang="ru-RU" dirty="0"/>
              <a:t>Т.о. изменение среды внесением в нее патогена оказывает весьма разные влияния на фенотипы индивидуумов, генетически склонных и генетически устойчивых к заболеванию. 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4986D4F8-991D-4A2C-95B3-0E3CF11AA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152400"/>
            <a:ext cx="8991600" cy="67056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ru-RU" sz="3200" b="1" dirty="0">
                <a:solidFill>
                  <a:srgbClr val="FF0000"/>
                </a:solidFill>
              </a:rPr>
              <a:t>ГС-ВЗАИМОДЕЙСТВИЯ</a:t>
            </a:r>
          </a:p>
          <a:p>
            <a:pPr>
              <a:defRPr/>
            </a:pPr>
            <a:endParaRPr lang="ru-RU" sz="2000" b="1" dirty="0"/>
          </a:p>
          <a:p>
            <a:pPr>
              <a:defRPr/>
            </a:pPr>
            <a:r>
              <a:rPr lang="ru-RU" sz="2000" b="1" dirty="0"/>
              <a:t>Механизм ГС-взаимодействия коренным образом отличается от  механизма ГС-корреляции. </a:t>
            </a:r>
          </a:p>
          <a:p>
            <a:pPr>
              <a:defRPr/>
            </a:pPr>
            <a:r>
              <a:rPr lang="ru-RU" sz="2000" b="1" dirty="0"/>
              <a:t>ГС-взаимодействие описывает чувствительность генотипа к разного рода средам; это механизм формирования одним и тем же генотипом разных фенотипов в разных средах. </a:t>
            </a:r>
          </a:p>
          <a:p>
            <a:pPr>
              <a:defRPr/>
            </a:pPr>
            <a:endParaRPr lang="ru-RU" sz="2000" b="1" u="sng" dirty="0"/>
          </a:p>
          <a:p>
            <a:pPr>
              <a:defRPr/>
            </a:pPr>
            <a:r>
              <a:rPr lang="ru-RU" sz="2000" b="1" dirty="0"/>
              <a:t>Например, индивидуумы, генетически предрасположенные к  развитию того или иного заболевания, фенотипически не будут  проявлять никаких признаков болезни только до тех пор, пока  среда, в которой они находятся, не содержит патогенный  фактор;  </a:t>
            </a:r>
          </a:p>
          <a:p>
            <a:pPr>
              <a:defRPr/>
            </a:pPr>
            <a:r>
              <a:rPr lang="ru-RU" sz="2000" b="1" dirty="0"/>
              <a:t>индивидуумы же, генетически не предрасположенные к  развитию данного заболевания, не будут его обнаруживать даже  при наличии патогенного триггера в среде.  </a:t>
            </a:r>
          </a:p>
          <a:p>
            <a:pPr>
              <a:defRPr/>
            </a:pPr>
            <a:r>
              <a:rPr lang="ru-RU" sz="2400" b="1" dirty="0"/>
              <a:t>Иными словами, патогенный фактор будет по-разному  влиять на носителей гена заболевания и на тех, в  чьем генотипе этот патогенный ген не представлен. </a:t>
            </a:r>
          </a:p>
        </p:txBody>
      </p:sp>
    </p:spTree>
    <p:extLst>
      <p:ext uri="{BB962C8B-B14F-4D97-AF65-F5344CB8AC3E}">
        <p14:creationId xmlns:p14="http://schemas.microsoft.com/office/powerpoint/2010/main" val="97718814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Объект 2">
            <a:extLst>
              <a:ext uri="{FF2B5EF4-FFF2-40B4-BE49-F238E27FC236}">
                <a16:creationId xmlns:a16="http://schemas.microsoft.com/office/drawing/2014/main" id="{5DC04FC4-FAC2-49C8-BB46-5302986B9E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524000" y="0"/>
            <a:ext cx="9144000" cy="6858000"/>
          </a:xfrm>
        </p:spPr>
        <p:txBody>
          <a:bodyPr/>
          <a:lstStyle/>
          <a:p>
            <a:r>
              <a:rPr lang="ru-RU" altLang="ru-RU" sz="1800" b="1" dirty="0">
                <a:solidFill>
                  <a:srgbClr val="FF0000"/>
                </a:solidFill>
              </a:rPr>
              <a:t>Фенилкетонурия может служить одной из наиболее хорошо известных иллюстраций механизма работы ГС-взаимодействия.</a:t>
            </a:r>
          </a:p>
          <a:p>
            <a:r>
              <a:rPr lang="ru-RU" altLang="ru-RU" sz="1800" b="1" dirty="0"/>
              <a:t>Присутствие </a:t>
            </a:r>
            <a:r>
              <a:rPr lang="ru-RU" altLang="ru-RU" sz="1800" b="1" dirty="0" err="1"/>
              <a:t>фенилаланина</a:t>
            </a:r>
            <a:r>
              <a:rPr lang="ru-RU" altLang="ru-RU" sz="1800" b="1" dirty="0"/>
              <a:t> в пище ребенка оказывает принципиально  разное влияние на его организм в зависимости от того, является он  гетеро- или </a:t>
            </a:r>
            <a:r>
              <a:rPr lang="ru-RU" altLang="ru-RU" sz="1800" b="1" dirty="0" err="1"/>
              <a:t>гомозиготой</a:t>
            </a:r>
            <a:r>
              <a:rPr lang="ru-RU" altLang="ru-RU" sz="1800" b="1" dirty="0"/>
              <a:t> по ФКУ-</a:t>
            </a:r>
            <a:r>
              <a:rPr lang="ru-RU" altLang="ru-RU" sz="1800" b="1" dirty="0" err="1"/>
              <a:t>аллелю</a:t>
            </a:r>
            <a:r>
              <a:rPr lang="ru-RU" altLang="ru-RU" sz="1800" b="1" dirty="0"/>
              <a:t> (мутантному гену </a:t>
            </a:r>
            <a:r>
              <a:rPr lang="ru-RU" altLang="ru-RU" sz="1800" b="1" dirty="0" err="1"/>
              <a:t>Phe</a:t>
            </a:r>
            <a:r>
              <a:rPr lang="ru-RU" altLang="ru-RU" sz="1800" b="1" dirty="0"/>
              <a:t>).</a:t>
            </a:r>
          </a:p>
          <a:p>
            <a:r>
              <a:rPr lang="ru-RU" altLang="ru-RU" sz="1800" b="1" dirty="0"/>
              <a:t>Ребенок, генотип  которого  </a:t>
            </a:r>
            <a:r>
              <a:rPr lang="ru-RU" altLang="ru-RU" sz="1800" b="1" dirty="0" err="1"/>
              <a:t>гомозиготен</a:t>
            </a:r>
            <a:r>
              <a:rPr lang="ru-RU" altLang="ru-RU" sz="1800" b="1" dirty="0"/>
              <a:t> по  этому  </a:t>
            </a:r>
            <a:r>
              <a:rPr lang="ru-RU" altLang="ru-RU" sz="1800" b="1" dirty="0" err="1"/>
              <a:t>аллелю</a:t>
            </a:r>
            <a:r>
              <a:rPr lang="ru-RU" altLang="ru-RU" sz="1800" b="1" dirty="0"/>
              <a:t>,  не  способен  усваивать аминокислоту  </a:t>
            </a:r>
            <a:r>
              <a:rPr lang="ru-RU" altLang="ru-RU" sz="1800" b="1" dirty="0" err="1"/>
              <a:t>фенилаланин</a:t>
            </a:r>
            <a:r>
              <a:rPr lang="ru-RU" altLang="ru-RU" sz="1800" b="1" dirty="0"/>
              <a:t>, потому и компоненты несостоявшегося  метаболизма  накапливаются в организме ребенка,  вредно  влияя  на  его  развивающийся  мозг. Оказывается, что если ФКУ диагностирована очень рано, то ребенку можно назначить строгую диету, полностью исключающую </a:t>
            </a:r>
            <a:r>
              <a:rPr lang="ru-RU" altLang="ru-RU" sz="1800" b="1" dirty="0" err="1"/>
              <a:t>фенилаланин</a:t>
            </a:r>
            <a:r>
              <a:rPr lang="ru-RU" altLang="ru-RU" sz="1800" b="1" dirty="0"/>
              <a:t>-содержащие продукты из его  рациона и тем самым предотвращающую развитие умственной отсталости.</a:t>
            </a:r>
          </a:p>
          <a:p>
            <a:r>
              <a:rPr lang="ru-RU" altLang="ru-RU" sz="1800" b="1" dirty="0"/>
              <a:t>Иначе говоря, если ген-носитель патологического признака не получает необходимой  для него «среды», то формируется иной, в данном случае здоровый фенотип.  </a:t>
            </a:r>
          </a:p>
          <a:p>
            <a:r>
              <a:rPr lang="ru-RU" altLang="ru-RU" sz="1800" b="1" dirty="0"/>
              <a:t>Но диета, содержащая чрезвычайно низкое количество </a:t>
            </a:r>
            <a:r>
              <a:rPr lang="ru-RU" altLang="ru-RU" sz="1800" b="1" dirty="0" err="1"/>
              <a:t>фенилаланина</a:t>
            </a:r>
            <a:r>
              <a:rPr lang="ru-RU" altLang="ru-RU" sz="1800" b="1" dirty="0"/>
              <a:t>, не  играет никакой роли (т.е. ничего не меняет) в развитии тех детей, которые  не являются </a:t>
            </a:r>
            <a:r>
              <a:rPr lang="ru-RU" altLang="ru-RU" sz="1800" b="1" dirty="0" err="1"/>
              <a:t>гомозиготами</a:t>
            </a:r>
            <a:r>
              <a:rPr lang="ru-RU" altLang="ru-RU" sz="1800" b="1" dirty="0"/>
              <a:t> по </a:t>
            </a:r>
            <a:r>
              <a:rPr lang="ru-RU" altLang="ru-RU" sz="1800" b="1" dirty="0" err="1"/>
              <a:t>аллелю</a:t>
            </a:r>
            <a:r>
              <a:rPr lang="ru-RU" altLang="ru-RU" sz="1800" b="1" dirty="0"/>
              <a:t> ФКУ. </a:t>
            </a:r>
            <a:r>
              <a:rPr lang="ru-RU" altLang="ru-RU" sz="1800" b="1" dirty="0" err="1"/>
              <a:t>Фенилаланин</a:t>
            </a:r>
            <a:r>
              <a:rPr lang="ru-RU" altLang="ru-RU" sz="1800" b="1" dirty="0"/>
              <a:t> не представляет  собой никакой угрозы для детей-носителей по крайней мере одного  нормального (здорового) </a:t>
            </a:r>
            <a:r>
              <a:rPr lang="ru-RU" altLang="ru-RU" sz="1800" b="1" dirty="0" err="1"/>
              <a:t>аллеля</a:t>
            </a:r>
            <a:r>
              <a:rPr lang="ru-RU" altLang="ru-RU" sz="1800" b="1" dirty="0"/>
              <a:t> гена </a:t>
            </a:r>
            <a:r>
              <a:rPr lang="ru-RU" altLang="ru-RU" sz="1800" b="1" dirty="0" err="1"/>
              <a:t>Phe</a:t>
            </a:r>
            <a:r>
              <a:rPr lang="ru-RU" altLang="ru-RU" sz="1800" b="1" dirty="0"/>
              <a:t>. </a:t>
            </a:r>
          </a:p>
          <a:p>
            <a:r>
              <a:rPr lang="ru-RU" altLang="ru-RU" sz="2000" b="1" dirty="0"/>
              <a:t>Одна из главных задач генетики поведения — обнаружение путей, а также причин и следствий подобного ГС-взаимодействия. </a:t>
            </a:r>
          </a:p>
        </p:txBody>
      </p:sp>
    </p:spTree>
    <p:extLst>
      <p:ext uri="{BB962C8B-B14F-4D97-AF65-F5344CB8AC3E}">
        <p14:creationId xmlns:p14="http://schemas.microsoft.com/office/powerpoint/2010/main" val="25651137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817" y="2211679"/>
            <a:ext cx="6594366" cy="3961495"/>
          </a:xfrm>
        </p:spPr>
      </p:pic>
      <p:sp>
        <p:nvSpPr>
          <p:cNvPr id="5" name="TextBox 4"/>
          <p:cNvSpPr txBox="1"/>
          <p:nvPr/>
        </p:nvSpPr>
        <p:spPr>
          <a:xfrm>
            <a:off x="2608442" y="548257"/>
            <a:ext cx="733623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Генетические и средовые факторы, определяющие </a:t>
            </a:r>
          </a:p>
          <a:p>
            <a:r>
              <a:rPr lang="ru-RU" sz="24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 формирование признака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0760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295400"/>
          </a:xfrm>
        </p:spPr>
        <p:txBody>
          <a:bodyPr/>
          <a:lstStyle/>
          <a:p>
            <a:pPr algn="ctr"/>
            <a:r>
              <a:rPr lang="ru-RU" b="1" dirty="0"/>
              <a:t>Ассортативность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745736"/>
          </a:xfrm>
        </p:spPr>
        <p:txBody>
          <a:bodyPr>
            <a:normAutofit/>
          </a:bodyPr>
          <a:lstStyle/>
          <a:p>
            <a:r>
              <a:rPr lang="ru-RU" b="1" dirty="0"/>
              <a:t>Ассортативностью</a:t>
            </a:r>
            <a:r>
              <a:rPr lang="ru-RU" dirty="0"/>
              <a:t> называют неслучайное заключение браков на основе сходства по любым факторам.</a:t>
            </a:r>
          </a:p>
          <a:p>
            <a:r>
              <a:rPr lang="ru-RU" b="1" dirty="0"/>
              <a:t>Ассортативность </a:t>
            </a:r>
            <a:r>
              <a:rPr lang="ru-RU" dirty="0"/>
              <a:t>– неслучайность образования супружеских пар: наличие корреляций по каким-либо признакам между супругами.</a:t>
            </a:r>
          </a:p>
          <a:p>
            <a:r>
              <a:rPr lang="ru-RU" b="1" dirty="0"/>
              <a:t>В 1903г. К. Пирсон и Л. Ли </a:t>
            </a:r>
            <a:r>
              <a:rPr lang="ru-RU" dirty="0"/>
              <a:t>обнаружили положительные корреляции между супругами по таким признакам, как длина тела («рост») и длина рук (правда, корреляции были равны 0,2).  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48357" y="413360"/>
            <a:ext cx="5142245" cy="60801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реальных популяциях, где присутствуют тысячи обладателей разных генотипов, где среда постоянно варьирует, а каждый генотип реагирует на эти изменения в соответствии со своей уникальной нормой реакции, естественно, невозможно бывает непосредственно измерить такие параметры, как VG (генетическая дисперсия) и VE (средовая дисперсия). Измерению доступны лишь фенотипические особенности. Следовательно, лишь фенотипическая дисперсия (VP) может быть оценена непосредственно путем статистической обработки эмпирического материала.</a:t>
            </a:r>
          </a:p>
        </p:txBody>
      </p:sp>
      <p:pic>
        <p:nvPicPr>
          <p:cNvPr id="1026" name="Picture 2" descr="http://plantlife.ru/news/item/f00/s03/n0000359/pic/00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546" y="1365337"/>
            <a:ext cx="5260251" cy="354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35162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3388" y="350387"/>
            <a:ext cx="8610600" cy="12930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генетической дисперсии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5114" y="1643415"/>
            <a:ext cx="5410200" cy="43654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Фенотипическое значение каждого из трех генотипов можно представить, как сумму двух слагаемых, первое из которых является линейной оценкой по генотипу и находится на линии регрессии, а второе представляет собой отклонение, вызванное доминированием. Аддитивному и доминантному компонентам генотипического отклонения соответствуют и два компонента генетической дисперсии: 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VG = VА + VD.</a:t>
            </a:r>
          </a:p>
        </p:txBody>
      </p:sp>
      <p:pic>
        <p:nvPicPr>
          <p:cNvPr id="2050" name="Picture 2" descr="http://potustorony.ucoz.ru/_pu/5/952067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601" y="2629989"/>
            <a:ext cx="4389210" cy="278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67297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08414" y="312809"/>
            <a:ext cx="8610600" cy="1177788"/>
          </a:xfrm>
        </p:spPr>
        <p:txBody>
          <a:bodyPr>
            <a:norm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Компоненты средовой дисперсии и эффекты генотип-средового взаимодействия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6714" y="1728593"/>
            <a:ext cx="5207000" cy="4722322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Поскольку в </a:t>
            </a:r>
            <a:r>
              <a:rPr lang="ru-RU" sz="24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психогенетике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основным источником информации для математического моделирования является анализ сходства и различия между родственниками, в рамках генотип-средовой модели чаще всего выделяют два основных типа средовой дисперсии. Один из них связан с возникновением различий между родственниками, другой - с формированием сходства. Эти компоненты имеют различные названия и часто по-разному обозначаются</a:t>
            </a:r>
            <a:r>
              <a:rPr lang="ru-RU" sz="3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4" name="Picture 2" descr="http://curated.ru/wp-content/uploads/2011/08/the-conga-room-by-belzberg-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14" y="2426789"/>
            <a:ext cx="4419147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6754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dirty="0" err="1"/>
              <a:t>Ассортативность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847528" y="1628800"/>
            <a:ext cx="8640960" cy="158417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200" dirty="0">
                <a:solidFill>
                  <a:schemeClr val="tx1"/>
                </a:solidFill>
              </a:rPr>
              <a:t>неслучайное заключение браков на основе сходства по любым не биологическим факторам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03512" y="3573017"/>
            <a:ext cx="2520280" cy="31085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</a:rPr>
              <a:t>мерой </a:t>
            </a:r>
            <a:r>
              <a:rPr lang="ru-RU" sz="2800" b="1" dirty="0" err="1">
                <a:solidFill>
                  <a:schemeClr val="tx1"/>
                </a:solidFill>
              </a:rPr>
              <a:t>ассортативности</a:t>
            </a:r>
            <a:r>
              <a:rPr lang="ru-RU" sz="2800" b="1" dirty="0">
                <a:solidFill>
                  <a:schemeClr val="tx1"/>
                </a:solidFill>
              </a:rPr>
              <a:t> принято считать корреляцию между супругами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23414" y="3850015"/>
            <a:ext cx="2736304" cy="25545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приводит к завышенному сходству супругов по фенотипу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857" y="4098586"/>
            <a:ext cx="2219325" cy="2057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312897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219200"/>
          </a:xfrm>
        </p:spPr>
        <p:txBody>
          <a:bodyPr/>
          <a:lstStyle/>
          <a:p>
            <a:pPr algn="ctr"/>
            <a:r>
              <a:rPr lang="ru-RU" b="1" dirty="0"/>
              <a:t>Ассортативность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745736"/>
          </a:xfrm>
        </p:spPr>
        <p:txBody>
          <a:bodyPr>
            <a:normAutofit fontScale="92500"/>
          </a:bodyPr>
          <a:lstStyle/>
          <a:p>
            <a:r>
              <a:rPr lang="ru-RU" dirty="0"/>
              <a:t>Высокая </a:t>
            </a:r>
            <a:r>
              <a:rPr lang="ru-RU" b="1" dirty="0"/>
              <a:t>положительная ассортативность </a:t>
            </a:r>
            <a:r>
              <a:rPr lang="ru-RU" dirty="0"/>
              <a:t>обнаружена у таких признаков, как уровень образования, религиозные и политические установки, социально-экономическое положение, сходство уровня интеллекта (корреляции </a:t>
            </a:r>
            <a:r>
              <a:rPr lang="en-US" dirty="0"/>
              <a:t>IQ</a:t>
            </a:r>
            <a:r>
              <a:rPr lang="ru-RU" dirty="0"/>
              <a:t>=0,3-0,4).</a:t>
            </a:r>
          </a:p>
          <a:p>
            <a:r>
              <a:rPr lang="ru-RU" dirty="0"/>
              <a:t>Умеренная ассортативность обнаружена для физических показателей и когнитивных характеристик.</a:t>
            </a:r>
          </a:p>
          <a:p>
            <a:r>
              <a:rPr lang="ru-RU" dirty="0"/>
              <a:t>Личностные качества и особенности темперамента не являются значимым критерием при подборе спутника жизни: корреляции между этими признаками у супругов достаточно низки.   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Ассортативность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Признаки, по которым также брачные партнеры выбирают друг друга: внешность, запах, заболевания и пр.</a:t>
            </a:r>
          </a:p>
          <a:p>
            <a:r>
              <a:rPr lang="ru-RU" dirty="0"/>
              <a:t>Самая мощная ассортативность браков связана с этнической принадлежностью. </a:t>
            </a:r>
          </a:p>
          <a:p>
            <a:r>
              <a:rPr lang="ru-RU" dirty="0"/>
              <a:t>Существует ассортативность по алкоголизму. Дочери алкоголиков, даже сами не подверженные алкоголизму, в 2 раза чаще вступают в брак с алкоголиками, чем дочери не алкоголиков.  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Ассортативность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Отрицательная ассортативность </a:t>
            </a:r>
            <a:r>
              <a:rPr lang="ru-RU" dirty="0"/>
              <a:t>– отсутствие признака. Например: рыжеволосые редко вступают в брак друг с другом.</a:t>
            </a:r>
          </a:p>
          <a:p>
            <a:r>
              <a:rPr lang="ru-RU" dirty="0"/>
              <a:t>Отрицательные корреляции между супругами по какому-либо признаку не выявлены.  </a:t>
            </a:r>
          </a:p>
          <a:p>
            <a:r>
              <a:rPr lang="ru-RU" dirty="0"/>
              <a:t>На поведенческом уровне ассортативность браков обеспечивает постоянство межличностных отношений и минимизацию конфликтов.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261943"/>
            <a:ext cx="8610600" cy="1293028"/>
          </a:xfrm>
        </p:spPr>
        <p:txBody>
          <a:bodyPr>
            <a:normAutofit/>
          </a:bodyPr>
          <a:lstStyle/>
          <a:p>
            <a:pPr algn="ctr"/>
            <a:r>
              <a:rPr lang="ru-RU" sz="27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Ассортативность</a:t>
            </a:r>
            <a:r>
              <a:rPr lang="ru-RU" sz="27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фактор, влияющий на фенотипическую дисперсию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5942" y="1554972"/>
            <a:ext cx="9666514" cy="504108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Вряд ли кому-либо придет в голову искать себе партнера со сходным характером электроэнцефалограммы или отпечатков пальцев, хотя и по этим признакам, в принципе,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ассортативность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возможна. Однако в этом случае она будет вторичным следствием корреляции психофизиологических или морфологических особенностей с какими-либо социально-значимыми характеристиками, на которые и обращают внимание будущие супруги. Более вероятно обнаружить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ассортативность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т.е. корреляцию между супругами, для некоторых важных психологических характеристик, например таких, как интеллект. В среднем корреляция супругов по коэффициенту интеллекта составляет 0,3-0,4. Однако на концах распределения - и со стороны низких, и со стороны высоких значений - уровень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ассортативности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повышается. </a:t>
            </a:r>
          </a:p>
        </p:txBody>
      </p:sp>
    </p:spTree>
    <p:extLst>
      <p:ext uri="{BB962C8B-B14F-4D97-AF65-F5344CB8AC3E}">
        <p14:creationId xmlns:p14="http://schemas.microsoft.com/office/powerpoint/2010/main" val="289255595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219200"/>
          </a:xfrm>
        </p:spPr>
        <p:txBody>
          <a:bodyPr/>
          <a:lstStyle/>
          <a:p>
            <a:pPr algn="ctr"/>
            <a:r>
              <a:rPr lang="ru-RU" b="1" dirty="0"/>
              <a:t>Ассортативность браков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821936"/>
          </a:xfrm>
        </p:spPr>
        <p:txBody>
          <a:bodyPr>
            <a:normAutofit lnSpcReduction="10000"/>
          </a:bodyPr>
          <a:lstStyle/>
          <a:p>
            <a:r>
              <a:rPr lang="ru-RU" b="1" dirty="0"/>
              <a:t>Ассортативность браков </a:t>
            </a:r>
            <a:r>
              <a:rPr lang="ru-RU" dirty="0"/>
              <a:t>– это неслучайный выбор партнеров в браке.</a:t>
            </a:r>
          </a:p>
          <a:p>
            <a:r>
              <a:rPr lang="ru-RU" b="1" dirty="0"/>
              <a:t>Ассортативность браков </a:t>
            </a:r>
            <a:r>
              <a:rPr lang="ru-RU" dirty="0"/>
              <a:t>(скрещивание) – это тенденция, при которой в брак (скрещивание) вступают пары, более сходные по какому-то признаку, чем если бы это происходило случайно. </a:t>
            </a:r>
          </a:p>
          <a:p>
            <a:r>
              <a:rPr lang="ru-RU" b="1" dirty="0"/>
              <a:t>Ассортативные браки </a:t>
            </a:r>
            <a:r>
              <a:rPr lang="ru-RU" dirty="0"/>
              <a:t>– браки, при заключении которых обнаруживается тенденция к большому сходству некоторых фенотипических черт у брачных партнеров (речь идет о семьях, где один из супругов болен психически, в частности шизофренией) </a:t>
            </a:r>
            <a:r>
              <a:rPr lang="ru-RU" i="1" dirty="0"/>
              <a:t>(словарь психиатрических терминов).   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0571923" cy="545742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Видоспецифическая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часть (</a:t>
            </a:r>
            <a:r>
              <a:rPr lang="ru-RU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консервативный фонд наследственности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генотипа предусматривает наличие диапазона средовых условий, в которых возможно полноценное развитие человека как представителя вида. 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этом имеются в виду, с одной стороны, соответствующие видовым требованиям природные, экологические условия, позволяющие удовлетворить базисные потребности организма (в пище, безопасности и т.д.), а с другой стороны – социальные, которые предусматривают необходимую заботу и поддержку со стороны взрослых, общение со сверстниками, возможность присвоения социального опыта и др.</a:t>
            </a:r>
          </a:p>
          <a:p>
            <a:pPr marL="0" indent="0" algn="just">
              <a:buNone/>
            </a:pP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Нормативное развитие допускает довольно существенные колебания значимых факторов среды, в пределах которых оно остается возможным.</a:t>
            </a:r>
          </a:p>
        </p:txBody>
      </p:sp>
    </p:spTree>
    <p:extLst>
      <p:ext uri="{BB962C8B-B14F-4D97-AF65-F5344CB8AC3E}">
        <p14:creationId xmlns:p14="http://schemas.microsoft.com/office/powerpoint/2010/main" val="203120611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Ассортативность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Ассортативность проявляется ярче среди одаренных и среди интеллектуально отсталых людей. </a:t>
            </a:r>
          </a:p>
          <a:p>
            <a:r>
              <a:rPr lang="ru-RU" dirty="0"/>
              <a:t>В группе с низким образованием и интеллектом </a:t>
            </a:r>
            <a:r>
              <a:rPr lang="ru-RU" b="1" dirty="0"/>
              <a:t>Т.А. Думитрашку </a:t>
            </a:r>
            <a:r>
              <a:rPr lang="ru-RU" dirty="0"/>
              <a:t>получила очень высокую ассортативность по интеллекту (</a:t>
            </a:r>
            <a:r>
              <a:rPr lang="en-US" dirty="0"/>
              <a:t>r=</a:t>
            </a:r>
            <a:r>
              <a:rPr lang="ru-RU" dirty="0"/>
              <a:t>0,68) и никаких корреляций по темпераменту, когнитивному стилю, креативности. </a:t>
            </a:r>
          </a:p>
          <a:p>
            <a:r>
              <a:rPr lang="ru-RU" dirty="0"/>
              <a:t>В подобных случаях ассортативность увеличивает вероятность того, что произойдет «удвоение» наследуемой информации и, соответственно, потомок таких родителей унаследует двойную дозу генов, предрасполагающих к фенотипу, носителями которого являются его родители.      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«Генотип - среда»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745736"/>
          </a:xfrm>
        </p:spPr>
        <p:txBody>
          <a:bodyPr>
            <a:normAutofit/>
          </a:bodyPr>
          <a:lstStyle/>
          <a:p>
            <a:r>
              <a:rPr lang="ru-RU" dirty="0"/>
              <a:t>Из этого следует, что люди создают или находят определенные средовые условия, соответствующие их генотипам, а не являются пассивными «жертвами» своих генов или «доставшейся» им среды. </a:t>
            </a:r>
          </a:p>
          <a:p>
            <a:r>
              <a:rPr lang="ru-RU" dirty="0"/>
              <a:t>Т.е. индивидуальный генотип оказывается «конструктором» индивидуальной среды. </a:t>
            </a:r>
          </a:p>
          <a:p>
            <a:r>
              <a:rPr lang="ru-RU" dirty="0"/>
              <a:t>Эти данные позволили </a:t>
            </a:r>
            <a:r>
              <a:rPr lang="ru-RU" b="1" dirty="0"/>
              <a:t>С. </a:t>
            </a:r>
            <a:r>
              <a:rPr lang="ru-RU" b="1" dirty="0" err="1"/>
              <a:t>Скарр</a:t>
            </a:r>
            <a:r>
              <a:rPr lang="ru-RU" b="1" dirty="0"/>
              <a:t> </a:t>
            </a:r>
            <a:r>
              <a:rPr lang="ru-RU" dirty="0"/>
              <a:t>сформулировать концепцию, получившей образное обозначение «генотип - среда», т.е. путь от генотипа к среде.  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0700" y="375439"/>
            <a:ext cx="8610600" cy="1030230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Математическое моделирование в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психогенетике</a:t>
            </a: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5800" y="1405670"/>
            <a:ext cx="5671457" cy="4813016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подбора моделей. Чтобы выбрать подходящую модель, адекватно описывающую изменчивость изучаемого признака в популяции, необходимо оценить соответствие модели наблюдаемым данным. В качестве эмпирических данных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психогенетике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используются фенотипические значения признака у различных типов родственников. Соответствие модели проверяется с помощью статистических критериев. Если одна из моделей отвергается, проверяется следующая и т.д., пока не будет обнаружена модель, дающая наименьшее расхождение с наблюдаемыми данными. Это так называемый метод перебора моделей.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0256" y="2194560"/>
            <a:ext cx="4310743" cy="325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1784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585" y="475989"/>
            <a:ext cx="10620829" cy="5637428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реальных популяциях лишь фенотипическая дисперсия может быть оценена непосредственно путем обработки эмпирического материала.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оценки непосредственно не измеряемых генетических и средовых компонентов дисперсии в количественной генетике применяются методы математического моделирования.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Простейшая генотип-средовая модель описывается уравнением: VP = VG + VE.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Генетическая дисперсия может быть представлена в виде субкомпонентов, включающих аддитивные эффекты, эффекты доминирования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эпистаза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генотип-средовой модели чаще всего выделяют два основных типа средовой дисперсии. Один из них связан с возникновением различий между родственниками, другой - с формированием сходства.</a:t>
            </a:r>
          </a:p>
          <a:p>
            <a:pPr algn="just"/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4733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Методы измерения </a:t>
            </a:r>
            <a:br>
              <a:rPr lang="ru-RU" b="1" dirty="0"/>
            </a:br>
            <a:r>
              <a:rPr lang="ru-RU" b="1" dirty="0"/>
              <a:t>влияния среды на генотип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905000"/>
            <a:ext cx="8229600" cy="46695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Исследование </a:t>
            </a:r>
            <a:r>
              <a:rPr lang="ru-RU" b="1" dirty="0"/>
              <a:t>ДОМ (</a:t>
            </a:r>
            <a:r>
              <a:rPr lang="en-US" b="1" dirty="0"/>
              <a:t>HOME</a:t>
            </a:r>
            <a:r>
              <a:rPr lang="ru-RU" b="1" dirty="0"/>
              <a:t>): </a:t>
            </a:r>
            <a:r>
              <a:rPr lang="ru-RU" dirty="0"/>
              <a:t>изучались  720 семей с целью измерения характеристик семейной среды. </a:t>
            </a:r>
          </a:p>
          <a:p>
            <a:r>
              <a:rPr lang="ru-RU" dirty="0"/>
              <a:t> Методы: наблюдение, видеонаблюдение, интервью, опросники.  </a:t>
            </a:r>
          </a:p>
          <a:p>
            <a:r>
              <a:rPr lang="ru-RU" dirty="0"/>
              <a:t>В исследовании участвовали родители (мать, отец) и сиблинги, чей возраст варьировал от 10 до 18 лет.</a:t>
            </a:r>
          </a:p>
          <a:p>
            <a:r>
              <a:rPr lang="ru-RU" dirty="0"/>
              <a:t>С помощью опросников сибсов измерялись взаимоотношения с другими сибсами и восприятие родительского стиля.</a:t>
            </a:r>
          </a:p>
          <a:p>
            <a:r>
              <a:rPr lang="ru-RU" dirty="0"/>
              <a:t>С помощью опросников родителей измерялись представления о детях и стиле воспитания, сходство детей.   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Исследование ДОМ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00200"/>
            <a:ext cx="8229600" cy="49743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Как считают сами сиблинги, родители относятся к ним по-разному, несмотря на утверждения родителей о том, что они относятся к своим детям абсолютно одинаково: коэффициент корреляции – 0,2.</a:t>
            </a:r>
          </a:p>
          <a:p>
            <a:r>
              <a:rPr lang="ru-RU" dirty="0"/>
              <a:t>Собственные отношения с сиблингом (взаимоотношения друг с другом): коэффициент корреляции – 0,4.</a:t>
            </a:r>
          </a:p>
          <a:p>
            <a:r>
              <a:rPr lang="ru-RU" dirty="0"/>
              <a:t>Родительские оценки каждого сиблинга в отдельности высоко коррелировали между собой: коэффициент корреляции – 0,7.</a:t>
            </a:r>
          </a:p>
          <a:p>
            <a:r>
              <a:rPr lang="ru-RU" dirty="0"/>
              <a:t>Коэффициент взаимоотношений между родителями – 0,8.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Результаты исследований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Насколько значимы учитываемые параметры среды по отношению к исследуемому психологическому признаку? </a:t>
            </a:r>
          </a:p>
          <a:p>
            <a:r>
              <a:rPr lang="ru-RU" dirty="0"/>
              <a:t>Например, в какой степени различия стилей воспитания соотносятся с личностными или психопатологическими чертами? </a:t>
            </a:r>
          </a:p>
          <a:p>
            <a:r>
              <a:rPr lang="ru-RU" dirty="0"/>
              <a:t>Это новая область, которую ученые только начали исследовать.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Результаты исследований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8219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Однако уже полученные результаты свидетельствуют о том, что различия в переживаниях сиблингами, например, своей семейной среды определяют успешность их адаптации, которая, в свою очередь, является коррелятом многих психологических и психопатологических признаков. </a:t>
            </a:r>
          </a:p>
          <a:p>
            <a:r>
              <a:rPr lang="ru-RU" dirty="0"/>
              <a:t>Негативное поведение родителей по отношению к одному сиблингу высоко коррелирует с развитием и проявлением у этого ребенка асоциального поведения (39%) и, в несколько меньшей степени, депрессии (28%).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066800"/>
          </a:xfrm>
        </p:spPr>
        <p:txBody>
          <a:bodyPr/>
          <a:lstStyle/>
          <a:p>
            <a:pPr algn="ctr"/>
            <a:r>
              <a:rPr lang="ru-RU" b="1" dirty="0"/>
              <a:t>Результаты исследований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8219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Это свидетельствуют о том, что неадаптивное поведение подростков связано в основном с негативными, отвергающими стилями воспитания, принятыми родителями. </a:t>
            </a:r>
          </a:p>
          <a:p>
            <a:r>
              <a:rPr lang="ru-RU" dirty="0"/>
              <a:t>Корреляции его с противоположными тактиками воспитания, такими, как родительская привязанность и поддержка, в среднем ниже или вообще отсутствуют.</a:t>
            </a:r>
          </a:p>
          <a:p>
            <a:r>
              <a:rPr lang="ru-RU" dirty="0"/>
              <a:t>Эти результаты позволяют формулировать предположение о том, что негативность как стиль воспитания служит фактором риска, в то время как положительная тональность воспитания (принятие и привязанность) не дает оснований для предсказания неадаптивного поведения в подростковом возрасте.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Изучение приемных детей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821936"/>
          </a:xfrm>
        </p:spPr>
        <p:txBody>
          <a:bodyPr>
            <a:normAutofit/>
          </a:bodyPr>
          <a:lstStyle/>
          <a:p>
            <a:r>
              <a:rPr lang="ru-RU" dirty="0"/>
              <a:t>Прямой тест общей семейной среды может быть осуществлен в рамках метода приемных детей. </a:t>
            </a:r>
          </a:p>
          <a:p>
            <a:r>
              <a:rPr lang="ru-RU" dirty="0"/>
              <a:t>Например, оцененная в детстве (до 11 лет) корреляция (т.е. сходство) общих познавательных способностей между сводными сиблингами (не являющимися генетическими родственниками, но растущими в одной семье) составляет 0,25. </a:t>
            </a:r>
          </a:p>
          <a:p>
            <a:r>
              <a:rPr lang="ru-RU" dirty="0"/>
              <a:t>Причина их сходства: они растут в одной семье и, таким образом, испытывают общие семейные средовые влияния.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2" y="685800"/>
            <a:ext cx="10430256" cy="574075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</a:t>
            </a: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индивидуально-психологических различий 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также может быть связано с двумя источниками детерминации: генотипом и средой.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Однако в этом случае речь идет о взаимодействии уникальной части генотипа и индивидуально-специфической среды. </a:t>
            </a:r>
          </a:p>
          <a:p>
            <a:pPr marL="0" indent="0" algn="just">
              <a:buNone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своеобразный в каждом конкретном случае вариант развития (фенотип) любого индивидуального (в том числе и психологического) признака может являться результатом как уникальной генетической конституции, так и уникального жизненного опыта.</a:t>
            </a:r>
          </a:p>
        </p:txBody>
      </p:sp>
    </p:spTree>
    <p:extLst>
      <p:ext uri="{BB962C8B-B14F-4D97-AF65-F5344CB8AC3E}">
        <p14:creationId xmlns:p14="http://schemas.microsoft.com/office/powerpoint/2010/main" val="25316063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Изучение приемных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821936"/>
          </a:xfrm>
        </p:spPr>
        <p:txBody>
          <a:bodyPr>
            <a:normAutofit fontScale="92500"/>
          </a:bodyPr>
          <a:lstStyle/>
          <a:p>
            <a:r>
              <a:rPr lang="ru-RU" dirty="0"/>
              <a:t>В подростковом возрасте (14-15 лет) корреляция практически равна нулю. </a:t>
            </a:r>
          </a:p>
          <a:p>
            <a:r>
              <a:rPr lang="ru-RU" dirty="0"/>
              <a:t>Это свидетельствует о том, что в этом возрасте общая семейная среда существенной роли уже не играет. </a:t>
            </a:r>
          </a:p>
          <a:p>
            <a:r>
              <a:rPr lang="ru-RU" dirty="0"/>
              <a:t>Корреляции сводных сиблингов по личностным признакам и большинству психопатологических характеристик статистически не отличаются от нуля, на каких бы возрастных этапах они ни оценивались. </a:t>
            </a:r>
          </a:p>
          <a:p>
            <a:r>
              <a:rPr lang="ru-RU" dirty="0"/>
              <a:t>Эти результаты позволяют сформулировать гипотезу о том, что для таких признаков важны индивидуально-специфические, а не общесемейные средовые влияния. 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Понятие сиблинговые позиции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Сиблинговые позиции характеризуются по </a:t>
            </a:r>
            <a:r>
              <a:rPr lang="ru-RU" b="1" dirty="0"/>
              <a:t>показателям:</a:t>
            </a:r>
          </a:p>
          <a:p>
            <a:pPr>
              <a:buNone/>
            </a:pPr>
            <a:r>
              <a:rPr lang="ru-RU" dirty="0"/>
              <a:t>	1) число детей в семье;</a:t>
            </a:r>
          </a:p>
          <a:p>
            <a:pPr>
              <a:buNone/>
            </a:pPr>
            <a:r>
              <a:rPr lang="ru-RU" dirty="0"/>
              <a:t>	2) пол детей;</a:t>
            </a:r>
          </a:p>
          <a:p>
            <a:pPr>
              <a:buNone/>
            </a:pPr>
            <a:r>
              <a:rPr lang="ru-RU" dirty="0"/>
              <a:t>	3) очередность рождения (старший, средний, младший);</a:t>
            </a:r>
          </a:p>
          <a:p>
            <a:pPr>
              <a:buNone/>
            </a:pPr>
            <a:r>
              <a:rPr lang="ru-RU" dirty="0"/>
              <a:t>	4) интервалы между рождениями.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1219200"/>
          </a:xfrm>
        </p:spPr>
        <p:txBody>
          <a:bodyPr/>
          <a:lstStyle/>
          <a:p>
            <a:pPr algn="ctr"/>
            <a:r>
              <a:rPr lang="ru-RU" b="1" dirty="0"/>
              <a:t>Сиблинговые позиции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905000"/>
            <a:ext cx="8229600" cy="4669536"/>
          </a:xfrm>
        </p:spPr>
        <p:txBody>
          <a:bodyPr>
            <a:normAutofit lnSpcReduction="10000"/>
          </a:bodyPr>
          <a:lstStyle/>
          <a:p>
            <a:r>
              <a:rPr lang="ru-RU" dirty="0"/>
              <a:t>Основные сиблинговые позиции, соответственно, таковы:</a:t>
            </a:r>
          </a:p>
          <a:p>
            <a:pPr>
              <a:buNone/>
            </a:pPr>
            <a:r>
              <a:rPr lang="ru-RU" dirty="0"/>
              <a:t>1) самый старший ребенок: старший брат братьев, старший брат сестер, старшая из сестер и старшая сестра братьев;</a:t>
            </a:r>
          </a:p>
          <a:p>
            <a:pPr>
              <a:buNone/>
            </a:pPr>
            <a:r>
              <a:rPr lang="ru-RU" dirty="0"/>
              <a:t>2) самый младший ребенок: младший брат братьев, младший брат сестер, младшая из сестер и младшая сестра братьев;</a:t>
            </a:r>
          </a:p>
          <a:p>
            <a:pPr>
              <a:buNone/>
            </a:pPr>
            <a:r>
              <a:rPr lang="ru-RU" dirty="0"/>
              <a:t>3) средний ребенок;</a:t>
            </a:r>
          </a:p>
          <a:p>
            <a:pPr>
              <a:buNone/>
            </a:pPr>
            <a:r>
              <a:rPr lang="ru-RU" dirty="0"/>
              <a:t>4) единственный ребенок;</a:t>
            </a:r>
          </a:p>
          <a:p>
            <a:pPr>
              <a:buNone/>
            </a:pPr>
            <a:r>
              <a:rPr lang="ru-RU" dirty="0"/>
              <a:t>5) близнецы: двое, трое, четверо и т. д.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Сиблинговые позиции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821936"/>
          </a:xfrm>
        </p:spPr>
        <p:txBody>
          <a:bodyPr>
            <a:normAutofit/>
          </a:bodyPr>
          <a:lstStyle/>
          <a:p>
            <a:r>
              <a:rPr lang="ru-RU" dirty="0"/>
              <a:t>Могут быть и более сложные комбинации, такие как старший брат братьев и сестер, который в таком случае в своем репертуаре будет иметь характеристики и старшего брата сестер, и старшего брата братьев. </a:t>
            </a:r>
          </a:p>
          <a:p>
            <a:r>
              <a:rPr lang="ru-RU" dirty="0"/>
              <a:t>Если разница в возрасте составляет больше, чем пять лет, каждый из детей будет приближаться по своим характеристикам к единственному ребенку, хотя к ним будут добавляться некоторые качества той позиции, к которой он ближе всего.</a:t>
            </a: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1066800"/>
          </a:xfrm>
        </p:spPr>
        <p:txBody>
          <a:bodyPr/>
          <a:lstStyle/>
          <a:p>
            <a:pPr algn="ctr"/>
            <a:r>
              <a:rPr lang="ru-RU" b="1" dirty="0"/>
              <a:t>Сиблинговые позиции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828800"/>
            <a:ext cx="8229600" cy="47457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Стремление и склонность к доминированию либо подчинению в межличностных отношениях во многом формируются и усваиваются в процессе взаимодействия с братьями и сестрами именно в детстве. </a:t>
            </a:r>
          </a:p>
          <a:p>
            <a:r>
              <a:rPr lang="ru-RU" dirty="0"/>
              <a:t>Старшие дети, как правило, доминируют, а младшие подчиняются им. </a:t>
            </a:r>
          </a:p>
          <a:p>
            <a:r>
              <a:rPr lang="ru-RU" dirty="0"/>
              <a:t>Порядок рождения влияет на выстраивание отношений с собственными детьми. Например, младший ребенок редко имеет опыт заботы о других и, оказавшись в роли родителя, бывшие младшими в своей родной семье ожидают, что их собственные дети примут ответственность за семью.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066800"/>
          </a:xfrm>
        </p:spPr>
        <p:txBody>
          <a:bodyPr/>
          <a:lstStyle/>
          <a:p>
            <a:pPr algn="ctr"/>
            <a:r>
              <a:rPr lang="ru-RU" b="1" dirty="0"/>
              <a:t>Старший ребенок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821936"/>
          </a:xfrm>
        </p:spPr>
        <p:txBody>
          <a:bodyPr/>
          <a:lstStyle/>
          <a:p>
            <a:r>
              <a:rPr lang="ru-RU" dirty="0"/>
              <a:t>Старшему ребенку адресованы самые большие родительские ожидания.</a:t>
            </a:r>
          </a:p>
          <a:p>
            <a:r>
              <a:rPr lang="ru-RU" dirty="0"/>
              <a:t>Привыкший к уникальности своего детского положения в семье рождение сиблинга он может воспринимать как травматичное событие </a:t>
            </a:r>
            <a:r>
              <a:rPr lang="ru-RU" b="1" dirty="0"/>
              <a:t>(«детронизация</a:t>
            </a:r>
            <a:r>
              <a:rPr lang="ru-RU" dirty="0"/>
              <a:t>»). Травма «ниспровержения» с пьедестала единственного переживается более остро, если сиблинг оказывается того же пола. </a:t>
            </a: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838200"/>
            <a:ext cx="8229600" cy="914400"/>
          </a:xfrm>
        </p:spPr>
        <p:txBody>
          <a:bodyPr/>
          <a:lstStyle/>
          <a:p>
            <a:pPr algn="ctr"/>
            <a:r>
              <a:rPr lang="ru-RU" b="1" dirty="0"/>
              <a:t>Старший ребенок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898136"/>
          </a:xfrm>
        </p:spPr>
        <p:txBody>
          <a:bodyPr>
            <a:normAutofit fontScale="92500" lnSpcReduction="20000"/>
          </a:bodyPr>
          <a:lstStyle/>
          <a:p>
            <a:r>
              <a:rPr lang="ru-RU" dirty="0"/>
              <a:t>Имеет значение также временной промежуток между рождениями, а точнее, возраст старшего сиблинга. </a:t>
            </a:r>
          </a:p>
          <a:p>
            <a:r>
              <a:rPr lang="ru-RU" dirty="0"/>
              <a:t>Самым чувствительным в этом ключе является возраст около 3 лет, совпадающий с пиком конкурентных переживаний ребенка в семье, трактуемых З. Фрейдом как «Эдипов комплекс» или, если говорить о девочках, «комплекс Электры». </a:t>
            </a:r>
          </a:p>
          <a:p>
            <a:r>
              <a:rPr lang="ru-RU" dirty="0"/>
              <a:t>Общей тенденцией старшинства является принятие ответственности с оттенком тревожности, стремление к доминированию, определяющее способности к руководству и воспитанию, нетерпимость к критике, выраженная мотивация достижения. </a:t>
            </a:r>
          </a:p>
          <a:p>
            <a:r>
              <a:rPr lang="ru-RU" dirty="0"/>
              <a:t>Старшим свойственна повышенная чувствительность к проявлениям личного неуважения и нетерпимость к чужим ошибкам. Характерно лидерство. 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685800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Младший ребенок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676400"/>
            <a:ext cx="8229600" cy="4898136"/>
          </a:xfrm>
        </p:spPr>
        <p:txBody>
          <a:bodyPr>
            <a:normAutofit fontScale="92500"/>
          </a:bodyPr>
          <a:lstStyle/>
          <a:p>
            <a:r>
              <a:rPr lang="ru-RU" dirty="0"/>
              <a:t>Младший ребенок в семье, как правило, гораздо более «легок» в своей жизненной позиции, чем старший. Опекаемый другими членами семьи, он склонен к оптимистичному ожиданию позитивных исходов и готов к перекладыванию ответственности на других, не озабочен проблемами самодисциплины, часто имеет «приключенческий» подход к жизни и легко берется за все новое.</a:t>
            </a:r>
          </a:p>
          <a:p>
            <a:r>
              <a:rPr lang="ru-RU" dirty="0"/>
              <a:t>Обычно младший ребенок остается зависимым от других, даже если бунтует против заведенных правил, при этом для значимого взаимодействия он, как правило, склонен выбирать более старшего партнера, чтобы впоследствии и бороться против его контроля</a:t>
            </a: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066800"/>
          </a:xfrm>
        </p:spPr>
        <p:txBody>
          <a:bodyPr/>
          <a:lstStyle/>
          <a:p>
            <a:pPr algn="ctr"/>
            <a:r>
              <a:rPr lang="ru-RU" b="1" dirty="0"/>
              <a:t>Единственный ребенок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8219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Дети, у которых нет братьев и сестер, имеют, по образному выражению Р. У. Ричардсона, лучший и в то же время худший из возможных миров. </a:t>
            </a:r>
          </a:p>
          <a:p>
            <a:r>
              <a:rPr lang="ru-RU" dirty="0"/>
              <a:t>Растет в очень обогащенной среде. </a:t>
            </a:r>
          </a:p>
          <a:p>
            <a:r>
              <a:rPr lang="ru-RU" dirty="0"/>
              <a:t>Единственный ребенок многого требует от жизни. В некотором смысле ему можно дать метафорическое наименование «король» (или «королева»).</a:t>
            </a:r>
          </a:p>
          <a:p>
            <a:r>
              <a:rPr lang="ru-RU" dirty="0"/>
              <a:t>Поскольку родители склонны возлагать большие надежды на своего единственного ребенка, он обычно имеет высокую мотивацию достижения, стремится к успеху во всем, к чему прилагает усилия. </a:t>
            </a:r>
          </a:p>
          <a:p>
            <a:r>
              <a:rPr lang="ru-RU" dirty="0"/>
              <a:t>Это, как правило, более берущие люди, чем дающие.  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1200" y="762000"/>
            <a:ext cx="8229600" cy="1143000"/>
          </a:xfrm>
        </p:spPr>
        <p:txBody>
          <a:bodyPr/>
          <a:lstStyle/>
          <a:p>
            <a:pPr algn="ctr"/>
            <a:r>
              <a:rPr lang="ru-RU" b="1" dirty="0"/>
              <a:t>Единственный ребенок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82193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Единственный ребенок комфортно чувствует себя в одиночестве, обществу сверстников может предпочитать общество взрослых. </a:t>
            </a:r>
          </a:p>
          <a:p>
            <a:r>
              <a:rPr lang="ru-RU" dirty="0"/>
              <a:t>«Единственному» не очень легко в его взрослой семейной жизни выстраивать интимные отношения из-за отсутствия детского опыта каждодневного сосуществования, предполагающего учет состояния другого человека. </a:t>
            </a:r>
          </a:p>
          <a:p>
            <a:r>
              <a:rPr lang="ru-RU" dirty="0"/>
              <a:t>Ему трудно дается родительская роль. </a:t>
            </a:r>
          </a:p>
          <a:p>
            <a:r>
              <a:rPr lang="ru-RU" dirty="0"/>
              <a:t>Но при определенных условиях и усилиях он способен выстраивать гибкие стратегии взаимодействия, легко входить в дружеские группы и в зрелые годы обычно имеет хороший уровень социальной адаптации.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4211" y="685800"/>
            <a:ext cx="11164351" cy="5611969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генотипических и средовых влияний в формировании индивидуальных различий (в отличии от нормативного развития) является предметом многочисленных экспериментальных исследований, поскольку входит в круг наиболее существенных проблем возрастной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психогенетики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или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психогенетики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развития – науки, изучающей природу </a:t>
            </a:r>
            <a:r>
              <a:rPr lang="ru-RU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межиндивидуальной</a:t>
            </a: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изменчивости психологических особенностей человека в процессе онтогенеза. Отличия этого направления от реализуемого в генетике развития простираются от несовпадения объекта исследования до различий в возможности обработки результатов эксперимента и интерпретации данных. Таким образом, все отличия сводятся к двум моделям.</a:t>
            </a:r>
          </a:p>
        </p:txBody>
      </p:sp>
    </p:spTree>
    <p:extLst>
      <p:ext uri="{BB962C8B-B14F-4D97-AF65-F5344CB8AC3E}">
        <p14:creationId xmlns:p14="http://schemas.microsoft.com/office/powerpoint/2010/main" val="1870537788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2329</TotalTime>
  <Words>5262</Words>
  <Application>Microsoft Office PowerPoint</Application>
  <PresentationFormat>Широкоэкранный</PresentationFormat>
  <Paragraphs>463</Paragraphs>
  <Slides>89</Slides>
  <Notes>27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89</vt:i4>
      </vt:variant>
    </vt:vector>
  </HeadingPairs>
  <TitlesOfParts>
    <vt:vector size="96" baseType="lpstr">
      <vt:lpstr>MS Gothic</vt:lpstr>
      <vt:lpstr>Arial</vt:lpstr>
      <vt:lpstr>Arial Unicode MS</vt:lpstr>
      <vt:lpstr>Calibri</vt:lpstr>
      <vt:lpstr>Calibri Light</vt:lpstr>
      <vt:lpstr>Times New Roman</vt:lpstr>
      <vt:lpstr>1_Тема Office</vt:lpstr>
      <vt:lpstr>Презентация PowerPoint</vt:lpstr>
      <vt:lpstr>План лекции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Основная особенность </vt:lpstr>
      <vt:lpstr>Особенности гипотез</vt:lpstr>
      <vt:lpstr>Структура работы с эмпирическими данным</vt:lpstr>
      <vt:lpstr>Презентация PowerPoint</vt:lpstr>
      <vt:lpstr>Презентация PowerPoint</vt:lpstr>
      <vt:lpstr>Генетические эффекты</vt:lpstr>
      <vt:lpstr>Презентация PowerPoint</vt:lpstr>
      <vt:lpstr>Эпистаз</vt:lpstr>
      <vt:lpstr>Презентация PowerPoint</vt:lpstr>
      <vt:lpstr>«Бомбейский феномен» - пример эпистаза</vt:lpstr>
      <vt:lpstr>Презентация PowerPoint</vt:lpstr>
      <vt:lpstr>Презентация PowerPoint</vt:lpstr>
      <vt:lpstr>Презентация PowerPoint</vt:lpstr>
      <vt:lpstr>Комплементарность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Моногенные и полигенные признаки</vt:lpstr>
      <vt:lpstr>Полимерия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Эффект положения</vt:lpstr>
      <vt:lpstr>Средовые эффекты</vt:lpstr>
      <vt:lpstr>Средовые факторы</vt:lpstr>
      <vt:lpstr>Общесемейная среда</vt:lpstr>
      <vt:lpstr>Индивидуальная среда</vt:lpstr>
      <vt:lpstr>Фактор генотип-средовых совместных действий</vt:lpstr>
      <vt:lpstr>Генотип-средовые корреляция</vt:lpstr>
      <vt:lpstr>Три типа ГС-корреляции</vt:lpstr>
      <vt:lpstr>Типы генотип-средовых корреляций</vt:lpstr>
      <vt:lpstr>Презентация PowerPoint</vt:lpstr>
      <vt:lpstr>ГС-корреляции</vt:lpstr>
      <vt:lpstr>ГС-корреляции</vt:lpstr>
      <vt:lpstr>Генотип-средовое взаимодействие </vt:lpstr>
      <vt:lpstr>Генотип-средовые взаимодействия</vt:lpstr>
      <vt:lpstr>Эксперимент  «умные» - «глупые» крысы</vt:lpstr>
      <vt:lpstr>Эксперимент  «умные» - «глупые» крысы</vt:lpstr>
      <vt:lpstr>ГС-взаимодействие у человека</vt:lpstr>
      <vt:lpstr>ГС-взаимодействие у человека</vt:lpstr>
      <vt:lpstr>Презентация PowerPoint</vt:lpstr>
      <vt:lpstr>Презентация PowerPoint</vt:lpstr>
      <vt:lpstr>Ассортативность</vt:lpstr>
      <vt:lpstr>Презентация PowerPoint</vt:lpstr>
      <vt:lpstr>Компоненты генетической дисперсии</vt:lpstr>
      <vt:lpstr>Компоненты средовой дисперсии и эффекты генотип-средового взаимодействия</vt:lpstr>
      <vt:lpstr>Ассортативность</vt:lpstr>
      <vt:lpstr>Ассортативность</vt:lpstr>
      <vt:lpstr>Ассортативность</vt:lpstr>
      <vt:lpstr>Ассортативность</vt:lpstr>
      <vt:lpstr>Ассортативность как фактор, влияющий на фенотипическую дисперсию</vt:lpstr>
      <vt:lpstr>Ассортативность браков</vt:lpstr>
      <vt:lpstr>Ассортативность</vt:lpstr>
      <vt:lpstr>«Генотип - среда»</vt:lpstr>
      <vt:lpstr>Математическое моделирование в психогенетике</vt:lpstr>
      <vt:lpstr>Презентация PowerPoint</vt:lpstr>
      <vt:lpstr>Методы измерения  влияния среды на генотип </vt:lpstr>
      <vt:lpstr>Исследование ДОМ</vt:lpstr>
      <vt:lpstr>Результаты исследований</vt:lpstr>
      <vt:lpstr>Результаты исследований</vt:lpstr>
      <vt:lpstr>Результаты исследований</vt:lpstr>
      <vt:lpstr>Изучение приемных детей</vt:lpstr>
      <vt:lpstr>Изучение приемных детей</vt:lpstr>
      <vt:lpstr>Понятие сиблинговые позиции</vt:lpstr>
      <vt:lpstr>Сиблинговые позиции</vt:lpstr>
      <vt:lpstr>Сиблинговые позиции</vt:lpstr>
      <vt:lpstr>Сиблинговые позиции</vt:lpstr>
      <vt:lpstr>Старший ребенок</vt:lpstr>
      <vt:lpstr>Старший ребенок</vt:lpstr>
      <vt:lpstr>Младший ребенок</vt:lpstr>
      <vt:lpstr>Единственный ребенок</vt:lpstr>
      <vt:lpstr>Единственный ребенок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Ленуся</dc:creator>
  <cp:lastModifiedBy>Ленуся</cp:lastModifiedBy>
  <cp:revision>62</cp:revision>
  <dcterms:created xsi:type="dcterms:W3CDTF">2018-11-15T13:48:24Z</dcterms:created>
  <dcterms:modified xsi:type="dcterms:W3CDTF">2018-11-27T10:40:25Z</dcterms:modified>
</cp:coreProperties>
</file>