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90" r:id="rId5"/>
    <p:sldId id="292" r:id="rId6"/>
    <p:sldId id="295" r:id="rId7"/>
    <p:sldId id="296" r:id="rId8"/>
    <p:sldId id="298" r:id="rId9"/>
    <p:sldId id="299" r:id="rId10"/>
    <p:sldId id="324" r:id="rId11"/>
    <p:sldId id="303" r:id="rId12"/>
    <p:sldId id="304" r:id="rId13"/>
    <p:sldId id="307" r:id="rId14"/>
    <p:sldId id="310" r:id="rId15"/>
    <p:sldId id="311" r:id="rId16"/>
    <p:sldId id="316" r:id="rId17"/>
    <p:sldId id="318" r:id="rId18"/>
    <p:sldId id="321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C78-4D9B-481E-8372-BD26A8C7631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B6B9-D97C-4821-ACF8-8818FA151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C78-4D9B-481E-8372-BD26A8C7631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B6B9-D97C-4821-ACF8-8818FA151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0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C78-4D9B-481E-8372-BD26A8C7631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B6B9-D97C-4821-ACF8-8818FA151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C78-4D9B-481E-8372-BD26A8C7631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B6B9-D97C-4821-ACF8-8818FA151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5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C78-4D9B-481E-8372-BD26A8C7631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B6B9-D97C-4821-ACF8-8818FA151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7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C78-4D9B-481E-8372-BD26A8C7631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B6B9-D97C-4821-ACF8-8818FA151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4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C78-4D9B-481E-8372-BD26A8C7631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B6B9-D97C-4821-ACF8-8818FA151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C78-4D9B-481E-8372-BD26A8C7631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B6B9-D97C-4821-ACF8-8818FA151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7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C78-4D9B-481E-8372-BD26A8C7631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B6B9-D97C-4821-ACF8-8818FA151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5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C78-4D9B-481E-8372-BD26A8C7631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B6B9-D97C-4821-ACF8-8818FA151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4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7C78-4D9B-481E-8372-BD26A8C7631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6B6B9-D97C-4821-ACF8-8818FA151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9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77C78-4D9B-481E-8372-BD26A8C7631C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B6B9-D97C-4821-ACF8-8818FA151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1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ФИЗИОГНОМИКА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877272"/>
            <a:ext cx="8712968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/основные положения/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0" y="3356992"/>
            <a:ext cx="1728193" cy="2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8712968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Информационные знаки лица (1)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Анализ соотношения зон лица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 smtClean="0"/>
              <a:t>Мысленно разделите лицо </a:t>
            </a:r>
            <a:r>
              <a:rPr lang="ru-RU" sz="2100" u="sng" dirty="0"/>
              <a:t>по горизонтали на </a:t>
            </a:r>
            <a:r>
              <a:rPr lang="ru-RU" sz="2100" b="1" u="sng" dirty="0"/>
              <a:t>три зоны</a:t>
            </a:r>
            <a:r>
              <a:rPr lang="ru-RU" sz="2100" dirty="0"/>
              <a:t> и </a:t>
            </a:r>
            <a:r>
              <a:rPr lang="ru-RU" sz="2100" dirty="0" smtClean="0"/>
              <a:t>определите, </a:t>
            </a:r>
            <a:r>
              <a:rPr lang="ru-RU" sz="2100" dirty="0"/>
              <a:t>какая из них преобладает по размеру. </a:t>
            </a:r>
          </a:p>
          <a:p>
            <a:pPr algn="just"/>
            <a:r>
              <a:rPr lang="ru-RU" sz="2100" dirty="0">
                <a:sym typeface="Symbol"/>
              </a:rPr>
              <a:t></a:t>
            </a:r>
            <a:r>
              <a:rPr lang="ru-RU" sz="2100" dirty="0"/>
              <a:t> </a:t>
            </a:r>
            <a:r>
              <a:rPr lang="ru-RU" sz="2100" u="sng" dirty="0"/>
              <a:t>Верхняя</a:t>
            </a:r>
            <a:r>
              <a:rPr lang="ru-RU" sz="2100" dirty="0"/>
              <a:t> </a:t>
            </a:r>
            <a:r>
              <a:rPr lang="ru-RU" sz="2100" dirty="0" smtClean="0"/>
              <a:t>зона: Если </a:t>
            </a:r>
            <a:r>
              <a:rPr lang="ru-RU" sz="2100" dirty="0"/>
              <a:t>эта часть лица явно больше других, вы имеете дело с человеком интеллектуального склада. Убеждая его в чем-либо, старайтесь давать ему максимум доступной объективной информации и технических деталей.</a:t>
            </a:r>
          </a:p>
          <a:p>
            <a:pPr algn="just"/>
            <a:r>
              <a:rPr lang="ru-RU" sz="2100" dirty="0">
                <a:sym typeface="Symbol"/>
              </a:rPr>
              <a:t></a:t>
            </a:r>
            <a:r>
              <a:rPr lang="ru-RU" sz="2100" dirty="0"/>
              <a:t> Если преобладающей видится </a:t>
            </a:r>
            <a:r>
              <a:rPr lang="ru-RU" sz="2100" u="sng" dirty="0"/>
              <a:t>средняя</a:t>
            </a:r>
            <a:r>
              <a:rPr lang="ru-RU" sz="2100" dirty="0"/>
              <a:t> часть </a:t>
            </a:r>
            <a:r>
              <a:rPr lang="ru-RU" sz="2100" dirty="0" smtClean="0"/>
              <a:t>лица, вы </a:t>
            </a:r>
            <a:r>
              <a:rPr lang="ru-RU" sz="2100" dirty="0"/>
              <a:t>видите перед собой человека амбициозного, которому дороги уважение и престиж. Долгие рассуждения он слушать не любит, так что переходите сразу к делу. Однако искренние и уместные выражения почтения к его достоинствам не повредят. </a:t>
            </a:r>
          </a:p>
          <a:p>
            <a:pPr algn="just"/>
            <a:r>
              <a:rPr lang="ru-RU" sz="2100" dirty="0">
                <a:sym typeface="Symbol"/>
              </a:rPr>
              <a:t></a:t>
            </a:r>
            <a:r>
              <a:rPr lang="ru-RU" sz="2100" dirty="0"/>
              <a:t> </a:t>
            </a:r>
            <a:r>
              <a:rPr lang="ru-RU" sz="2100" dirty="0" smtClean="0"/>
              <a:t>Если </a:t>
            </a:r>
            <a:r>
              <a:rPr lang="ru-RU" sz="2100" dirty="0"/>
              <a:t>наибольшее место на лице занимает </a:t>
            </a:r>
            <a:r>
              <a:rPr lang="ru-RU" sz="2100" u="sng" dirty="0"/>
              <a:t>нижняя</a:t>
            </a:r>
            <a:r>
              <a:rPr lang="ru-RU" sz="2100" dirty="0"/>
              <a:t> зона, </a:t>
            </a:r>
            <a:r>
              <a:rPr lang="ru-RU" sz="2100" dirty="0" smtClean="0"/>
              <a:t>не </a:t>
            </a:r>
            <a:r>
              <a:rPr lang="ru-RU" sz="2100" dirty="0"/>
              <a:t>пытайтесь давить на такого человека! Это человек приземленный и основательный. Его нельзя торопить. Дайте ему время и держите дистанцию. Он </a:t>
            </a:r>
            <a:r>
              <a:rPr lang="ru-RU" sz="2100" dirty="0" smtClean="0"/>
              <a:t>не </a:t>
            </a:r>
            <a:r>
              <a:rPr lang="ru-RU" sz="2100" dirty="0"/>
              <a:t>любит суеты.</a:t>
            </a:r>
          </a:p>
        </p:txBody>
      </p:sp>
    </p:spTree>
    <p:extLst>
      <p:ext uri="{BB962C8B-B14F-4D97-AF65-F5344CB8AC3E}">
        <p14:creationId xmlns:p14="http://schemas.microsoft.com/office/powerpoint/2010/main" val="14458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Асимметрии лица</a:t>
            </a:r>
          </a:p>
        </p:txBody>
      </p:sp>
      <p:pic>
        <p:nvPicPr>
          <p:cNvPr id="6146" name="Picture 2" descr="C:\Users\Виктор\Pictures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Функциональная асимметрия полушарий головного мозга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Виктор\Pictures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056784" cy="51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Асимметричность лица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E:\0-Новая структура\1-Документы\Физиогномика\1-Компедиум\4-Анализ Симметрии\Асимметрия\А-2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4" y="2060848"/>
            <a:ext cx="856449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Виды </a:t>
            </a:r>
            <a:r>
              <a:rPr lang="ru-RU" b="1" dirty="0">
                <a:solidFill>
                  <a:srgbClr val="7030A0"/>
                </a:solidFill>
              </a:rPr>
              <a:t>а</a:t>
            </a:r>
            <a:r>
              <a:rPr lang="ru-RU" b="1" dirty="0" smtClean="0">
                <a:solidFill>
                  <a:srgbClr val="7030A0"/>
                </a:solidFill>
              </a:rPr>
              <a:t>симметрии лица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Асимметрия в ширине лица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E:\0-Новая структура\1-Документы\Физиогномика\1-Компедиум\4-Анализ Симметрии\Симметр\Fa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9" y="2276872"/>
            <a:ext cx="830196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5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010" y="476673"/>
            <a:ext cx="82296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Асимметрия в длине лица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4338" name="Picture 2" descr="C:\Users\Виктор\Picture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4894"/>
            <a:ext cx="3322650" cy="533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dirty="0"/>
              <a:t>Асимметрия в интеллектуальной зоне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92928"/>
            <a:ext cx="3862395" cy="492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04" y="1124744"/>
            <a:ext cx="447152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523" y="404664"/>
            <a:ext cx="8229600" cy="64498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Асимметрии в эмоциональной зоне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5362" name="Picture 2" descr="C:\Users\Виктор\Picture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8649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429" y="476672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Асимметрии в витальной зоне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4316"/>
            <a:ext cx="3816424" cy="473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45" y="1844824"/>
            <a:ext cx="411650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9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2400" cy="1512167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Лоб как источник информации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708920"/>
            <a:ext cx="5112568" cy="2929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иктор\Desktop\11.07.17\myths-about-skin-c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6048671" cy="402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Физиогномика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00600"/>
          </a:xfrm>
        </p:spPr>
        <p:txBody>
          <a:bodyPr>
            <a:normAutofit lnSpcReduction="10000"/>
          </a:bodyPr>
          <a:lstStyle/>
          <a:p>
            <a:pPr marL="0" indent="360000" algn="just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= система знаний о связи между внешним обликом человека и стержневыми качествами личности.</a:t>
            </a:r>
          </a:p>
          <a:p>
            <a:pPr marL="0" indent="360000" algn="just">
              <a:buNone/>
            </a:pPr>
            <a:r>
              <a:rPr lang="ru-RU" sz="2800" dirty="0" smtClean="0"/>
              <a:t>= </a:t>
            </a:r>
            <a:r>
              <a:rPr lang="ru-RU" sz="2800" dirty="0"/>
              <a:t>область знания, позволяющая через восприятие и «чтение» лица человека получить информацию о его личностных особенностях, характере, индивидуальности</a:t>
            </a:r>
            <a:r>
              <a:rPr lang="ru-RU" sz="2800" dirty="0" smtClean="0"/>
              <a:t>.</a:t>
            </a:r>
          </a:p>
          <a:p>
            <a:pPr marL="0" indent="360000" algn="just">
              <a:buNone/>
            </a:pPr>
            <a:endParaRPr lang="ru-RU" sz="2800" b="1" dirty="0" smtClean="0">
              <a:sym typeface="Symbol"/>
            </a:endParaRPr>
          </a:p>
          <a:p>
            <a:pPr marL="0" indent="360000" algn="just">
              <a:buNone/>
            </a:pPr>
            <a:r>
              <a:rPr lang="ru-RU" sz="2800" b="1" dirty="0" smtClean="0">
                <a:solidFill>
                  <a:srgbClr val="7030A0"/>
                </a:solidFill>
                <a:sym typeface="Symbol"/>
              </a:rPr>
              <a:t>Предмет </a:t>
            </a:r>
            <a:r>
              <a:rPr lang="ru-RU" sz="2800" b="1" dirty="0">
                <a:solidFill>
                  <a:srgbClr val="7030A0"/>
                </a:solidFill>
                <a:sym typeface="Symbol"/>
              </a:rPr>
              <a:t>физиогномики </a:t>
            </a:r>
            <a:r>
              <a:rPr lang="ru-RU" sz="2800" b="1" dirty="0">
                <a:sym typeface="Symbol"/>
              </a:rPr>
              <a:t> </a:t>
            </a:r>
            <a:r>
              <a:rPr lang="ru-RU" sz="2800" dirty="0">
                <a:solidFill>
                  <a:srgbClr val="C00000"/>
                </a:solidFill>
                <a:sym typeface="Symbol"/>
              </a:rPr>
              <a:t>визуальная психодиагностика</a:t>
            </a:r>
            <a:r>
              <a:rPr lang="ru-RU" sz="2800" dirty="0">
                <a:sym typeface="Symbol"/>
              </a:rPr>
              <a:t> личностных особенностей на основе оценки внешнего облика и, в первую очередь, лица человека.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Зоны лба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192688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0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Доминирующая зона лба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Та область, которая больше выдается, оказывает большее влияние на личность человека. </a:t>
            </a:r>
          </a:p>
          <a:p>
            <a:r>
              <a:rPr lang="ru-RU" dirty="0"/>
              <a:t> </a:t>
            </a:r>
          </a:p>
          <a:p>
            <a:pPr marL="0" indent="360000" algn="just">
              <a:buNone/>
            </a:pPr>
            <a:r>
              <a:rPr lang="ru-RU" dirty="0"/>
              <a:t>Если выступает первая, </a:t>
            </a:r>
            <a:r>
              <a:rPr lang="ru-RU" u="sng" dirty="0"/>
              <a:t>верхняя</a:t>
            </a:r>
            <a:r>
              <a:rPr lang="ru-RU" dirty="0"/>
              <a:t> часть, то для человека много значит мир ценностей, идеалов, философия. </a:t>
            </a:r>
          </a:p>
          <a:p>
            <a:pPr marL="0" indent="360000" algn="just">
              <a:buNone/>
            </a:pPr>
            <a:r>
              <a:rPr lang="ru-RU" dirty="0"/>
              <a:t>Выдающаяся вперед </a:t>
            </a:r>
            <a:r>
              <a:rPr lang="ru-RU" u="sng" dirty="0"/>
              <a:t>средняя</a:t>
            </a:r>
            <a:r>
              <a:rPr lang="ru-RU" dirty="0"/>
              <a:t> часть сообщает о наличии у человека убеждений, связанных с окружающим миром, социумом, гуманностью. </a:t>
            </a:r>
          </a:p>
          <a:p>
            <a:pPr marL="0" indent="360000" algn="just">
              <a:buNone/>
            </a:pPr>
            <a:r>
              <a:rPr lang="ru-RU" dirty="0"/>
              <a:t>Люди с выпуклой </a:t>
            </a:r>
            <a:r>
              <a:rPr lang="ru-RU" u="sng" dirty="0"/>
              <a:t>нижней</a:t>
            </a:r>
            <a:r>
              <a:rPr lang="ru-RU" dirty="0"/>
              <a:t> частью лба, как правило, имеют  рациональный ум, практичны, ориентируются на здравый смысл и логику.</a:t>
            </a:r>
          </a:p>
        </p:txBody>
      </p:sp>
    </p:spTree>
    <p:extLst>
      <p:ext uri="{BB962C8B-B14F-4D97-AF65-F5344CB8AC3E}">
        <p14:creationId xmlns:p14="http://schemas.microsoft.com/office/powerpoint/2010/main" val="23859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12167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Брови как показатель экспрессивности* человека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30" y="1917750"/>
            <a:ext cx="3695478" cy="4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6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Основные формы бровей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509120"/>
            <a:ext cx="8075240" cy="1944216"/>
          </a:xfrm>
        </p:spPr>
        <p:txBody>
          <a:bodyPr>
            <a:noAutofit/>
          </a:bodyPr>
          <a:lstStyle/>
          <a:p>
            <a:r>
              <a:rPr lang="ru-RU" sz="2400" b="1" u="sng" dirty="0"/>
              <a:t>Изогнутые брови</a:t>
            </a:r>
            <a:r>
              <a:rPr lang="ru-RU" sz="2400" b="1" dirty="0"/>
              <a:t> (гладкая кривая)</a:t>
            </a:r>
          </a:p>
          <a:p>
            <a:endParaRPr lang="ru-RU" sz="8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Субъективность</a:t>
            </a:r>
          </a:p>
          <a:p>
            <a:r>
              <a:rPr lang="ru-RU" sz="2400" dirty="0"/>
              <a:t>• Познает мир на личностном уровне</a:t>
            </a:r>
          </a:p>
          <a:p>
            <a:r>
              <a:rPr lang="ru-RU" sz="2400" dirty="0"/>
              <a:t>• Учится на личном примере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012829" cy="326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6480720" cy="1296144"/>
          </a:xfrm>
        </p:spPr>
        <p:txBody>
          <a:bodyPr>
            <a:normAutofit/>
          </a:bodyPr>
          <a:lstStyle/>
          <a:p>
            <a:r>
              <a:rPr lang="ru-RU" sz="2400" u="sng" dirty="0"/>
              <a:t>Прямые брови</a:t>
            </a:r>
            <a:r>
              <a:rPr lang="ru-RU" sz="2400" dirty="0"/>
              <a:t> (без изгиба или перелома)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653136"/>
            <a:ext cx="8147248" cy="1473027"/>
          </a:xfrm>
        </p:spPr>
        <p:txBody>
          <a:bodyPr/>
          <a:lstStyle/>
          <a:p>
            <a:r>
              <a:rPr lang="ru-RU" sz="2400" dirty="0"/>
              <a:t>• Логический подход</a:t>
            </a:r>
          </a:p>
          <a:p>
            <a:r>
              <a:rPr lang="ru-RU" sz="2400" dirty="0"/>
              <a:t>• Любовь к фактам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6593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0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05064"/>
            <a:ext cx="7931224" cy="648072"/>
          </a:xfrm>
        </p:spPr>
        <p:txBody>
          <a:bodyPr>
            <a:noAutofit/>
          </a:bodyPr>
          <a:lstStyle/>
          <a:p>
            <a:r>
              <a:rPr lang="ru-RU" sz="2400" u="sng" dirty="0"/>
              <a:t>Ломаные брови</a:t>
            </a:r>
            <a:r>
              <a:rPr lang="ru-RU" sz="2400" dirty="0"/>
              <a:t> (четкий угол, «ломающий» бровь)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941168"/>
            <a:ext cx="8075240" cy="118499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• </a:t>
            </a:r>
            <a:r>
              <a:rPr lang="ru-RU" sz="2400" dirty="0" smtClean="0"/>
              <a:t>Хочет </a:t>
            </a:r>
            <a:r>
              <a:rPr lang="ru-RU" sz="2400" dirty="0"/>
              <a:t>все держать под контролем</a:t>
            </a:r>
          </a:p>
          <a:p>
            <a:r>
              <a:rPr lang="ru-RU" sz="2400" dirty="0"/>
              <a:t>• Стремление быть правым</a:t>
            </a:r>
          </a:p>
          <a:p>
            <a:r>
              <a:rPr lang="ru-RU" sz="2400" dirty="0"/>
              <a:t>• Тщательная подготовка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632849" cy="30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3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7796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Расположение бровей относительно глаз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898776" cy="4713387"/>
          </a:xfrm>
        </p:spPr>
        <p:txBody>
          <a:bodyPr>
            <a:noAutofit/>
          </a:bodyPr>
          <a:lstStyle/>
          <a:p>
            <a:r>
              <a:rPr lang="ru-RU" sz="2400" b="1" u="sng" dirty="0"/>
              <a:t>Высокие брови</a:t>
            </a:r>
            <a:r>
              <a:rPr lang="ru-RU" sz="2400" dirty="0"/>
              <a:t> (большое расстояние между глазом и бровью)</a:t>
            </a:r>
          </a:p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Избирательность, разборчивость</a:t>
            </a:r>
          </a:p>
          <a:p>
            <a:r>
              <a:rPr lang="ru-RU" sz="2400" dirty="0"/>
              <a:t>• Подход «поживем — увидим»</a:t>
            </a:r>
          </a:p>
          <a:p>
            <a:r>
              <a:rPr lang="ru-RU" sz="2400" dirty="0"/>
              <a:t>• Сверяет все понятия со своей ментальной системой координат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104456" cy="517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6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538736" cy="1427758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/>
              <a:t>Низкие брови</a:t>
            </a:r>
            <a:r>
              <a:rPr lang="ru-RU" sz="2400" dirty="0"/>
              <a:t> (малое расстояние между глазом и бровью)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348880"/>
            <a:ext cx="3106688" cy="2592288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Быстрота ума</a:t>
            </a:r>
          </a:p>
          <a:p>
            <a:r>
              <a:rPr lang="ru-RU" sz="2400" dirty="0"/>
              <a:t>• Быстрота действий</a:t>
            </a:r>
          </a:p>
          <a:p>
            <a:r>
              <a:rPr lang="ru-RU" sz="2400" dirty="0"/>
              <a:t>• Перебивает других, чтобы изложить свою точку зрения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3816424" cy="558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9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160239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Физиогномические признаки ушей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005064"/>
            <a:ext cx="2520280" cy="1008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0-Новая структура\1-Документы\Физиогномика\1-Компедиум\6-Ухо\Ухо\1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232" y="2736754"/>
            <a:ext cx="4962031" cy="381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6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Зоны уха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Виктор\Pictures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95315"/>
            <a:ext cx="3672408" cy="523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26469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Два </a:t>
            </a:r>
            <a:r>
              <a:rPr lang="ru-RU" sz="2800" b="1" dirty="0">
                <a:solidFill>
                  <a:srgbClr val="7030A0"/>
                </a:solidFill>
              </a:rPr>
              <a:t>подхода в физиогномике:</a:t>
            </a:r>
            <a:endParaRPr lang="ru-RU" sz="2800" dirty="0" smtClean="0"/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400" dirty="0" smtClean="0"/>
              <a:t>1) Чтение личностных особенностей по деталям лица и составление характеристики;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400" dirty="0" smtClean="0"/>
              <a:t>2) Попытки соединить признаки лица с определенной типологией характера.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360000" algn="just">
              <a:spcBef>
                <a:spcPts val="0"/>
              </a:spcBef>
              <a:buNone/>
            </a:pPr>
            <a:endParaRPr lang="ru-RU" sz="2400" dirty="0"/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</a:rPr>
              <a:t>Парадигмы </a:t>
            </a:r>
            <a:r>
              <a:rPr lang="ru-RU" sz="2800" b="1" dirty="0" smtClean="0">
                <a:solidFill>
                  <a:srgbClr val="7030A0"/>
                </a:solidFill>
              </a:rPr>
              <a:t>физиогномики:</a:t>
            </a:r>
          </a:p>
          <a:p>
            <a:pPr marL="0" indent="360000" algn="just">
              <a:buNone/>
            </a:pPr>
            <a:r>
              <a:rPr lang="ru-RU" sz="2400" b="1" dirty="0"/>
              <a:t>Восточная</a:t>
            </a:r>
            <a:r>
              <a:rPr lang="ru-RU" sz="2400" dirty="0"/>
              <a:t> = каждый человек проживает свою жизнь в пределах изначально зафиксированной программы. Эта программа-печать отражается на лице человека.</a:t>
            </a:r>
          </a:p>
          <a:p>
            <a:pPr marL="0" indent="360000" algn="just">
              <a:buNone/>
            </a:pPr>
            <a:r>
              <a:rPr lang="ru-RU" sz="2400" b="1" dirty="0"/>
              <a:t>Западная</a:t>
            </a:r>
            <a:r>
              <a:rPr lang="ru-RU" sz="2400" dirty="0"/>
              <a:t> = каждый сам творит свою судьбу и может изменить начертанное на лице предопределение.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0757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Зоны уха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Самая большая зона сильнее всего влияет на характер человека.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Верхняя </a:t>
            </a:r>
            <a:r>
              <a:rPr lang="ru-RU" u="sng" dirty="0"/>
              <a:t>зона</a:t>
            </a:r>
            <a:r>
              <a:rPr lang="ru-RU" dirty="0"/>
              <a:t> несет информацию об интеллекте и уме человека. </a:t>
            </a:r>
          </a:p>
          <a:p>
            <a:pPr marL="0" indent="0">
              <a:buNone/>
            </a:pPr>
            <a:r>
              <a:rPr lang="ru-RU" dirty="0"/>
              <a:t>Например, если, она является самой большой, то перед нами человек, отличающийся хорошей логикой и интеллектом.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Средняя </a:t>
            </a:r>
            <a:r>
              <a:rPr lang="ru-RU" u="sng" dirty="0"/>
              <a:t>зона</a:t>
            </a:r>
            <a:r>
              <a:rPr lang="ru-RU" dirty="0"/>
              <a:t> представляет способность человека к общению. Люди с преобладающей средней зоной уха часто являются хорошими слушателями, ораторами, умеют организовывать, принимать и развлекать других людей.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Нижняя </a:t>
            </a:r>
            <a:r>
              <a:rPr lang="ru-RU" u="sng" dirty="0"/>
              <a:t>зона</a:t>
            </a:r>
            <a:r>
              <a:rPr lang="ru-RU" dirty="0"/>
              <a:t> символизирует степень удовольствия человека от самого себя. В этом случае можно предположить, что такой человек не отказывает себе в удовольствиях, которые, стремится получать не только от отдыха, но и от любых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21464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По степени отступания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от </a:t>
            </a:r>
            <a:r>
              <a:rPr lang="ru-RU" b="1" dirty="0" smtClean="0">
                <a:solidFill>
                  <a:srgbClr val="7030A0"/>
                </a:solidFill>
              </a:rPr>
              <a:t>головы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Отстающие</a:t>
            </a:r>
            <a:r>
              <a:rPr lang="ru-RU" u="sng" dirty="0"/>
              <a:t>, торчащие уши</a:t>
            </a:r>
            <a:r>
              <a:rPr lang="ru-RU" dirty="0"/>
              <a:t> (лопоухость) считаются такими, если их внешняя часть отступает от головы примерно на 3 см (или даже больше). Иногда одно ухо торчит больше, чем другое. </a:t>
            </a:r>
          </a:p>
          <a:p>
            <a:pPr marL="0" indent="0">
              <a:buNone/>
            </a:pPr>
            <a:r>
              <a:rPr lang="ru-RU" dirty="0" smtClean="0"/>
              <a:t>     Сильно </a:t>
            </a:r>
            <a:r>
              <a:rPr lang="ru-RU" dirty="0"/>
              <a:t>отстающие уши отличают людей впечатлительных, наделенных интуицией. Они имеют свое представление обо всем, не любят прислушиваться к чужому мнению, предпочитают развивать собственные соображения и идеи.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Прижатые </a:t>
            </a:r>
            <a:r>
              <a:rPr lang="ru-RU" u="sng" dirty="0"/>
              <a:t>уши</a:t>
            </a:r>
            <a:r>
              <a:rPr lang="ru-RU" dirty="0"/>
              <a:t> (их еще называют плоскими) свидетельствуют об осторожности выдержке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40288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По толщине уши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Тонкие</a:t>
            </a:r>
            <a:r>
              <a:rPr lang="ru-RU" dirty="0"/>
              <a:t>, слегка отступающие уши с хорошо выраженными извилинами сообщают о том, что их владелец имеет хорошее происхождение, тонкую натуру, изысканный вкус, музыкальные способности. Его отличает любовь к порядку и чистоте.</a:t>
            </a:r>
          </a:p>
          <a:p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Толстые </a:t>
            </a:r>
            <a:r>
              <a:rPr lang="ru-RU" u="sng" dirty="0"/>
              <a:t>уши</a:t>
            </a:r>
            <a:r>
              <a:rPr lang="ru-RU" dirty="0"/>
              <a:t> — означают склонность человека брать от жизни все лучшее, решительность, эгоистичность, практичное, рациональное отношение к жизни, равнодушие к искусству.</a:t>
            </a:r>
          </a:p>
        </p:txBody>
      </p:sp>
    </p:spTree>
    <p:extLst>
      <p:ext uri="{BB962C8B-B14F-4D97-AF65-F5344CB8AC3E}">
        <p14:creationId xmlns:p14="http://schemas.microsoft.com/office/powerpoint/2010/main" val="10604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/>
          </a:bodyPr>
          <a:lstStyle/>
          <a:p>
            <a:r>
              <a:rPr lang="ru-RU" sz="2800" dirty="0"/>
              <a:t>Оттопыренные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>
            <a:normAutofit/>
          </a:bodyPr>
          <a:lstStyle/>
          <a:p>
            <a:r>
              <a:rPr lang="ru-RU" sz="2400" dirty="0"/>
              <a:t>• </a:t>
            </a:r>
            <a:r>
              <a:rPr lang="ru-RU" sz="2400" dirty="0" smtClean="0"/>
              <a:t>Независимый</a:t>
            </a:r>
            <a:endParaRPr lang="ru-RU" sz="24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4536504" cy="516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2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779096" cy="99571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Прижаты к голове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/>
              <a:t>почти касаются головы внешним краем)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3008313" cy="2913187"/>
          </a:xfrm>
        </p:spPr>
        <p:txBody>
          <a:bodyPr>
            <a:normAutofit/>
          </a:bodyPr>
          <a:lstStyle/>
          <a:p>
            <a:r>
              <a:rPr lang="ru-RU" sz="2400" dirty="0"/>
              <a:t>• Конформист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3597542" cy="519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2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556792"/>
            <a:ext cx="2880320" cy="7109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Форма лица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 algn="just">
              <a:buNone/>
            </a:pPr>
            <a:r>
              <a:rPr lang="ru-RU" sz="1800" b="1" dirty="0" smtClean="0"/>
              <a:t>    </a:t>
            </a:r>
          </a:p>
          <a:p>
            <a:pPr marL="0" indent="0" algn="just">
              <a:buNone/>
            </a:pPr>
            <a:r>
              <a:rPr lang="ru-RU" sz="1800" b="1" dirty="0" smtClean="0"/>
              <a:t> </a:t>
            </a:r>
          </a:p>
          <a:p>
            <a:pPr marL="0" indent="0" algn="just">
              <a:buNone/>
            </a:pPr>
            <a:r>
              <a:rPr lang="ru-RU" sz="1800" b="1" dirty="0" smtClean="0"/>
              <a:t>         Лицо</a:t>
            </a:r>
            <a:r>
              <a:rPr lang="ru-RU" sz="1800" dirty="0" smtClean="0"/>
              <a:t> – </a:t>
            </a:r>
            <a:r>
              <a:rPr lang="ru-RU" sz="1800" dirty="0"/>
              <a:t>передняя </a:t>
            </a:r>
            <a:r>
              <a:rPr lang="ru-RU" sz="1800" dirty="0" smtClean="0"/>
              <a:t>часть головы человека, </a:t>
            </a:r>
            <a:r>
              <a:rPr lang="ru-RU" sz="1800" dirty="0"/>
              <a:t>сверху ограниченная </a:t>
            </a:r>
            <a:r>
              <a:rPr lang="ru-RU" sz="1800" dirty="0" smtClean="0"/>
              <a:t>границей волосистого покрова</a:t>
            </a:r>
            <a:r>
              <a:rPr lang="ru-RU" sz="1800" dirty="0"/>
              <a:t> </a:t>
            </a:r>
            <a:r>
              <a:rPr lang="ru-RU" sz="1800" dirty="0" smtClean="0"/>
              <a:t>головы</a:t>
            </a:r>
            <a:r>
              <a:rPr lang="ru-RU" sz="1800" dirty="0"/>
              <a:t>, внизу — углами и нижним </a:t>
            </a:r>
            <a:r>
              <a:rPr lang="ru-RU" sz="1800" dirty="0" smtClean="0"/>
              <a:t>краем нижней челюсти, </a:t>
            </a:r>
            <a:r>
              <a:rPr lang="ru-RU" sz="1800" dirty="0"/>
              <a:t>с боков — краями ветвей нижней челюсти и </a:t>
            </a:r>
            <a:r>
              <a:rPr lang="ru-RU" sz="1800" dirty="0" smtClean="0"/>
              <a:t>основанием ушных раковин.</a:t>
            </a:r>
            <a:endParaRPr lang="ru-RU" sz="1800" dirty="0"/>
          </a:p>
        </p:txBody>
      </p:sp>
      <p:pic>
        <p:nvPicPr>
          <p:cNvPr id="1026" name="Picture 2" descr="E:\0-Новая структура\1-Документы\Физиогномика\1-Компедиум\2а-ФормаЛица\forma-lica-48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3180829" cy="318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Лицо </a:t>
            </a:r>
            <a:r>
              <a:rPr lang="ru-RU" sz="4000" b="1" dirty="0">
                <a:solidFill>
                  <a:srgbClr val="7030A0"/>
                </a:solidFill>
              </a:rPr>
              <a:t>в физиогномике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223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724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Аналогия с геометрическими фигурами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910942" cy="487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Типы лица по форме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831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Параметры для определения формы лица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6147" name="Picture 3" descr="E:\0-Новая структура\1-Документы\Физиогномика\1-Компедиум\2а-ФормаЛица\Контур лица\13522_html_m501f3bd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3456384" cy="51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7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О чем расскажет форма лица?</a:t>
            </a:r>
            <a:endParaRPr lang="ru-RU" dirty="0"/>
          </a:p>
        </p:txBody>
      </p:sp>
      <p:pic>
        <p:nvPicPr>
          <p:cNvPr id="1026" name="Picture 2" descr="E:\0-Новая структура\1-Документы\Физиогномика\1-Компедиум\2б-Геометрия лица\Стивенс\s26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3242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2276872"/>
            <a:ext cx="4968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800" dirty="0" smtClean="0"/>
              <a:t>Люди</a:t>
            </a:r>
            <a:r>
              <a:rPr lang="ru-RU" sz="2800" dirty="0"/>
              <a:t>, у которых ширина лица составляет меньше 60 процентов от длины являются осторожными по своей натуре, а те, у кого ширина лица составляет больше 70 процентов от длины – от природы уверенны в себе.</a:t>
            </a:r>
          </a:p>
        </p:txBody>
      </p:sp>
    </p:spTree>
    <p:extLst>
      <p:ext uri="{BB962C8B-B14F-4D97-AF65-F5344CB8AC3E}">
        <p14:creationId xmlns:p14="http://schemas.microsoft.com/office/powerpoint/2010/main" val="24937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Зоны лица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3063"/>
            <a:ext cx="8229600" cy="4220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7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Информационное значение зон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     Интеллектуальная</a:t>
            </a:r>
            <a:r>
              <a:rPr lang="ru-RU" dirty="0" smtClean="0"/>
              <a:t> </a:t>
            </a:r>
            <a:r>
              <a:rPr lang="ru-RU" dirty="0"/>
              <a:t>— верхняя — занимает весь лоб, она начинается у линии волос и заканчивается линией бровей. Величина и форма лба определяют мыслительную деятельность и реальное понимание жизни.</a:t>
            </a:r>
          </a:p>
          <a:p>
            <a:pPr algn="just"/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b="1" dirty="0" smtClean="0"/>
              <a:t>     Эмоциональная</a:t>
            </a:r>
            <a:r>
              <a:rPr lang="ru-RU" dirty="0" smtClean="0"/>
              <a:t> </a:t>
            </a:r>
            <a:r>
              <a:rPr lang="ru-RU" dirty="0"/>
              <a:t>— средняя часть лица — равна длине носа. Она отражает степень чувствительности, душевную глубину и внутреннее содержание.</a:t>
            </a:r>
          </a:p>
          <a:p>
            <a:pPr algn="just"/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b="1" dirty="0" smtClean="0"/>
              <a:t>     Витальная</a:t>
            </a:r>
            <a:r>
              <a:rPr lang="ru-RU" dirty="0" smtClean="0"/>
              <a:t> </a:t>
            </a:r>
            <a:r>
              <a:rPr lang="ru-RU" dirty="0"/>
              <a:t>— нижняя часть — начинается от линии ноздрей и состоит из губ и подбородка, дает представление об энергии человека, его любви к наслаждениям и низменным инстинктам, стремлении к выгоде и удовлетворению.</a:t>
            </a:r>
          </a:p>
        </p:txBody>
      </p:sp>
    </p:spTree>
    <p:extLst>
      <p:ext uri="{BB962C8B-B14F-4D97-AF65-F5344CB8AC3E}">
        <p14:creationId xmlns:p14="http://schemas.microsoft.com/office/powerpoint/2010/main" val="36585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818</Words>
  <Application>Microsoft Office PowerPoint</Application>
  <PresentationFormat>Экран (4:3)</PresentationFormat>
  <Paragraphs>115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ФИЗИОГНОМИКА</vt:lpstr>
      <vt:lpstr>Физиогномика = </vt:lpstr>
      <vt:lpstr>Презентация PowerPoint</vt:lpstr>
      <vt:lpstr>Форма лица</vt:lpstr>
      <vt:lpstr>Аналогия с геометрическими фигурами</vt:lpstr>
      <vt:lpstr>Параметры для определения формы лица</vt:lpstr>
      <vt:lpstr>О чем расскажет форма лица?</vt:lpstr>
      <vt:lpstr>Зоны лица</vt:lpstr>
      <vt:lpstr>Информационное значение зон</vt:lpstr>
      <vt:lpstr>Анализ соотношения зон лица</vt:lpstr>
      <vt:lpstr>Асимметрии лица</vt:lpstr>
      <vt:lpstr>Функциональная асимметрия полушарий головного мозга</vt:lpstr>
      <vt:lpstr>Асимметричность лица</vt:lpstr>
      <vt:lpstr>Виды асимметрии лица</vt:lpstr>
      <vt:lpstr>Презентация PowerPoint</vt:lpstr>
      <vt:lpstr>Асимметрия в интеллектуальной зоне</vt:lpstr>
      <vt:lpstr>Презентация PowerPoint</vt:lpstr>
      <vt:lpstr>Презентация PowerPoint</vt:lpstr>
      <vt:lpstr>Лоб как источник информации</vt:lpstr>
      <vt:lpstr>Зоны лба</vt:lpstr>
      <vt:lpstr>Доминирующая зона лба</vt:lpstr>
      <vt:lpstr>Брови как показатель экспрессивности* человека</vt:lpstr>
      <vt:lpstr>Основные формы бровей</vt:lpstr>
      <vt:lpstr>Прямые брови (без изгиба или перелома)</vt:lpstr>
      <vt:lpstr>Ломаные брови (четкий угол, «ломающий» бровь) </vt:lpstr>
      <vt:lpstr>Расположение бровей относительно глаз</vt:lpstr>
      <vt:lpstr>Низкие брови (малое расстояние между глазом и бровью)</vt:lpstr>
      <vt:lpstr>Физиогномические признаки ушей</vt:lpstr>
      <vt:lpstr>Зоны уха</vt:lpstr>
      <vt:lpstr>Зоны уха</vt:lpstr>
      <vt:lpstr>По степени отступания от головы</vt:lpstr>
      <vt:lpstr>По толщине уши</vt:lpstr>
      <vt:lpstr>Оттопыренные</vt:lpstr>
      <vt:lpstr>Прижаты к голове  (почти касаются головы внешним краем)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ФИЗИОГНОМИКА</dc:title>
  <dc:creator>Виктор</dc:creator>
  <cp:lastModifiedBy>Виктор</cp:lastModifiedBy>
  <cp:revision>36</cp:revision>
  <dcterms:created xsi:type="dcterms:W3CDTF">2017-07-14T09:43:10Z</dcterms:created>
  <dcterms:modified xsi:type="dcterms:W3CDTF">2023-12-17T13:25:11Z</dcterms:modified>
</cp:coreProperties>
</file>