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277" r:id="rId3"/>
    <p:sldId id="296" r:id="rId4"/>
    <p:sldId id="317" r:id="rId5"/>
    <p:sldId id="257" r:id="rId6"/>
    <p:sldId id="259" r:id="rId7"/>
    <p:sldId id="283" r:id="rId8"/>
    <p:sldId id="260" r:id="rId9"/>
    <p:sldId id="258" r:id="rId10"/>
    <p:sldId id="299" r:id="rId11"/>
    <p:sldId id="270" r:id="rId12"/>
    <p:sldId id="294" r:id="rId13"/>
    <p:sldId id="295" r:id="rId14"/>
    <p:sldId id="262" r:id="rId15"/>
    <p:sldId id="264" r:id="rId16"/>
    <p:sldId id="263" r:id="rId17"/>
    <p:sldId id="378" r:id="rId18"/>
    <p:sldId id="377" r:id="rId19"/>
    <p:sldId id="380" r:id="rId20"/>
    <p:sldId id="381" r:id="rId21"/>
    <p:sldId id="278" r:id="rId22"/>
    <p:sldId id="274" r:id="rId23"/>
    <p:sldId id="321"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269" r:id="rId37"/>
    <p:sldId id="289" r:id="rId38"/>
    <p:sldId id="281" r:id="rId39"/>
    <p:sldId id="261" r:id="rId40"/>
    <p:sldId id="304" r:id="rId41"/>
    <p:sldId id="305" r:id="rId42"/>
    <p:sldId id="306" r:id="rId43"/>
    <p:sldId id="307" r:id="rId44"/>
    <p:sldId id="268" r:id="rId45"/>
    <p:sldId id="308" r:id="rId46"/>
    <p:sldId id="309" r:id="rId47"/>
    <p:sldId id="382" r:id="rId48"/>
    <p:sldId id="320" r:id="rId49"/>
    <p:sldId id="333" r:id="rId50"/>
    <p:sldId id="310" r:id="rId51"/>
    <p:sldId id="311" r:id="rId52"/>
    <p:sldId id="290" r:id="rId53"/>
    <p:sldId id="291" r:id="rId54"/>
    <p:sldId id="322" r:id="rId55"/>
    <p:sldId id="275" r:id="rId56"/>
    <p:sldId id="301" r:id="rId57"/>
    <p:sldId id="288" r:id="rId58"/>
    <p:sldId id="287" r:id="rId59"/>
    <p:sldId id="302" r:id="rId60"/>
    <p:sldId id="334" r:id="rId61"/>
    <p:sldId id="335" r:id="rId62"/>
    <p:sldId id="336" r:id="rId63"/>
    <p:sldId id="312" r:id="rId64"/>
    <p:sldId id="313" r:id="rId65"/>
    <p:sldId id="314" r:id="rId66"/>
    <p:sldId id="325" r:id="rId67"/>
    <p:sldId id="337" r:id="rId68"/>
    <p:sldId id="326" r:id="rId69"/>
    <p:sldId id="315" r:id="rId70"/>
    <p:sldId id="316" r:id="rId71"/>
    <p:sldId id="338" r:id="rId72"/>
    <p:sldId id="339" r:id="rId7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7111" autoAdjust="0"/>
  </p:normalViewPr>
  <p:slideViewPr>
    <p:cSldViewPr snapToGrid="0">
      <p:cViewPr varScale="1">
        <p:scale>
          <a:sx n="75" d="100"/>
          <a:sy n="75" d="100"/>
        </p:scale>
        <p:origin x="11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F4B6E-0596-49B5-A2CD-E0ADDDEC13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7A2A905-3D79-404C-B9D6-902495456DE9}">
      <dgm:prSet custT="1"/>
      <dgm:spPr>
        <a:solidFill>
          <a:schemeClr val="tx2">
            <a:lumMod val="60000"/>
            <a:lumOff val="40000"/>
          </a:schemeClr>
        </a:solidFill>
        <a:ln>
          <a:solidFill>
            <a:schemeClr val="tx2">
              <a:lumMod val="75000"/>
            </a:schemeClr>
          </a:solidFill>
        </a:ln>
      </dgm:spPr>
      <dgm:t>
        <a:bodyPr/>
        <a:lstStyle/>
        <a:p>
          <a:pPr algn="ctr" rtl="0">
            <a:lnSpc>
              <a:spcPct val="150000"/>
            </a:lnSpc>
          </a:pPr>
          <a:r>
            <a:rPr lang="ru-RU" sz="4000" dirty="0">
              <a:latin typeface="Times New Roman" pitchFamily="18" charset="0"/>
              <a:cs typeface="Times New Roman" pitchFamily="18" charset="0"/>
            </a:rPr>
            <a:t>Первый этап</a:t>
          </a:r>
        </a:p>
      </dgm:t>
    </dgm:pt>
    <dgm:pt modelId="{6FCCB1C2-833A-4476-BF71-D16221ED1CA1}" type="parTrans" cxnId="{C1C122BC-E5C4-451E-8080-644138BA0E6D}">
      <dgm:prSet/>
      <dgm:spPr/>
      <dgm:t>
        <a:bodyPr/>
        <a:lstStyle/>
        <a:p>
          <a:pPr algn="ctr"/>
          <a:endParaRPr lang="ru-RU"/>
        </a:p>
      </dgm:t>
    </dgm:pt>
    <dgm:pt modelId="{020B112A-58DC-48D8-942E-791838B54E41}" type="sibTrans" cxnId="{C1C122BC-E5C4-451E-8080-644138BA0E6D}">
      <dgm:prSet/>
      <dgm:spPr/>
      <dgm:t>
        <a:bodyPr/>
        <a:lstStyle/>
        <a:p>
          <a:pPr algn="ctr"/>
          <a:endParaRPr lang="ru-RU"/>
        </a:p>
      </dgm:t>
    </dgm:pt>
    <dgm:pt modelId="{794AF914-10EA-4C33-8764-7E73D2AF131B}" type="pres">
      <dgm:prSet presAssocID="{C72F4B6E-0596-49B5-A2CD-E0ADDDEC136A}" presName="linear" presStyleCnt="0">
        <dgm:presLayoutVars>
          <dgm:animLvl val="lvl"/>
          <dgm:resizeHandles val="exact"/>
        </dgm:presLayoutVars>
      </dgm:prSet>
      <dgm:spPr/>
    </dgm:pt>
    <dgm:pt modelId="{EAA60DAA-D4F2-4811-99AD-CD1F474AEB84}" type="pres">
      <dgm:prSet presAssocID="{E7A2A905-3D79-404C-B9D6-902495456DE9}" presName="parentText" presStyleLbl="node1" presStyleIdx="0" presStyleCnt="1" custLinFactNeighborX="-3158" custLinFactNeighborY="-757">
        <dgm:presLayoutVars>
          <dgm:chMax val="0"/>
          <dgm:bulletEnabled val="1"/>
        </dgm:presLayoutVars>
      </dgm:prSet>
      <dgm:spPr/>
    </dgm:pt>
  </dgm:ptLst>
  <dgm:cxnLst>
    <dgm:cxn modelId="{4C593009-9299-4AC2-A869-4BAB7423FFE4}" type="presOf" srcId="{C72F4B6E-0596-49B5-A2CD-E0ADDDEC136A}" destId="{794AF914-10EA-4C33-8764-7E73D2AF131B}" srcOrd="0" destOrd="0" presId="urn:microsoft.com/office/officeart/2005/8/layout/vList2"/>
    <dgm:cxn modelId="{A92C440C-68E5-4521-A17D-5FFFA504DE81}" type="presOf" srcId="{E7A2A905-3D79-404C-B9D6-902495456DE9}" destId="{EAA60DAA-D4F2-4811-99AD-CD1F474AEB84}" srcOrd="0" destOrd="0" presId="urn:microsoft.com/office/officeart/2005/8/layout/vList2"/>
    <dgm:cxn modelId="{C1C122BC-E5C4-451E-8080-644138BA0E6D}" srcId="{C72F4B6E-0596-49B5-A2CD-E0ADDDEC136A}" destId="{E7A2A905-3D79-404C-B9D6-902495456DE9}" srcOrd="0" destOrd="0" parTransId="{6FCCB1C2-833A-4476-BF71-D16221ED1CA1}" sibTransId="{020B112A-58DC-48D8-942E-791838B54E41}"/>
    <dgm:cxn modelId="{14160706-E837-4C98-BD43-387E39FB67CF}" type="presParOf" srcId="{794AF914-10EA-4C33-8764-7E73D2AF131B}" destId="{EAA60DAA-D4F2-4811-99AD-CD1F474AEB8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E86B33-F694-4580-A914-876D04E11E89}"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ru-RU"/>
        </a:p>
      </dgm:t>
    </dgm:pt>
    <dgm:pt modelId="{8872BF7B-E4B4-4399-9D69-C8F3962E1240}">
      <dgm:prSet custT="1"/>
      <dgm:spPr/>
      <dgm:t>
        <a:bodyPr/>
        <a:lstStyle/>
        <a:p>
          <a:pPr rtl="0">
            <a:lnSpc>
              <a:spcPct val="150000"/>
            </a:lnSpc>
          </a:pPr>
          <a:r>
            <a:rPr lang="ru-RU" sz="2400" dirty="0">
              <a:solidFill>
                <a:schemeClr val="tx1"/>
              </a:solidFill>
              <a:latin typeface="Times New Roman" pitchFamily="18" charset="0"/>
              <a:cs typeface="Times New Roman" pitchFamily="18" charset="0"/>
            </a:rPr>
            <a:t>Немецкий </a:t>
          </a:r>
          <a:r>
            <a:rPr lang="ru-RU" sz="2400" dirty="0" err="1">
              <a:solidFill>
                <a:schemeClr val="tx1"/>
              </a:solidFill>
              <a:latin typeface="Times New Roman" pitchFamily="18" charset="0"/>
              <a:cs typeface="Times New Roman" pitchFamily="18" charset="0"/>
            </a:rPr>
            <a:t>психогенетик</a:t>
          </a:r>
          <a:r>
            <a:rPr lang="ru-RU" sz="2400" dirty="0">
              <a:solidFill>
                <a:schemeClr val="tx1"/>
              </a:solidFill>
              <a:latin typeface="Times New Roman" pitchFamily="18" charset="0"/>
              <a:cs typeface="Times New Roman" pitchFamily="18" charset="0"/>
            </a:rPr>
            <a:t> Х. фон </a:t>
          </a:r>
          <a:r>
            <a:rPr lang="ru-RU" sz="2400" dirty="0" err="1">
              <a:solidFill>
                <a:schemeClr val="tx1"/>
              </a:solidFill>
              <a:latin typeface="Times New Roman" pitchFamily="18" charset="0"/>
              <a:cs typeface="Times New Roman" pitchFamily="18" charset="0"/>
            </a:rPr>
            <a:t>Браккен</a:t>
          </a:r>
          <a:r>
            <a:rPr lang="ru-RU" sz="2400" dirty="0">
              <a:solidFill>
                <a:schemeClr val="tx1"/>
              </a:solidFill>
              <a:latin typeface="Times New Roman" pitchFamily="18" charset="0"/>
              <a:cs typeface="Times New Roman" pitchFamily="18" charset="0"/>
            </a:rPr>
            <a:t> отметил еще один методический успех того периода – появление метода сравнения раздельно выросших близнецов (своеобразного «критического эксперимента» </a:t>
          </a:r>
          <a:r>
            <a:rPr lang="ru-RU" sz="2400" dirty="0" err="1">
              <a:solidFill>
                <a:schemeClr val="tx1"/>
              </a:solidFill>
              <a:latin typeface="Times New Roman" pitchFamily="18" charset="0"/>
              <a:cs typeface="Times New Roman" pitchFamily="18" charset="0"/>
            </a:rPr>
            <a:t>психогенетики</a:t>
          </a:r>
          <a:r>
            <a:rPr lang="ru-RU" sz="2400" dirty="0">
              <a:solidFill>
                <a:schemeClr val="tx1"/>
              </a:solidFill>
              <a:latin typeface="Times New Roman" pitchFamily="18" charset="0"/>
              <a:cs typeface="Times New Roman" pitchFamily="18" charset="0"/>
            </a:rPr>
            <a:t>).</a:t>
          </a:r>
        </a:p>
      </dgm:t>
    </dgm:pt>
    <dgm:pt modelId="{9EAB04B4-CB3B-4DC8-9FE2-C1EC6A588CEC}" type="parTrans" cxnId="{83293D8A-DE0E-4F0C-BA50-98E4A6A75BB2}">
      <dgm:prSet/>
      <dgm:spPr/>
      <dgm:t>
        <a:bodyPr/>
        <a:lstStyle/>
        <a:p>
          <a:endParaRPr lang="ru-RU"/>
        </a:p>
      </dgm:t>
    </dgm:pt>
    <dgm:pt modelId="{BB34DB53-1BAA-4837-A605-A834D6C77914}" type="sibTrans" cxnId="{83293D8A-DE0E-4F0C-BA50-98E4A6A75BB2}">
      <dgm:prSet/>
      <dgm:spPr/>
      <dgm:t>
        <a:bodyPr/>
        <a:lstStyle/>
        <a:p>
          <a:endParaRPr lang="ru-RU"/>
        </a:p>
      </dgm:t>
    </dgm:pt>
    <dgm:pt modelId="{E8D3F525-C3C7-4887-9C5D-329D79D3EE24}">
      <dgm:prSet custT="1"/>
      <dgm:spPr/>
      <dgm:t>
        <a:bodyPr/>
        <a:lstStyle/>
        <a:p>
          <a:pPr rtl="0">
            <a:lnSpc>
              <a:spcPct val="150000"/>
            </a:lnSpc>
          </a:pPr>
          <a:r>
            <a:rPr lang="ru-RU" sz="2400" dirty="0">
              <a:solidFill>
                <a:schemeClr val="tx1"/>
              </a:solidFill>
              <a:latin typeface="Times New Roman" pitchFamily="18" charset="0"/>
              <a:cs typeface="Times New Roman" pitchFamily="18" charset="0"/>
            </a:rPr>
            <a:t>Таким образом, на втором этапе развития </a:t>
          </a:r>
          <a:r>
            <a:rPr lang="ru-RU" sz="2400" dirty="0" err="1">
              <a:solidFill>
                <a:schemeClr val="tx1"/>
              </a:solidFill>
              <a:latin typeface="Times New Roman" pitchFamily="18" charset="0"/>
              <a:cs typeface="Times New Roman" pitchFamily="18" charset="0"/>
            </a:rPr>
            <a:t>психогенетики</a:t>
          </a:r>
          <a:r>
            <a:rPr lang="ru-RU" sz="2400" dirty="0">
              <a:solidFill>
                <a:schemeClr val="tx1"/>
              </a:solidFill>
              <a:latin typeface="Times New Roman" pitchFamily="18" charset="0"/>
              <a:cs typeface="Times New Roman" pitchFamily="18" charset="0"/>
            </a:rPr>
            <a:t> объединились основные методологические подходы: генетические, психометрические и статистические.</a:t>
          </a:r>
        </a:p>
      </dgm:t>
    </dgm:pt>
    <dgm:pt modelId="{A2B2BD18-664D-459C-B482-3752DAE96D33}" type="parTrans" cxnId="{0E6C4219-A7E8-4614-B665-602DD6D789E9}">
      <dgm:prSet/>
      <dgm:spPr/>
      <dgm:t>
        <a:bodyPr/>
        <a:lstStyle/>
        <a:p>
          <a:endParaRPr lang="ru-RU"/>
        </a:p>
      </dgm:t>
    </dgm:pt>
    <dgm:pt modelId="{15A46321-BA93-4818-A6D3-94D88EC74698}" type="sibTrans" cxnId="{0E6C4219-A7E8-4614-B665-602DD6D789E9}">
      <dgm:prSet/>
      <dgm:spPr/>
      <dgm:t>
        <a:bodyPr/>
        <a:lstStyle/>
        <a:p>
          <a:endParaRPr lang="ru-RU"/>
        </a:p>
      </dgm:t>
    </dgm:pt>
    <dgm:pt modelId="{BE72C72C-9F78-46E9-BD4F-9AEF01922553}" type="pres">
      <dgm:prSet presAssocID="{3BE86B33-F694-4580-A914-876D04E11E89}" presName="linear" presStyleCnt="0">
        <dgm:presLayoutVars>
          <dgm:animLvl val="lvl"/>
          <dgm:resizeHandles val="exact"/>
        </dgm:presLayoutVars>
      </dgm:prSet>
      <dgm:spPr/>
    </dgm:pt>
    <dgm:pt modelId="{C41367D4-6BE4-42A0-B814-BA252DC4B7B7}" type="pres">
      <dgm:prSet presAssocID="{8872BF7B-E4B4-4399-9D69-C8F3962E1240}" presName="parentText" presStyleLbl="node1" presStyleIdx="0" presStyleCnt="2">
        <dgm:presLayoutVars>
          <dgm:chMax val="0"/>
          <dgm:bulletEnabled val="1"/>
        </dgm:presLayoutVars>
      </dgm:prSet>
      <dgm:spPr/>
    </dgm:pt>
    <dgm:pt modelId="{43986754-D973-49E4-A45F-C91B2E4BFF31}" type="pres">
      <dgm:prSet presAssocID="{BB34DB53-1BAA-4837-A605-A834D6C77914}" presName="spacer" presStyleCnt="0"/>
      <dgm:spPr/>
    </dgm:pt>
    <dgm:pt modelId="{FE81A3DD-864D-4278-9993-8573D3E0EB70}" type="pres">
      <dgm:prSet presAssocID="{E8D3F525-C3C7-4887-9C5D-329D79D3EE24}" presName="parentText" presStyleLbl="node1" presStyleIdx="1" presStyleCnt="2" custLinFactY="115398" custLinFactNeighborX="13581" custLinFactNeighborY="200000">
        <dgm:presLayoutVars>
          <dgm:chMax val="0"/>
          <dgm:bulletEnabled val="1"/>
        </dgm:presLayoutVars>
      </dgm:prSet>
      <dgm:spPr/>
    </dgm:pt>
  </dgm:ptLst>
  <dgm:cxnLst>
    <dgm:cxn modelId="{0E6C4219-A7E8-4614-B665-602DD6D789E9}" srcId="{3BE86B33-F694-4580-A914-876D04E11E89}" destId="{E8D3F525-C3C7-4887-9C5D-329D79D3EE24}" srcOrd="1" destOrd="0" parTransId="{A2B2BD18-664D-459C-B482-3752DAE96D33}" sibTransId="{15A46321-BA93-4818-A6D3-94D88EC74698}"/>
    <dgm:cxn modelId="{5DDAB130-D096-4993-87D7-92360DBB13F4}" type="presOf" srcId="{8872BF7B-E4B4-4399-9D69-C8F3962E1240}" destId="{C41367D4-6BE4-42A0-B814-BA252DC4B7B7}" srcOrd="0" destOrd="0" presId="urn:microsoft.com/office/officeart/2005/8/layout/vList2"/>
    <dgm:cxn modelId="{83293D8A-DE0E-4F0C-BA50-98E4A6A75BB2}" srcId="{3BE86B33-F694-4580-A914-876D04E11E89}" destId="{8872BF7B-E4B4-4399-9D69-C8F3962E1240}" srcOrd="0" destOrd="0" parTransId="{9EAB04B4-CB3B-4DC8-9FE2-C1EC6A588CEC}" sibTransId="{BB34DB53-1BAA-4837-A605-A834D6C77914}"/>
    <dgm:cxn modelId="{846109B2-BFF6-4CE1-A477-7FA4C8EFDD7E}" type="presOf" srcId="{3BE86B33-F694-4580-A914-876D04E11E89}" destId="{BE72C72C-9F78-46E9-BD4F-9AEF01922553}" srcOrd="0" destOrd="0" presId="urn:microsoft.com/office/officeart/2005/8/layout/vList2"/>
    <dgm:cxn modelId="{205156C7-1CE4-4190-A97E-D8F007C09FD4}" type="presOf" srcId="{E8D3F525-C3C7-4887-9C5D-329D79D3EE24}" destId="{FE81A3DD-864D-4278-9993-8573D3E0EB70}" srcOrd="0" destOrd="0" presId="urn:microsoft.com/office/officeart/2005/8/layout/vList2"/>
    <dgm:cxn modelId="{9B188EE4-B3D2-4EA8-A272-81E369C879F1}" type="presParOf" srcId="{BE72C72C-9F78-46E9-BD4F-9AEF01922553}" destId="{C41367D4-6BE4-42A0-B814-BA252DC4B7B7}" srcOrd="0" destOrd="0" presId="urn:microsoft.com/office/officeart/2005/8/layout/vList2"/>
    <dgm:cxn modelId="{50D147F2-EFA6-4236-8B3E-7E38BB767923}" type="presParOf" srcId="{BE72C72C-9F78-46E9-BD4F-9AEF01922553}" destId="{43986754-D973-49E4-A45F-C91B2E4BFF31}" srcOrd="1" destOrd="0" presId="urn:microsoft.com/office/officeart/2005/8/layout/vList2"/>
    <dgm:cxn modelId="{C905CCC9-C535-4C1E-8997-1128B034F754}" type="presParOf" srcId="{BE72C72C-9F78-46E9-BD4F-9AEF01922553}" destId="{FE81A3DD-864D-4278-9993-8573D3E0EB7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B94268-5F18-44E7-8539-F9C068536186}"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ru-RU"/>
        </a:p>
      </dgm:t>
    </dgm:pt>
    <dgm:pt modelId="{692D62B9-084D-4208-95F0-2041D682A69E}">
      <dgm:prSet custT="1">
        <dgm:style>
          <a:lnRef idx="2">
            <a:schemeClr val="accent3"/>
          </a:lnRef>
          <a:fillRef idx="1">
            <a:schemeClr val="lt1"/>
          </a:fillRef>
          <a:effectRef idx="0">
            <a:schemeClr val="accent3"/>
          </a:effectRef>
          <a:fontRef idx="minor">
            <a:schemeClr val="dk1"/>
          </a:fontRef>
        </dgm:style>
      </dgm:prSet>
      <dgm:spPr/>
      <dgm:t>
        <a:bodyPr/>
        <a:lstStyle/>
        <a:p>
          <a:pPr rtl="0">
            <a:lnSpc>
              <a:spcPct val="150000"/>
            </a:lnSpc>
          </a:pPr>
          <a:r>
            <a:rPr lang="ru-RU" sz="2400" dirty="0">
              <a:latin typeface="Times New Roman" pitchFamily="18" charset="0"/>
              <a:cs typeface="Times New Roman" pitchFamily="18" charset="0"/>
            </a:rPr>
            <a:t>На третьем этапе – до 60-х годов – проводились генетические исследования интеллекта и разных форм умственных дефектов и психиатрических заболеваний, интенсивно изучалась генетика поведения животных. Вышли четыре больших публикации, в том числе книга </a:t>
          </a:r>
          <a:r>
            <a:rPr lang="ru-RU" sz="2400" dirty="0" err="1">
              <a:latin typeface="Times New Roman" pitchFamily="18" charset="0"/>
              <a:cs typeface="Times New Roman" pitchFamily="18" charset="0"/>
            </a:rPr>
            <a:t>Фаллера</a:t>
          </a:r>
          <a:r>
            <a:rPr lang="ru-RU" sz="2400" dirty="0">
              <a:latin typeface="Times New Roman" pitchFamily="18" charset="0"/>
              <a:cs typeface="Times New Roman" pitchFamily="18" charset="0"/>
            </a:rPr>
            <a:t> и Томпсона «Генетика поведения» (1960), во многих странах возникли центры, сконцентрировавшие исследования в этой области, </a:t>
          </a:r>
          <a:r>
            <a:rPr lang="ru-RU" sz="2400" dirty="0" err="1">
              <a:latin typeface="Times New Roman" pitchFamily="18" charset="0"/>
              <a:cs typeface="Times New Roman" pitchFamily="18" charset="0"/>
            </a:rPr>
            <a:t>Психогенетика</a:t>
          </a:r>
          <a:r>
            <a:rPr lang="ru-RU" sz="2400" dirty="0">
              <a:latin typeface="Times New Roman" pitchFamily="18" charset="0"/>
              <a:cs typeface="Times New Roman" pitchFamily="18" charset="0"/>
            </a:rPr>
            <a:t> «стала хорошо определившейся частью биологической психологии».</a:t>
          </a:r>
        </a:p>
      </dgm:t>
    </dgm:pt>
    <dgm:pt modelId="{24494853-D1EA-45D0-9FA6-F30D1B1630A3}" type="parTrans" cxnId="{26BF3F96-B4EF-4232-AE6F-382BCB9C82E7}">
      <dgm:prSet/>
      <dgm:spPr/>
      <dgm:t>
        <a:bodyPr/>
        <a:lstStyle/>
        <a:p>
          <a:endParaRPr lang="ru-RU"/>
        </a:p>
      </dgm:t>
    </dgm:pt>
    <dgm:pt modelId="{F4A3E261-D521-481A-A786-04BDEBCC73F7}" type="sibTrans" cxnId="{26BF3F96-B4EF-4232-AE6F-382BCB9C82E7}">
      <dgm:prSet/>
      <dgm:spPr/>
      <dgm:t>
        <a:bodyPr/>
        <a:lstStyle/>
        <a:p>
          <a:endParaRPr lang="ru-RU"/>
        </a:p>
      </dgm:t>
    </dgm:pt>
    <dgm:pt modelId="{F209E1BF-1A0F-4C85-B4A0-E1A6141D0468}" type="pres">
      <dgm:prSet presAssocID="{6CB94268-5F18-44E7-8539-F9C068536186}" presName="Name0" presStyleCnt="0">
        <dgm:presLayoutVars>
          <dgm:dir/>
          <dgm:animLvl val="lvl"/>
          <dgm:resizeHandles val="exact"/>
        </dgm:presLayoutVars>
      </dgm:prSet>
      <dgm:spPr/>
    </dgm:pt>
    <dgm:pt modelId="{69885045-6177-4D0F-9FDA-D16782C9463E}" type="pres">
      <dgm:prSet presAssocID="{692D62B9-084D-4208-95F0-2041D682A69E}" presName="linNode" presStyleCnt="0"/>
      <dgm:spPr/>
    </dgm:pt>
    <dgm:pt modelId="{0C2A1F25-565C-4A4E-A194-1789D665FCA2}" type="pres">
      <dgm:prSet presAssocID="{692D62B9-084D-4208-95F0-2041D682A69E}" presName="parentText" presStyleLbl="node1" presStyleIdx="0" presStyleCnt="1" custScaleX="277778" custLinFactNeighborX="-136" custLinFactNeighborY="-3447">
        <dgm:presLayoutVars>
          <dgm:chMax val="1"/>
          <dgm:bulletEnabled val="1"/>
        </dgm:presLayoutVars>
      </dgm:prSet>
      <dgm:spPr/>
    </dgm:pt>
  </dgm:ptLst>
  <dgm:cxnLst>
    <dgm:cxn modelId="{0AAE9513-C04E-4270-9268-B0097433C506}" type="presOf" srcId="{692D62B9-084D-4208-95F0-2041D682A69E}" destId="{0C2A1F25-565C-4A4E-A194-1789D665FCA2}" srcOrd="0" destOrd="0" presId="urn:microsoft.com/office/officeart/2005/8/layout/vList5"/>
    <dgm:cxn modelId="{6925861F-E80C-4FE1-BE1A-6989006AAD6C}" type="presOf" srcId="{6CB94268-5F18-44E7-8539-F9C068536186}" destId="{F209E1BF-1A0F-4C85-B4A0-E1A6141D0468}" srcOrd="0" destOrd="0" presId="urn:microsoft.com/office/officeart/2005/8/layout/vList5"/>
    <dgm:cxn modelId="{26BF3F96-B4EF-4232-AE6F-382BCB9C82E7}" srcId="{6CB94268-5F18-44E7-8539-F9C068536186}" destId="{692D62B9-084D-4208-95F0-2041D682A69E}" srcOrd="0" destOrd="0" parTransId="{24494853-D1EA-45D0-9FA6-F30D1B1630A3}" sibTransId="{F4A3E261-D521-481A-A786-04BDEBCC73F7}"/>
    <dgm:cxn modelId="{D34EA007-6093-4D89-ADF0-CA800481D156}" type="presParOf" srcId="{F209E1BF-1A0F-4C85-B4A0-E1A6141D0468}" destId="{69885045-6177-4D0F-9FDA-D16782C9463E}" srcOrd="0" destOrd="0" presId="urn:microsoft.com/office/officeart/2005/8/layout/vList5"/>
    <dgm:cxn modelId="{A7E3DACD-25A6-4237-B048-956F45969918}" type="presParOf" srcId="{69885045-6177-4D0F-9FDA-D16782C9463E}" destId="{0C2A1F25-565C-4A4E-A194-1789D665FCA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A1AC11-00A4-4D56-9C9A-97D26F286C0D}" type="doc">
      <dgm:prSet loTypeId="urn:microsoft.com/office/officeart/2005/8/layout/process1" loCatId="process" qsTypeId="urn:microsoft.com/office/officeart/2005/8/quickstyle/simple3" qsCatId="simple" csTypeId="urn:microsoft.com/office/officeart/2005/8/colors/accent3_2" csCatId="accent3"/>
      <dgm:spPr/>
      <dgm:t>
        <a:bodyPr/>
        <a:lstStyle/>
        <a:p>
          <a:endParaRPr lang="ru-RU"/>
        </a:p>
      </dgm:t>
    </dgm:pt>
    <dgm:pt modelId="{42A36C2A-0FE8-4D4D-9BAD-B7F5DF9E882B}">
      <dgm:prSet custT="1"/>
      <dgm:spPr/>
      <dgm:t>
        <a:bodyPr/>
        <a:lstStyle/>
        <a:p>
          <a:pPr algn="l" rtl="0">
            <a:lnSpc>
              <a:spcPct val="150000"/>
            </a:lnSpc>
          </a:pPr>
          <a:r>
            <a:rPr lang="ru-RU" sz="2400" dirty="0">
              <a:latin typeface="Times New Roman" pitchFamily="18" charset="0"/>
              <a:cs typeface="Times New Roman" pitchFamily="18" charset="0"/>
            </a:rPr>
            <a:t>Согласно А. Е. </a:t>
          </a:r>
          <a:r>
            <a:rPr lang="ru-RU" sz="2400" dirty="0" err="1">
              <a:latin typeface="Times New Roman" pitchFamily="18" charset="0"/>
              <a:cs typeface="Times New Roman" pitchFamily="18" charset="0"/>
            </a:rPr>
            <a:t>Гайсиновичу</a:t>
          </a:r>
          <a:r>
            <a:rPr lang="ru-RU" sz="2400" dirty="0">
              <a:latin typeface="Times New Roman" pitchFamily="18" charset="0"/>
              <a:cs typeface="Times New Roman" pitchFamily="18" charset="0"/>
            </a:rPr>
            <a:t>, первое в России исследование наследуемости психологических качеств принадлежит академику Петербургской Академии наук К. Ф.Вольфу. Он занимался «теорией уродов», в частности, вопросом о передаче дефектов потомству, но писал и о возможности наследования других особенностей, прежде всего темперамента, который «зависит от раздражимости мышечных волокон…крепости или слабости твердых частей…чувствительности нервной системы…правильного или затруднительного кровообращения».</a:t>
          </a:r>
        </a:p>
      </dgm:t>
    </dgm:pt>
    <dgm:pt modelId="{8AD33AA4-1135-4331-BC22-C9B47560961B}" type="parTrans" cxnId="{5407CB43-7702-44CF-93A0-B1FF34B529D1}">
      <dgm:prSet/>
      <dgm:spPr/>
      <dgm:t>
        <a:bodyPr/>
        <a:lstStyle/>
        <a:p>
          <a:endParaRPr lang="ru-RU"/>
        </a:p>
      </dgm:t>
    </dgm:pt>
    <dgm:pt modelId="{05B283B6-6ED0-495A-ACC6-AFC77A6F0CFD}" type="sibTrans" cxnId="{5407CB43-7702-44CF-93A0-B1FF34B529D1}">
      <dgm:prSet/>
      <dgm:spPr/>
      <dgm:t>
        <a:bodyPr/>
        <a:lstStyle/>
        <a:p>
          <a:endParaRPr lang="ru-RU"/>
        </a:p>
      </dgm:t>
    </dgm:pt>
    <dgm:pt modelId="{1D5A5AAA-FBAF-466D-91BE-4C64BA8345BC}" type="pres">
      <dgm:prSet presAssocID="{BDA1AC11-00A4-4D56-9C9A-97D26F286C0D}" presName="Name0" presStyleCnt="0">
        <dgm:presLayoutVars>
          <dgm:dir/>
          <dgm:resizeHandles val="exact"/>
        </dgm:presLayoutVars>
      </dgm:prSet>
      <dgm:spPr/>
    </dgm:pt>
    <dgm:pt modelId="{C7B28BA0-A7CA-4681-8A1C-DD1F1293D722}" type="pres">
      <dgm:prSet presAssocID="{42A36C2A-0FE8-4D4D-9BAD-B7F5DF9E882B}" presName="node" presStyleLbl="node1" presStyleIdx="0" presStyleCnt="1">
        <dgm:presLayoutVars>
          <dgm:bulletEnabled val="1"/>
        </dgm:presLayoutVars>
      </dgm:prSet>
      <dgm:spPr/>
    </dgm:pt>
  </dgm:ptLst>
  <dgm:cxnLst>
    <dgm:cxn modelId="{3A60BE14-9FEE-41F9-A032-30282AF4E5F8}" type="presOf" srcId="{BDA1AC11-00A4-4D56-9C9A-97D26F286C0D}" destId="{1D5A5AAA-FBAF-466D-91BE-4C64BA8345BC}" srcOrd="0" destOrd="0" presId="urn:microsoft.com/office/officeart/2005/8/layout/process1"/>
    <dgm:cxn modelId="{5407CB43-7702-44CF-93A0-B1FF34B529D1}" srcId="{BDA1AC11-00A4-4D56-9C9A-97D26F286C0D}" destId="{42A36C2A-0FE8-4D4D-9BAD-B7F5DF9E882B}" srcOrd="0" destOrd="0" parTransId="{8AD33AA4-1135-4331-BC22-C9B47560961B}" sibTransId="{05B283B6-6ED0-495A-ACC6-AFC77A6F0CFD}"/>
    <dgm:cxn modelId="{65FD5E87-7A32-4B82-ABA8-BFC52510983D}" type="presOf" srcId="{42A36C2A-0FE8-4D4D-9BAD-B7F5DF9E882B}" destId="{C7B28BA0-A7CA-4681-8A1C-DD1F1293D722}" srcOrd="0" destOrd="0" presId="urn:microsoft.com/office/officeart/2005/8/layout/process1"/>
    <dgm:cxn modelId="{C3DAFEFE-E66A-4C66-B38B-EDBA169495D0}" type="presParOf" srcId="{1D5A5AAA-FBAF-466D-91BE-4C64BA8345BC}" destId="{C7B28BA0-A7CA-4681-8A1C-DD1F1293D72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60DAA-D4F2-4811-99AD-CD1F474AEB84}">
      <dsp:nvSpPr>
        <dsp:cNvPr id="0" name=""/>
        <dsp:cNvSpPr/>
      </dsp:nvSpPr>
      <dsp:spPr>
        <a:xfrm>
          <a:off x="0" y="0"/>
          <a:ext cx="7632865" cy="705084"/>
        </a:xfrm>
        <a:prstGeom prst="roundRect">
          <a:avLst/>
        </a:prstGeom>
        <a:solidFill>
          <a:schemeClr val="tx2">
            <a:lumMod val="60000"/>
            <a:lumOff val="4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150000"/>
            </a:lnSpc>
            <a:spcBef>
              <a:spcPct val="0"/>
            </a:spcBef>
            <a:spcAft>
              <a:spcPct val="35000"/>
            </a:spcAft>
            <a:buNone/>
          </a:pPr>
          <a:r>
            <a:rPr lang="ru-RU" sz="4000" kern="1200" dirty="0">
              <a:latin typeface="Times New Roman" pitchFamily="18" charset="0"/>
              <a:cs typeface="Times New Roman" pitchFamily="18" charset="0"/>
            </a:rPr>
            <a:t>Первый этап</a:t>
          </a:r>
        </a:p>
      </dsp:txBody>
      <dsp:txXfrm>
        <a:off x="34419" y="34419"/>
        <a:ext cx="7564027" cy="636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367D4-6BE4-42A0-B814-BA252DC4B7B7}">
      <dsp:nvSpPr>
        <dsp:cNvPr id="0" name=""/>
        <dsp:cNvSpPr/>
      </dsp:nvSpPr>
      <dsp:spPr>
        <a:xfrm>
          <a:off x="0" y="159"/>
          <a:ext cx="8172400" cy="2189728"/>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50000"/>
            </a:lnSpc>
            <a:spcBef>
              <a:spcPct val="0"/>
            </a:spcBef>
            <a:spcAft>
              <a:spcPct val="35000"/>
            </a:spcAft>
            <a:buNone/>
          </a:pPr>
          <a:r>
            <a:rPr lang="ru-RU" sz="2400" kern="1200" dirty="0">
              <a:solidFill>
                <a:schemeClr val="tx1"/>
              </a:solidFill>
              <a:latin typeface="Times New Roman" pitchFamily="18" charset="0"/>
              <a:cs typeface="Times New Roman" pitchFamily="18" charset="0"/>
            </a:rPr>
            <a:t>Немецкий </a:t>
          </a:r>
          <a:r>
            <a:rPr lang="ru-RU" sz="2400" kern="1200" dirty="0" err="1">
              <a:solidFill>
                <a:schemeClr val="tx1"/>
              </a:solidFill>
              <a:latin typeface="Times New Roman" pitchFamily="18" charset="0"/>
              <a:cs typeface="Times New Roman" pitchFamily="18" charset="0"/>
            </a:rPr>
            <a:t>психогенетик</a:t>
          </a:r>
          <a:r>
            <a:rPr lang="ru-RU" sz="2400" kern="1200" dirty="0">
              <a:solidFill>
                <a:schemeClr val="tx1"/>
              </a:solidFill>
              <a:latin typeface="Times New Roman" pitchFamily="18" charset="0"/>
              <a:cs typeface="Times New Roman" pitchFamily="18" charset="0"/>
            </a:rPr>
            <a:t> Х. фон </a:t>
          </a:r>
          <a:r>
            <a:rPr lang="ru-RU" sz="2400" kern="1200" dirty="0" err="1">
              <a:solidFill>
                <a:schemeClr val="tx1"/>
              </a:solidFill>
              <a:latin typeface="Times New Roman" pitchFamily="18" charset="0"/>
              <a:cs typeface="Times New Roman" pitchFamily="18" charset="0"/>
            </a:rPr>
            <a:t>Браккен</a:t>
          </a:r>
          <a:r>
            <a:rPr lang="ru-RU" sz="2400" kern="1200" dirty="0">
              <a:solidFill>
                <a:schemeClr val="tx1"/>
              </a:solidFill>
              <a:latin typeface="Times New Roman" pitchFamily="18" charset="0"/>
              <a:cs typeface="Times New Roman" pitchFamily="18" charset="0"/>
            </a:rPr>
            <a:t> отметил еще один методический успех того периода – появление метода сравнения раздельно выросших близнецов (своеобразного «критического эксперимента» </a:t>
          </a:r>
          <a:r>
            <a:rPr lang="ru-RU" sz="2400" kern="1200" dirty="0" err="1">
              <a:solidFill>
                <a:schemeClr val="tx1"/>
              </a:solidFill>
              <a:latin typeface="Times New Roman" pitchFamily="18" charset="0"/>
              <a:cs typeface="Times New Roman" pitchFamily="18" charset="0"/>
            </a:rPr>
            <a:t>психогенетики</a:t>
          </a:r>
          <a:r>
            <a:rPr lang="ru-RU" sz="2400" kern="1200" dirty="0">
              <a:solidFill>
                <a:schemeClr val="tx1"/>
              </a:solidFill>
              <a:latin typeface="Times New Roman" pitchFamily="18" charset="0"/>
              <a:cs typeface="Times New Roman" pitchFamily="18" charset="0"/>
            </a:rPr>
            <a:t>).</a:t>
          </a:r>
        </a:p>
      </dsp:txBody>
      <dsp:txXfrm>
        <a:off x="106894" y="107053"/>
        <a:ext cx="7958612" cy="1975940"/>
      </dsp:txXfrm>
    </dsp:sp>
    <dsp:sp modelId="{FE81A3DD-864D-4278-9993-8573D3E0EB70}">
      <dsp:nvSpPr>
        <dsp:cNvPr id="0" name=""/>
        <dsp:cNvSpPr/>
      </dsp:nvSpPr>
      <dsp:spPr>
        <a:xfrm>
          <a:off x="0" y="2202759"/>
          <a:ext cx="8172400" cy="2189728"/>
        </a:xfrm>
        <a:prstGeom prst="roundRec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50000"/>
            </a:lnSpc>
            <a:spcBef>
              <a:spcPct val="0"/>
            </a:spcBef>
            <a:spcAft>
              <a:spcPct val="35000"/>
            </a:spcAft>
            <a:buNone/>
          </a:pPr>
          <a:r>
            <a:rPr lang="ru-RU" sz="2400" kern="1200" dirty="0">
              <a:solidFill>
                <a:schemeClr val="tx1"/>
              </a:solidFill>
              <a:latin typeface="Times New Roman" pitchFamily="18" charset="0"/>
              <a:cs typeface="Times New Roman" pitchFamily="18" charset="0"/>
            </a:rPr>
            <a:t>Таким образом, на втором этапе развития </a:t>
          </a:r>
          <a:r>
            <a:rPr lang="ru-RU" sz="2400" kern="1200" dirty="0" err="1">
              <a:solidFill>
                <a:schemeClr val="tx1"/>
              </a:solidFill>
              <a:latin typeface="Times New Roman" pitchFamily="18" charset="0"/>
              <a:cs typeface="Times New Roman" pitchFamily="18" charset="0"/>
            </a:rPr>
            <a:t>психогенетики</a:t>
          </a:r>
          <a:r>
            <a:rPr lang="ru-RU" sz="2400" kern="1200" dirty="0">
              <a:solidFill>
                <a:schemeClr val="tx1"/>
              </a:solidFill>
              <a:latin typeface="Times New Roman" pitchFamily="18" charset="0"/>
              <a:cs typeface="Times New Roman" pitchFamily="18" charset="0"/>
            </a:rPr>
            <a:t> объединились основные методологические подходы: генетические, психометрические и статистические.</a:t>
          </a:r>
        </a:p>
      </dsp:txBody>
      <dsp:txXfrm>
        <a:off x="106894" y="2309653"/>
        <a:ext cx="7958612" cy="1975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A1F25-565C-4A4E-A194-1789D665FCA2}">
      <dsp:nvSpPr>
        <dsp:cNvPr id="0" name=""/>
        <dsp:cNvSpPr/>
      </dsp:nvSpPr>
      <dsp:spPr>
        <a:xfrm>
          <a:off x="0" y="0"/>
          <a:ext cx="8704467" cy="5283968"/>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150000"/>
            </a:lnSpc>
            <a:spcBef>
              <a:spcPct val="0"/>
            </a:spcBef>
            <a:spcAft>
              <a:spcPct val="35000"/>
            </a:spcAft>
            <a:buNone/>
          </a:pPr>
          <a:r>
            <a:rPr lang="ru-RU" sz="2400" kern="1200" dirty="0">
              <a:latin typeface="Times New Roman" pitchFamily="18" charset="0"/>
              <a:cs typeface="Times New Roman" pitchFamily="18" charset="0"/>
            </a:rPr>
            <a:t>На третьем этапе – до 60-х годов – проводились генетические исследования интеллекта и разных форм умственных дефектов и психиатрических заболеваний, интенсивно изучалась генетика поведения животных. Вышли четыре больших публикации, в том числе книга </a:t>
          </a:r>
          <a:r>
            <a:rPr lang="ru-RU" sz="2400" kern="1200" dirty="0" err="1">
              <a:latin typeface="Times New Roman" pitchFamily="18" charset="0"/>
              <a:cs typeface="Times New Roman" pitchFamily="18" charset="0"/>
            </a:rPr>
            <a:t>Фаллера</a:t>
          </a:r>
          <a:r>
            <a:rPr lang="ru-RU" sz="2400" kern="1200" dirty="0">
              <a:latin typeface="Times New Roman" pitchFamily="18" charset="0"/>
              <a:cs typeface="Times New Roman" pitchFamily="18" charset="0"/>
            </a:rPr>
            <a:t> и Томпсона «Генетика поведения» (1960), во многих странах возникли центры, сконцентрировавшие исследования в этой области, </a:t>
          </a:r>
          <a:r>
            <a:rPr lang="ru-RU" sz="2400" kern="1200" dirty="0" err="1">
              <a:latin typeface="Times New Roman" pitchFamily="18" charset="0"/>
              <a:cs typeface="Times New Roman" pitchFamily="18" charset="0"/>
            </a:rPr>
            <a:t>Психогенетика</a:t>
          </a:r>
          <a:r>
            <a:rPr lang="ru-RU" sz="2400" kern="1200" dirty="0">
              <a:latin typeface="Times New Roman" pitchFamily="18" charset="0"/>
              <a:cs typeface="Times New Roman" pitchFamily="18" charset="0"/>
            </a:rPr>
            <a:t> «стала хорошо определившейся частью биологической психологии».</a:t>
          </a:r>
        </a:p>
      </dsp:txBody>
      <dsp:txXfrm>
        <a:off x="257942" y="257942"/>
        <a:ext cx="8188583" cy="4768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28BA0-A7CA-4681-8A1C-DD1F1293D722}">
      <dsp:nvSpPr>
        <dsp:cNvPr id="0" name=""/>
        <dsp:cNvSpPr/>
      </dsp:nvSpPr>
      <dsp:spPr>
        <a:xfrm>
          <a:off x="8223" y="0"/>
          <a:ext cx="8408493" cy="5256589"/>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150000"/>
            </a:lnSpc>
            <a:spcBef>
              <a:spcPct val="0"/>
            </a:spcBef>
            <a:spcAft>
              <a:spcPct val="35000"/>
            </a:spcAft>
            <a:buNone/>
          </a:pPr>
          <a:r>
            <a:rPr lang="ru-RU" sz="2400" kern="1200" dirty="0">
              <a:latin typeface="Times New Roman" pitchFamily="18" charset="0"/>
              <a:cs typeface="Times New Roman" pitchFamily="18" charset="0"/>
            </a:rPr>
            <a:t>Согласно А. Е. </a:t>
          </a:r>
          <a:r>
            <a:rPr lang="ru-RU" sz="2400" kern="1200" dirty="0" err="1">
              <a:latin typeface="Times New Roman" pitchFamily="18" charset="0"/>
              <a:cs typeface="Times New Roman" pitchFamily="18" charset="0"/>
            </a:rPr>
            <a:t>Гайсиновичу</a:t>
          </a:r>
          <a:r>
            <a:rPr lang="ru-RU" sz="2400" kern="1200" dirty="0">
              <a:latin typeface="Times New Roman" pitchFamily="18" charset="0"/>
              <a:cs typeface="Times New Roman" pitchFamily="18" charset="0"/>
            </a:rPr>
            <a:t>, первое в России исследование наследуемости психологических качеств принадлежит академику Петербургской Академии наук К. Ф.Вольфу. Он занимался «теорией уродов», в частности, вопросом о передаче дефектов потомству, но писал и о возможности наследования других особенностей, прежде всего темперамента, который «зависит от раздражимости мышечных волокон…крепости или слабости твердых частей…чувствительности нервной системы…правильного или затруднительного кровообращения».</a:t>
          </a:r>
        </a:p>
      </dsp:txBody>
      <dsp:txXfrm>
        <a:off x="162183" y="153960"/>
        <a:ext cx="8100573" cy="49486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B6AC7-7A1C-4776-BCA0-0F7441EC5EA2}" type="datetimeFigureOut">
              <a:rPr lang="ru-RU" smtClean="0"/>
              <a:t>26.11.2018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E9A8B-E8A9-4684-816B-289D7D276F85}" type="slidenum">
              <a:rPr lang="ru-RU" smtClean="0"/>
              <a:t>‹#›</a:t>
            </a:fld>
            <a:endParaRPr lang="ru-RU"/>
          </a:p>
        </p:txBody>
      </p:sp>
    </p:spTree>
    <p:extLst>
      <p:ext uri="{BB962C8B-B14F-4D97-AF65-F5344CB8AC3E}">
        <p14:creationId xmlns:p14="http://schemas.microsoft.com/office/powerpoint/2010/main" val="146265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2D319F97-9425-4214-8956-5ACF28FF8E57}"/>
              </a:ext>
            </a:extLst>
          </p:cNvPr>
          <p:cNvSpPr>
            <a:spLocks noGrp="1" noRot="1" noChangeAspect="1" noChangeArrowheads="1" noTextEdit="1"/>
          </p:cNvSpPr>
          <p:nvPr>
            <p:ph type="sldImg"/>
          </p:nvPr>
        </p:nvSpPr>
        <p:spPr>
          <a:xfrm>
            <a:off x="1317625" y="877888"/>
            <a:ext cx="4221163" cy="3165475"/>
          </a:xfrm>
          <a:solidFill>
            <a:srgbClr val="FFFFFF"/>
          </a:solidFill>
          <a:ln>
            <a:solidFill>
              <a:srgbClr val="000000"/>
            </a:solidFill>
            <a:miter lim="800000"/>
            <a:headEnd/>
            <a:tailEnd/>
          </a:ln>
        </p:spPr>
      </p:sp>
      <p:sp>
        <p:nvSpPr>
          <p:cNvPr id="6147" name="Rectangle 2">
            <a:extLst>
              <a:ext uri="{FF2B5EF4-FFF2-40B4-BE49-F238E27FC236}">
                <a16:creationId xmlns:a16="http://schemas.microsoft.com/office/drawing/2014/main" id="{F52DEF1D-C84C-4516-A1FE-E5406D7A5FAD}"/>
              </a:ext>
            </a:extLst>
          </p:cNvPr>
          <p:cNvSpPr>
            <a:spLocks noGrp="1" noChangeArrowheads="1"/>
          </p:cNvSpPr>
          <p:nvPr>
            <p:ph type="body" idx="1"/>
          </p:nvPr>
        </p:nvSpPr>
        <p:spPr>
          <a:xfrm>
            <a:off x="1060450" y="4349750"/>
            <a:ext cx="4741863"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4034170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0461F1D0-520A-42F2-8470-85646E5B04DC}"/>
              </a:ext>
            </a:extLst>
          </p:cNvPr>
          <p:cNvSpPr>
            <a:spLocks noGrp="1" noRot="1" noChangeAspect="1" noChangeArrowheads="1" noTextEdit="1"/>
          </p:cNvSpPr>
          <p:nvPr>
            <p:ph type="sldImg"/>
          </p:nvPr>
        </p:nvSpPr>
        <p:spPr>
          <a:xfrm>
            <a:off x="615950" y="877888"/>
            <a:ext cx="5624513" cy="3165475"/>
          </a:xfrm>
          <a:solidFill>
            <a:srgbClr val="FFFFFF"/>
          </a:solidFill>
          <a:ln>
            <a:solidFill>
              <a:srgbClr val="000000"/>
            </a:solidFill>
            <a:miter lim="800000"/>
            <a:headEnd/>
            <a:tailEnd/>
          </a:ln>
        </p:spPr>
      </p:sp>
      <p:sp>
        <p:nvSpPr>
          <p:cNvPr id="24579" name="Rectangle 2">
            <a:extLst>
              <a:ext uri="{FF2B5EF4-FFF2-40B4-BE49-F238E27FC236}">
                <a16:creationId xmlns:a16="http://schemas.microsoft.com/office/drawing/2014/main" id="{2F5AE302-0665-4FE3-8F16-B4A38BC240E2}"/>
              </a:ext>
            </a:extLst>
          </p:cNvPr>
          <p:cNvSpPr>
            <a:spLocks noGrp="1" noChangeArrowheads="1"/>
          </p:cNvSpPr>
          <p:nvPr>
            <p:ph type="body" idx="1"/>
          </p:nvPr>
        </p:nvSpPr>
        <p:spPr>
          <a:xfrm>
            <a:off x="1060450" y="4349750"/>
            <a:ext cx="4741863"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3905533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C36F19F6-086E-4772-B761-D3C0EFD012DF}"/>
              </a:ext>
            </a:extLst>
          </p:cNvPr>
          <p:cNvSpPr>
            <a:spLocks noGrp="1" noRot="1" noChangeAspect="1" noChangeArrowheads="1" noTextEdit="1"/>
          </p:cNvSpPr>
          <p:nvPr>
            <p:ph type="sldImg"/>
          </p:nvPr>
        </p:nvSpPr>
        <p:spPr>
          <a:xfrm>
            <a:off x="615950" y="877888"/>
            <a:ext cx="5624513" cy="3165475"/>
          </a:xfrm>
          <a:solidFill>
            <a:srgbClr val="FFFFFF"/>
          </a:solidFill>
          <a:ln>
            <a:solidFill>
              <a:srgbClr val="000000"/>
            </a:solidFill>
            <a:miter lim="800000"/>
            <a:headEnd/>
            <a:tailEnd/>
          </a:ln>
        </p:spPr>
      </p:sp>
      <p:sp>
        <p:nvSpPr>
          <p:cNvPr id="26627" name="Rectangle 2">
            <a:extLst>
              <a:ext uri="{FF2B5EF4-FFF2-40B4-BE49-F238E27FC236}">
                <a16:creationId xmlns:a16="http://schemas.microsoft.com/office/drawing/2014/main" id="{551FC8A7-1327-46B1-BD02-D729135642BE}"/>
              </a:ext>
            </a:extLst>
          </p:cNvPr>
          <p:cNvSpPr>
            <a:spLocks noGrp="1" noChangeArrowheads="1"/>
          </p:cNvSpPr>
          <p:nvPr>
            <p:ph type="body" idx="1"/>
          </p:nvPr>
        </p:nvSpPr>
        <p:spPr>
          <a:xfrm>
            <a:off x="1060450" y="4349750"/>
            <a:ext cx="4741863"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1186151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575AEFD1-AFC1-41BA-87B9-C56B62AE4457}"/>
              </a:ext>
            </a:extLst>
          </p:cNvPr>
          <p:cNvSpPr>
            <a:spLocks noGrp="1" noRot="1" noChangeAspect="1" noChangeArrowheads="1" noTextEdit="1"/>
          </p:cNvSpPr>
          <p:nvPr>
            <p:ph type="sldImg"/>
          </p:nvPr>
        </p:nvSpPr>
        <p:spPr>
          <a:xfrm>
            <a:off x="615950" y="877888"/>
            <a:ext cx="5624513" cy="3165475"/>
          </a:xfrm>
          <a:solidFill>
            <a:srgbClr val="FFFFFF"/>
          </a:solidFill>
          <a:ln>
            <a:solidFill>
              <a:srgbClr val="000000"/>
            </a:solidFill>
            <a:miter lim="800000"/>
            <a:headEnd/>
            <a:tailEnd/>
          </a:ln>
        </p:spPr>
      </p:sp>
      <p:sp>
        <p:nvSpPr>
          <p:cNvPr id="28675" name="Rectangle 2">
            <a:extLst>
              <a:ext uri="{FF2B5EF4-FFF2-40B4-BE49-F238E27FC236}">
                <a16:creationId xmlns:a16="http://schemas.microsoft.com/office/drawing/2014/main" id="{ACA14B18-6B97-422F-8A31-C1A29E38873E}"/>
              </a:ext>
            </a:extLst>
          </p:cNvPr>
          <p:cNvSpPr>
            <a:spLocks noGrp="1" noChangeArrowheads="1"/>
          </p:cNvSpPr>
          <p:nvPr>
            <p:ph type="body" idx="1"/>
          </p:nvPr>
        </p:nvSpPr>
        <p:spPr>
          <a:xfrm>
            <a:off x="1060450" y="4349750"/>
            <a:ext cx="4741863"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395710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1BA309-F379-43EF-BBE3-75E195C6C360}" type="slidenum">
              <a:rPr lang="ru-RU" smtClean="0"/>
              <a:pPr/>
              <a:t>51</a:t>
            </a:fld>
            <a:endParaRPr lang="ru-RU"/>
          </a:p>
        </p:txBody>
      </p:sp>
    </p:spTree>
    <p:extLst>
      <p:ext uri="{BB962C8B-B14F-4D97-AF65-F5344CB8AC3E}">
        <p14:creationId xmlns:p14="http://schemas.microsoft.com/office/powerpoint/2010/main" val="199388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17450A1B-C94D-4810-AB4D-8CBAD58D3469}"/>
              </a:ext>
            </a:extLst>
          </p:cNvPr>
          <p:cNvSpPr>
            <a:spLocks noGrp="1" noRot="1" noChangeAspect="1" noChangeArrowheads="1" noTextEdit="1"/>
          </p:cNvSpPr>
          <p:nvPr>
            <p:ph type="sldImg"/>
          </p:nvPr>
        </p:nvSpPr>
        <p:spPr>
          <a:xfrm>
            <a:off x="615950" y="877888"/>
            <a:ext cx="5624513" cy="3165475"/>
          </a:xfrm>
          <a:solidFill>
            <a:srgbClr val="FFFFFF"/>
          </a:solidFill>
          <a:ln>
            <a:solidFill>
              <a:srgbClr val="000000"/>
            </a:solidFill>
            <a:miter lim="800000"/>
            <a:headEnd/>
            <a:tailEnd/>
          </a:ln>
        </p:spPr>
      </p:sp>
      <p:sp>
        <p:nvSpPr>
          <p:cNvPr id="8195" name="Rectangle 2">
            <a:extLst>
              <a:ext uri="{FF2B5EF4-FFF2-40B4-BE49-F238E27FC236}">
                <a16:creationId xmlns:a16="http://schemas.microsoft.com/office/drawing/2014/main" id="{8803AEC1-F198-4D0A-8027-05FBA89FC564}"/>
              </a:ext>
            </a:extLst>
          </p:cNvPr>
          <p:cNvSpPr>
            <a:spLocks noGrp="1" noChangeArrowheads="1"/>
          </p:cNvSpPr>
          <p:nvPr>
            <p:ph type="body" idx="1"/>
          </p:nvPr>
        </p:nvSpPr>
        <p:spPr>
          <a:xfrm>
            <a:off x="1060450" y="4349750"/>
            <a:ext cx="4741863"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3317304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19BDA668-B1A7-4E5E-A5E1-21553CBC1131}"/>
              </a:ext>
            </a:extLst>
          </p:cNvPr>
          <p:cNvSpPr>
            <a:spLocks noGrp="1" noRot="1" noChangeAspect="1" noChangeArrowheads="1" noTextEdit="1"/>
          </p:cNvSpPr>
          <p:nvPr>
            <p:ph type="sldImg"/>
          </p:nvPr>
        </p:nvSpPr>
        <p:spPr>
          <a:xfrm>
            <a:off x="1317625" y="877888"/>
            <a:ext cx="4221163" cy="3165475"/>
          </a:xfrm>
          <a:solidFill>
            <a:srgbClr val="FFFFFF"/>
          </a:solidFill>
          <a:ln>
            <a:solidFill>
              <a:srgbClr val="000000"/>
            </a:solidFill>
            <a:miter lim="800000"/>
            <a:headEnd/>
            <a:tailEnd/>
          </a:ln>
        </p:spPr>
      </p:sp>
      <p:sp>
        <p:nvSpPr>
          <p:cNvPr id="10243" name="Rectangle 2">
            <a:extLst>
              <a:ext uri="{FF2B5EF4-FFF2-40B4-BE49-F238E27FC236}">
                <a16:creationId xmlns:a16="http://schemas.microsoft.com/office/drawing/2014/main" id="{63B51F13-56CA-4D69-B1AB-AF05B7FF3C4D}"/>
              </a:ext>
            </a:extLst>
          </p:cNvPr>
          <p:cNvSpPr>
            <a:spLocks noGrp="1" noChangeArrowheads="1"/>
          </p:cNvSpPr>
          <p:nvPr>
            <p:ph type="body" idx="1"/>
          </p:nvPr>
        </p:nvSpPr>
        <p:spPr>
          <a:xfrm>
            <a:off x="1060450" y="4349750"/>
            <a:ext cx="4741863"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128808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B8A67976-C794-4477-9E22-FED0CD9587E5}"/>
              </a:ext>
            </a:extLst>
          </p:cNvPr>
          <p:cNvSpPr>
            <a:spLocks noGrp="1" noRot="1" noChangeAspect="1" noChangeArrowheads="1" noTextEdit="1"/>
          </p:cNvSpPr>
          <p:nvPr>
            <p:ph type="sldImg"/>
          </p:nvPr>
        </p:nvSpPr>
        <p:spPr>
          <a:xfrm>
            <a:off x="615950" y="877888"/>
            <a:ext cx="5624513" cy="3165475"/>
          </a:xfrm>
          <a:solidFill>
            <a:srgbClr val="FFFFFF"/>
          </a:solidFill>
          <a:ln>
            <a:solidFill>
              <a:srgbClr val="000000"/>
            </a:solidFill>
            <a:miter lim="800000"/>
            <a:headEnd/>
            <a:tailEnd/>
          </a:ln>
        </p:spPr>
      </p:sp>
      <p:sp>
        <p:nvSpPr>
          <p:cNvPr id="12291" name="Rectangle 2">
            <a:extLst>
              <a:ext uri="{FF2B5EF4-FFF2-40B4-BE49-F238E27FC236}">
                <a16:creationId xmlns:a16="http://schemas.microsoft.com/office/drawing/2014/main" id="{76AAEFDF-37BC-4F2E-AFB3-F22331B891CD}"/>
              </a:ext>
            </a:extLst>
          </p:cNvPr>
          <p:cNvSpPr>
            <a:spLocks noGrp="1" noChangeArrowheads="1"/>
          </p:cNvSpPr>
          <p:nvPr>
            <p:ph type="body" idx="1"/>
          </p:nvPr>
        </p:nvSpPr>
        <p:spPr>
          <a:xfrm>
            <a:off x="1060450" y="4349750"/>
            <a:ext cx="4741863"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93307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3034BBB6-29A3-4BF5-BBCD-43DACCE63420}"/>
              </a:ext>
            </a:extLst>
          </p:cNvPr>
          <p:cNvSpPr>
            <a:spLocks noGrp="1" noRot="1" noChangeAspect="1" noChangeArrowheads="1" noTextEdit="1"/>
          </p:cNvSpPr>
          <p:nvPr>
            <p:ph type="sldImg"/>
          </p:nvPr>
        </p:nvSpPr>
        <p:spPr>
          <a:xfrm>
            <a:off x="615950" y="877888"/>
            <a:ext cx="5624513" cy="3165475"/>
          </a:xfrm>
          <a:solidFill>
            <a:srgbClr val="FFFFFF"/>
          </a:solidFill>
          <a:ln>
            <a:solidFill>
              <a:srgbClr val="000000"/>
            </a:solidFill>
            <a:miter lim="800000"/>
            <a:headEnd/>
            <a:tailEnd/>
          </a:ln>
        </p:spPr>
      </p:sp>
      <p:sp>
        <p:nvSpPr>
          <p:cNvPr id="14339" name="Rectangle 2">
            <a:extLst>
              <a:ext uri="{FF2B5EF4-FFF2-40B4-BE49-F238E27FC236}">
                <a16:creationId xmlns:a16="http://schemas.microsoft.com/office/drawing/2014/main" id="{6EF9706C-7C32-468D-827B-A1C3AD27BD3A}"/>
              </a:ext>
            </a:extLst>
          </p:cNvPr>
          <p:cNvSpPr>
            <a:spLocks noGrp="1" noChangeArrowheads="1"/>
          </p:cNvSpPr>
          <p:nvPr>
            <p:ph type="body" idx="1"/>
          </p:nvPr>
        </p:nvSpPr>
        <p:spPr>
          <a:xfrm>
            <a:off x="1060450" y="4349750"/>
            <a:ext cx="4741863"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86010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ECAB33F5-0C36-492D-8564-FB8D1304C244}"/>
              </a:ext>
            </a:extLst>
          </p:cNvPr>
          <p:cNvSpPr>
            <a:spLocks noGrp="1" noRot="1" noChangeAspect="1" noChangeArrowheads="1" noTextEdit="1"/>
          </p:cNvSpPr>
          <p:nvPr>
            <p:ph type="sldImg"/>
          </p:nvPr>
        </p:nvSpPr>
        <p:spPr>
          <a:xfrm>
            <a:off x="615950" y="877888"/>
            <a:ext cx="5624513" cy="3165475"/>
          </a:xfrm>
          <a:solidFill>
            <a:srgbClr val="FFFFFF"/>
          </a:solidFill>
          <a:ln>
            <a:solidFill>
              <a:srgbClr val="000000"/>
            </a:solidFill>
            <a:miter lim="800000"/>
            <a:headEnd/>
            <a:tailEnd/>
          </a:ln>
        </p:spPr>
      </p:sp>
      <p:sp>
        <p:nvSpPr>
          <p:cNvPr id="16387" name="Rectangle 2">
            <a:extLst>
              <a:ext uri="{FF2B5EF4-FFF2-40B4-BE49-F238E27FC236}">
                <a16:creationId xmlns:a16="http://schemas.microsoft.com/office/drawing/2014/main" id="{55EDB70C-7AEC-42C4-9332-234414D9DAC4}"/>
              </a:ext>
            </a:extLst>
          </p:cNvPr>
          <p:cNvSpPr>
            <a:spLocks noGrp="1" noChangeArrowheads="1"/>
          </p:cNvSpPr>
          <p:nvPr>
            <p:ph type="body" idx="1"/>
          </p:nvPr>
        </p:nvSpPr>
        <p:spPr>
          <a:xfrm>
            <a:off x="1060450" y="4349750"/>
            <a:ext cx="4741863"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308164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67B62C7E-4373-485A-86C5-1C80264E9DFD}"/>
              </a:ext>
            </a:extLst>
          </p:cNvPr>
          <p:cNvSpPr>
            <a:spLocks noGrp="1" noRot="1" noChangeAspect="1" noChangeArrowheads="1" noTextEdit="1"/>
          </p:cNvSpPr>
          <p:nvPr>
            <p:ph type="sldImg"/>
          </p:nvPr>
        </p:nvSpPr>
        <p:spPr>
          <a:xfrm>
            <a:off x="615950" y="877888"/>
            <a:ext cx="5624513" cy="3165475"/>
          </a:xfrm>
          <a:solidFill>
            <a:srgbClr val="FFFFFF"/>
          </a:solidFill>
          <a:ln>
            <a:solidFill>
              <a:srgbClr val="000000"/>
            </a:solidFill>
            <a:miter lim="800000"/>
            <a:headEnd/>
            <a:tailEnd/>
          </a:ln>
        </p:spPr>
      </p:sp>
      <p:sp>
        <p:nvSpPr>
          <p:cNvPr id="18435" name="Rectangle 2">
            <a:extLst>
              <a:ext uri="{FF2B5EF4-FFF2-40B4-BE49-F238E27FC236}">
                <a16:creationId xmlns:a16="http://schemas.microsoft.com/office/drawing/2014/main" id="{E776CA18-9352-404E-A218-059BEEFC3182}"/>
              </a:ext>
            </a:extLst>
          </p:cNvPr>
          <p:cNvSpPr>
            <a:spLocks noGrp="1" noChangeArrowheads="1"/>
          </p:cNvSpPr>
          <p:nvPr>
            <p:ph type="body" idx="1"/>
          </p:nvPr>
        </p:nvSpPr>
        <p:spPr>
          <a:xfrm>
            <a:off x="1060450" y="4349750"/>
            <a:ext cx="4741863"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326304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D1C56936-5181-4583-95F1-865466BB4EFC}"/>
              </a:ext>
            </a:extLst>
          </p:cNvPr>
          <p:cNvSpPr>
            <a:spLocks noGrp="1" noRot="1" noChangeAspect="1" noChangeArrowheads="1" noTextEdit="1"/>
          </p:cNvSpPr>
          <p:nvPr>
            <p:ph type="sldImg"/>
          </p:nvPr>
        </p:nvSpPr>
        <p:spPr>
          <a:xfrm>
            <a:off x="615950" y="877888"/>
            <a:ext cx="5624513" cy="3165475"/>
          </a:xfrm>
          <a:solidFill>
            <a:srgbClr val="FFFFFF"/>
          </a:solidFill>
          <a:ln>
            <a:solidFill>
              <a:srgbClr val="000000"/>
            </a:solidFill>
            <a:miter lim="800000"/>
            <a:headEnd/>
            <a:tailEnd/>
          </a:ln>
        </p:spPr>
      </p:sp>
      <p:sp>
        <p:nvSpPr>
          <p:cNvPr id="20483" name="Rectangle 2">
            <a:extLst>
              <a:ext uri="{FF2B5EF4-FFF2-40B4-BE49-F238E27FC236}">
                <a16:creationId xmlns:a16="http://schemas.microsoft.com/office/drawing/2014/main" id="{A3CFC7BC-C9CD-419A-AD6E-D46F847E6978}"/>
              </a:ext>
            </a:extLst>
          </p:cNvPr>
          <p:cNvSpPr>
            <a:spLocks noGrp="1" noChangeArrowheads="1"/>
          </p:cNvSpPr>
          <p:nvPr>
            <p:ph type="body" idx="1"/>
          </p:nvPr>
        </p:nvSpPr>
        <p:spPr>
          <a:xfrm>
            <a:off x="1060450" y="4349750"/>
            <a:ext cx="4741863"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3261011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BF8E4B0A-7DD3-44E5-A3B8-713D69938B32}"/>
              </a:ext>
            </a:extLst>
          </p:cNvPr>
          <p:cNvSpPr>
            <a:spLocks noGrp="1" noRot="1" noChangeAspect="1" noChangeArrowheads="1" noTextEdit="1"/>
          </p:cNvSpPr>
          <p:nvPr>
            <p:ph type="sldImg"/>
          </p:nvPr>
        </p:nvSpPr>
        <p:spPr>
          <a:xfrm>
            <a:off x="615950" y="877888"/>
            <a:ext cx="5624513" cy="3165475"/>
          </a:xfrm>
          <a:solidFill>
            <a:srgbClr val="FFFFFF"/>
          </a:solidFill>
          <a:ln>
            <a:solidFill>
              <a:srgbClr val="000000"/>
            </a:solidFill>
            <a:miter lim="800000"/>
            <a:headEnd/>
            <a:tailEnd/>
          </a:ln>
        </p:spPr>
      </p:sp>
      <p:sp>
        <p:nvSpPr>
          <p:cNvPr id="22531" name="Rectangle 2">
            <a:extLst>
              <a:ext uri="{FF2B5EF4-FFF2-40B4-BE49-F238E27FC236}">
                <a16:creationId xmlns:a16="http://schemas.microsoft.com/office/drawing/2014/main" id="{F7803D06-E0C1-42A0-B72B-66D2998091A0}"/>
              </a:ext>
            </a:extLst>
          </p:cNvPr>
          <p:cNvSpPr>
            <a:spLocks noGrp="1" noChangeArrowheads="1"/>
          </p:cNvSpPr>
          <p:nvPr>
            <p:ph type="body" idx="1"/>
          </p:nvPr>
        </p:nvSpPr>
        <p:spPr>
          <a:xfrm>
            <a:off x="1060450" y="4349750"/>
            <a:ext cx="4741863" cy="3513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255870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AB1C9F12-50FB-455D-A3AF-ADDBB3EFFD9C}" type="datetimeFigureOut">
              <a:rPr lang="ru-RU" smtClean="0"/>
              <a:t>26.11.2018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2CE3AD-5403-4F06-B7D6-553E761B9981}" type="slidenum">
              <a:rPr lang="ru-RU" smtClean="0"/>
              <a:t>‹#›</a:t>
            </a:fld>
            <a:endParaRPr lang="ru-RU"/>
          </a:p>
        </p:txBody>
      </p:sp>
    </p:spTree>
    <p:extLst>
      <p:ext uri="{BB962C8B-B14F-4D97-AF65-F5344CB8AC3E}">
        <p14:creationId xmlns:p14="http://schemas.microsoft.com/office/powerpoint/2010/main" val="326870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1C9F12-50FB-455D-A3AF-ADDBB3EFFD9C}" type="datetimeFigureOut">
              <a:rPr lang="ru-RU" smtClean="0"/>
              <a:t>26.11.2018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2CE3AD-5403-4F06-B7D6-553E761B9981}" type="slidenum">
              <a:rPr lang="ru-RU" smtClean="0"/>
              <a:t>‹#›</a:t>
            </a:fld>
            <a:endParaRPr lang="ru-RU"/>
          </a:p>
        </p:txBody>
      </p:sp>
    </p:spTree>
    <p:extLst>
      <p:ext uri="{BB962C8B-B14F-4D97-AF65-F5344CB8AC3E}">
        <p14:creationId xmlns:p14="http://schemas.microsoft.com/office/powerpoint/2010/main" val="160048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1C9F12-50FB-455D-A3AF-ADDBB3EFFD9C}" type="datetimeFigureOut">
              <a:rPr lang="ru-RU" smtClean="0"/>
              <a:t>26.11.2018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2CE3AD-5403-4F06-B7D6-553E761B9981}" type="slidenum">
              <a:rPr lang="ru-RU" smtClean="0"/>
              <a:t>‹#›</a:t>
            </a:fld>
            <a:endParaRPr lang="ru-RU"/>
          </a:p>
        </p:txBody>
      </p:sp>
    </p:spTree>
    <p:extLst>
      <p:ext uri="{BB962C8B-B14F-4D97-AF65-F5344CB8AC3E}">
        <p14:creationId xmlns:p14="http://schemas.microsoft.com/office/powerpoint/2010/main" val="1650737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351" y="503238"/>
            <a:ext cx="10409767" cy="1143000"/>
          </a:xfrm>
        </p:spPr>
        <p:txBody>
          <a:bodyPr/>
          <a:lstStyle/>
          <a:p>
            <a:r>
              <a:rPr lang="ru-RU"/>
              <a:t>Образец заголовка</a:t>
            </a:r>
          </a:p>
        </p:txBody>
      </p:sp>
      <p:sp>
        <p:nvSpPr>
          <p:cNvPr id="3" name="Текст 2"/>
          <p:cNvSpPr>
            <a:spLocks noGrp="1"/>
          </p:cNvSpPr>
          <p:nvPr>
            <p:ph type="body" sz="half" idx="1"/>
          </p:nvPr>
        </p:nvSpPr>
        <p:spPr>
          <a:xfrm>
            <a:off x="895351" y="1906588"/>
            <a:ext cx="5103283" cy="43195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201834" y="1906588"/>
            <a:ext cx="5103284" cy="43195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854245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351" y="503238"/>
            <a:ext cx="10409767" cy="1143000"/>
          </a:xfrm>
        </p:spPr>
        <p:txBody>
          <a:bodyPr/>
          <a:lstStyle/>
          <a:p>
            <a:r>
              <a:rPr lang="ru-RU"/>
              <a:t>Образец заголовка</a:t>
            </a:r>
          </a:p>
        </p:txBody>
      </p:sp>
      <p:sp>
        <p:nvSpPr>
          <p:cNvPr id="3" name="Содержимое 2"/>
          <p:cNvSpPr>
            <a:spLocks noGrp="1"/>
          </p:cNvSpPr>
          <p:nvPr>
            <p:ph sz="half" idx="1"/>
          </p:nvPr>
        </p:nvSpPr>
        <p:spPr>
          <a:xfrm>
            <a:off x="895351" y="1906588"/>
            <a:ext cx="5103283" cy="43195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01834" y="1906588"/>
            <a:ext cx="5103284" cy="43195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88727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1C9F12-50FB-455D-A3AF-ADDBB3EFFD9C}" type="datetimeFigureOut">
              <a:rPr lang="ru-RU" smtClean="0"/>
              <a:t>26.11.2018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2CE3AD-5403-4F06-B7D6-553E761B9981}" type="slidenum">
              <a:rPr lang="ru-RU" smtClean="0"/>
              <a:t>‹#›</a:t>
            </a:fld>
            <a:endParaRPr lang="ru-RU"/>
          </a:p>
        </p:txBody>
      </p:sp>
    </p:spTree>
    <p:extLst>
      <p:ext uri="{BB962C8B-B14F-4D97-AF65-F5344CB8AC3E}">
        <p14:creationId xmlns:p14="http://schemas.microsoft.com/office/powerpoint/2010/main" val="548685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B1C9F12-50FB-455D-A3AF-ADDBB3EFFD9C}" type="datetimeFigureOut">
              <a:rPr lang="ru-RU" smtClean="0"/>
              <a:t>26.11.2018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2CE3AD-5403-4F06-B7D6-553E761B9981}" type="slidenum">
              <a:rPr lang="ru-RU" smtClean="0"/>
              <a:t>‹#›</a:t>
            </a:fld>
            <a:endParaRPr lang="ru-RU"/>
          </a:p>
        </p:txBody>
      </p:sp>
    </p:spTree>
    <p:extLst>
      <p:ext uri="{BB962C8B-B14F-4D97-AF65-F5344CB8AC3E}">
        <p14:creationId xmlns:p14="http://schemas.microsoft.com/office/powerpoint/2010/main" val="75337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B1C9F12-50FB-455D-A3AF-ADDBB3EFFD9C}" type="datetimeFigureOut">
              <a:rPr lang="ru-RU" smtClean="0"/>
              <a:t>26.11.2018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2CE3AD-5403-4F06-B7D6-553E761B9981}" type="slidenum">
              <a:rPr lang="ru-RU" smtClean="0"/>
              <a:t>‹#›</a:t>
            </a:fld>
            <a:endParaRPr lang="ru-RU"/>
          </a:p>
        </p:txBody>
      </p:sp>
    </p:spTree>
    <p:extLst>
      <p:ext uri="{BB962C8B-B14F-4D97-AF65-F5344CB8AC3E}">
        <p14:creationId xmlns:p14="http://schemas.microsoft.com/office/powerpoint/2010/main" val="131408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B1C9F12-50FB-455D-A3AF-ADDBB3EFFD9C}" type="datetimeFigureOut">
              <a:rPr lang="ru-RU" smtClean="0"/>
              <a:t>26.11.2018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2CE3AD-5403-4F06-B7D6-553E761B9981}" type="slidenum">
              <a:rPr lang="ru-RU" smtClean="0"/>
              <a:t>‹#›</a:t>
            </a:fld>
            <a:endParaRPr lang="ru-RU"/>
          </a:p>
        </p:txBody>
      </p:sp>
    </p:spTree>
    <p:extLst>
      <p:ext uri="{BB962C8B-B14F-4D97-AF65-F5344CB8AC3E}">
        <p14:creationId xmlns:p14="http://schemas.microsoft.com/office/powerpoint/2010/main" val="239509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B1C9F12-50FB-455D-A3AF-ADDBB3EFFD9C}" type="datetimeFigureOut">
              <a:rPr lang="ru-RU" smtClean="0"/>
              <a:t>26.11.2018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2CE3AD-5403-4F06-B7D6-553E761B9981}" type="slidenum">
              <a:rPr lang="ru-RU" smtClean="0"/>
              <a:t>‹#›</a:t>
            </a:fld>
            <a:endParaRPr lang="ru-RU"/>
          </a:p>
        </p:txBody>
      </p:sp>
    </p:spTree>
    <p:extLst>
      <p:ext uri="{BB962C8B-B14F-4D97-AF65-F5344CB8AC3E}">
        <p14:creationId xmlns:p14="http://schemas.microsoft.com/office/powerpoint/2010/main" val="166155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1C9F12-50FB-455D-A3AF-ADDBB3EFFD9C}" type="datetimeFigureOut">
              <a:rPr lang="ru-RU" smtClean="0"/>
              <a:t>26.11.2018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2CE3AD-5403-4F06-B7D6-553E761B9981}" type="slidenum">
              <a:rPr lang="ru-RU" smtClean="0"/>
              <a:t>‹#›</a:t>
            </a:fld>
            <a:endParaRPr lang="ru-RU"/>
          </a:p>
        </p:txBody>
      </p:sp>
    </p:spTree>
    <p:extLst>
      <p:ext uri="{BB962C8B-B14F-4D97-AF65-F5344CB8AC3E}">
        <p14:creationId xmlns:p14="http://schemas.microsoft.com/office/powerpoint/2010/main" val="115365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B1C9F12-50FB-455D-A3AF-ADDBB3EFFD9C}" type="datetimeFigureOut">
              <a:rPr lang="ru-RU" smtClean="0"/>
              <a:t>26.11.2018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2CE3AD-5403-4F06-B7D6-553E761B9981}" type="slidenum">
              <a:rPr lang="ru-RU" smtClean="0"/>
              <a:t>‹#›</a:t>
            </a:fld>
            <a:endParaRPr lang="ru-RU"/>
          </a:p>
        </p:txBody>
      </p:sp>
    </p:spTree>
    <p:extLst>
      <p:ext uri="{BB962C8B-B14F-4D97-AF65-F5344CB8AC3E}">
        <p14:creationId xmlns:p14="http://schemas.microsoft.com/office/powerpoint/2010/main" val="378626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AB1C9F12-50FB-455D-A3AF-ADDBB3EFFD9C}" type="datetimeFigureOut">
              <a:rPr lang="ru-RU" smtClean="0"/>
              <a:t>26.11.2018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2CE3AD-5403-4F06-B7D6-553E761B9981}" type="slidenum">
              <a:rPr lang="ru-RU" smtClean="0"/>
              <a:t>‹#›</a:t>
            </a:fld>
            <a:endParaRPr lang="ru-RU"/>
          </a:p>
        </p:txBody>
      </p:sp>
    </p:spTree>
    <p:extLst>
      <p:ext uri="{BB962C8B-B14F-4D97-AF65-F5344CB8AC3E}">
        <p14:creationId xmlns:p14="http://schemas.microsoft.com/office/powerpoint/2010/main" val="230891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C9F12-50FB-455D-A3AF-ADDBB3EFFD9C}" type="datetimeFigureOut">
              <a:rPr lang="ru-RU" smtClean="0"/>
              <a:t>26.11.2018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CE3AD-5403-4F06-B7D6-553E761B9981}" type="slidenum">
              <a:rPr lang="ru-RU" smtClean="0"/>
              <a:t>‹#›</a:t>
            </a:fld>
            <a:endParaRPr lang="ru-RU"/>
          </a:p>
        </p:txBody>
      </p:sp>
    </p:spTree>
    <p:extLst>
      <p:ext uri="{BB962C8B-B14F-4D97-AF65-F5344CB8AC3E}">
        <p14:creationId xmlns:p14="http://schemas.microsoft.com/office/powerpoint/2010/main" val="174446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www.ido.rudn.ru/psychology/psychogenetic/images/1-1-a.gif"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http://www.ido.rudn.ru/psychology/psychogenetic/images/1-1-b.gif"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ru.wikipedia.org/wiki/1794_%D0%B3%D0%BE%D0%B4" TargetMode="External"/><Relationship Id="rId3" Type="http://schemas.openxmlformats.org/officeDocument/2006/relationships/hyperlink" Target="https://ru.wikipedia.org/wiki/%D0%9D%D0%B5%D0%BC%D0%B5%D1%86%D0%BA%D0%B8%D0%B9_%D1%8F%D0%B7%D1%8B%D0%BA" TargetMode="External"/><Relationship Id="rId7" Type="http://schemas.openxmlformats.org/officeDocument/2006/relationships/hyperlink" Target="https://ru.wikipedia.org/wiki/22_%D1%84%D0%B5%D0%B2%D1%80%D0%B0%D0%BB%D1%8F" TargetMode="External"/><Relationship Id="rId12" Type="http://schemas.openxmlformats.org/officeDocument/2006/relationships/hyperlink" Target="https://ru.wikipedia.org/wiki/%D0%A4%D0%B8%D0%B7%D0%B8%D0%BE%D0%BB%D0%BE%D0%B3%D0%B8%D1%8F"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ru.wikipedia.org/wiki/%D0%91%D0%B5%D1%80%D0%BB%D0%B8%D0%BD" TargetMode="External"/><Relationship Id="rId11" Type="http://schemas.openxmlformats.org/officeDocument/2006/relationships/hyperlink" Target="https://ru.wikipedia.org/wiki/%D0%90%D0%BD%D0%B0%D1%82%D0%BE%D0%BC%D0%B8%D1%8F" TargetMode="External"/><Relationship Id="rId5" Type="http://schemas.openxmlformats.org/officeDocument/2006/relationships/hyperlink" Target="https://ru.wikipedia.org/wiki/1733_%D0%B3%D0%BE%D0%B4" TargetMode="External"/><Relationship Id="rId10" Type="http://schemas.openxmlformats.org/officeDocument/2006/relationships/hyperlink" Target="https://ru.wikipedia.org/wiki/%D0%93%D0%B5%D1%80%D0%BC%D0%B0%D0%BD%D0%B8%D1%8F" TargetMode="External"/><Relationship Id="rId4" Type="http://schemas.openxmlformats.org/officeDocument/2006/relationships/hyperlink" Target="https://ru.wikipedia.org/wiki/18_%D1%8F%D0%BD%D0%B2%D0%B0%D1%80%D1%8F" TargetMode="External"/><Relationship Id="rId9" Type="http://schemas.openxmlformats.org/officeDocument/2006/relationships/hyperlink" Target="https://ru.wikipedia.org/wiki/%D0%A1%D0%B0%D0%BD%D0%BA%D1%82-%D0%9F%D0%B5%D1%82%D0%B5%D1%80%D0%B1%D1%83%D1%80%D0%B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krugosvet.ru/articles/36/1003632/1003632a1.ht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jpe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hyperlink" Target="https://ru.wikipedia.org/wiki/%D0%92%D0%B5%D0%BB%D0%B8%D0%BA%D0%BE%D0%B1%D1%80%D0%B8%D1%82%D0%B0%D0%BD%D0%B8%D1%8F" TargetMode="External"/><Relationship Id="rId13" Type="http://schemas.openxmlformats.org/officeDocument/2006/relationships/hyperlink" Target="https://ru.wikipedia.org/wiki/%D0%94%D0%B2%D1%83%D1%85%D1%84%D0%B0%D0%BA%D1%82%D0%BE%D1%80%D0%BD%D0%B0%D1%8F_%D1%82%D0%B5%D0%BE%D1%80%D0%B8%D1%8F_%D0%B8%D0%BD%D1%82%D0%B5%D0%BB%D0%BB%D0%B5%D0%BA%D1%82%D0%B0" TargetMode="External"/><Relationship Id="rId3" Type="http://schemas.openxmlformats.org/officeDocument/2006/relationships/hyperlink" Target="https://ru.wikipedia.org/wiki/%D0%90%D0%BD%D0%B3%D0%BB%D0%B8%D0%B9%D1%81%D0%BA%D0%B8%D0%B9_%D1%8F%D0%B7%D1%8B%D0%BA" TargetMode="External"/><Relationship Id="rId7" Type="http://schemas.openxmlformats.org/officeDocument/2006/relationships/hyperlink" Target="https://ru.wikipedia.org/wiki/1945" TargetMode="External"/><Relationship Id="rId12" Type="http://schemas.openxmlformats.org/officeDocument/2006/relationships/hyperlink" Target="https://ru.wikipedia.org/wiki/%D0%9C%D0%B0%D1%82%D0%B5%D0%BC%D0%B0%D1%82%D0%B8%D1%87%D0%B5%D1%81%D0%BA%D0%B0%D1%8F_%D1%81%D1%82%D0%B0%D1%82%D0%B8%D1%81%D1%82%D0%B8%D0%BA%D0%B0"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s://ru.wikipedia.org/wiki/17_%D1%81%D0%B5%D0%BD%D1%82%D1%8F%D0%B1%D1%80%D1%8F" TargetMode="External"/><Relationship Id="rId11" Type="http://schemas.openxmlformats.org/officeDocument/2006/relationships/hyperlink" Target="https://ru.wikipedia.org/w/index.php?title=%D0%A7%D0%B5%D1%81%D1%82%D0%B5%D1%80%D1%84%D0%B8%D0%BB%D0%B4%D1%81%D0%BA%D0%B8%D0%B9_%D1%83%D0%BD%D0%B8%D0%B2%D0%B5%D1%80%D1%81%D0%B8%D1%82%D0%B5%D1%82&amp;action=edit&amp;redlink=1" TargetMode="External"/><Relationship Id="rId5" Type="http://schemas.openxmlformats.org/officeDocument/2006/relationships/hyperlink" Target="https://ru.wikipedia.org/wiki/1863" TargetMode="External"/><Relationship Id="rId15" Type="http://schemas.openxmlformats.org/officeDocument/2006/relationships/hyperlink" Target="https://ru.wikipedia.org/wiki/%D0%9A%D0%BE%D1%80%D1%80%D0%B5%D0%BB%D1%8F%D1%86%D0%B8%D1%8F" TargetMode="External"/><Relationship Id="rId10" Type="http://schemas.openxmlformats.org/officeDocument/2006/relationships/hyperlink" Target="https://ru.wikipedia.org/wiki/%D0%9B%D0%BE%D0%BD%D0%B4%D0%BE%D0%BD%D1%81%D0%BA%D0%B8%D0%B9_%D1%83%D0%BD%D0%B8%D0%B2%D0%B5%D1%80%D1%81%D0%B8%D1%82%D0%B5%D1%82" TargetMode="External"/><Relationship Id="rId4" Type="http://schemas.openxmlformats.org/officeDocument/2006/relationships/hyperlink" Target="https://ru.wikipedia.org/wiki/10_%D1%81%D0%B5%D0%BD%D1%82%D1%8F%D0%B1%D1%80%D1%8F" TargetMode="External"/><Relationship Id="rId9" Type="http://schemas.openxmlformats.org/officeDocument/2006/relationships/hyperlink" Target="https://ru.wikipedia.org/wiki/%D0%9F%D1%81%D0%B8%D1%85%D0%BE%D0%BB%D0%BE%D0%B3" TargetMode="External"/><Relationship Id="rId14" Type="http://schemas.openxmlformats.org/officeDocument/2006/relationships/hyperlink" Target="https://ru.wikipedia.org/wiki/%D0%A4%D0%B0%D0%BA%D1%82%D0%BE%D1%80%D0%BD%D1%8B%D0%B9_%D0%B0%D0%BD%D0%B0%D0%BB%D0%B8%D0%B7"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ru.wikipedia.org/wiki/%D0%9E%D0%B4%D0%B5%D1%81%D1%81%D0%B0" TargetMode="External"/><Relationship Id="rId3" Type="http://schemas.openxmlformats.org/officeDocument/2006/relationships/hyperlink" Target="https://ru.wikipedia.org/wiki/3_%D0%BC%D0%B0%D1%80%D1%82%D0%B0" TargetMode="External"/><Relationship Id="rId7" Type="http://schemas.openxmlformats.org/officeDocument/2006/relationships/hyperlink" Target="https://ru.wikipedia.org/wiki/1871_%D0%B3%D0%BE%D0%B4"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hyperlink" Target="https://ru.wikipedia.org/wiki/3_%D1%8F%D0%BD%D0%B2%D0%B0%D1%80%D1%8F" TargetMode="External"/><Relationship Id="rId5" Type="http://schemas.openxmlformats.org/officeDocument/2006/relationships/hyperlink" Target="https://ru.wikipedia.org/wiki/%D0%A2%D1%83%D0%BB%D0%B0" TargetMode="External"/><Relationship Id="rId10" Type="http://schemas.openxmlformats.org/officeDocument/2006/relationships/hyperlink" Target="https://ru.wikipedia.org/wiki/%D0%A0%D0%BE%D1%81%D1%81%D0%B8%D1%8F" TargetMode="External"/><Relationship Id="rId4" Type="http://schemas.openxmlformats.org/officeDocument/2006/relationships/hyperlink" Target="https://ru.wikipedia.org/wiki/1823_%D0%B3%D0%BE%D0%B4" TargetMode="External"/><Relationship Id="rId9" Type="http://schemas.openxmlformats.org/officeDocument/2006/relationships/hyperlink" Target="https://ru.wikipedia.org/wiki/%D0%9F%D0%B5%D0%B4%D0%B0%D0%B3%D0%BE%D0%B3%D0%B8%D0%BA%D0%B0"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ru.wikipedia.org/wiki/%D0%9A%D1%80%D1%83%D0%B3_%D0%92%D1%8B%D0%B3%D0%BE%D1%82%D1%81%D0%BA%D0%BE%D0%B3%D0%BE" TargetMode="External"/><Relationship Id="rId3" Type="http://schemas.openxmlformats.org/officeDocument/2006/relationships/hyperlink" Target="https://ru.wikipedia.org/wiki/%D0%9A%D0%B0%D0%B7%D0%B0%D0%BD%D1%8C" TargetMode="External"/><Relationship Id="rId7" Type="http://schemas.openxmlformats.org/officeDocument/2006/relationships/hyperlink" Target="https://ru.wikipedia.org/wiki/%D0%92%D1%8B%D0%B3%D0%BE%D1%82%D1%81%D0%BA%D0%B8%D0%B9,_%D0%9B%D0%B5%D0%B2_%D0%A1%D0%B5%D0%BC%D1%91%D0%BD%D0%BE%D0%B2%D0%B8%D1%87" TargetMode="External"/><Relationship Id="rId12" Type="http://schemas.openxmlformats.org/officeDocument/2006/relationships/hyperlink" Target="https://ru.wikipedia.org/wiki/%D0%90%D0%9F%D0%9D_%D0%A1%D0%A1%D0%A1%D0%A0" TargetMode="Externa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s://ru.wikipedia.org/wiki/%D0%9D%D0%B5%D0%B9%D1%80%D0%BE%D0%BF%D1%81%D0%B8%D1%85%D0%BE%D0%BB%D0%BE%D0%B3%D0%B8%D1%8F" TargetMode="External"/><Relationship Id="rId11" Type="http://schemas.openxmlformats.org/officeDocument/2006/relationships/hyperlink" Target="https://ru.wikipedia.org/wiki/%D0%90%D0%9F%D0%9D_%D0%A0%D0%A1%D0%A4%D0%A1%D0%A0" TargetMode="External"/><Relationship Id="rId5" Type="http://schemas.openxmlformats.org/officeDocument/2006/relationships/hyperlink" Target="https://ru.wikipedia.org/wiki/%D0%9F%D1%81%D0%B8%D1%85%D0%BE%D0%BB%D0%BE%D0%B3%D0%B8%D1%8F" TargetMode="External"/><Relationship Id="rId10" Type="http://schemas.openxmlformats.org/officeDocument/2006/relationships/hyperlink" Target="https://ru.wikipedia.org/wiki/%D0%94%D0%BE%D0%BA%D1%82%D0%BE%D1%80_%D0%BD%D0%B0%D1%83%D0%BA" TargetMode="External"/><Relationship Id="rId4" Type="http://schemas.openxmlformats.org/officeDocument/2006/relationships/hyperlink" Target="https://ru.wikipedia.org/wiki/%D0%9C%D0%BE%D1%81%D0%BA%D0%B2%D0%B0" TargetMode="External"/><Relationship Id="rId9" Type="http://schemas.openxmlformats.org/officeDocument/2006/relationships/hyperlink" Target="https://ru.wikipedia.org/wiki/%D0%9F%D1%80%D0%BE%D1%84%D0%B5%D1%81%D1%81%D0%BE%D1%80"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ru.wikipedia.org/wiki/1934" TargetMode="External"/><Relationship Id="rId13" Type="http://schemas.openxmlformats.org/officeDocument/2006/relationships/hyperlink" Target="https://ru.wikipedia.org/wiki/%D0%9A%D1%83%D0%BB%D1%8C%D1%82%D1%83%D1%80%D0%BD%D0%BE-%D0%B8%D1%81%D1%82%D0%BE%D1%80%D0%B8%D1%87%D0%B5%D1%81%D0%BA%D0%B0%D1%8F_%D0%BF%D1%81%D0%B8%D1%85%D0%BE%D0%BB%D0%BE%D0%B3%D0%B8%D1%8F" TargetMode="External"/><Relationship Id="rId3" Type="http://schemas.openxmlformats.org/officeDocument/2006/relationships/hyperlink" Target="https://ru.wikipedia.org/wiki/17_%D0%BD%D0%BE%D1%8F%D0%B1%D1%80%D1%8F" TargetMode="External"/><Relationship Id="rId7" Type="http://schemas.openxmlformats.org/officeDocument/2006/relationships/hyperlink" Target="https://ru.wikipedia.org/wiki/11_%D0%B8%D1%8E%D0%BD%D1%8F" TargetMode="External"/><Relationship Id="rId12" Type="http://schemas.openxmlformats.org/officeDocument/2006/relationships/hyperlink" Target="https://ru.wikipedia.org/wiki/%D0%92%D1%8B%D1%81%D1%88%D0%B8%D0%B5_%D0%BF%D1%81%D0%B8%D1%85%D0%BE%D0%BB%D0%BE%D0%B3%D0%B8%D1%87%D0%B5%D1%81%D0%BA%D0%B8%D0%B5_%D1%84%D1%83%D0%BD%D0%BA%D1%86%D0%B8%D0%B8" TargetMode="Externa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hyperlink" Target="https://ru.wikipedia.org/wiki/%D0%9C%D0%BE%D0%B3%D0%B8%D0%BB%D1%91%D0%B2%D1%81%D0%BA%D0%B0%D1%8F_%D0%B3%D1%83%D0%B1%D0%B5%D1%80%D0%BD%D0%B8%D1%8F" TargetMode="External"/><Relationship Id="rId11" Type="http://schemas.openxmlformats.org/officeDocument/2006/relationships/hyperlink" Target="https://ru.wikipedia.org/wiki/%D0%9F%D1%81%D0%B8%D1%85%D0%BE%D0%BB%D0%BE%D0%B3%D0%B8%D1%8F" TargetMode="External"/><Relationship Id="rId5" Type="http://schemas.openxmlformats.org/officeDocument/2006/relationships/hyperlink" Target="https://ru.wikipedia.org/wiki/%D0%9E%D1%80%D1%88%D0%B0" TargetMode="External"/><Relationship Id="rId15" Type="http://schemas.openxmlformats.org/officeDocument/2006/relationships/hyperlink" Target="https://ru.wikipedia.org/wiki/%D0%9A%D0%BE%D0%B3%D0%BD%D0%B8%D1%82%D0%B8%D0%B2%D0%BD%D0%BE%D0%B5_%D1%80%D0%B0%D0%B7%D0%B2%D0%B8%D1%82%D0%B8%D0%B5" TargetMode="External"/><Relationship Id="rId10" Type="http://schemas.openxmlformats.org/officeDocument/2006/relationships/hyperlink" Target="https://ru.wikipedia.org/wiki/%D0%A1%D0%A1%D0%A1%D0%A0" TargetMode="External"/><Relationship Id="rId4" Type="http://schemas.openxmlformats.org/officeDocument/2006/relationships/hyperlink" Target="https://ru.wikipedia.org/wiki/1896_%D0%B3%D0%BE%D0%B4" TargetMode="External"/><Relationship Id="rId9" Type="http://schemas.openxmlformats.org/officeDocument/2006/relationships/hyperlink" Target="https://ru.wikipedia.org/wiki/%D0%9C%D0%BE%D1%81%D0%BA%D0%B2%D0%B0" TargetMode="External"/><Relationship Id="rId14" Type="http://schemas.openxmlformats.org/officeDocument/2006/relationships/hyperlink" Target="https://ru.wikipedia.org/wiki/%D0%9F%D0%B5%D0%B4%D0%BE%D0%BB%D0%BE%D0%B3%D0%B8%D1%8F"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CE4A7E-F92E-496D-8721-D2BA35AB41D2}"/>
              </a:ext>
            </a:extLst>
          </p:cNvPr>
          <p:cNvSpPr>
            <a:spLocks noGrp="1"/>
          </p:cNvSpPr>
          <p:nvPr>
            <p:ph type="ctrTitle"/>
          </p:nvPr>
        </p:nvSpPr>
        <p:spPr>
          <a:xfrm>
            <a:off x="1524000" y="1122363"/>
            <a:ext cx="9144000" cy="3045600"/>
          </a:xfrm>
        </p:spPr>
        <p:txBody>
          <a:bodyPr>
            <a:normAutofit/>
          </a:bodyPr>
          <a:lstStyle/>
          <a:p>
            <a:r>
              <a:rPr lang="ru-RU" b="1" dirty="0"/>
              <a:t>История </a:t>
            </a:r>
            <a:r>
              <a:rPr lang="ru-RU" b="1" dirty="0" err="1"/>
              <a:t>психогенетики</a:t>
            </a:r>
            <a:r>
              <a:rPr lang="ru-RU" b="1" dirty="0"/>
              <a:t> и ее место в структуре психологического знания</a:t>
            </a:r>
          </a:p>
        </p:txBody>
      </p:sp>
    </p:spTree>
    <p:extLst>
      <p:ext uri="{BB962C8B-B14F-4D97-AF65-F5344CB8AC3E}">
        <p14:creationId xmlns:p14="http://schemas.microsoft.com/office/powerpoint/2010/main" val="320036502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872CEBE4-E24D-4A80-82CB-A689BF60ED57}"/>
              </a:ext>
            </a:extLst>
          </p:cNvPr>
          <p:cNvSpPr>
            <a:spLocks noGrp="1" noChangeArrowheads="1"/>
          </p:cNvSpPr>
          <p:nvPr>
            <p:ph type="body" idx="1"/>
          </p:nvPr>
        </p:nvSpPr>
        <p:spPr/>
        <p:txBody>
          <a:bodyPr/>
          <a:lstStyle/>
          <a:p>
            <a:pPr eaLnBrk="1" hangingPunct="1">
              <a:lnSpc>
                <a:spcPct val="80000"/>
              </a:lnSpc>
            </a:pPr>
            <a:r>
              <a:rPr lang="ru-RU" altLang="ru-RU" sz="2400"/>
              <a:t>Основы селекции были известны скотоводам и земледельцам с глубокой древности. </a:t>
            </a:r>
          </a:p>
          <a:p>
            <a:pPr eaLnBrk="1" hangingPunct="1">
              <a:lnSpc>
                <a:spcPct val="80000"/>
              </a:lnSpc>
            </a:pPr>
            <a:r>
              <a:rPr lang="ru-RU" altLang="ru-RU" sz="2400"/>
              <a:t>В Спарте неполноценным по тем или иным критериям детей бросали в пропасть.</a:t>
            </a:r>
          </a:p>
          <a:p>
            <a:pPr eaLnBrk="1" hangingPunct="1">
              <a:lnSpc>
                <a:spcPct val="80000"/>
              </a:lnSpc>
            </a:pPr>
            <a:r>
              <a:rPr lang="ru-RU" altLang="ru-RU" sz="2400"/>
              <a:t>Еще Платон писал, что не следует растить детей с дефектами, или рожденных от неполноценных родителей. Неполноценным, а также жертвам собственных пороков должно быть отказано в медицинской помощи, а «моральных выродков» следует казнить.</a:t>
            </a:r>
          </a:p>
          <a:p>
            <a:pPr eaLnBrk="1" hangingPunct="1">
              <a:lnSpc>
                <a:spcPct val="80000"/>
              </a:lnSpc>
            </a:pPr>
            <a:r>
              <a:rPr lang="ru-RU" altLang="ru-RU" sz="2400"/>
              <a:t> Общество всегда поощряло  союзы избранных мужчин и женщин для того, чтобы они оставляли высококачественное потомство.</a:t>
            </a:r>
          </a:p>
        </p:txBody>
      </p:sp>
    </p:spTree>
    <p:extLst>
      <p:ext uri="{BB962C8B-B14F-4D97-AF65-F5344CB8AC3E}">
        <p14:creationId xmlns:p14="http://schemas.microsoft.com/office/powerpoint/2010/main" val="104143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B6D91441-11AE-41D3-AFCC-615C98A55D70}"/>
              </a:ext>
            </a:extLst>
          </p:cNvPr>
          <p:cNvGraphicFramePr>
            <a:graphicFrameLocks noGrp="1"/>
          </p:cNvGraphicFramePr>
          <p:nvPr/>
        </p:nvGraphicFramePr>
        <p:xfrm>
          <a:off x="3048000" y="3241675"/>
          <a:ext cx="6096000" cy="373064"/>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3063">
                <a:tc>
                  <a:txBody>
                    <a:bodyPr/>
                    <a:lstStyle/>
                    <a:p>
                      <a:pPr algn="ctr">
                        <a:spcAft>
                          <a:spcPts val="0"/>
                        </a:spcAft>
                      </a:pPr>
                      <a:endParaRPr lang="ru-RU" sz="1200">
                        <a:latin typeface="Times New Roman"/>
                        <a:ea typeface="Times New Roman"/>
                      </a:endParaRPr>
                    </a:p>
                  </a:txBody>
                  <a:tcPr marL="95250" marR="95250" marT="95092" marB="95092" anchor="ctr">
                    <a:lnL>
                      <a:noFill/>
                    </a:lnL>
                    <a:lnR>
                      <a:noFill/>
                    </a:lnR>
                    <a:lnT>
                      <a:noFill/>
                    </a:lnT>
                    <a:lnB>
                      <a:noFill/>
                    </a:lnB>
                  </a:tcPr>
                </a:tc>
                <a:tc>
                  <a:txBody>
                    <a:bodyPr/>
                    <a:lstStyle/>
                    <a:p>
                      <a:pPr algn="ctr">
                        <a:spcAft>
                          <a:spcPts val="0"/>
                        </a:spcAft>
                      </a:pPr>
                      <a:endParaRPr lang="ru-RU" sz="1200" dirty="0">
                        <a:latin typeface="Times New Roman"/>
                        <a:ea typeface="Times New Roman"/>
                      </a:endParaRPr>
                    </a:p>
                  </a:txBody>
                  <a:tcPr marL="95250" marR="95250" marT="95092" marB="95092"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8197" name="Picture 2" descr="рисунок">
            <a:extLst>
              <a:ext uri="{FF2B5EF4-FFF2-40B4-BE49-F238E27FC236}">
                <a16:creationId xmlns:a16="http://schemas.microsoft.com/office/drawing/2014/main" id="{D591C27A-F721-4023-A7D5-E3814D7F00A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0" y="1981200"/>
            <a:ext cx="426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 descr="рисунок">
            <a:extLst>
              <a:ext uri="{FF2B5EF4-FFF2-40B4-BE49-F238E27FC236}">
                <a16:creationId xmlns:a16="http://schemas.microsoft.com/office/drawing/2014/main" id="{FFC6F569-80CC-482D-8AB0-33AD7DA780A0}"/>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791200" y="1981200"/>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Прямоугольник 6">
            <a:extLst>
              <a:ext uri="{FF2B5EF4-FFF2-40B4-BE49-F238E27FC236}">
                <a16:creationId xmlns:a16="http://schemas.microsoft.com/office/drawing/2014/main" id="{71C18A9E-66E6-450B-8620-AF9468B6F059}"/>
              </a:ext>
            </a:extLst>
          </p:cNvPr>
          <p:cNvSpPr>
            <a:spLocks noChangeArrowheads="1"/>
          </p:cNvSpPr>
          <p:nvPr/>
        </p:nvSpPr>
        <p:spPr bwMode="auto">
          <a:xfrm>
            <a:off x="1524000" y="-25400"/>
            <a:ext cx="914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b="1" dirty="0"/>
              <a:t>Большинство направлений в науке возникает в связи с запросом общества или рождается в результате практической деятельности человека. Если говорить о генетике в целом, то совершенно очевидно, что практическая генетика уходит корнями в глубокую древность. Сохранились письменные свидетельства того, что в древних цивилизациях велась работа по селекции растений и животных. Древние натурфилософы и врачи пытались проникнуть и в тайны наследственности человека. </a:t>
            </a:r>
          </a:p>
        </p:txBody>
      </p:sp>
    </p:spTree>
    <p:extLst>
      <p:ext uri="{BB962C8B-B14F-4D97-AF65-F5344CB8AC3E}">
        <p14:creationId xmlns:p14="http://schemas.microsoft.com/office/powerpoint/2010/main" val="174256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ъект 2">
            <a:extLst>
              <a:ext uri="{FF2B5EF4-FFF2-40B4-BE49-F238E27FC236}">
                <a16:creationId xmlns:a16="http://schemas.microsoft.com/office/drawing/2014/main" id="{A9B2B9DF-6FB2-4D49-811B-ABAA8EA82846}"/>
              </a:ext>
            </a:extLst>
          </p:cNvPr>
          <p:cNvSpPr>
            <a:spLocks noGrp="1"/>
          </p:cNvSpPr>
          <p:nvPr>
            <p:ph idx="1"/>
          </p:nvPr>
        </p:nvSpPr>
        <p:spPr>
          <a:xfrm>
            <a:off x="1524000" y="76200"/>
            <a:ext cx="9144000" cy="6629400"/>
          </a:xfrm>
        </p:spPr>
        <p:txBody>
          <a:bodyPr/>
          <a:lstStyle/>
          <a:p>
            <a:r>
              <a:rPr lang="ru-RU" altLang="ru-RU" b="1" dirty="0"/>
              <a:t>Начало научного изучения  индивидуальности связано с именами  английского ученого Френсиса </a:t>
            </a:r>
            <a:r>
              <a:rPr lang="ru-RU" altLang="ru-RU" b="1" dirty="0" err="1"/>
              <a:t>Гальтона</a:t>
            </a:r>
            <a:r>
              <a:rPr lang="ru-RU" altLang="ru-RU" b="1" dirty="0"/>
              <a:t> (1822-1911) и немецкого - Вильяма Штерна (1871-1938).</a:t>
            </a:r>
          </a:p>
          <a:p>
            <a:endParaRPr lang="ru-RU" altLang="ru-RU" sz="1800" b="1" dirty="0"/>
          </a:p>
          <a:p>
            <a:r>
              <a:rPr lang="ru-RU" altLang="ru-RU" b="1" dirty="0"/>
              <a:t>В. Штерн (немецкий психолог и философ) в 1900 г. </a:t>
            </a:r>
            <a:r>
              <a:rPr lang="ru-RU" altLang="ru-RU" sz="2400" b="1" dirty="0"/>
              <a:t>в книге «О психологии индивидуальных различий (идеи к дифференциальной психологии)» впервые ввел в употребление сам термин «дифференциальная психология». </a:t>
            </a:r>
          </a:p>
          <a:p>
            <a:r>
              <a:rPr lang="ru-RU" altLang="ru-RU" sz="2400" b="1" dirty="0"/>
              <a:t>Сформулированные Штерном методологические и экспериментально-методические подходы, базовые  понятия, многие статистические приемы верны и сейчас.</a:t>
            </a:r>
          </a:p>
        </p:txBody>
      </p:sp>
    </p:spTree>
    <p:extLst>
      <p:ext uri="{BB962C8B-B14F-4D97-AF65-F5344CB8AC3E}">
        <p14:creationId xmlns:p14="http://schemas.microsoft.com/office/powerpoint/2010/main" val="331507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ъект 2">
            <a:extLst>
              <a:ext uri="{FF2B5EF4-FFF2-40B4-BE49-F238E27FC236}">
                <a16:creationId xmlns:a16="http://schemas.microsoft.com/office/drawing/2014/main" id="{1E77F3FC-51E0-4E55-AE85-CCBDEEB29487}"/>
              </a:ext>
            </a:extLst>
          </p:cNvPr>
          <p:cNvSpPr>
            <a:spLocks noGrp="1"/>
          </p:cNvSpPr>
          <p:nvPr>
            <p:ph idx="1"/>
          </p:nvPr>
        </p:nvSpPr>
        <p:spPr>
          <a:xfrm>
            <a:off x="1438939" y="495300"/>
            <a:ext cx="8991600" cy="5867400"/>
          </a:xfrm>
        </p:spPr>
        <p:txBody>
          <a:bodyPr/>
          <a:lstStyle/>
          <a:p>
            <a:r>
              <a:rPr lang="ru-RU" altLang="ru-RU" sz="2300" b="1" dirty="0"/>
              <a:t>Появились клинические работы Э. </a:t>
            </a:r>
            <a:r>
              <a:rPr lang="ru-RU" altLang="ru-RU" sz="2300" b="1" dirty="0" err="1"/>
              <a:t>Крепелина</a:t>
            </a:r>
            <a:r>
              <a:rPr lang="ru-RU" altLang="ru-RU" sz="2300" b="1" dirty="0"/>
              <a:t> (1856-1921), работы  А. </a:t>
            </a:r>
            <a:r>
              <a:rPr lang="ru-RU" altLang="ru-RU" sz="2300" b="1" dirty="0" err="1"/>
              <a:t>Бине</a:t>
            </a:r>
            <a:r>
              <a:rPr lang="ru-RU" altLang="ru-RU" sz="2300" b="1" dirty="0"/>
              <a:t> (1857-1912) и др. </a:t>
            </a:r>
          </a:p>
          <a:p>
            <a:r>
              <a:rPr lang="ru-RU" altLang="ru-RU" sz="2300" b="1" dirty="0"/>
              <a:t>В 1897 г. была опубликована первая статья молодого врача А.Ф. Лазурского (1874-1917) «Современное состояние индивидуальной психологии», где рассматривались, в частности, складывающиеся «типы душевных свойств», т.е. предлагалась и некоторая классификация индивидуальностей. </a:t>
            </a:r>
          </a:p>
          <a:p>
            <a:r>
              <a:rPr lang="ru-RU" altLang="ru-RU" sz="2300" b="1" dirty="0"/>
              <a:t>Позже была издана работа Г.И. Россолимо (1860-1928) «Психологические профили», в которой дано комплексное описание  индивидуальности. </a:t>
            </a:r>
          </a:p>
          <a:p>
            <a:endParaRPr lang="ru-RU" altLang="ru-RU" sz="2300" b="1" dirty="0"/>
          </a:p>
          <a:p>
            <a:r>
              <a:rPr lang="ru-RU" altLang="ru-RU" sz="2300" b="1" dirty="0"/>
              <a:t>В те же годы складывались еще две отрасли науки, без которых дифференциальная психология не могла бы  развиваться: психологическая диагностика (</a:t>
            </a:r>
            <a:r>
              <a:rPr lang="ru-RU" altLang="ru-RU" sz="2300" b="1" dirty="0" err="1"/>
              <a:t>тестология</a:t>
            </a:r>
            <a:r>
              <a:rPr lang="ru-RU" altLang="ru-RU" sz="2300" b="1" dirty="0"/>
              <a:t>) и  статистика, необходимая для получения и оценки надежных  количественных данных в стандартной и систематизированной форме.</a:t>
            </a:r>
          </a:p>
        </p:txBody>
      </p:sp>
    </p:spTree>
    <p:extLst>
      <p:ext uri="{BB962C8B-B14F-4D97-AF65-F5344CB8AC3E}">
        <p14:creationId xmlns:p14="http://schemas.microsoft.com/office/powerpoint/2010/main" val="287920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a:extLst>
              <a:ext uri="{FF2B5EF4-FFF2-40B4-BE49-F238E27FC236}">
                <a16:creationId xmlns:a16="http://schemas.microsoft.com/office/drawing/2014/main" id="{CF713C4A-E9A4-431D-8174-395CD627ACDE}"/>
              </a:ext>
            </a:extLst>
          </p:cNvPr>
          <p:cNvSpPr>
            <a:spLocks noGrp="1"/>
          </p:cNvSpPr>
          <p:nvPr>
            <p:ph idx="1"/>
          </p:nvPr>
        </p:nvSpPr>
        <p:spPr>
          <a:xfrm>
            <a:off x="1524000" y="76200"/>
            <a:ext cx="9144000" cy="3276600"/>
          </a:xfrm>
        </p:spPr>
        <p:txBody>
          <a:bodyPr>
            <a:normAutofit fontScale="92500" lnSpcReduction="20000"/>
          </a:bodyPr>
          <a:lstStyle/>
          <a:p>
            <a:pPr marL="0" indent="0" algn="ctr" eaLnBrk="1" hangingPunct="1">
              <a:buNone/>
            </a:pPr>
            <a:r>
              <a:rPr lang="ru-RU" altLang="ru-RU" sz="2400" b="1" dirty="0">
                <a:solidFill>
                  <a:srgbClr val="FF0000"/>
                </a:solidFill>
              </a:rPr>
              <a:t>Зарождение генетики поведения (1865-1900гг.)</a:t>
            </a:r>
            <a:endParaRPr lang="ru-RU" altLang="ru-RU" sz="2400" dirty="0">
              <a:solidFill>
                <a:srgbClr val="FF0000"/>
              </a:solidFill>
            </a:endParaRPr>
          </a:p>
          <a:p>
            <a:pPr>
              <a:spcBef>
                <a:spcPct val="0"/>
              </a:spcBef>
              <a:buNone/>
            </a:pPr>
            <a:r>
              <a:rPr lang="ru-RU" altLang="ru-RU" sz="2000" dirty="0" err="1"/>
              <a:t>Гальтон</a:t>
            </a:r>
            <a:r>
              <a:rPr lang="ru-RU" altLang="ru-RU" sz="2000" dirty="0"/>
              <a:t> Френсис (1822-1911), английский психолог и антрополог. Один из создателей биометрии, метода тестов в психологических исследованиях. </a:t>
            </a:r>
            <a:r>
              <a:rPr lang="ru-RU" altLang="ru-RU" sz="2000" dirty="0">
                <a:solidFill>
                  <a:srgbClr val="C00000"/>
                </a:solidFill>
              </a:rPr>
              <a:t>В книге «Наследственность таланта, ее законы и последствия» (1869; русский перевод 1875) </a:t>
            </a:r>
            <a:r>
              <a:rPr lang="ru-RU" altLang="ru-RU" sz="2000" dirty="0"/>
              <a:t>сформулировал основные принципы евгеники, а также основы </a:t>
            </a:r>
            <a:r>
              <a:rPr lang="ru-RU" altLang="ru-RU" sz="2000" dirty="0" err="1"/>
              <a:t>психогенетики</a:t>
            </a:r>
            <a:r>
              <a:rPr lang="ru-RU" altLang="ru-RU" sz="2000" dirty="0"/>
              <a:t>.</a:t>
            </a:r>
            <a:br>
              <a:rPr lang="ru-RU" altLang="ru-RU" sz="2000" dirty="0"/>
            </a:br>
            <a:r>
              <a:rPr lang="ru-RU" altLang="ru-RU" sz="2000" dirty="0"/>
              <a:t>          Почетный доктор Оксфордского и Кембриджского университетов. В начале 1860-х годов увлекся проблемой способностей и таланта. Реализовал попытку приложить эволюционную теорию к решению проблем индивидуальных различий в способностях человека. Одним из первых использовал вариационно-статистические методы в области экспериментальной психологии, анкеты и опросники для изучения личностных особенностей человека.</a:t>
            </a:r>
          </a:p>
          <a:p>
            <a:pPr eaLnBrk="1" hangingPunct="1"/>
            <a:r>
              <a:rPr lang="ru-RU" altLang="ru-RU" sz="2400" b="1" dirty="0"/>
              <a:t>В 1865 г. обосновал идею наследственности  и возможности улучшения  человеческой природы  путем размножения одаренных людей (эти идеи были положены в основу Евгеники). </a:t>
            </a:r>
          </a:p>
          <a:p>
            <a:pPr eaLnBrk="1" hangingPunct="1"/>
            <a:endParaRPr lang="ru-RU" altLang="ru-RU" sz="2400" b="1" dirty="0"/>
          </a:p>
        </p:txBody>
      </p:sp>
      <p:pic>
        <p:nvPicPr>
          <p:cNvPr id="11267" name="Picture 2" descr="http://iq-test-iq.ru/n2/mambots/content/multithumb/thumbs/350.0.1.0.16777215.0.stories.large.2009.03.06.gall.jpg">
            <a:extLst>
              <a:ext uri="{FF2B5EF4-FFF2-40B4-BE49-F238E27FC236}">
                <a16:creationId xmlns:a16="http://schemas.microsoft.com/office/drawing/2014/main" id="{846AF499-60B5-4215-9E38-6C69269F3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1" y="3352800"/>
            <a:ext cx="33194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174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a:extLst>
              <a:ext uri="{FF2B5EF4-FFF2-40B4-BE49-F238E27FC236}">
                <a16:creationId xmlns:a16="http://schemas.microsoft.com/office/drawing/2014/main" id="{8377AEFB-EA5E-4064-9106-31FCBAA3FF67}"/>
              </a:ext>
            </a:extLst>
          </p:cNvPr>
          <p:cNvSpPr>
            <a:spLocks noGrp="1"/>
          </p:cNvSpPr>
          <p:nvPr>
            <p:ph idx="1"/>
          </p:nvPr>
        </p:nvSpPr>
        <p:spPr>
          <a:xfrm>
            <a:off x="1332614" y="1311349"/>
            <a:ext cx="9144000" cy="4387702"/>
          </a:xfrm>
        </p:spPr>
        <p:txBody>
          <a:bodyPr/>
          <a:lstStyle/>
          <a:p>
            <a:pPr algn="ctr" eaLnBrk="1" hangingPunct="1">
              <a:buFontTx/>
              <a:buNone/>
            </a:pPr>
            <a:r>
              <a:rPr lang="ru-RU" altLang="ru-RU" b="1" dirty="0"/>
              <a:t>Он провёл эмпирические исследования наследуемости поведения человека и показал:</a:t>
            </a:r>
          </a:p>
          <a:p>
            <a:pPr eaLnBrk="1" hangingPunct="1"/>
            <a:r>
              <a:rPr lang="ru-RU" altLang="ru-RU" b="1" dirty="0"/>
              <a:t>а) вероятность проявления таланта в семьях выдающихся людей, намного выше, чем в обществе в целом;</a:t>
            </a:r>
          </a:p>
          <a:p>
            <a:pPr eaLnBrk="1" hangingPunct="1"/>
            <a:r>
              <a:rPr lang="ru-RU" altLang="ru-RU" b="1" dirty="0"/>
              <a:t>б) вероятность того, что родственник выдающегося  человека будет талантливым возрастает по мере увеличения степени родства.</a:t>
            </a:r>
          </a:p>
          <a:p>
            <a:pPr eaLnBrk="1" hangingPunct="1"/>
            <a:r>
              <a:rPr lang="ru-RU" altLang="ru-RU" b="1" dirty="0"/>
              <a:t>Это позволило </a:t>
            </a:r>
            <a:r>
              <a:rPr lang="ru-RU" altLang="ru-RU" b="1" dirty="0" err="1"/>
              <a:t>Гальтону</a:t>
            </a:r>
            <a:r>
              <a:rPr lang="ru-RU" altLang="ru-RU" b="1" dirty="0"/>
              <a:t> сформировать закон родовой наследственности.</a:t>
            </a:r>
          </a:p>
        </p:txBody>
      </p:sp>
    </p:spTree>
    <p:extLst>
      <p:ext uri="{BB962C8B-B14F-4D97-AF65-F5344CB8AC3E}">
        <p14:creationId xmlns:p14="http://schemas.microsoft.com/office/powerpoint/2010/main" val="409854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2">
            <a:extLst>
              <a:ext uri="{FF2B5EF4-FFF2-40B4-BE49-F238E27FC236}">
                <a16:creationId xmlns:a16="http://schemas.microsoft.com/office/drawing/2014/main" id="{22AFF83F-CBC7-4828-8011-F93E1D276B99}"/>
              </a:ext>
            </a:extLst>
          </p:cNvPr>
          <p:cNvSpPr>
            <a:spLocks noGrp="1"/>
          </p:cNvSpPr>
          <p:nvPr>
            <p:ph idx="1"/>
          </p:nvPr>
        </p:nvSpPr>
        <p:spPr>
          <a:xfrm>
            <a:off x="1449572" y="1095153"/>
            <a:ext cx="9144000" cy="4667693"/>
          </a:xfrm>
        </p:spPr>
        <p:txBody>
          <a:bodyPr/>
          <a:lstStyle/>
          <a:p>
            <a:pPr algn="ctr" eaLnBrk="1" hangingPunct="1">
              <a:buFontTx/>
              <a:buNone/>
            </a:pPr>
            <a:r>
              <a:rPr lang="ru-RU" altLang="ru-RU" b="1" dirty="0"/>
              <a:t>Заслуги </a:t>
            </a:r>
            <a:r>
              <a:rPr lang="ru-RU" altLang="ru-RU" b="1" dirty="0" err="1"/>
              <a:t>Гальтона</a:t>
            </a:r>
            <a:endParaRPr lang="ru-RU" altLang="ru-RU" b="1" dirty="0"/>
          </a:p>
          <a:p>
            <a:pPr eaLnBrk="1" hangingPunct="1"/>
            <a:r>
              <a:rPr lang="ru-RU" altLang="ru-RU" dirty="0"/>
              <a:t>создание методологического арсенала </a:t>
            </a:r>
            <a:r>
              <a:rPr lang="ru-RU" altLang="ru-RU" dirty="0" err="1"/>
              <a:t>психогенетики</a:t>
            </a:r>
            <a:r>
              <a:rPr lang="ru-RU" altLang="ru-RU" dirty="0"/>
              <a:t>;</a:t>
            </a:r>
          </a:p>
          <a:p>
            <a:pPr eaLnBrk="1" hangingPunct="1"/>
            <a:r>
              <a:rPr lang="ru-RU" altLang="ru-RU" dirty="0"/>
              <a:t>разработка основной вариационной статистики;</a:t>
            </a:r>
          </a:p>
          <a:p>
            <a:pPr eaLnBrk="1" hangingPunct="1"/>
            <a:r>
              <a:rPr lang="ru-RU" altLang="ru-RU" dirty="0"/>
              <a:t>использование близнецов для выявления рода наследственности;</a:t>
            </a:r>
          </a:p>
          <a:p>
            <a:pPr eaLnBrk="1" hangingPunct="1"/>
            <a:r>
              <a:rPr lang="ru-RU" altLang="ru-RU" dirty="0"/>
              <a:t>разработал методы измерения психологических функций человека, служащих для оценки индивидуальных различий между людьми.</a:t>
            </a:r>
          </a:p>
          <a:p>
            <a:pPr eaLnBrk="1" hangingPunct="1"/>
            <a:r>
              <a:rPr lang="ru-RU" altLang="ru-RU" dirty="0"/>
              <a:t>Ф. </a:t>
            </a:r>
            <a:r>
              <a:rPr lang="ru-RU" altLang="ru-RU" dirty="0" err="1"/>
              <a:t>Гальтон</a:t>
            </a:r>
            <a:r>
              <a:rPr lang="ru-RU" altLang="ru-RU" dirty="0"/>
              <a:t> определил основные  подходы и понятия генетики поведения. </a:t>
            </a:r>
          </a:p>
        </p:txBody>
      </p:sp>
    </p:spTree>
    <p:extLst>
      <p:ext uri="{BB962C8B-B14F-4D97-AF65-F5344CB8AC3E}">
        <p14:creationId xmlns:p14="http://schemas.microsoft.com/office/powerpoint/2010/main" val="1501020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A5971D-AF7D-4274-A3B8-C33AB1824BE4}"/>
              </a:ext>
            </a:extLst>
          </p:cNvPr>
          <p:cNvSpPr>
            <a:spLocks noGrp="1"/>
          </p:cNvSpPr>
          <p:nvPr>
            <p:ph type="title"/>
          </p:nvPr>
        </p:nvSpPr>
        <p:spPr>
          <a:xfrm>
            <a:off x="1286540" y="276225"/>
            <a:ext cx="10515600" cy="1325563"/>
          </a:xfrm>
        </p:spPr>
        <p:txBody>
          <a:bodyPr>
            <a:normAutofit fontScale="90000"/>
          </a:bodyPr>
          <a:lstStyle/>
          <a:p>
            <a:pPr algn="ctr"/>
            <a:r>
              <a:rPr lang="ru-RU" sz="1800" dirty="0"/>
              <a:t>С наибольшей тщательностью Ф. </a:t>
            </a:r>
            <a:r>
              <a:rPr lang="ru-RU" sz="1800" dirty="0" err="1"/>
              <a:t>Гальтон</a:t>
            </a:r>
            <a:r>
              <a:rPr lang="ru-RU" sz="1800" dirty="0"/>
              <a:t> исследовал интеллектуальные способности. Он применил для классификации людей по уровню их одаренности уже существовавший тогда закон А. </a:t>
            </a:r>
            <a:r>
              <a:rPr lang="ru-RU" sz="1800" dirty="0" err="1"/>
              <a:t>Кетле</a:t>
            </a:r>
            <a:r>
              <a:rPr lang="ru-RU" sz="1800" dirty="0"/>
              <a:t> об уклонении от средних величин и выделил 14 уровней умственных способностей, расположенных выше и ниже среднего (по 7 «разрядов» с каждой стороны).</a:t>
            </a:r>
            <a:br>
              <a:rPr lang="ru-RU" sz="1800" dirty="0"/>
            </a:br>
            <a:r>
              <a:rPr lang="ru-RU" sz="1800" dirty="0"/>
              <a:t>Классификация людей по их природным дарованиям</a:t>
            </a:r>
            <a:endParaRPr lang="ru-RU" dirty="0"/>
          </a:p>
        </p:txBody>
      </p:sp>
      <p:graphicFrame>
        <p:nvGraphicFramePr>
          <p:cNvPr id="4" name="Объект 3">
            <a:extLst>
              <a:ext uri="{FF2B5EF4-FFF2-40B4-BE49-F238E27FC236}">
                <a16:creationId xmlns:a16="http://schemas.microsoft.com/office/drawing/2014/main" id="{7A206253-9AF6-49B9-BFFB-357908369722}"/>
              </a:ext>
            </a:extLst>
          </p:cNvPr>
          <p:cNvGraphicFramePr>
            <a:graphicFrameLocks noGrp="1"/>
          </p:cNvGraphicFramePr>
          <p:nvPr>
            <p:ph idx="1"/>
          </p:nvPr>
        </p:nvGraphicFramePr>
        <p:xfrm>
          <a:off x="1286540" y="1807536"/>
          <a:ext cx="9494870" cy="4593269"/>
        </p:xfrm>
        <a:graphic>
          <a:graphicData uri="http://schemas.openxmlformats.org/drawingml/2006/table">
            <a:tbl>
              <a:tblPr firstRow="1" firstCol="1" bandRow="1"/>
              <a:tblGrid>
                <a:gridCol w="949487">
                  <a:extLst>
                    <a:ext uri="{9D8B030D-6E8A-4147-A177-3AD203B41FA5}">
                      <a16:colId xmlns:a16="http://schemas.microsoft.com/office/drawing/2014/main" val="4156084913"/>
                    </a:ext>
                  </a:extLst>
                </a:gridCol>
                <a:gridCol w="949487">
                  <a:extLst>
                    <a:ext uri="{9D8B030D-6E8A-4147-A177-3AD203B41FA5}">
                      <a16:colId xmlns:a16="http://schemas.microsoft.com/office/drawing/2014/main" val="903061572"/>
                    </a:ext>
                  </a:extLst>
                </a:gridCol>
                <a:gridCol w="949487">
                  <a:extLst>
                    <a:ext uri="{9D8B030D-6E8A-4147-A177-3AD203B41FA5}">
                      <a16:colId xmlns:a16="http://schemas.microsoft.com/office/drawing/2014/main" val="918747064"/>
                    </a:ext>
                  </a:extLst>
                </a:gridCol>
                <a:gridCol w="949487">
                  <a:extLst>
                    <a:ext uri="{9D8B030D-6E8A-4147-A177-3AD203B41FA5}">
                      <a16:colId xmlns:a16="http://schemas.microsoft.com/office/drawing/2014/main" val="363121743"/>
                    </a:ext>
                  </a:extLst>
                </a:gridCol>
                <a:gridCol w="949487">
                  <a:extLst>
                    <a:ext uri="{9D8B030D-6E8A-4147-A177-3AD203B41FA5}">
                      <a16:colId xmlns:a16="http://schemas.microsoft.com/office/drawing/2014/main" val="1066114727"/>
                    </a:ext>
                  </a:extLst>
                </a:gridCol>
                <a:gridCol w="949487">
                  <a:extLst>
                    <a:ext uri="{9D8B030D-6E8A-4147-A177-3AD203B41FA5}">
                      <a16:colId xmlns:a16="http://schemas.microsoft.com/office/drawing/2014/main" val="2336605706"/>
                    </a:ext>
                  </a:extLst>
                </a:gridCol>
                <a:gridCol w="949487">
                  <a:extLst>
                    <a:ext uri="{9D8B030D-6E8A-4147-A177-3AD203B41FA5}">
                      <a16:colId xmlns:a16="http://schemas.microsoft.com/office/drawing/2014/main" val="2621173171"/>
                    </a:ext>
                  </a:extLst>
                </a:gridCol>
                <a:gridCol w="949487">
                  <a:extLst>
                    <a:ext uri="{9D8B030D-6E8A-4147-A177-3AD203B41FA5}">
                      <a16:colId xmlns:a16="http://schemas.microsoft.com/office/drawing/2014/main" val="1904089550"/>
                    </a:ext>
                  </a:extLst>
                </a:gridCol>
                <a:gridCol w="949487">
                  <a:extLst>
                    <a:ext uri="{9D8B030D-6E8A-4147-A177-3AD203B41FA5}">
                      <a16:colId xmlns:a16="http://schemas.microsoft.com/office/drawing/2014/main" val="1070727830"/>
                    </a:ext>
                  </a:extLst>
                </a:gridCol>
                <a:gridCol w="949487">
                  <a:extLst>
                    <a:ext uri="{9D8B030D-6E8A-4147-A177-3AD203B41FA5}">
                      <a16:colId xmlns:a16="http://schemas.microsoft.com/office/drawing/2014/main" val="3411541412"/>
                    </a:ext>
                  </a:extLst>
                </a:gridCol>
              </a:tblGrid>
              <a:tr h="776639">
                <a:tc gridSpan="2">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Степени природной даровитости, разделенные разными промежутками</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hMerge="1">
                  <a:txBody>
                    <a:bodyPr/>
                    <a:lstStyle/>
                    <a:p>
                      <a:endParaRPr lang="ru-RU"/>
                    </a:p>
                  </a:txBody>
                  <a:tcPr/>
                </a:tc>
                <a:tc gridSpan="8">
                  <a:txBody>
                    <a:bodyPr/>
                    <a:lstStyle/>
                    <a:p>
                      <a:pPr hangingPunct="0">
                        <a:spcAft>
                          <a:spcPts val="0"/>
                        </a:spcAft>
                      </a:pPr>
                      <a:r>
                        <a:rPr lang="ru-RU" sz="1000" dirty="0">
                          <a:effectLst/>
                          <a:latin typeface="Times New Roman" panose="02020603050405020304" pitchFamily="18" charset="0"/>
                          <a:ea typeface="Times New Roman" panose="02020603050405020304" pitchFamily="18" charset="0"/>
                        </a:rPr>
                        <a:t>Число людей, относящихся к различным степеням природной даровитости по их общей талантливости или специальным способностям</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679729075"/>
                  </a:ext>
                </a:extLst>
              </a:tr>
              <a:tr h="421604">
                <a:tc rowSpan="2">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Ниже среднего уровня</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rowSpan="2">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Выше среднего уровня</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rowSpan="2">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В отношении, т.е. один из</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rowSpan="2">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В каждом миллионе одинакового возраста</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gridSpan="6">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Во всем мужском населении Соединенного Королевства, т.е. 15 миллионов нижеозначенных возрастов</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993277109"/>
                  </a:ext>
                </a:extLst>
              </a:tr>
              <a:tr h="35503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20-30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30-40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40-50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50-60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60-70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70-80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extLst>
                  <a:ext uri="{0D108BD9-81ED-4DB2-BD59-A6C34878D82A}">
                    <a16:rowId xmlns:a16="http://schemas.microsoft.com/office/drawing/2014/main" val="2560876436"/>
                  </a:ext>
                </a:extLst>
              </a:tr>
              <a:tr h="244087">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a</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A</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4</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256791</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651000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495000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391000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268000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171000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77000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extLst>
                  <a:ext uri="{0D108BD9-81ED-4DB2-BD59-A6C34878D82A}">
                    <a16:rowId xmlns:a16="http://schemas.microsoft.com/office/drawing/2014/main" val="1617875456"/>
                  </a:ext>
                </a:extLst>
              </a:tr>
              <a:tr h="244087">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b</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B</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6</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162279</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409000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312000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246000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168000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107000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48000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extLst>
                  <a:ext uri="{0D108BD9-81ED-4DB2-BD59-A6C34878D82A}">
                    <a16:rowId xmlns:a16="http://schemas.microsoft.com/office/drawing/2014/main" val="3903368801"/>
                  </a:ext>
                </a:extLst>
              </a:tr>
              <a:tr h="244087">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c</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C</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16</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63563</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161000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123000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97000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66000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42000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19000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extLst>
                  <a:ext uri="{0D108BD9-81ED-4DB2-BD59-A6C34878D82A}">
                    <a16:rowId xmlns:a16="http://schemas.microsoft.com/office/drawing/2014/main" val="1982623839"/>
                  </a:ext>
                </a:extLst>
              </a:tr>
              <a:tr h="244087">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d</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D</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64</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15696</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39800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30300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23900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16400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10400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4700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extLst>
                  <a:ext uri="{0D108BD9-81ED-4DB2-BD59-A6C34878D82A}">
                    <a16:rowId xmlns:a16="http://schemas.microsoft.com/office/drawing/2014/main" val="4187856424"/>
                  </a:ext>
                </a:extLst>
              </a:tr>
              <a:tr h="244087">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e</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E</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413</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2423</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6100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4700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3700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2520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729</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extLst>
                  <a:ext uri="{0D108BD9-81ED-4DB2-BD59-A6C34878D82A}">
                    <a16:rowId xmlns:a16="http://schemas.microsoft.com/office/drawing/2014/main" val="3686046807"/>
                  </a:ext>
                </a:extLst>
              </a:tr>
              <a:tr h="244087">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f</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F</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4300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233</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590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450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355</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243</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155</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70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extLst>
                  <a:ext uri="{0D108BD9-81ED-4DB2-BD59-A6C34878D82A}">
                    <a16:rowId xmlns:a16="http://schemas.microsoft.com/office/drawing/2014/main" val="384467974"/>
                  </a:ext>
                </a:extLst>
              </a:tr>
              <a:tr h="244087">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g</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G</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790000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14</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35</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27</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21</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15</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9</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4</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extLst>
                  <a:ext uri="{0D108BD9-81ED-4DB2-BD59-A6C34878D82A}">
                    <a16:rowId xmlns:a16="http://schemas.microsoft.com/office/drawing/2014/main" val="3697033034"/>
                  </a:ext>
                </a:extLst>
              </a:tr>
              <a:tr h="244087">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x</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X</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 </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 </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 </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 </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 </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 </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 </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 </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extLst>
                  <a:ext uri="{0D108BD9-81ED-4DB2-BD59-A6C34878D82A}">
                    <a16:rowId xmlns:a16="http://schemas.microsoft.com/office/drawing/2014/main" val="3551520068"/>
                  </a:ext>
                </a:extLst>
              </a:tr>
              <a:tr h="421604">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все степени ниже g</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все степени выше g</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1000000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3</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extLst>
                  <a:ext uri="{0D108BD9-81ED-4DB2-BD59-A6C34878D82A}">
                    <a16:rowId xmlns:a16="http://schemas.microsoft.com/office/drawing/2014/main" val="2517981700"/>
                  </a:ext>
                </a:extLst>
              </a:tr>
              <a:tr h="421604">
                <a:tc gridSpan="3">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В ту или другую сторону от среднего уровня...</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hMerge="1">
                  <a:txBody>
                    <a:bodyPr/>
                    <a:lstStyle/>
                    <a:p>
                      <a:endParaRPr lang="ru-RU"/>
                    </a:p>
                  </a:txBody>
                  <a:tcPr/>
                </a:tc>
                <a:tc hMerge="1">
                  <a:txBody>
                    <a:bodyPr/>
                    <a:lstStyle/>
                    <a:p>
                      <a:endParaRPr lang="ru-RU"/>
                    </a:p>
                  </a:txBody>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500000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1268000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964000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761000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521000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332000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298000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extLst>
                  <a:ext uri="{0D108BD9-81ED-4DB2-BD59-A6C34878D82A}">
                    <a16:rowId xmlns:a16="http://schemas.microsoft.com/office/drawing/2014/main" val="1444947885"/>
                  </a:ext>
                </a:extLst>
              </a:tr>
              <a:tr h="244087">
                <a:tc gridSpan="3">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Итого с обеих сторон...</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hMerge="1">
                  <a:txBody>
                    <a:bodyPr/>
                    <a:lstStyle/>
                    <a:p>
                      <a:endParaRPr lang="ru-RU"/>
                    </a:p>
                  </a:txBody>
                  <a:tcPr/>
                </a:tc>
                <a:tc hMerge="1">
                  <a:txBody>
                    <a:bodyPr/>
                    <a:lstStyle/>
                    <a:p>
                      <a:endParaRPr lang="ru-RU"/>
                    </a:p>
                  </a:txBody>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1000000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2536000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1928000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1522000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1042000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a:effectLst/>
                          <a:latin typeface="Times New Roman" panose="02020603050405020304" pitchFamily="18" charset="0"/>
                          <a:ea typeface="Times New Roman" panose="02020603050405020304" pitchFamily="18" charset="0"/>
                        </a:rPr>
                        <a:t>664000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tc>
                  <a:txBody>
                    <a:bodyPr/>
                    <a:lstStyle/>
                    <a:p>
                      <a:pPr hangingPunct="0">
                        <a:spcAft>
                          <a:spcPts val="0"/>
                        </a:spcAft>
                      </a:pPr>
                      <a:r>
                        <a:rPr lang="ru-RU" sz="1000" dirty="0">
                          <a:effectLst/>
                          <a:latin typeface="Times New Roman" panose="02020603050405020304" pitchFamily="18" charset="0"/>
                          <a:ea typeface="Times New Roman" panose="02020603050405020304" pitchFamily="18" charset="0"/>
                        </a:rPr>
                        <a:t>298000</a:t>
                      </a:r>
                    </a:p>
                  </a:txBody>
                  <a:tcPr marL="28575" marR="28575" marT="28575" marB="28575" anchor="ctr">
                    <a:lnL w="12700" cap="flat" cmpd="sng" algn="ctr">
                      <a:solidFill>
                        <a:srgbClr val="BDB89D"/>
                      </a:solidFill>
                      <a:prstDash val="solid"/>
                      <a:round/>
                      <a:headEnd type="none" w="med" len="med"/>
                      <a:tailEnd type="none" w="med" len="med"/>
                    </a:lnL>
                    <a:lnR w="12700" cap="flat" cmpd="sng" algn="ctr">
                      <a:solidFill>
                        <a:srgbClr val="BDB89D"/>
                      </a:solidFill>
                      <a:prstDash val="solid"/>
                      <a:round/>
                      <a:headEnd type="none" w="med" len="med"/>
                      <a:tailEnd type="none" w="med" len="med"/>
                    </a:lnR>
                    <a:lnT w="12700" cap="flat" cmpd="sng" algn="ctr">
                      <a:solidFill>
                        <a:srgbClr val="BDB89D"/>
                      </a:solidFill>
                      <a:prstDash val="solid"/>
                      <a:round/>
                      <a:headEnd type="none" w="med" len="med"/>
                      <a:tailEnd type="none" w="med" len="med"/>
                    </a:lnT>
                    <a:lnB w="12700" cap="flat" cmpd="sng" algn="ctr">
                      <a:solidFill>
                        <a:srgbClr val="BDB89D"/>
                      </a:solidFill>
                      <a:prstDash val="solid"/>
                      <a:round/>
                      <a:headEnd type="none" w="med" len="med"/>
                      <a:tailEnd type="none" w="med" len="med"/>
                    </a:lnB>
                    <a:solidFill>
                      <a:srgbClr val="F4EECA"/>
                    </a:solidFill>
                  </a:tcPr>
                </a:tc>
                <a:extLst>
                  <a:ext uri="{0D108BD9-81ED-4DB2-BD59-A6C34878D82A}">
                    <a16:rowId xmlns:a16="http://schemas.microsoft.com/office/drawing/2014/main" val="4245774711"/>
                  </a:ext>
                </a:extLst>
              </a:tr>
            </a:tbl>
          </a:graphicData>
        </a:graphic>
      </p:graphicFrame>
    </p:spTree>
    <p:extLst>
      <p:ext uri="{BB962C8B-B14F-4D97-AF65-F5344CB8AC3E}">
        <p14:creationId xmlns:p14="http://schemas.microsoft.com/office/powerpoint/2010/main" val="2954706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2730CB-67E9-4C23-B38A-521D07F4C3C1}"/>
              </a:ext>
            </a:extLst>
          </p:cNvPr>
          <p:cNvSpPr>
            <a:spLocks noGrp="1"/>
          </p:cNvSpPr>
          <p:nvPr>
            <p:ph type="title"/>
          </p:nvPr>
        </p:nvSpPr>
        <p:spPr/>
        <p:txBody>
          <a:bodyPr>
            <a:noAutofit/>
          </a:bodyPr>
          <a:lstStyle/>
          <a:p>
            <a:pPr algn="ctr"/>
            <a:r>
              <a:rPr lang="ru-RU" sz="3200" b="1" dirty="0"/>
              <a:t>Количество знаменитых и выдающихся людей всех разрядов (в %) среди родственников гениальных людей (по Ф. </a:t>
            </a:r>
            <a:r>
              <a:rPr lang="ru-RU" sz="3200" b="1" dirty="0" err="1"/>
              <a:t>Гальтону</a:t>
            </a:r>
            <a:r>
              <a:rPr lang="ru-RU" sz="3200" b="1" dirty="0"/>
              <a:t>)</a:t>
            </a:r>
            <a:endParaRPr lang="ru-RU" sz="3200" dirty="0"/>
          </a:p>
        </p:txBody>
      </p:sp>
      <p:graphicFrame>
        <p:nvGraphicFramePr>
          <p:cNvPr id="5" name="Объект 4">
            <a:extLst>
              <a:ext uri="{FF2B5EF4-FFF2-40B4-BE49-F238E27FC236}">
                <a16:creationId xmlns:a16="http://schemas.microsoft.com/office/drawing/2014/main" id="{F165784E-AAE0-4621-AC23-32C466AF084B}"/>
              </a:ext>
            </a:extLst>
          </p:cNvPr>
          <p:cNvGraphicFramePr>
            <a:graphicFrameLocks noGrp="1"/>
          </p:cNvGraphicFramePr>
          <p:nvPr>
            <p:ph idx="1"/>
            <p:extLst>
              <p:ext uri="{D42A27DB-BD31-4B8C-83A1-F6EECF244321}">
                <p14:modId xmlns:p14="http://schemas.microsoft.com/office/powerpoint/2010/main" val="1689596996"/>
              </p:ext>
            </p:extLst>
          </p:nvPr>
        </p:nvGraphicFramePr>
        <p:xfrm>
          <a:off x="1977656" y="1690688"/>
          <a:ext cx="8612372" cy="4561258"/>
        </p:xfrm>
        <a:graphic>
          <a:graphicData uri="http://schemas.openxmlformats.org/drawingml/2006/table">
            <a:tbl>
              <a:tblPr firstRow="1" firstCol="1" bandRow="1">
                <a:tableStyleId>{5C22544A-7EE6-4342-B048-85BDC9FD1C3A}</a:tableStyleId>
              </a:tblPr>
              <a:tblGrid>
                <a:gridCol w="5167423">
                  <a:extLst>
                    <a:ext uri="{9D8B030D-6E8A-4147-A177-3AD203B41FA5}">
                      <a16:colId xmlns:a16="http://schemas.microsoft.com/office/drawing/2014/main" val="2572398051"/>
                    </a:ext>
                  </a:extLst>
                </a:gridCol>
                <a:gridCol w="2583712">
                  <a:extLst>
                    <a:ext uri="{9D8B030D-6E8A-4147-A177-3AD203B41FA5}">
                      <a16:colId xmlns:a16="http://schemas.microsoft.com/office/drawing/2014/main" val="1465240670"/>
                    </a:ext>
                  </a:extLst>
                </a:gridCol>
                <a:gridCol w="861237">
                  <a:extLst>
                    <a:ext uri="{9D8B030D-6E8A-4147-A177-3AD203B41FA5}">
                      <a16:colId xmlns:a16="http://schemas.microsoft.com/office/drawing/2014/main" val="897794132"/>
                    </a:ext>
                  </a:extLst>
                </a:gridCol>
              </a:tblGrid>
              <a:tr h="350866">
                <a:tc>
                  <a:txBody>
                    <a:bodyPr/>
                    <a:lstStyle/>
                    <a:p>
                      <a:pPr hangingPunct="0">
                        <a:spcAft>
                          <a:spcPts val="0"/>
                        </a:spcAft>
                      </a:pPr>
                      <a:r>
                        <a:rPr lang="ru-RU" sz="1000">
                          <a:effectLst/>
                        </a:rPr>
                        <a:t>Категории родственников</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Степень родства</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754966013"/>
                  </a:ext>
                </a:extLst>
              </a:tr>
              <a:tr h="350866">
                <a:tc>
                  <a:txBody>
                    <a:bodyPr/>
                    <a:lstStyle/>
                    <a:p>
                      <a:pPr hangingPunct="0">
                        <a:spcAft>
                          <a:spcPts val="0"/>
                        </a:spcAft>
                      </a:pPr>
                      <a:r>
                        <a:rPr lang="ru-RU" sz="1000">
                          <a:effectLst/>
                        </a:rPr>
                        <a:t>Отец</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rowSpan="3">
                  <a:txBody>
                    <a:bodyPr/>
                    <a:lstStyle/>
                    <a:p>
                      <a:pPr hangingPunct="0">
                        <a:spcAft>
                          <a:spcPts val="0"/>
                        </a:spcAft>
                      </a:pPr>
                      <a:r>
                        <a:rPr lang="ru-RU" sz="1000">
                          <a:effectLst/>
                        </a:rPr>
                        <a:t>Первая</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3899555518"/>
                  </a:ext>
                </a:extLst>
              </a:tr>
              <a:tr h="350866">
                <a:tc>
                  <a:txBody>
                    <a:bodyPr/>
                    <a:lstStyle/>
                    <a:p>
                      <a:pPr hangingPunct="0">
                        <a:spcAft>
                          <a:spcPts val="0"/>
                        </a:spcAft>
                      </a:pPr>
                      <a:r>
                        <a:rPr lang="ru-RU" sz="1000">
                          <a:effectLst/>
                        </a:rPr>
                        <a:t>Брат</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vMerge="1">
                  <a:txBody>
                    <a:bodyPr/>
                    <a:lstStyle/>
                    <a:p>
                      <a:endParaRPr lang="ru-RU"/>
                    </a:p>
                  </a:txBody>
                  <a:tcPr/>
                </a:tc>
                <a:tc>
                  <a:txBody>
                    <a:bodyPr/>
                    <a:lstStyle/>
                    <a:p>
                      <a:pPr hangingPunct="0">
                        <a:spcAft>
                          <a:spcPts val="0"/>
                        </a:spcAft>
                      </a:pPr>
                      <a:r>
                        <a:rPr lang="ru-RU" sz="1000">
                          <a:effectLst/>
                        </a:rPr>
                        <a:t>41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3599415339"/>
                  </a:ext>
                </a:extLst>
              </a:tr>
              <a:tr h="350866">
                <a:tc>
                  <a:txBody>
                    <a:bodyPr/>
                    <a:lstStyle/>
                    <a:p>
                      <a:pPr hangingPunct="0">
                        <a:spcAft>
                          <a:spcPts val="0"/>
                        </a:spcAft>
                      </a:pPr>
                      <a:r>
                        <a:rPr lang="ru-RU" sz="1000">
                          <a:effectLst/>
                        </a:rPr>
                        <a:t>Сын</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vMerge="1">
                  <a:txBody>
                    <a:bodyPr/>
                    <a:lstStyle/>
                    <a:p>
                      <a:endParaRPr lang="ru-RU"/>
                    </a:p>
                  </a:txBody>
                  <a:tcPr/>
                </a:tc>
                <a:tc>
                  <a:txBody>
                    <a:bodyPr/>
                    <a:lstStyle/>
                    <a:p>
                      <a:pPr hangingPunct="0">
                        <a:spcAft>
                          <a:spcPts val="0"/>
                        </a:spcAft>
                      </a:pPr>
                      <a:r>
                        <a:rPr lang="ru-RU" sz="1000">
                          <a:effectLst/>
                        </a:rPr>
                        <a:t>48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168076344"/>
                  </a:ext>
                </a:extLst>
              </a:tr>
              <a:tr h="350866">
                <a:tc>
                  <a:txBody>
                    <a:bodyPr/>
                    <a:lstStyle/>
                    <a:p>
                      <a:pPr hangingPunct="0">
                        <a:spcAft>
                          <a:spcPts val="0"/>
                        </a:spcAft>
                      </a:pPr>
                      <a:r>
                        <a:rPr lang="ru-RU" sz="1000">
                          <a:effectLst/>
                        </a:rPr>
                        <a:t>Дед</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rowSpan="4">
                  <a:txBody>
                    <a:bodyPr/>
                    <a:lstStyle/>
                    <a:p>
                      <a:pPr hangingPunct="0">
                        <a:spcAft>
                          <a:spcPts val="0"/>
                        </a:spcAft>
                      </a:pPr>
                      <a:r>
                        <a:rPr lang="ru-RU" sz="1000">
                          <a:effectLst/>
                        </a:rPr>
                        <a:t>Вторая</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3516819715"/>
                  </a:ext>
                </a:extLst>
              </a:tr>
              <a:tr h="350866">
                <a:tc>
                  <a:txBody>
                    <a:bodyPr/>
                    <a:lstStyle/>
                    <a:p>
                      <a:pPr hangingPunct="0">
                        <a:spcAft>
                          <a:spcPts val="0"/>
                        </a:spcAft>
                      </a:pPr>
                      <a:r>
                        <a:rPr lang="ru-RU" sz="1000">
                          <a:effectLst/>
                        </a:rPr>
                        <a:t>Дядя</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vMerge="1">
                  <a:txBody>
                    <a:bodyPr/>
                    <a:lstStyle/>
                    <a:p>
                      <a:endParaRPr lang="ru-RU"/>
                    </a:p>
                  </a:txBody>
                  <a:tcPr/>
                </a:tc>
                <a:tc>
                  <a:txBody>
                    <a:bodyPr/>
                    <a:lstStyle/>
                    <a:p>
                      <a:pPr hangingPunct="0">
                        <a:spcAft>
                          <a:spcPts val="0"/>
                        </a:spcAft>
                      </a:pPr>
                      <a:r>
                        <a:rPr lang="ru-RU" sz="1000">
                          <a:effectLst/>
                        </a:rPr>
                        <a:t>18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781597682"/>
                  </a:ext>
                </a:extLst>
              </a:tr>
              <a:tr h="350866">
                <a:tc>
                  <a:txBody>
                    <a:bodyPr/>
                    <a:lstStyle/>
                    <a:p>
                      <a:pPr hangingPunct="0">
                        <a:spcAft>
                          <a:spcPts val="0"/>
                        </a:spcAft>
                      </a:pPr>
                      <a:r>
                        <a:rPr lang="ru-RU" sz="1000">
                          <a:effectLst/>
                        </a:rPr>
                        <a:t>Племянник</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vMerge="1">
                  <a:txBody>
                    <a:bodyPr/>
                    <a:lstStyle/>
                    <a:p>
                      <a:endParaRPr lang="ru-RU"/>
                    </a:p>
                  </a:txBody>
                  <a:tcPr/>
                </a:tc>
                <a:tc>
                  <a:txBody>
                    <a:bodyPr/>
                    <a:lstStyle/>
                    <a:p>
                      <a:pPr hangingPunct="0">
                        <a:spcAft>
                          <a:spcPts val="0"/>
                        </a:spcAft>
                      </a:pPr>
                      <a:r>
                        <a:rPr lang="ru-RU" sz="1000">
                          <a:effectLst/>
                        </a:rPr>
                        <a:t>22</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835746955"/>
                  </a:ext>
                </a:extLst>
              </a:tr>
              <a:tr h="350866">
                <a:tc>
                  <a:txBody>
                    <a:bodyPr/>
                    <a:lstStyle/>
                    <a:p>
                      <a:pPr hangingPunct="0">
                        <a:spcAft>
                          <a:spcPts val="0"/>
                        </a:spcAft>
                      </a:pPr>
                      <a:r>
                        <a:rPr lang="ru-RU" sz="1000">
                          <a:effectLst/>
                        </a:rPr>
                        <a:t>Внук</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vMerge="1">
                  <a:txBody>
                    <a:bodyPr/>
                    <a:lstStyle/>
                    <a:p>
                      <a:endParaRPr lang="ru-RU"/>
                    </a:p>
                  </a:txBody>
                  <a:tcPr/>
                </a:tc>
                <a:tc>
                  <a:txBody>
                    <a:bodyPr/>
                    <a:lstStyle/>
                    <a:p>
                      <a:pPr hangingPunct="0">
                        <a:spcAft>
                          <a:spcPts val="0"/>
                        </a:spcAft>
                      </a:pPr>
                      <a:r>
                        <a:rPr lang="ru-RU" sz="1000">
                          <a:effectLst/>
                        </a:rPr>
                        <a:t>14</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629518163"/>
                  </a:ext>
                </a:extLst>
              </a:tr>
              <a:tr h="350866">
                <a:tc>
                  <a:txBody>
                    <a:bodyPr/>
                    <a:lstStyle/>
                    <a:p>
                      <a:pPr hangingPunct="0">
                        <a:spcAft>
                          <a:spcPts val="0"/>
                        </a:spcAft>
                      </a:pPr>
                      <a:r>
                        <a:rPr lang="ru-RU" sz="1000">
                          <a:effectLst/>
                        </a:rPr>
                        <a:t>Прадед</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rowSpan="5">
                  <a:txBody>
                    <a:bodyPr/>
                    <a:lstStyle/>
                    <a:p>
                      <a:pPr hangingPunct="0">
                        <a:spcAft>
                          <a:spcPts val="0"/>
                        </a:spcAft>
                      </a:pPr>
                      <a:r>
                        <a:rPr lang="ru-RU" sz="1000">
                          <a:effectLst/>
                        </a:rPr>
                        <a:t>Третья</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498157967"/>
                  </a:ext>
                </a:extLst>
              </a:tr>
              <a:tr h="350866">
                <a:tc>
                  <a:txBody>
                    <a:bodyPr/>
                    <a:lstStyle/>
                    <a:p>
                      <a:pPr hangingPunct="0">
                        <a:spcAft>
                          <a:spcPts val="0"/>
                        </a:spcAft>
                      </a:pPr>
                      <a:r>
                        <a:rPr lang="ru-RU" sz="1000">
                          <a:effectLst/>
                        </a:rPr>
                        <a:t>Двоюродный дядя</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vMerge="1">
                  <a:txBody>
                    <a:bodyPr/>
                    <a:lstStyle/>
                    <a:p>
                      <a:endParaRPr lang="ru-RU"/>
                    </a:p>
                  </a:txBody>
                  <a:tcPr/>
                </a:tc>
                <a:tc>
                  <a:txBody>
                    <a:bodyPr/>
                    <a:lstStyle/>
                    <a:p>
                      <a:pPr hangingPunct="0">
                        <a:spcAft>
                          <a:spcPts val="0"/>
                        </a:spcAft>
                      </a:pPr>
                      <a:r>
                        <a:rPr lang="ru-RU" sz="1000">
                          <a:effectLst/>
                        </a:rPr>
                        <a:t>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515547598"/>
                  </a:ext>
                </a:extLst>
              </a:tr>
              <a:tr h="350866">
                <a:tc>
                  <a:txBody>
                    <a:bodyPr/>
                    <a:lstStyle/>
                    <a:p>
                      <a:pPr hangingPunct="0">
                        <a:spcAft>
                          <a:spcPts val="0"/>
                        </a:spcAft>
                      </a:pPr>
                      <a:r>
                        <a:rPr lang="ru-RU" sz="1000">
                          <a:effectLst/>
                        </a:rPr>
                        <a:t>Двоюродный брат</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vMerge="1">
                  <a:txBody>
                    <a:bodyPr/>
                    <a:lstStyle/>
                    <a:p>
                      <a:endParaRPr lang="ru-RU"/>
                    </a:p>
                  </a:txBody>
                  <a:tcPr/>
                </a:tc>
                <a:tc>
                  <a:txBody>
                    <a:bodyPr/>
                    <a:lstStyle/>
                    <a:p>
                      <a:pPr hangingPunct="0">
                        <a:spcAft>
                          <a:spcPts val="0"/>
                        </a:spcAft>
                      </a:pPr>
                      <a:r>
                        <a:rPr lang="ru-RU" sz="1000">
                          <a:effectLst/>
                        </a:rPr>
                        <a:t>13</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2810600875"/>
                  </a:ext>
                </a:extLst>
              </a:tr>
              <a:tr h="350866">
                <a:tc>
                  <a:txBody>
                    <a:bodyPr/>
                    <a:lstStyle/>
                    <a:p>
                      <a:pPr hangingPunct="0">
                        <a:spcAft>
                          <a:spcPts val="0"/>
                        </a:spcAft>
                      </a:pPr>
                      <a:r>
                        <a:rPr lang="ru-RU" sz="1000">
                          <a:effectLst/>
                        </a:rPr>
                        <a:t>Двоюродный внук</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vMerge="1">
                  <a:txBody>
                    <a:bodyPr/>
                    <a:lstStyle/>
                    <a:p>
                      <a:endParaRPr lang="ru-RU"/>
                    </a:p>
                  </a:txBody>
                  <a:tcPr/>
                </a:tc>
                <a:tc>
                  <a:txBody>
                    <a:bodyPr/>
                    <a:lstStyle/>
                    <a:p>
                      <a:pPr hangingPunct="0">
                        <a:spcAft>
                          <a:spcPts val="0"/>
                        </a:spcAft>
                      </a:pPr>
                      <a:r>
                        <a:rPr lang="ru-RU" sz="1000">
                          <a:effectLst/>
                        </a:rPr>
                        <a:t>10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3214377795"/>
                  </a:ext>
                </a:extLst>
              </a:tr>
              <a:tr h="350866">
                <a:tc>
                  <a:txBody>
                    <a:bodyPr/>
                    <a:lstStyle/>
                    <a:p>
                      <a:pPr hangingPunct="0">
                        <a:spcAft>
                          <a:spcPts val="0"/>
                        </a:spcAft>
                      </a:pPr>
                      <a:r>
                        <a:rPr lang="ru-RU" sz="1000">
                          <a:effectLst/>
                        </a:rPr>
                        <a:t>Правнук</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vMerge="1">
                  <a:txBody>
                    <a:bodyPr/>
                    <a:lstStyle/>
                    <a:p>
                      <a:endParaRPr lang="ru-RU"/>
                    </a:p>
                  </a:txBody>
                  <a:tcPr/>
                </a:tc>
                <a:tc>
                  <a:txBody>
                    <a:bodyPr/>
                    <a:lstStyle/>
                    <a:p>
                      <a:pPr hangingPunct="0">
                        <a:spcAft>
                          <a:spcPts val="0"/>
                        </a:spcAft>
                      </a:pPr>
                      <a:r>
                        <a:rPr lang="ru-RU" sz="1000" dirty="0">
                          <a:effectLst/>
                        </a:rPr>
                        <a:t>3</a:t>
                      </a:r>
                      <a:endParaRPr lang="ru-RU" sz="1000" dirty="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2491047429"/>
                  </a:ext>
                </a:extLst>
              </a:tr>
            </a:tbl>
          </a:graphicData>
        </a:graphic>
      </p:graphicFrame>
    </p:spTree>
    <p:extLst>
      <p:ext uri="{BB962C8B-B14F-4D97-AF65-F5344CB8AC3E}">
        <p14:creationId xmlns:p14="http://schemas.microsoft.com/office/powerpoint/2010/main" val="901391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C1258F-49BD-4B91-AD8C-B54855CC16BB}"/>
              </a:ext>
            </a:extLst>
          </p:cNvPr>
          <p:cNvSpPr>
            <a:spLocks noGrp="1"/>
          </p:cNvSpPr>
          <p:nvPr>
            <p:ph type="title"/>
          </p:nvPr>
        </p:nvSpPr>
        <p:spPr/>
        <p:txBody>
          <a:bodyPr/>
          <a:lstStyle/>
          <a:p>
            <a:pPr algn="ctr"/>
            <a:r>
              <a:rPr lang="ru-RU" dirty="0"/>
              <a:t>Данные Ф. </a:t>
            </a:r>
            <a:r>
              <a:rPr lang="ru-RU" dirty="0" err="1"/>
              <a:t>Гальтона</a:t>
            </a:r>
            <a:r>
              <a:rPr lang="ru-RU" dirty="0"/>
              <a:t> </a:t>
            </a:r>
          </a:p>
        </p:txBody>
      </p:sp>
      <p:graphicFrame>
        <p:nvGraphicFramePr>
          <p:cNvPr id="4" name="Объект 3">
            <a:extLst>
              <a:ext uri="{FF2B5EF4-FFF2-40B4-BE49-F238E27FC236}">
                <a16:creationId xmlns:a16="http://schemas.microsoft.com/office/drawing/2014/main" id="{180EBA70-7A11-4819-9401-E2DEBE1486EB}"/>
              </a:ext>
            </a:extLst>
          </p:cNvPr>
          <p:cNvGraphicFramePr>
            <a:graphicFrameLocks noGrp="1"/>
          </p:cNvGraphicFramePr>
          <p:nvPr>
            <p:ph idx="1"/>
            <p:extLst>
              <p:ext uri="{D42A27DB-BD31-4B8C-83A1-F6EECF244321}">
                <p14:modId xmlns:p14="http://schemas.microsoft.com/office/powerpoint/2010/main" val="2541201865"/>
              </p:ext>
            </p:extLst>
          </p:nvPr>
        </p:nvGraphicFramePr>
        <p:xfrm>
          <a:off x="723014" y="1201479"/>
          <a:ext cx="10630785" cy="5465138"/>
        </p:xfrm>
        <a:graphic>
          <a:graphicData uri="http://schemas.openxmlformats.org/drawingml/2006/table">
            <a:tbl>
              <a:tblPr firstRow="1" firstCol="1" bandRow="1">
                <a:tableStyleId>{5C22544A-7EE6-4342-B048-85BDC9FD1C3A}</a:tableStyleId>
              </a:tblPr>
              <a:tblGrid>
                <a:gridCol w="2126157">
                  <a:extLst>
                    <a:ext uri="{9D8B030D-6E8A-4147-A177-3AD203B41FA5}">
                      <a16:colId xmlns:a16="http://schemas.microsoft.com/office/drawing/2014/main" val="3798030101"/>
                    </a:ext>
                  </a:extLst>
                </a:gridCol>
                <a:gridCol w="773148">
                  <a:extLst>
                    <a:ext uri="{9D8B030D-6E8A-4147-A177-3AD203B41FA5}">
                      <a16:colId xmlns:a16="http://schemas.microsoft.com/office/drawing/2014/main" val="2696060096"/>
                    </a:ext>
                  </a:extLst>
                </a:gridCol>
                <a:gridCol w="773148">
                  <a:extLst>
                    <a:ext uri="{9D8B030D-6E8A-4147-A177-3AD203B41FA5}">
                      <a16:colId xmlns:a16="http://schemas.microsoft.com/office/drawing/2014/main" val="2294977030"/>
                    </a:ext>
                  </a:extLst>
                </a:gridCol>
                <a:gridCol w="773148">
                  <a:extLst>
                    <a:ext uri="{9D8B030D-6E8A-4147-A177-3AD203B41FA5}">
                      <a16:colId xmlns:a16="http://schemas.microsoft.com/office/drawing/2014/main" val="1744184580"/>
                    </a:ext>
                  </a:extLst>
                </a:gridCol>
                <a:gridCol w="773148">
                  <a:extLst>
                    <a:ext uri="{9D8B030D-6E8A-4147-A177-3AD203B41FA5}">
                      <a16:colId xmlns:a16="http://schemas.microsoft.com/office/drawing/2014/main" val="3140468983"/>
                    </a:ext>
                  </a:extLst>
                </a:gridCol>
                <a:gridCol w="773148">
                  <a:extLst>
                    <a:ext uri="{9D8B030D-6E8A-4147-A177-3AD203B41FA5}">
                      <a16:colId xmlns:a16="http://schemas.microsoft.com/office/drawing/2014/main" val="2576536905"/>
                    </a:ext>
                  </a:extLst>
                </a:gridCol>
                <a:gridCol w="773148">
                  <a:extLst>
                    <a:ext uri="{9D8B030D-6E8A-4147-A177-3AD203B41FA5}">
                      <a16:colId xmlns:a16="http://schemas.microsoft.com/office/drawing/2014/main" val="4008353922"/>
                    </a:ext>
                  </a:extLst>
                </a:gridCol>
                <a:gridCol w="773148">
                  <a:extLst>
                    <a:ext uri="{9D8B030D-6E8A-4147-A177-3AD203B41FA5}">
                      <a16:colId xmlns:a16="http://schemas.microsoft.com/office/drawing/2014/main" val="2135067578"/>
                    </a:ext>
                  </a:extLst>
                </a:gridCol>
                <a:gridCol w="773148">
                  <a:extLst>
                    <a:ext uri="{9D8B030D-6E8A-4147-A177-3AD203B41FA5}">
                      <a16:colId xmlns:a16="http://schemas.microsoft.com/office/drawing/2014/main" val="3963931135"/>
                    </a:ext>
                  </a:extLst>
                </a:gridCol>
                <a:gridCol w="773148">
                  <a:extLst>
                    <a:ext uri="{9D8B030D-6E8A-4147-A177-3AD203B41FA5}">
                      <a16:colId xmlns:a16="http://schemas.microsoft.com/office/drawing/2014/main" val="2795979404"/>
                    </a:ext>
                  </a:extLst>
                </a:gridCol>
                <a:gridCol w="773148">
                  <a:extLst>
                    <a:ext uri="{9D8B030D-6E8A-4147-A177-3AD203B41FA5}">
                      <a16:colId xmlns:a16="http://schemas.microsoft.com/office/drawing/2014/main" val="2766065994"/>
                    </a:ext>
                  </a:extLst>
                </a:gridCol>
                <a:gridCol w="773148">
                  <a:extLst>
                    <a:ext uri="{9D8B030D-6E8A-4147-A177-3AD203B41FA5}">
                      <a16:colId xmlns:a16="http://schemas.microsoft.com/office/drawing/2014/main" val="1630737757"/>
                    </a:ext>
                  </a:extLst>
                </a:gridCol>
              </a:tblGrid>
              <a:tr h="259123">
                <a:tc rowSpan="2">
                  <a:txBody>
                    <a:bodyPr/>
                    <a:lstStyle/>
                    <a:p>
                      <a:pPr hangingPunct="0">
                        <a:spcAft>
                          <a:spcPts val="0"/>
                        </a:spcAft>
                      </a:pPr>
                      <a:r>
                        <a:rPr lang="ru-RU" sz="1000">
                          <a:effectLst/>
                        </a:rPr>
                        <a:t>Число семейств, содержащих каждое более одного замечательного человека</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gridSpan="8">
                  <a:txBody>
                    <a:bodyPr/>
                    <a:lstStyle/>
                    <a:p>
                      <a:pPr hangingPunct="0">
                        <a:spcAft>
                          <a:spcPts val="0"/>
                        </a:spcAft>
                      </a:pPr>
                      <a:r>
                        <a:rPr lang="ru-RU" sz="1000">
                          <a:effectLst/>
                        </a:rPr>
                        <a:t>Отдельные группы</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hangingPunct="0">
                        <a:spcAft>
                          <a:spcPts val="0"/>
                        </a:spcAft>
                      </a:pPr>
                      <a:r>
                        <a:rPr lang="ru-RU" sz="1000">
                          <a:effectLst/>
                        </a:rPr>
                        <a:t>Все группы вместе</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042223885"/>
                  </a:ext>
                </a:extLst>
              </a:tr>
              <a:tr h="753811">
                <a:tc vMerge="1">
                  <a:txBody>
                    <a:bodyPr/>
                    <a:lstStyle/>
                    <a:p>
                      <a:endParaRPr lang="ru-RU"/>
                    </a:p>
                  </a:txBody>
                  <a:tcPr/>
                </a:tc>
                <a:tc>
                  <a:txBody>
                    <a:bodyPr/>
                    <a:lstStyle/>
                    <a:p>
                      <a:pPr hangingPunct="0">
                        <a:spcAft>
                          <a:spcPts val="0"/>
                        </a:spcAft>
                      </a:pPr>
                      <a:r>
                        <a:rPr lang="ru-RU" sz="1000">
                          <a:effectLst/>
                        </a:rPr>
                        <a:t>85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39</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33</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43</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gridSpan="3">
                  <a:txBody>
                    <a:bodyPr/>
                    <a:lstStyle/>
                    <a:p>
                      <a:pPr hangingPunct="0">
                        <a:spcAft>
                          <a:spcPts val="0"/>
                        </a:spcAft>
                      </a:pPr>
                      <a:r>
                        <a:rPr lang="ru-RU" sz="1000">
                          <a:effectLst/>
                        </a:rPr>
                        <a:t>300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79720314"/>
                  </a:ext>
                </a:extLst>
              </a:tr>
              <a:tr h="636029">
                <a:tc>
                  <a:txBody>
                    <a:bodyPr/>
                    <a:lstStyle/>
                    <a:p>
                      <a:pPr hangingPunct="0">
                        <a:spcAft>
                          <a:spcPts val="0"/>
                        </a:spcAft>
                      </a:pPr>
                      <a:r>
                        <a:rPr lang="ru-RU" sz="1000">
                          <a:effectLst/>
                        </a:rPr>
                        <a:t>Сумма замечательных людей во всех семействах</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262</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130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89</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119</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148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97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75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gridSpan="3">
                  <a:txBody>
                    <a:bodyPr/>
                    <a:lstStyle/>
                    <a:p>
                      <a:pPr hangingPunct="0">
                        <a:spcAft>
                          <a:spcPts val="0"/>
                        </a:spcAft>
                      </a:pPr>
                      <a:r>
                        <a:rPr lang="ru-RU" sz="1000">
                          <a:effectLst/>
                        </a:rPr>
                        <a:t>977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74534980"/>
                  </a:ext>
                </a:extLst>
              </a:tr>
              <a:tr h="259123">
                <a:tc>
                  <a:txBody>
                    <a:bodyPr/>
                    <a:lstStyle/>
                    <a:p>
                      <a:pPr hangingPunct="0">
                        <a:spcAft>
                          <a:spcPts val="0"/>
                        </a:spcAft>
                      </a:pPr>
                      <a:r>
                        <a:rPr lang="ru-RU" sz="1000">
                          <a:effectLst/>
                        </a:rPr>
                        <a:t> </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B</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B</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B</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B</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B</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B</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B</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B</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B</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C</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D</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295346651"/>
                  </a:ext>
                </a:extLst>
              </a:tr>
              <a:tr h="259123">
                <a:tc>
                  <a:txBody>
                    <a:bodyPr/>
                    <a:lstStyle/>
                    <a:p>
                      <a:pPr hangingPunct="0">
                        <a:spcAft>
                          <a:spcPts val="0"/>
                        </a:spcAft>
                      </a:pPr>
                      <a:r>
                        <a:rPr lang="ru-RU" sz="1000">
                          <a:effectLst/>
                        </a:rPr>
                        <a:t>Отец...</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26</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33</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26</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32</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100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100548617"/>
                  </a:ext>
                </a:extLst>
              </a:tr>
              <a:tr h="259123">
                <a:tc>
                  <a:txBody>
                    <a:bodyPr/>
                    <a:lstStyle/>
                    <a:p>
                      <a:pPr hangingPunct="0">
                        <a:spcAft>
                          <a:spcPts val="0"/>
                        </a:spcAft>
                      </a:pPr>
                      <a:r>
                        <a:rPr lang="ru-RU" sz="1000">
                          <a:effectLst/>
                        </a:rPr>
                        <a:t>Брат...</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39</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42</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36</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150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4242114510"/>
                  </a:ext>
                </a:extLst>
              </a:tr>
              <a:tr h="259123">
                <a:tc>
                  <a:txBody>
                    <a:bodyPr/>
                    <a:lstStyle/>
                    <a:p>
                      <a:pPr hangingPunct="0">
                        <a:spcAft>
                          <a:spcPts val="0"/>
                        </a:spcAft>
                      </a:pPr>
                      <a:r>
                        <a:rPr lang="ru-RU" sz="1000">
                          <a:effectLst/>
                        </a:rPr>
                        <a:t>Сын...</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36</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49</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60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89</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100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376646489"/>
                  </a:ext>
                </a:extLst>
              </a:tr>
              <a:tr h="259123">
                <a:tc>
                  <a:txBody>
                    <a:bodyPr/>
                    <a:lstStyle/>
                    <a:p>
                      <a:pPr hangingPunct="0">
                        <a:spcAft>
                          <a:spcPts val="0"/>
                        </a:spcAft>
                      </a:pPr>
                      <a:r>
                        <a:rPr lang="ru-RU" sz="1000">
                          <a:effectLst/>
                        </a:rPr>
                        <a:t>Дед...</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16</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24</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14</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200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2952467850"/>
                  </a:ext>
                </a:extLst>
              </a:tr>
              <a:tr h="259123">
                <a:tc>
                  <a:txBody>
                    <a:bodyPr/>
                    <a:lstStyle/>
                    <a:p>
                      <a:pPr hangingPunct="0">
                        <a:spcAft>
                          <a:spcPts val="0"/>
                        </a:spcAft>
                      </a:pPr>
                      <a:r>
                        <a:rPr lang="ru-RU" sz="1000">
                          <a:effectLst/>
                        </a:rPr>
                        <a:t>Дядя...</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24</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16</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14</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400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2610869364"/>
                  </a:ext>
                </a:extLst>
              </a:tr>
              <a:tr h="259123">
                <a:tc>
                  <a:txBody>
                    <a:bodyPr/>
                    <a:lstStyle/>
                    <a:p>
                      <a:pPr hangingPunct="0">
                        <a:spcAft>
                          <a:spcPts val="0"/>
                        </a:spcAft>
                      </a:pPr>
                      <a:r>
                        <a:rPr lang="ru-RU" sz="1000">
                          <a:effectLst/>
                        </a:rPr>
                        <a:t>Племянник...</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19</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24</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23</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22</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400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47724191"/>
                  </a:ext>
                </a:extLst>
              </a:tr>
              <a:tr h="259123">
                <a:tc>
                  <a:txBody>
                    <a:bodyPr/>
                    <a:lstStyle/>
                    <a:p>
                      <a:pPr hangingPunct="0">
                        <a:spcAft>
                          <a:spcPts val="0"/>
                        </a:spcAft>
                      </a:pPr>
                      <a:r>
                        <a:rPr lang="ru-RU" sz="1000">
                          <a:effectLst/>
                        </a:rPr>
                        <a:t>Внук...</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19</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12</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9</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14</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16</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14</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200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470831581"/>
                  </a:ext>
                </a:extLst>
              </a:tr>
              <a:tr h="259123">
                <a:tc>
                  <a:txBody>
                    <a:bodyPr/>
                    <a:lstStyle/>
                    <a:p>
                      <a:pPr hangingPunct="0">
                        <a:spcAft>
                          <a:spcPts val="0"/>
                        </a:spcAft>
                      </a:pPr>
                      <a:r>
                        <a:rPr lang="ru-RU" sz="1000">
                          <a:effectLst/>
                        </a:rPr>
                        <a:t>Прардед...</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400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3036667664"/>
                  </a:ext>
                </a:extLst>
              </a:tr>
              <a:tr h="259123">
                <a:tc>
                  <a:txBody>
                    <a:bodyPr/>
                    <a:lstStyle/>
                    <a:p>
                      <a:pPr hangingPunct="0">
                        <a:spcAft>
                          <a:spcPts val="0"/>
                        </a:spcAft>
                      </a:pPr>
                      <a:r>
                        <a:rPr lang="ru-RU" sz="1000">
                          <a:effectLst/>
                        </a:rPr>
                        <a:t>Двоюродный дядя...</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6</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800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765706774"/>
                  </a:ext>
                </a:extLst>
              </a:tr>
              <a:tr h="259123">
                <a:tc>
                  <a:txBody>
                    <a:bodyPr/>
                    <a:lstStyle/>
                    <a:p>
                      <a:pPr hangingPunct="0">
                        <a:spcAft>
                          <a:spcPts val="0"/>
                        </a:spcAft>
                      </a:pPr>
                      <a:r>
                        <a:rPr lang="ru-RU" sz="1000">
                          <a:effectLst/>
                        </a:rPr>
                        <a:t>Двоюродный брат...</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16</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13</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800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3886291530"/>
                  </a:ext>
                </a:extLst>
              </a:tr>
              <a:tr h="259123">
                <a:tc>
                  <a:txBody>
                    <a:bodyPr/>
                    <a:lstStyle/>
                    <a:p>
                      <a:pPr hangingPunct="0">
                        <a:spcAft>
                          <a:spcPts val="0"/>
                        </a:spcAft>
                      </a:pPr>
                      <a:r>
                        <a:rPr lang="ru-RU" sz="1000">
                          <a:effectLst/>
                        </a:rPr>
                        <a:t>Двоюродный внук...</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6</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16</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800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3147713004"/>
                  </a:ext>
                </a:extLst>
              </a:tr>
              <a:tr h="259123">
                <a:tc>
                  <a:txBody>
                    <a:bodyPr/>
                    <a:lstStyle/>
                    <a:p>
                      <a:pPr hangingPunct="0">
                        <a:spcAft>
                          <a:spcPts val="0"/>
                        </a:spcAft>
                      </a:pPr>
                      <a:r>
                        <a:rPr lang="ru-RU" sz="1000">
                          <a:effectLst/>
                        </a:rPr>
                        <a:t>Правнук...</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6</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400</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616643187"/>
                  </a:ext>
                </a:extLst>
              </a:tr>
              <a:tr h="447576">
                <a:tc>
                  <a:txBody>
                    <a:bodyPr/>
                    <a:lstStyle/>
                    <a:p>
                      <a:pPr hangingPunct="0">
                        <a:spcAft>
                          <a:spcPts val="0"/>
                        </a:spcAft>
                      </a:pPr>
                      <a:r>
                        <a:rPr lang="ru-RU" sz="1000">
                          <a:effectLst/>
                        </a:rPr>
                        <a:t>Все более отдаленные родственники...</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14</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37</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44</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23</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5</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18</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16</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31</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a:effectLst/>
                        </a:rPr>
                        <a:t>?</a:t>
                      </a:r>
                      <a:endParaRPr lang="ru-RU" sz="1000">
                        <a:effectLst/>
                        <a:latin typeface="Times New Roman" panose="02020603050405020304" pitchFamily="18" charset="0"/>
                        <a:ea typeface="Times New Roman" panose="02020603050405020304" pitchFamily="18" charset="0"/>
                      </a:endParaRPr>
                    </a:p>
                  </a:txBody>
                  <a:tcPr marL="28575" marR="28575" marT="28575" marB="28575" anchor="ctr"/>
                </a:tc>
                <a:tc>
                  <a:txBody>
                    <a:bodyPr/>
                    <a:lstStyle/>
                    <a:p>
                      <a:pPr hangingPunct="0">
                        <a:spcAft>
                          <a:spcPts val="0"/>
                        </a:spcAft>
                      </a:pPr>
                      <a:r>
                        <a:rPr lang="ru-RU" sz="1000" dirty="0">
                          <a:effectLst/>
                        </a:rPr>
                        <a:t>...</a:t>
                      </a:r>
                      <a:endParaRPr lang="ru-RU" sz="1000" dirty="0">
                        <a:effectLst/>
                        <a:latin typeface="Times New Roman" panose="02020603050405020304" pitchFamily="18" charset="0"/>
                        <a:ea typeface="Times New Roman" panose="02020603050405020304" pitchFamily="18" charset="0"/>
                      </a:endParaRPr>
                    </a:p>
                  </a:txBody>
                  <a:tcPr marL="28575" marR="28575" marT="28575" marB="28575" anchor="ctr"/>
                </a:tc>
                <a:extLst>
                  <a:ext uri="{0D108BD9-81ED-4DB2-BD59-A6C34878D82A}">
                    <a16:rowId xmlns:a16="http://schemas.microsoft.com/office/drawing/2014/main" val="1413030696"/>
                  </a:ext>
                </a:extLst>
              </a:tr>
            </a:tbl>
          </a:graphicData>
        </a:graphic>
      </p:graphicFrame>
    </p:spTree>
    <p:extLst>
      <p:ext uri="{BB962C8B-B14F-4D97-AF65-F5344CB8AC3E}">
        <p14:creationId xmlns:p14="http://schemas.microsoft.com/office/powerpoint/2010/main" val="206376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8D7FD7-45A1-4987-B55C-247B5255830C}"/>
              </a:ext>
            </a:extLst>
          </p:cNvPr>
          <p:cNvSpPr>
            <a:spLocks noGrp="1"/>
          </p:cNvSpPr>
          <p:nvPr>
            <p:ph type="title"/>
          </p:nvPr>
        </p:nvSpPr>
        <p:spPr/>
        <p:txBody>
          <a:bodyPr/>
          <a:lstStyle/>
          <a:p>
            <a:pPr algn="ctr"/>
            <a:r>
              <a:rPr lang="ru-RU" dirty="0"/>
              <a:t>План лекции</a:t>
            </a:r>
          </a:p>
        </p:txBody>
      </p:sp>
      <p:sp>
        <p:nvSpPr>
          <p:cNvPr id="3" name="Объект 2">
            <a:extLst>
              <a:ext uri="{FF2B5EF4-FFF2-40B4-BE49-F238E27FC236}">
                <a16:creationId xmlns:a16="http://schemas.microsoft.com/office/drawing/2014/main" id="{48FA6B9E-2B27-47F5-9589-21A3D0B92A43}"/>
              </a:ext>
            </a:extLst>
          </p:cNvPr>
          <p:cNvSpPr>
            <a:spLocks noGrp="1"/>
          </p:cNvSpPr>
          <p:nvPr>
            <p:ph idx="1"/>
          </p:nvPr>
        </p:nvSpPr>
        <p:spPr/>
        <p:txBody>
          <a:bodyPr/>
          <a:lstStyle/>
          <a:p>
            <a:pPr marL="514350" lvl="0" indent="-514350">
              <a:buFont typeface="+mj-lt"/>
              <a:buAutoNum type="arabicPeriod"/>
            </a:pPr>
            <a:r>
              <a:rPr lang="ru-RU" dirty="0" err="1"/>
              <a:t>Психогенетика</a:t>
            </a:r>
            <a:r>
              <a:rPr lang="ru-RU" dirty="0"/>
              <a:t> как область науки. Предмет </a:t>
            </a:r>
            <a:r>
              <a:rPr lang="ru-RU" dirty="0" err="1"/>
              <a:t>психогенетики</a:t>
            </a:r>
            <a:r>
              <a:rPr lang="ru-RU" dirty="0"/>
              <a:t> </a:t>
            </a:r>
          </a:p>
          <a:p>
            <a:pPr marL="514350" lvl="0" indent="-514350">
              <a:buFont typeface="+mj-lt"/>
              <a:buAutoNum type="arabicPeriod"/>
            </a:pPr>
            <a:r>
              <a:rPr lang="ru-RU" dirty="0"/>
              <a:t>История возникновения </a:t>
            </a:r>
            <a:r>
              <a:rPr lang="ru-RU" dirty="0" err="1"/>
              <a:t>психогенетики</a:t>
            </a:r>
            <a:endParaRPr lang="ru-RU" dirty="0"/>
          </a:p>
          <a:p>
            <a:pPr marL="514350" lvl="0" indent="-514350">
              <a:buFont typeface="+mj-lt"/>
              <a:buAutoNum type="arabicPeriod"/>
            </a:pPr>
            <a:r>
              <a:rPr lang="ru-RU" dirty="0"/>
              <a:t>Евгеническое движение. </a:t>
            </a:r>
            <a:r>
              <a:rPr lang="ru-RU" dirty="0" err="1"/>
              <a:t>Психогенетика</a:t>
            </a:r>
            <a:r>
              <a:rPr lang="ru-RU" dirty="0"/>
              <a:t> в проекте «Геном человека»</a:t>
            </a:r>
          </a:p>
          <a:p>
            <a:pPr marL="514350" lvl="0" indent="-514350">
              <a:buFont typeface="+mj-lt"/>
              <a:buAutoNum type="arabicPeriod"/>
            </a:pPr>
            <a:r>
              <a:rPr lang="ru-RU" dirty="0"/>
              <a:t>Основные этапы становления и развития </a:t>
            </a:r>
            <a:r>
              <a:rPr lang="ru-RU" dirty="0" err="1"/>
              <a:t>психогенетики</a:t>
            </a:r>
            <a:endParaRPr lang="ru-RU" dirty="0"/>
          </a:p>
          <a:p>
            <a:pPr marL="514350" lvl="0" indent="-514350">
              <a:buFont typeface="+mj-lt"/>
              <a:buAutoNum type="arabicPeriod"/>
            </a:pPr>
            <a:r>
              <a:rPr lang="ru-RU" dirty="0" err="1"/>
              <a:t>Психогенетика</a:t>
            </a:r>
            <a:r>
              <a:rPr lang="ru-RU" dirty="0"/>
              <a:t> в России </a:t>
            </a:r>
          </a:p>
          <a:p>
            <a:endParaRPr lang="ru-RU" dirty="0"/>
          </a:p>
        </p:txBody>
      </p:sp>
    </p:spTree>
    <p:extLst>
      <p:ext uri="{BB962C8B-B14F-4D97-AF65-F5344CB8AC3E}">
        <p14:creationId xmlns:p14="http://schemas.microsoft.com/office/powerpoint/2010/main" val="1181295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рисунок">
            <a:extLst>
              <a:ext uri="{FF2B5EF4-FFF2-40B4-BE49-F238E27FC236}">
                <a16:creationId xmlns:a16="http://schemas.microsoft.com/office/drawing/2014/main" id="{F2BDFB50-AD0C-4D76-AF39-5C554B9E9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243" y="171995"/>
            <a:ext cx="6463514" cy="651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334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ido.edu.ru/psychology/psychogenetic/biograf47.jpg">
            <a:extLst>
              <a:ext uri="{FF2B5EF4-FFF2-40B4-BE49-F238E27FC236}">
                <a16:creationId xmlns:a16="http://schemas.microsoft.com/office/drawing/2014/main" id="{9CA264BD-678D-4A53-AB1A-C3F0EC533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9" y="500063"/>
            <a:ext cx="22002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Прямоугольник 4">
            <a:extLst>
              <a:ext uri="{FF2B5EF4-FFF2-40B4-BE49-F238E27FC236}">
                <a16:creationId xmlns:a16="http://schemas.microsoft.com/office/drawing/2014/main" id="{D69E189B-9661-442F-9BC4-4960F304DE58}"/>
              </a:ext>
            </a:extLst>
          </p:cNvPr>
          <p:cNvSpPr>
            <a:spLocks noChangeArrowheads="1"/>
          </p:cNvSpPr>
          <p:nvPr/>
        </p:nvSpPr>
        <p:spPr bwMode="auto">
          <a:xfrm>
            <a:off x="1809750" y="3786189"/>
            <a:ext cx="85725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600" dirty="0"/>
              <a:t>Мендель (</a:t>
            </a:r>
            <a:r>
              <a:rPr lang="ru-RU" altLang="ru-RU" sz="1600" dirty="0" err="1"/>
              <a:t>Mendel</a:t>
            </a:r>
            <a:r>
              <a:rPr lang="ru-RU" altLang="ru-RU" sz="1600" dirty="0"/>
              <a:t>) </a:t>
            </a:r>
            <a:r>
              <a:rPr lang="ru-RU" altLang="ru-RU" sz="1600" dirty="0" err="1"/>
              <a:t>Грегор</a:t>
            </a:r>
            <a:r>
              <a:rPr lang="ru-RU" altLang="ru-RU" sz="1600" dirty="0"/>
              <a:t> Иоганн (22 июля 1822 - 6 января 1884), австрийский естествоиспытатель, основоположник учения о наследственности (менделизма). В 1843 г Мендель поступил послушником в августинский монастырь  Брно. В результате знаменитых опытов на горохе он обнаружил существование наследственных факторов (впоследствии названных генами) и, применив статистические методы для анализа результатов скрещивания различных сортов гороха, в 1865 открыл закономерности передачи наследственных признаков от поколения к поколению.  В 1868 г. стал настоятелем этого августинского монастыря Святого Фомы.</a:t>
            </a:r>
            <a:br>
              <a:rPr lang="ru-RU" altLang="ru-RU" sz="1600" dirty="0"/>
            </a:br>
            <a:r>
              <a:rPr lang="ru-RU" altLang="ru-RU" sz="1600" dirty="0"/>
              <a:t>          Результаты исследований Менделя были поняты и оценены лишь в 1900, когда его опыты повторили («</a:t>
            </a:r>
            <a:r>
              <a:rPr lang="ru-RU" altLang="ru-RU" sz="1600" dirty="0" err="1"/>
              <a:t>переоткрыли</a:t>
            </a:r>
            <a:r>
              <a:rPr lang="ru-RU" altLang="ru-RU" sz="1600" dirty="0"/>
              <a:t>») другие ученые. </a:t>
            </a:r>
          </a:p>
        </p:txBody>
      </p:sp>
    </p:spTree>
    <p:extLst>
      <p:ext uri="{BB962C8B-B14F-4D97-AF65-F5344CB8AC3E}">
        <p14:creationId xmlns:p14="http://schemas.microsoft.com/office/powerpoint/2010/main" val="3606698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6">
            <a:extLst>
              <a:ext uri="{FF2B5EF4-FFF2-40B4-BE49-F238E27FC236}">
                <a16:creationId xmlns:a16="http://schemas.microsoft.com/office/drawing/2014/main" id="{B9CEC37F-EF8E-41C7-94D3-2B70AF83F7A9}"/>
              </a:ext>
            </a:extLst>
          </p:cNvPr>
          <p:cNvGrpSpPr>
            <a:grpSpLocks/>
          </p:cNvGrpSpPr>
          <p:nvPr/>
        </p:nvGrpSpPr>
        <p:grpSpPr bwMode="auto">
          <a:xfrm>
            <a:off x="3881439" y="1"/>
            <a:ext cx="4968875" cy="6399213"/>
            <a:chOff x="1776" y="240"/>
            <a:chExt cx="3168" cy="4091"/>
          </a:xfrm>
        </p:grpSpPr>
        <p:pic>
          <p:nvPicPr>
            <p:cNvPr id="8196" name="Picture 4" descr="mendel">
              <a:extLst>
                <a:ext uri="{FF2B5EF4-FFF2-40B4-BE49-F238E27FC236}">
                  <a16:creationId xmlns:a16="http://schemas.microsoft.com/office/drawing/2014/main" id="{B276E664-2A7B-4CE5-8487-86483607C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 y="240"/>
              <a:ext cx="2772" cy="384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a:extLst>
                <a:ext uri="{FF2B5EF4-FFF2-40B4-BE49-F238E27FC236}">
                  <a16:creationId xmlns:a16="http://schemas.microsoft.com/office/drawing/2014/main" id="{1CE913E1-8FA7-445B-926A-1ED39FD544DC}"/>
                </a:ext>
              </a:extLst>
            </p:cNvPr>
            <p:cNvSpPr>
              <a:spLocks noChangeArrowheads="1"/>
            </p:cNvSpPr>
            <p:nvPr/>
          </p:nvSpPr>
          <p:spPr bwMode="auto">
            <a:xfrm>
              <a:off x="2352" y="3570"/>
              <a:ext cx="2592"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3600">
                  <a:solidFill>
                    <a:schemeClr val="bg1"/>
                  </a:solidFill>
                  <a:latin typeface="Times New Roman" panose="02020603050405020304" pitchFamily="18" charset="0"/>
                  <a:cs typeface="Times New Roman" panose="02020603050405020304" pitchFamily="18" charset="0"/>
                </a:rPr>
                <a:t>9  :  3  :  3  :  1</a:t>
              </a:r>
              <a:endParaRPr lang="ru-RU" altLang="ru-RU" sz="3600">
                <a:solidFill>
                  <a:schemeClr val="bg1"/>
                </a:solidFill>
                <a:latin typeface="Times New Roman" panose="02020603050405020304" pitchFamily="18" charset="0"/>
                <a:cs typeface="Times New Roman" panose="02020603050405020304" pitchFamily="18" charset="0"/>
              </a:endParaRPr>
            </a:p>
            <a:p>
              <a:pPr>
                <a:spcBef>
                  <a:spcPct val="0"/>
                </a:spcBef>
                <a:buFontTx/>
                <a:buNone/>
              </a:pPr>
              <a:endParaRPr lang="ru-RU" altLang="ru-RU" sz="3600">
                <a:solidFill>
                  <a:schemeClr val="bg1"/>
                </a:solidFill>
                <a:latin typeface="Times New Roman" panose="02020603050405020304" pitchFamily="18" charset="0"/>
              </a:endParaRPr>
            </a:p>
          </p:txBody>
        </p:sp>
      </p:grpSp>
      <p:sp>
        <p:nvSpPr>
          <p:cNvPr id="8195" name="Rectangle 7">
            <a:extLst>
              <a:ext uri="{FF2B5EF4-FFF2-40B4-BE49-F238E27FC236}">
                <a16:creationId xmlns:a16="http://schemas.microsoft.com/office/drawing/2014/main" id="{FBA7D946-6134-4187-BCB0-190426B48256}"/>
              </a:ext>
            </a:extLst>
          </p:cNvPr>
          <p:cNvSpPr>
            <a:spLocks noChangeArrowheads="1"/>
          </p:cNvSpPr>
          <p:nvPr/>
        </p:nvSpPr>
        <p:spPr bwMode="auto">
          <a:xfrm>
            <a:off x="3935413" y="5949950"/>
            <a:ext cx="42481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600">
                <a:latin typeface="Times New Roman" panose="02020603050405020304" pitchFamily="18" charset="0"/>
                <a:cs typeface="Times New Roman" panose="02020603050405020304" pitchFamily="18" charset="0"/>
              </a:rPr>
              <a:t>Грегор Иоганн Мендель</a:t>
            </a:r>
            <a:endParaRPr lang="en-US" altLang="ru-RU" sz="260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ru-RU" sz="2600">
                <a:latin typeface="Times New Roman" panose="02020603050405020304" pitchFamily="18" charset="0"/>
                <a:cs typeface="Times New Roman" panose="02020603050405020304" pitchFamily="18" charset="0"/>
              </a:rPr>
              <a:t>1822-1884</a:t>
            </a:r>
            <a:endParaRPr lang="ru-RU" altLang="ru-RU" sz="2600">
              <a:latin typeface="Times New Roman" panose="02020603050405020304" pitchFamily="18" charset="0"/>
              <a:cs typeface="Times New Roman" panose="02020603050405020304" pitchFamily="18" charset="0"/>
            </a:endParaRPr>
          </a:p>
          <a:p>
            <a:pPr>
              <a:spcBef>
                <a:spcPct val="0"/>
              </a:spcBef>
              <a:buFontTx/>
              <a:buNone/>
            </a:pPr>
            <a:endParaRPr lang="ru-RU" altLang="ru-RU" sz="2600">
              <a:latin typeface="Times New Roman" panose="02020603050405020304" pitchFamily="18" charset="0"/>
            </a:endParaRPr>
          </a:p>
        </p:txBody>
      </p:sp>
    </p:spTree>
    <p:extLst>
      <p:ext uri="{BB962C8B-B14F-4D97-AF65-F5344CB8AC3E}">
        <p14:creationId xmlns:p14="http://schemas.microsoft.com/office/powerpoint/2010/main" val="628857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0px-Wolff.C.F.jpg"/>
          <p:cNvPicPr>
            <a:picLocks noGrp="1" noChangeAspect="1"/>
          </p:cNvPicPr>
          <p:nvPr>
            <p:ph idx="1"/>
          </p:nvPr>
        </p:nvPicPr>
        <p:blipFill>
          <a:blip r:embed="rId2" cstate="print"/>
          <a:stretch>
            <a:fillRect/>
          </a:stretch>
        </p:blipFill>
        <p:spPr>
          <a:xfrm>
            <a:off x="5412829" y="0"/>
            <a:ext cx="5255172" cy="6858000"/>
          </a:xfrm>
        </p:spPr>
      </p:pic>
      <p:sp>
        <p:nvSpPr>
          <p:cNvPr id="5" name="TextBox 4"/>
          <p:cNvSpPr txBox="1"/>
          <p:nvPr/>
        </p:nvSpPr>
        <p:spPr>
          <a:xfrm>
            <a:off x="1524000" y="188640"/>
            <a:ext cx="3923928" cy="2677656"/>
          </a:xfrm>
          <a:prstGeom prst="rect">
            <a:avLst/>
          </a:prstGeom>
          <a:noFill/>
        </p:spPr>
        <p:txBody>
          <a:bodyPr wrap="square" rtlCol="0">
            <a:spAutoFit/>
          </a:bodyPr>
          <a:lstStyle/>
          <a:p>
            <a:r>
              <a:rPr lang="ru-RU" sz="2400" b="1" dirty="0" err="1">
                <a:solidFill>
                  <a:schemeClr val="accent1"/>
                </a:solidFill>
              </a:rPr>
              <a:t>Каспа́р</a:t>
            </a:r>
            <a:r>
              <a:rPr lang="ru-RU" sz="2400" b="1" dirty="0">
                <a:solidFill>
                  <a:schemeClr val="accent1"/>
                </a:solidFill>
              </a:rPr>
              <a:t> </a:t>
            </a:r>
            <a:r>
              <a:rPr lang="ru-RU" sz="2400" b="1" dirty="0" err="1">
                <a:solidFill>
                  <a:schemeClr val="accent1"/>
                </a:solidFill>
              </a:rPr>
              <a:t>Фри́дрих</a:t>
            </a:r>
            <a:r>
              <a:rPr lang="ru-RU" sz="2400" b="1" dirty="0">
                <a:solidFill>
                  <a:schemeClr val="accent1"/>
                </a:solidFill>
              </a:rPr>
              <a:t> Вольф</a:t>
            </a:r>
            <a:r>
              <a:rPr lang="ru-RU" sz="2400" dirty="0">
                <a:solidFill>
                  <a:schemeClr val="accent1"/>
                </a:solidFill>
              </a:rPr>
              <a:t> (</a:t>
            </a:r>
            <a:r>
              <a:rPr lang="ru-RU" sz="2400" dirty="0">
                <a:solidFill>
                  <a:schemeClr val="accent1"/>
                </a:solidFill>
                <a:hlinkClick r:id="rId3" tooltip="Немецкий язык"/>
              </a:rPr>
              <a:t>нем.</a:t>
            </a:r>
            <a:r>
              <a:rPr lang="ru-RU" sz="2400" dirty="0">
                <a:solidFill>
                  <a:schemeClr val="accent1"/>
                </a:solidFill>
              </a:rPr>
              <a:t> </a:t>
            </a:r>
            <a:r>
              <a:rPr lang="ru-RU" sz="2400" dirty="0" err="1">
                <a:solidFill>
                  <a:schemeClr val="accent1"/>
                </a:solidFill>
              </a:rPr>
              <a:t>Kaspar</a:t>
            </a:r>
            <a:r>
              <a:rPr lang="ru-RU" sz="2400" dirty="0">
                <a:solidFill>
                  <a:schemeClr val="accent1"/>
                </a:solidFill>
              </a:rPr>
              <a:t> </a:t>
            </a:r>
            <a:r>
              <a:rPr lang="ru-RU" sz="2400" dirty="0" err="1">
                <a:solidFill>
                  <a:schemeClr val="accent1"/>
                </a:solidFill>
              </a:rPr>
              <a:t>Friedrich</a:t>
            </a:r>
            <a:r>
              <a:rPr lang="ru-RU" sz="2400" dirty="0">
                <a:solidFill>
                  <a:schemeClr val="accent1"/>
                </a:solidFill>
              </a:rPr>
              <a:t> </a:t>
            </a:r>
            <a:r>
              <a:rPr lang="ru-RU" sz="2400" dirty="0" err="1">
                <a:solidFill>
                  <a:schemeClr val="accent1"/>
                </a:solidFill>
              </a:rPr>
              <a:t>Wolff</a:t>
            </a:r>
            <a:r>
              <a:rPr lang="ru-RU" sz="2400" dirty="0">
                <a:solidFill>
                  <a:schemeClr val="accent1"/>
                </a:solidFill>
              </a:rPr>
              <a:t>, </a:t>
            </a:r>
            <a:r>
              <a:rPr lang="ru-RU" sz="2400" dirty="0">
                <a:solidFill>
                  <a:schemeClr val="accent1"/>
                </a:solidFill>
                <a:hlinkClick r:id="rId4" tooltip="18 января"/>
              </a:rPr>
              <a:t>18 января</a:t>
            </a:r>
            <a:r>
              <a:rPr lang="ru-RU" sz="2400" dirty="0">
                <a:solidFill>
                  <a:schemeClr val="accent1"/>
                </a:solidFill>
              </a:rPr>
              <a:t> </a:t>
            </a:r>
            <a:r>
              <a:rPr lang="ru-RU" sz="2400" dirty="0">
                <a:solidFill>
                  <a:schemeClr val="accent1"/>
                </a:solidFill>
                <a:hlinkClick r:id="rId5" tooltip="1733 год"/>
              </a:rPr>
              <a:t>1733</a:t>
            </a:r>
            <a:r>
              <a:rPr lang="ru-RU" sz="2400" dirty="0">
                <a:solidFill>
                  <a:schemeClr val="accent1"/>
                </a:solidFill>
              </a:rPr>
              <a:t>, </a:t>
            </a:r>
            <a:r>
              <a:rPr lang="ru-RU" sz="2400" u="sng" dirty="0">
                <a:solidFill>
                  <a:schemeClr val="accent1"/>
                </a:solidFill>
                <a:hlinkClick r:id="rId6"/>
              </a:rPr>
              <a:t>Берлин</a:t>
            </a:r>
            <a:r>
              <a:rPr lang="ru-RU" sz="2400" dirty="0">
                <a:solidFill>
                  <a:schemeClr val="accent1"/>
                </a:solidFill>
              </a:rPr>
              <a:t> — </a:t>
            </a:r>
            <a:r>
              <a:rPr lang="ru-RU" sz="2400" dirty="0">
                <a:solidFill>
                  <a:schemeClr val="accent1"/>
                </a:solidFill>
                <a:hlinkClick r:id="rId7" tooltip="22 февраля"/>
              </a:rPr>
              <a:t>22 февраля</a:t>
            </a:r>
            <a:r>
              <a:rPr lang="ru-RU" sz="2400" dirty="0">
                <a:solidFill>
                  <a:schemeClr val="accent1"/>
                </a:solidFill>
              </a:rPr>
              <a:t> </a:t>
            </a:r>
            <a:r>
              <a:rPr lang="ru-RU" sz="2400" dirty="0">
                <a:solidFill>
                  <a:schemeClr val="accent1"/>
                </a:solidFill>
                <a:hlinkClick r:id="rId8" tooltip="1794 год"/>
              </a:rPr>
              <a:t>1794</a:t>
            </a:r>
            <a:r>
              <a:rPr lang="ru-RU" sz="2400" dirty="0">
                <a:solidFill>
                  <a:schemeClr val="accent1"/>
                </a:solidFill>
              </a:rPr>
              <a:t>, </a:t>
            </a:r>
            <a:r>
              <a:rPr lang="ru-RU" sz="2400" dirty="0">
                <a:solidFill>
                  <a:schemeClr val="accent1"/>
                </a:solidFill>
                <a:hlinkClick r:id="rId9" tooltip="Санкт-Петербург"/>
              </a:rPr>
              <a:t>Санкт-Петербург</a:t>
            </a:r>
            <a:r>
              <a:rPr lang="ru-RU" sz="2400" dirty="0">
                <a:solidFill>
                  <a:schemeClr val="accent1"/>
                </a:solidFill>
              </a:rPr>
              <a:t>), </a:t>
            </a:r>
            <a:r>
              <a:rPr lang="ru-RU" sz="2400" dirty="0">
                <a:solidFill>
                  <a:schemeClr val="accent1"/>
                </a:solidFill>
                <a:hlinkClick r:id="rId10" tooltip="Германия"/>
              </a:rPr>
              <a:t>немецкий</a:t>
            </a:r>
            <a:r>
              <a:rPr lang="ru-RU" sz="2400" dirty="0">
                <a:solidFill>
                  <a:schemeClr val="accent1"/>
                </a:solidFill>
              </a:rPr>
              <a:t> и российский </a:t>
            </a:r>
            <a:r>
              <a:rPr lang="ru-RU" sz="2400" dirty="0">
                <a:solidFill>
                  <a:schemeClr val="accent1"/>
                </a:solidFill>
                <a:hlinkClick r:id="rId11" tooltip="Анатомия"/>
              </a:rPr>
              <a:t>анатом</a:t>
            </a:r>
            <a:r>
              <a:rPr lang="ru-RU" sz="2400" dirty="0">
                <a:solidFill>
                  <a:schemeClr val="accent1"/>
                </a:solidFill>
              </a:rPr>
              <a:t> и </a:t>
            </a:r>
            <a:r>
              <a:rPr lang="ru-RU" sz="2400" dirty="0">
                <a:solidFill>
                  <a:schemeClr val="accent1"/>
                </a:solidFill>
                <a:hlinkClick r:id="rId12" tooltip="Физиология"/>
              </a:rPr>
              <a:t>физиолог</a:t>
            </a:r>
            <a:r>
              <a:rPr lang="ru-RU" sz="2400" dirty="0">
                <a:solidFill>
                  <a:schemeClr val="accent1"/>
                </a:solidFill>
              </a:rPr>
              <a:t>.</a:t>
            </a:r>
          </a:p>
        </p:txBody>
      </p:sp>
    </p:spTree>
    <p:extLst>
      <p:ext uri="{BB962C8B-B14F-4D97-AF65-F5344CB8AC3E}">
        <p14:creationId xmlns:p14="http://schemas.microsoft.com/office/powerpoint/2010/main" val="3413731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9316B353-C2F1-450E-A82C-F2BADFD6C75F}"/>
              </a:ext>
            </a:extLst>
          </p:cNvPr>
          <p:cNvSpPr txBox="1">
            <a:spLocks noChangeArrowheads="1"/>
          </p:cNvSpPr>
          <p:nvPr/>
        </p:nvSpPr>
        <p:spPr bwMode="auto">
          <a:xfrm>
            <a:off x="2195513" y="503239"/>
            <a:ext cx="78089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93000"/>
              </a:lnSpc>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Lst>
              <a:defRPr sz="2900">
                <a:solidFill>
                  <a:srgbClr val="000000"/>
                </a:solidFill>
                <a:latin typeface="Arial" panose="020B0604020202020204" pitchFamily="34" charset="0"/>
                <a:cs typeface="Lucida Sans Unicode" panose="020B0602030504020204" pitchFamily="34" charset="0"/>
              </a:defRPr>
            </a:lvl1pPr>
            <a:lvl2pPr>
              <a:lnSpc>
                <a:spcPct val="93000"/>
              </a:lnSpc>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Lst>
              <a:defRPr sz="2500">
                <a:solidFill>
                  <a:srgbClr val="000000"/>
                </a:solidFill>
                <a:latin typeface="Arial" panose="020B0604020202020204" pitchFamily="34" charset="0"/>
                <a:cs typeface="Lucida Sans Unicode" panose="020B0602030504020204" pitchFamily="34" charset="0"/>
              </a:defRPr>
            </a:lvl2pPr>
            <a:lvl3pPr>
              <a:lnSpc>
                <a:spcPct val="93000"/>
              </a:lnSpc>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Lst>
              <a:defRPr sz="2200">
                <a:solidFill>
                  <a:srgbClr val="000000"/>
                </a:solidFill>
                <a:latin typeface="Arial" panose="020B0604020202020204" pitchFamily="34" charset="0"/>
                <a:cs typeface="Lucida Sans Unicode" panose="020B0602030504020204" pitchFamily="34" charset="0"/>
              </a:defRPr>
            </a:lvl3pPr>
            <a:lvl4pPr>
              <a:lnSpc>
                <a:spcPct val="93000"/>
              </a:lnSpc>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cs typeface="Lucida Sans Unicode" panose="020B0602030504020204" pitchFamily="34" charset="0"/>
              </a:defRPr>
            </a:lvl4pPr>
            <a:lvl5pPr>
              <a:lnSpc>
                <a:spcPct val="93000"/>
              </a:lnSpc>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panose="020B0604020202020204" pitchFamily="34" charset="0"/>
                <a:cs typeface="Lucida Sans Unicode" panose="020B0602030504020204" pitchFamily="34" charset="0"/>
              </a:defRPr>
            </a:lvl9pPr>
          </a:lstStyle>
          <a:p>
            <a:pPr algn="ctr" eaLnBrk="1" hangingPunct="1">
              <a:lnSpc>
                <a:spcPct val="100000"/>
              </a:lnSpc>
              <a:buSzPct val="45000"/>
              <a:buFont typeface="Wingdings" panose="05000000000000000000" pitchFamily="2" charset="2"/>
              <a:buNone/>
            </a:pPr>
            <a:r>
              <a:rPr lang="ru-RU" altLang="ru-RU" sz="3400" b="1">
                <a:solidFill>
                  <a:srgbClr val="333333"/>
                </a:solidFill>
              </a:rPr>
              <a:t>Евгеника</a:t>
            </a:r>
          </a:p>
        </p:txBody>
      </p:sp>
      <p:pic>
        <p:nvPicPr>
          <p:cNvPr id="5123" name="Picture 2">
            <a:extLst>
              <a:ext uri="{FF2B5EF4-FFF2-40B4-BE49-F238E27FC236}">
                <a16:creationId xmlns:a16="http://schemas.microsoft.com/office/drawing/2014/main" id="{9ED599FF-0967-40EB-B6E7-912592ACC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88" y="1500189"/>
            <a:ext cx="520065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4" name="Text Box 3">
            <a:extLst>
              <a:ext uri="{FF2B5EF4-FFF2-40B4-BE49-F238E27FC236}">
                <a16:creationId xmlns:a16="http://schemas.microsoft.com/office/drawing/2014/main" id="{45F6CEA0-7EFC-4FB9-A92B-E725C046C523}"/>
              </a:ext>
            </a:extLst>
          </p:cNvPr>
          <p:cNvSpPr txBox="1">
            <a:spLocks noChangeArrowheads="1"/>
          </p:cNvSpPr>
          <p:nvPr/>
        </p:nvSpPr>
        <p:spPr bwMode="auto">
          <a:xfrm>
            <a:off x="4079876" y="1773238"/>
            <a:ext cx="568801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5125" name="Text Box 4">
            <a:extLst>
              <a:ext uri="{FF2B5EF4-FFF2-40B4-BE49-F238E27FC236}">
                <a16:creationId xmlns:a16="http://schemas.microsoft.com/office/drawing/2014/main" id="{DB83A234-B006-4C20-A95A-0B6206E1130C}"/>
              </a:ext>
            </a:extLst>
          </p:cNvPr>
          <p:cNvSpPr txBox="1">
            <a:spLocks noChangeArrowheads="1"/>
          </p:cNvSpPr>
          <p:nvPr/>
        </p:nvSpPr>
        <p:spPr bwMode="auto">
          <a:xfrm>
            <a:off x="1774826" y="1"/>
            <a:ext cx="85693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5126" name="Text Box 5">
            <a:extLst>
              <a:ext uri="{FF2B5EF4-FFF2-40B4-BE49-F238E27FC236}">
                <a16:creationId xmlns:a16="http://schemas.microsoft.com/office/drawing/2014/main" id="{F134510C-A9F0-4307-833F-9AC471EB6EA0}"/>
              </a:ext>
            </a:extLst>
          </p:cNvPr>
          <p:cNvSpPr txBox="1">
            <a:spLocks noChangeArrowheads="1"/>
          </p:cNvSpPr>
          <p:nvPr/>
        </p:nvSpPr>
        <p:spPr bwMode="auto">
          <a:xfrm>
            <a:off x="6642100" y="5688014"/>
            <a:ext cx="381000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5578" rIns="0" bIns="0"/>
          <a:lstStyle>
            <a:lvl1pPr marL="431800" indent="-323850">
              <a:lnSpc>
                <a:spcPct val="93000"/>
              </a:lnSpc>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2900">
                <a:solidFill>
                  <a:srgbClr val="000000"/>
                </a:solidFill>
                <a:latin typeface="Arial" panose="020B0604020202020204" pitchFamily="34" charset="0"/>
                <a:cs typeface="Lucida Sans Unicode" panose="020B0602030504020204" pitchFamily="34" charset="0"/>
              </a:defRPr>
            </a:lvl1pPr>
            <a:lvl2pPr>
              <a:lnSpc>
                <a:spcPct val="93000"/>
              </a:lnSpc>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2500">
                <a:solidFill>
                  <a:srgbClr val="000000"/>
                </a:solidFill>
                <a:latin typeface="Arial" panose="020B0604020202020204" pitchFamily="34" charset="0"/>
                <a:cs typeface="Lucida Sans Unicode" panose="020B0602030504020204" pitchFamily="34" charset="0"/>
              </a:defRPr>
            </a:lvl2pPr>
            <a:lvl3pPr>
              <a:lnSpc>
                <a:spcPct val="93000"/>
              </a:lnSpc>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2200">
                <a:solidFill>
                  <a:srgbClr val="000000"/>
                </a:solidFill>
                <a:latin typeface="Arial" panose="020B0604020202020204" pitchFamily="34" charset="0"/>
                <a:cs typeface="Lucida Sans Unicode" panose="020B0602030504020204" pitchFamily="34" charset="0"/>
              </a:defRPr>
            </a:lvl3pPr>
            <a:lvl4pPr>
              <a:lnSpc>
                <a:spcPct val="93000"/>
              </a:lnSpc>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2000">
                <a:solidFill>
                  <a:srgbClr val="000000"/>
                </a:solidFill>
                <a:latin typeface="Arial" panose="020B0604020202020204" pitchFamily="34" charset="0"/>
                <a:cs typeface="Lucida Sans Unicode" panose="020B0602030504020204" pitchFamily="34" charset="0"/>
              </a:defRPr>
            </a:lvl4pPr>
            <a:lvl5pPr>
              <a:lnSpc>
                <a:spcPct val="93000"/>
              </a:lnSpc>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2000">
                <a:solidFill>
                  <a:srgbClr val="000000"/>
                </a:solidFill>
                <a:latin typeface="Arial" panose="020B0604020202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2000">
                <a:solidFill>
                  <a:srgbClr val="000000"/>
                </a:solidFill>
                <a:latin typeface="Arial" panose="020B0604020202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2000">
                <a:solidFill>
                  <a:srgbClr val="000000"/>
                </a:solidFill>
                <a:latin typeface="Arial" panose="020B0604020202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2000">
                <a:solidFill>
                  <a:srgbClr val="000000"/>
                </a:solidFill>
                <a:latin typeface="Arial" panose="020B0604020202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buChar char="»"/>
              <a:tabLst>
                <a:tab pos="723900" algn="l"/>
                <a:tab pos="1447800" algn="l"/>
                <a:tab pos="2171700" algn="l"/>
                <a:tab pos="2895600" algn="l"/>
                <a:tab pos="3619500" algn="l"/>
              </a:tabLst>
              <a:defRPr sz="2000">
                <a:solidFill>
                  <a:srgbClr val="000000"/>
                </a:solidFill>
                <a:latin typeface="Arial" panose="020B0604020202020204" pitchFamily="34" charset="0"/>
                <a:cs typeface="Lucida Sans Unicode" panose="020B0602030504020204" pitchFamily="34" charset="0"/>
              </a:defRPr>
            </a:lvl9pPr>
          </a:lstStyle>
          <a:p>
            <a:pPr eaLnBrk="1" hangingPunct="1">
              <a:buClr>
                <a:srgbClr val="0E594D"/>
              </a:buClr>
              <a:buSzPct val="45000"/>
              <a:buFont typeface="Wingdings" panose="05000000000000000000" pitchFamily="2" charset="2"/>
              <a:buChar char=""/>
            </a:pPr>
            <a:endParaRPr lang="ru-RU" altLang="ru-RU"/>
          </a:p>
        </p:txBody>
      </p:sp>
    </p:spTree>
    <p:extLst>
      <p:ext uri="{BB962C8B-B14F-4D97-AF65-F5344CB8AC3E}">
        <p14:creationId xmlns:p14="http://schemas.microsoft.com/office/powerpoint/2010/main" val="42860894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BADEFFA4-5944-4538-AC4A-9CEDBF608A14}"/>
              </a:ext>
            </a:extLst>
          </p:cNvPr>
          <p:cNvSpPr>
            <a:spLocks noGrp="1" noChangeArrowheads="1"/>
          </p:cNvSpPr>
          <p:nvPr>
            <p:ph type="title"/>
          </p:nvPr>
        </p:nvSpPr>
        <p:spPr>
          <a:xfrm>
            <a:off x="1981201" y="244476"/>
            <a:ext cx="8385175" cy="1431925"/>
          </a:xfrm>
        </p:spPr>
        <p:txBody>
          <a:bodyPr vert="horz" lIns="90000" tIns="46800" rIns="90000" bIns="46800" rtlCol="0" anchor="ctr">
            <a:normAutofit/>
          </a:bodyPr>
          <a:lstStyle/>
          <a:p>
            <a:pPr>
              <a:lnSpc>
                <a:spcPct val="10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a:t>Из истории…</a:t>
            </a:r>
          </a:p>
        </p:txBody>
      </p:sp>
      <p:sp>
        <p:nvSpPr>
          <p:cNvPr id="7171" name="Rectangle 2">
            <a:extLst>
              <a:ext uri="{FF2B5EF4-FFF2-40B4-BE49-F238E27FC236}">
                <a16:creationId xmlns:a16="http://schemas.microsoft.com/office/drawing/2014/main" id="{C7642D8D-28B6-4012-A3BF-CE28153B8EEB}"/>
              </a:ext>
            </a:extLst>
          </p:cNvPr>
          <p:cNvSpPr>
            <a:spLocks noGrp="1" noChangeArrowheads="1"/>
          </p:cNvSpPr>
          <p:nvPr>
            <p:ph type="body" idx="1"/>
          </p:nvPr>
        </p:nvSpPr>
        <p:spPr>
          <a:xfrm>
            <a:off x="1703389" y="1143002"/>
            <a:ext cx="4586287" cy="5353492"/>
          </a:xfrm>
        </p:spPr>
        <p:txBody>
          <a:bodyPr vert="horz" lIns="90000" tIns="46800" rIns="90000" bIns="46800" rtlCol="0">
            <a:normAutofit lnSpcReduction="10000"/>
          </a:bodyPr>
          <a:lstStyle/>
          <a:p>
            <a:pPr marL="431800" indent="-323850">
              <a:lnSpc>
                <a:spcPct val="80000"/>
              </a:lnSpc>
              <a:spcBef>
                <a:spcPts val="600"/>
              </a:spcBef>
              <a:buClr>
                <a:srgbClr val="0E594D"/>
              </a:buClr>
              <a:buSzPct val="45000"/>
              <a:buFont typeface="Wingdings" panose="05000000000000000000" pitchFamily="2" charset="2"/>
              <a:buChar char=""/>
              <a:tabLst>
                <a:tab pos="723900" algn="l"/>
                <a:tab pos="1447800" algn="l"/>
                <a:tab pos="2171700" algn="l"/>
                <a:tab pos="2895600" algn="l"/>
                <a:tab pos="3619500" algn="l"/>
                <a:tab pos="4343400" algn="l"/>
              </a:tabLst>
            </a:pPr>
            <a:r>
              <a:rPr lang="ru-RU" altLang="ru-RU" sz="2400" b="1" dirty="0">
                <a:latin typeface="Times New Roman" panose="02020603050405020304" pitchFamily="18" charset="0"/>
              </a:rPr>
              <a:t>Евгеника</a:t>
            </a:r>
            <a:r>
              <a:rPr lang="ru-RU" altLang="ru-RU" sz="2400" dirty="0">
                <a:latin typeface="Times New Roman" panose="02020603050405020304" pitchFamily="18" charset="0"/>
              </a:rPr>
              <a:t> -термин, созданный </a:t>
            </a:r>
            <a:r>
              <a:rPr lang="ru-RU" altLang="ru-RU" sz="2400" u="sng" dirty="0">
                <a:latin typeface="Times New Roman" panose="02020603050405020304" pitchFamily="18" charset="0"/>
                <a:hlinkClick r:id="rId3"/>
              </a:rPr>
              <a:t>Фрэнсисом </a:t>
            </a:r>
            <a:r>
              <a:rPr lang="ru-RU" altLang="ru-RU" sz="2400" u="sng" dirty="0" err="1">
                <a:latin typeface="Times New Roman" panose="02020603050405020304" pitchFamily="18" charset="0"/>
                <a:hlinkClick r:id="rId3"/>
              </a:rPr>
              <a:t>Гальтоном</a:t>
            </a:r>
            <a:r>
              <a:rPr lang="ru-RU" altLang="ru-RU" sz="2400" u="sng" dirty="0">
                <a:latin typeface="Times New Roman" panose="02020603050405020304" pitchFamily="18" charset="0"/>
              </a:rPr>
              <a:t> </a:t>
            </a:r>
            <a:r>
              <a:rPr lang="ru-RU" altLang="ru-RU" sz="2400" dirty="0">
                <a:latin typeface="Times New Roman" panose="02020603050405020304" pitchFamily="18" charset="0"/>
              </a:rPr>
              <a:t>в 1883 (от греч. </a:t>
            </a:r>
            <a:r>
              <a:rPr lang="ru-RU" altLang="ru-RU" sz="2400" dirty="0" err="1">
                <a:latin typeface="Times New Roman" panose="02020603050405020304" pitchFamily="18" charset="0"/>
              </a:rPr>
              <a:t>Eugenés</a:t>
            </a:r>
            <a:r>
              <a:rPr lang="ru-RU" altLang="ru-RU" sz="2400" dirty="0">
                <a:latin typeface="Times New Roman" panose="02020603050405020304" pitchFamily="18" charset="0"/>
              </a:rPr>
              <a:t> – «породистый») для обозначения научной и практической деятельности по выведению улучшенных сортов культурных растений и пород домашних животных, а также по охране и улучшению наследственности человека. Со временем слово «евгеника» стало применяться именно в последнем смысле.</a:t>
            </a:r>
          </a:p>
          <a:p>
            <a:pPr marL="431800" indent="-323850">
              <a:lnSpc>
                <a:spcPct val="80000"/>
              </a:lnSpc>
              <a:spcBef>
                <a:spcPts val="600"/>
              </a:spcBef>
              <a:buClr>
                <a:srgbClr val="0E594D"/>
              </a:buClr>
              <a:buSzPct val="45000"/>
              <a:buFont typeface="Wingdings" panose="05000000000000000000" pitchFamily="2" charset="2"/>
              <a:buChar char=""/>
              <a:tabLst>
                <a:tab pos="723900" algn="l"/>
                <a:tab pos="1447800" algn="l"/>
                <a:tab pos="2171700" algn="l"/>
                <a:tab pos="2895600" algn="l"/>
                <a:tab pos="3619500" algn="l"/>
                <a:tab pos="4343400" algn="l"/>
              </a:tabLst>
            </a:pPr>
            <a:r>
              <a:rPr lang="ru-RU" altLang="ru-RU" sz="2400" dirty="0">
                <a:latin typeface="Times New Roman" panose="02020603050405020304" pitchFamily="18" charset="0"/>
              </a:rPr>
              <a:t> </a:t>
            </a:r>
            <a:r>
              <a:rPr lang="ru-RU" altLang="ru-RU" sz="2400" dirty="0" err="1">
                <a:latin typeface="Times New Roman" panose="02020603050405020304" pitchFamily="18" charset="0"/>
              </a:rPr>
              <a:t>Келликотт</a:t>
            </a:r>
            <a:r>
              <a:rPr lang="ru-RU" altLang="ru-RU" sz="2400" dirty="0">
                <a:latin typeface="Times New Roman" panose="02020603050405020304" pitchFamily="18" charset="0"/>
              </a:rPr>
              <a:t> определил евгенику как «социальное управление эволюцией</a:t>
            </a:r>
            <a:r>
              <a:rPr lang="ru-RU" altLang="ru-RU" sz="2400" dirty="0">
                <a:solidFill>
                  <a:srgbClr val="FFFFFF"/>
                </a:solidFill>
                <a:latin typeface="Times New Roman" panose="02020603050405020304" pitchFamily="18" charset="0"/>
              </a:rPr>
              <a:t> </a:t>
            </a:r>
            <a:r>
              <a:rPr lang="ru-RU" altLang="ru-RU" sz="2400" dirty="0">
                <a:latin typeface="Times New Roman" panose="02020603050405020304" pitchFamily="18" charset="0"/>
              </a:rPr>
              <a:t>человека». </a:t>
            </a:r>
          </a:p>
        </p:txBody>
      </p:sp>
      <p:pic>
        <p:nvPicPr>
          <p:cNvPr id="7172" name="Picture 3">
            <a:extLst>
              <a:ext uri="{FF2B5EF4-FFF2-40B4-BE49-F238E27FC236}">
                <a16:creationId xmlns:a16="http://schemas.microsoft.com/office/drawing/2014/main" id="{CE5F7399-C357-4846-8962-32BE12AD0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1341438"/>
            <a:ext cx="37719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2574784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4846E897-9FDD-4FD9-A624-A159B5219352}"/>
              </a:ext>
            </a:extLst>
          </p:cNvPr>
          <p:cNvSpPr>
            <a:spLocks noGrp="1" noChangeArrowheads="1"/>
          </p:cNvSpPr>
          <p:nvPr>
            <p:ph type="body"/>
          </p:nvPr>
        </p:nvSpPr>
        <p:spPr>
          <a:xfrm>
            <a:off x="1703388" y="1196976"/>
            <a:ext cx="8964612" cy="5472113"/>
          </a:xfrm>
        </p:spPr>
        <p:txBody>
          <a:bodyPr vert="horz" lIns="90000" tIns="46800" rIns="90000" bIns="46800" rtlCol="0" anchor="t">
            <a:normAutofit/>
          </a:bodyPr>
          <a:lstStyle/>
          <a:p>
            <a:pPr marL="342900" indent="-341313">
              <a:lnSpc>
                <a:spcPct val="80000"/>
              </a:lnSpc>
              <a:spcBef>
                <a:spcPts val="5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2000">
                <a:solidFill>
                  <a:srgbClr val="000000"/>
                </a:solidFill>
              </a:rPr>
              <a:t>Социальное управление эволюцией человека – идея не новая. Многие народы практиковали детоубийство, чтобы избавить общество от страдающих уродством или ущербных индивидов и предотвратить увеличение их численности. </a:t>
            </a:r>
          </a:p>
          <a:p>
            <a:pPr marL="342900" indent="-341313">
              <a:lnSpc>
                <a:spcPct val="80000"/>
              </a:lnSpc>
              <a:spcBef>
                <a:spcPts val="5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2000">
                <a:solidFill>
                  <a:srgbClr val="000000"/>
                </a:solidFill>
              </a:rPr>
              <a:t>Этим отличались древние спартанцы, которые для сохранения господства над илотами (крепостными) применяли многие из вполне современных евгенических мер. Так, для членов господствующего класса эмиграция была ограничена, браки и рождаемость поощрялись государством, а холостяки облагались специальным налогом. </a:t>
            </a:r>
          </a:p>
          <a:p>
            <a:pPr marL="342900" indent="-341313">
              <a:lnSpc>
                <a:spcPct val="80000"/>
              </a:lnSpc>
              <a:spcBef>
                <a:spcPts val="5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sz="2000">
                <a:solidFill>
                  <a:srgbClr val="000000"/>
                </a:solidFill>
              </a:rPr>
              <a:t>Хорошо известны предложения Платона по евгеническому устройству общества. Он считал, что не следует растить детей с дефектами или рожденных от неполноценных родителей. Хроническим инвалидам и жертвам собственных пороков должно быть отказано в медицинской помощи, а моральных выродков следует казнить. С другой стороны, для улучшения «породы» необходимо поощрять временные союзы избранных мужчин и женщин, чтобы они оставляли высококачественное потомство. </a:t>
            </a:r>
          </a:p>
        </p:txBody>
      </p:sp>
      <p:sp>
        <p:nvSpPr>
          <p:cNvPr id="8194" name="Rectangle 2">
            <a:extLst>
              <a:ext uri="{FF2B5EF4-FFF2-40B4-BE49-F238E27FC236}">
                <a16:creationId xmlns:a16="http://schemas.microsoft.com/office/drawing/2014/main" id="{65FD2BBD-7CE8-4733-BC72-8C5473C666A2}"/>
              </a:ext>
            </a:extLst>
          </p:cNvPr>
          <p:cNvSpPr>
            <a:spLocks noGrp="1" noChangeArrowheads="1"/>
          </p:cNvSpPr>
          <p:nvPr>
            <p:ph type="title" idx="1"/>
          </p:nvPr>
        </p:nvSpPr>
        <p:spPr>
          <a:xfrm>
            <a:off x="1919289" y="1"/>
            <a:ext cx="8385175" cy="836613"/>
          </a:xfrm>
        </p:spPr>
        <p:txBody>
          <a:bodyPr vert="horz" lIns="90000" tIns="46800" rIns="90000" bIns="46800" rtlCol="0" anchor="ctr">
            <a:normAutofit/>
          </a:bodyPr>
          <a:lstStyle/>
          <a:p>
            <a:pPr marL="0" indent="0" algn="ctr">
              <a:lnSpc>
                <a:spcPct val="100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ru-RU" sz="3400" b="1">
                <a:solidFill>
                  <a:srgbClr val="333333"/>
                </a:solidFill>
              </a:rPr>
              <a:t>Из истории…</a:t>
            </a:r>
          </a:p>
        </p:txBody>
      </p:sp>
    </p:spTree>
    <p:extLst>
      <p:ext uri="{BB962C8B-B14F-4D97-AF65-F5344CB8AC3E}">
        <p14:creationId xmlns:p14="http://schemas.microsoft.com/office/powerpoint/2010/main" val="6241465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3B39D083-BBC5-4323-8753-71C9E2F67526}"/>
              </a:ext>
            </a:extLst>
          </p:cNvPr>
          <p:cNvSpPr>
            <a:spLocks noGrp="1" noChangeArrowheads="1"/>
          </p:cNvSpPr>
          <p:nvPr>
            <p:ph type="title"/>
          </p:nvPr>
        </p:nvSpPr>
        <p:spPr>
          <a:xfrm>
            <a:off x="5767739" y="494368"/>
            <a:ext cx="3536248" cy="1337989"/>
          </a:xfrm>
        </p:spPr>
        <p:txBody>
          <a:bodyPr vert="horz" lIns="90000" tIns="46800" rIns="90000" bIns="46800" rtlCol="0" anchor="ctr">
            <a:normAutofit fontScale="90000"/>
          </a:bodyPr>
          <a:lstStyle/>
          <a:p>
            <a:pPr>
              <a:lnSpc>
                <a:spcPct val="10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dirty="0"/>
              <a:t>            Евгеника?</a:t>
            </a:r>
          </a:p>
        </p:txBody>
      </p:sp>
      <p:sp>
        <p:nvSpPr>
          <p:cNvPr id="11267" name="Rectangle 2">
            <a:extLst>
              <a:ext uri="{FF2B5EF4-FFF2-40B4-BE49-F238E27FC236}">
                <a16:creationId xmlns:a16="http://schemas.microsoft.com/office/drawing/2014/main" id="{F5B88DC5-6BE8-477C-B96C-368CF3137687}"/>
              </a:ext>
            </a:extLst>
          </p:cNvPr>
          <p:cNvSpPr>
            <a:spLocks noGrp="1" noChangeArrowheads="1"/>
          </p:cNvSpPr>
          <p:nvPr>
            <p:ph type="body" idx="1"/>
          </p:nvPr>
        </p:nvSpPr>
        <p:spPr>
          <a:xfrm>
            <a:off x="2027238" y="2133601"/>
            <a:ext cx="8640762" cy="5114925"/>
          </a:xfrm>
        </p:spPr>
        <p:txBody>
          <a:bodyPr vert="horz" lIns="90000" tIns="46800" rIns="90000" bIns="46800" rtlCol="0">
            <a:normAutofit/>
          </a:bodyPr>
          <a:lstStyle/>
          <a:p>
            <a:pPr marL="431800" indent="-323850">
              <a:lnSpc>
                <a:spcPct val="80000"/>
              </a:lnSpc>
              <a:spcBef>
                <a:spcPts val="600"/>
              </a:spcBef>
              <a:buClr>
                <a:srgbClr val="0E594D"/>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sz="2000" dirty="0">
                <a:solidFill>
                  <a:srgbClr val="FFFFFF"/>
                </a:solidFill>
              </a:rPr>
              <a:t>- </a:t>
            </a:r>
            <a:r>
              <a:rPr lang="ru-RU" altLang="ru-RU" sz="2400" dirty="0"/>
              <a:t>«Верно ли, что евгеника - это антинаучная концепция, которую используют в политических целях разного рода реакционные элементы?» «Может быть, евгеника - это наука, важная в теоретическом и практическом отношении?»</a:t>
            </a:r>
          </a:p>
          <a:p>
            <a:pPr marL="431800" indent="-323850">
              <a:lnSpc>
                <a:spcPct val="80000"/>
              </a:lnSpc>
              <a:spcBef>
                <a:spcPts val="500"/>
              </a:spcBef>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sz="2000" dirty="0"/>
              <a:t>Такие противоречащие друг другу вопросы нередко приходится слышать от людей разного образования и профессий; чаще всего их задают врачи, учителя, преподающие биологию в средней школе, студенты, аспиранты и начинающие исследователи </a:t>
            </a:r>
            <a:r>
              <a:rPr lang="ru-RU" sz="2000" dirty="0"/>
              <a:t>биологических факультетов университетов, студенты педагогических и медицинских высших учебных заведений, а иногда и профессора -врачи и биологи. </a:t>
            </a:r>
          </a:p>
          <a:p>
            <a:pPr marL="431800" indent="-323850">
              <a:lnSpc>
                <a:spcPct val="80000"/>
              </a:lnSpc>
              <a:spcBef>
                <a:spcPts val="500"/>
              </a:spcBef>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ru-RU" altLang="ru-RU" sz="2000" dirty="0"/>
          </a:p>
        </p:txBody>
      </p:sp>
      <p:pic>
        <p:nvPicPr>
          <p:cNvPr id="11268" name="Picture 3">
            <a:extLst>
              <a:ext uri="{FF2B5EF4-FFF2-40B4-BE49-F238E27FC236}">
                <a16:creationId xmlns:a16="http://schemas.microsoft.com/office/drawing/2014/main" id="{59C5F42A-0DD5-4B50-B1D1-6D95B4D7B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333376"/>
            <a:ext cx="21590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69" name="Picture 4">
            <a:extLst>
              <a:ext uri="{FF2B5EF4-FFF2-40B4-BE49-F238E27FC236}">
                <a16:creationId xmlns:a16="http://schemas.microsoft.com/office/drawing/2014/main" id="{547B7D87-8FC2-40F0-86E2-E77B22FE6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863" y="4941888"/>
            <a:ext cx="29527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1" name="Text Box 5">
            <a:extLst>
              <a:ext uri="{FF2B5EF4-FFF2-40B4-BE49-F238E27FC236}">
                <a16:creationId xmlns:a16="http://schemas.microsoft.com/office/drawing/2014/main" id="{CB9C6FCF-72BA-414F-8AAC-890176D4C058}"/>
              </a:ext>
            </a:extLst>
          </p:cNvPr>
          <p:cNvSpPr txBox="1">
            <a:spLocks noChangeArrowheads="1"/>
          </p:cNvSpPr>
          <p:nvPr/>
        </p:nvSpPr>
        <p:spPr bwMode="auto">
          <a:xfrm>
            <a:off x="1992313" y="4724400"/>
            <a:ext cx="5472112" cy="340735"/>
          </a:xfrm>
          <a:prstGeom prst="rect">
            <a:avLst/>
          </a:prstGeom>
          <a:noFill/>
          <a:ln w="9525" cap="flat">
            <a:noFill/>
            <a:round/>
            <a:headEnd/>
            <a:tailEnd/>
          </a:ln>
          <a:effectLst/>
        </p:spPr>
        <p:txBody>
          <a:bodyPr lIns="90000" tIns="46800" rIns="90000" bIns="46800">
            <a:spAutoFit/>
          </a:bodyPr>
          <a:lstStyle/>
          <a:p>
            <a:pPr>
              <a:lnSpc>
                <a:spcPct val="80000"/>
              </a:lnSpc>
              <a:spcBef>
                <a:spcPts val="5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000" dirty="0">
                <a:solidFill>
                  <a:srgbClr val="FFFFFF"/>
                </a:solidFill>
                <a:effectLst>
                  <a:outerShdw blurRad="38100" dist="38100" dir="2700000" algn="tl">
                    <a:srgbClr val="000000"/>
                  </a:outerShdw>
                </a:effectLst>
                <a:latin typeface="Arial" charset="0"/>
                <a:ea typeface="Microsoft YaHei" charset="0"/>
                <a:cs typeface="Microsoft YaHei" charset="0"/>
              </a:rPr>
              <a:t> </a:t>
            </a:r>
            <a:endParaRPr lang="ru-RU" sz="2000" dirty="0">
              <a:solidFill>
                <a:srgbClr val="000000"/>
              </a:solidFill>
              <a:effectLst>
                <a:outerShdw blurRad="38100" dist="38100" dir="2700000" algn="tl">
                  <a:srgbClr val="FFFFFF"/>
                </a:outerShdw>
              </a:effectLst>
              <a:latin typeface="Arial" charset="0"/>
              <a:ea typeface="Microsoft YaHei" charset="0"/>
              <a:cs typeface="Microsoft YaHei" charset="0"/>
            </a:endParaRPr>
          </a:p>
        </p:txBody>
      </p:sp>
    </p:spTree>
    <p:extLst>
      <p:ext uri="{BB962C8B-B14F-4D97-AF65-F5344CB8AC3E}">
        <p14:creationId xmlns:p14="http://schemas.microsoft.com/office/powerpoint/2010/main" val="18283732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E50ABE74-1ACE-43AD-A220-46935B6D42F9}"/>
              </a:ext>
            </a:extLst>
          </p:cNvPr>
          <p:cNvSpPr>
            <a:spLocks noGrp="1" noChangeArrowheads="1"/>
          </p:cNvSpPr>
          <p:nvPr>
            <p:ph type="title"/>
          </p:nvPr>
        </p:nvSpPr>
        <p:spPr>
          <a:xfrm>
            <a:off x="1715866" y="566589"/>
            <a:ext cx="8385175" cy="1196976"/>
          </a:xfrm>
        </p:spPr>
        <p:txBody>
          <a:bodyPr vert="horz" lIns="90000" tIns="46800" rIns="90000" bIns="46800" rtlCol="0" anchor="ctr">
            <a:normAutofit/>
          </a:bodyPr>
          <a:lstStyle/>
          <a:p>
            <a:pPr algn="ctr">
              <a:lnSpc>
                <a:spcPct val="10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dirty="0"/>
              <a:t>Развитие евгеники</a:t>
            </a:r>
          </a:p>
        </p:txBody>
      </p:sp>
      <p:sp>
        <p:nvSpPr>
          <p:cNvPr id="13315" name="Rectangle 2">
            <a:extLst>
              <a:ext uri="{FF2B5EF4-FFF2-40B4-BE49-F238E27FC236}">
                <a16:creationId xmlns:a16="http://schemas.microsoft.com/office/drawing/2014/main" id="{2C44487B-F2EF-46A5-953B-9333A04BD276}"/>
              </a:ext>
            </a:extLst>
          </p:cNvPr>
          <p:cNvSpPr>
            <a:spLocks noGrp="1" noChangeArrowheads="1"/>
          </p:cNvSpPr>
          <p:nvPr>
            <p:ph type="body" idx="1"/>
          </p:nvPr>
        </p:nvSpPr>
        <p:spPr>
          <a:xfrm>
            <a:off x="1715866" y="1878606"/>
            <a:ext cx="8007350" cy="4756112"/>
          </a:xfrm>
        </p:spPr>
        <p:txBody>
          <a:bodyPr vert="horz" lIns="90000" tIns="46800" rIns="90000" bIns="46800" rtlCol="0">
            <a:normAutofit lnSpcReduction="10000"/>
          </a:bodyPr>
          <a:lstStyle/>
          <a:p>
            <a:pPr marL="431800" indent="-323850">
              <a:lnSpc>
                <a:spcPct val="80000"/>
              </a:lnSpc>
              <a:spcBef>
                <a:spcPts val="450"/>
              </a:spcBef>
              <a:buClr>
                <a:srgbClr val="0E594D"/>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sz="1800" dirty="0"/>
              <a:t>В 1920 году в Москве в Институте экспериментальной биологии, возглавляемом Н.К. Кольцовым, был открыт отдел евгеники и организовано Русское евгеническое общество, председателем которого тоже был Н.К. Кольцов; он же был главным редактором выпускаемого этим обществом Русского евгенического журнала. В деятельности общества принимали активное участие выдающиеся генетики А.С. Серебровский и Ю.А. Филипченко, антрополог В.В. </a:t>
            </a:r>
            <a:r>
              <a:rPr lang="ru-RU" altLang="ru-RU" sz="1800" dirty="0" err="1"/>
              <a:t>Бунак</a:t>
            </a:r>
            <a:r>
              <a:rPr lang="ru-RU" altLang="ru-RU" sz="1800" dirty="0"/>
              <a:t>, видные врачи А.Н. Абрикосов, Г.И. Россолимо, Д.Д. Плетнев, народный комиссар здравоохранения Н.А. Семашко. </a:t>
            </a:r>
          </a:p>
          <a:p>
            <a:pPr marL="431800" indent="-323850">
              <a:lnSpc>
                <a:spcPct val="80000"/>
              </a:lnSpc>
              <a:spcBef>
                <a:spcPts val="450"/>
              </a:spcBef>
              <a:buClr>
                <a:srgbClr val="0E594D"/>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sz="1800" dirty="0"/>
              <a:t>В тот же период были организованы евгенические лаборатории и евгенические общества в ряде западно-европейских государств и США, учрежден Международный евгенический комитет, в который вошли представители 15 стран (от СССР в нем участвовал Н. К. Кольцов). </a:t>
            </a:r>
          </a:p>
          <a:p>
            <a:pPr marL="431800" indent="-323850">
              <a:lnSpc>
                <a:spcPct val="80000"/>
              </a:lnSpc>
              <a:spcBef>
                <a:spcPts val="450"/>
              </a:spcBef>
              <a:buClr>
                <a:srgbClr val="0E594D"/>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sz="1800" dirty="0"/>
              <a:t>В ту пору деятельность евгенических опорных пунктов в Советском Союзе была направлена, главным образом, на получение сведений о наследственности человека путем собирания родословных выдающихся писателей, артистов, ученых. Предполагалось, что изучение их предков и потомков позволит пролить свет на наследственную передачу способностей и талантов. В итоге Н.К. Кольцов пришел к такому выводу: «</a:t>
            </a:r>
            <a:r>
              <a:rPr lang="ru-RU" altLang="ru-RU" sz="1800" i="1" dirty="0"/>
              <a:t>Рассмотренные нами генеалогии выдвиженцев ярко характеризуют богатство русской народной массы ценными генами</a:t>
            </a:r>
            <a:r>
              <a:rPr lang="ru-RU" altLang="ru-RU" sz="1800" dirty="0"/>
              <a:t>». </a:t>
            </a:r>
          </a:p>
        </p:txBody>
      </p:sp>
    </p:spTree>
    <p:extLst>
      <p:ext uri="{BB962C8B-B14F-4D97-AF65-F5344CB8AC3E}">
        <p14:creationId xmlns:p14="http://schemas.microsoft.com/office/powerpoint/2010/main" val="20330784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2726374F-D4E7-41B7-995B-73055754C64E}"/>
              </a:ext>
            </a:extLst>
          </p:cNvPr>
          <p:cNvSpPr>
            <a:spLocks noGrp="1" noChangeArrowheads="1"/>
          </p:cNvSpPr>
          <p:nvPr>
            <p:ph type="title"/>
          </p:nvPr>
        </p:nvSpPr>
        <p:spPr>
          <a:xfrm>
            <a:off x="1981201" y="180753"/>
            <a:ext cx="8385175" cy="655861"/>
          </a:xfrm>
        </p:spPr>
        <p:txBody>
          <a:bodyPr vert="horz" lIns="90000" tIns="46800" rIns="90000" bIns="46800" rtlCol="0" anchor="ctr">
            <a:normAutofit fontScale="90000"/>
          </a:bodyPr>
          <a:lstStyle/>
          <a:p>
            <a:pPr algn="ctr">
              <a:lnSpc>
                <a:spcPct val="10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dirty="0"/>
              <a:t>Лженаучные концепции</a:t>
            </a:r>
          </a:p>
        </p:txBody>
      </p:sp>
      <p:sp>
        <p:nvSpPr>
          <p:cNvPr id="15363" name="Rectangle 2">
            <a:extLst>
              <a:ext uri="{FF2B5EF4-FFF2-40B4-BE49-F238E27FC236}">
                <a16:creationId xmlns:a16="http://schemas.microsoft.com/office/drawing/2014/main" id="{28F7DF36-B73E-4AD4-958B-E0E2B0287949}"/>
              </a:ext>
            </a:extLst>
          </p:cNvPr>
          <p:cNvSpPr>
            <a:spLocks noGrp="1" noChangeArrowheads="1"/>
          </p:cNvSpPr>
          <p:nvPr>
            <p:ph type="body" idx="1"/>
          </p:nvPr>
        </p:nvSpPr>
        <p:spPr>
          <a:xfrm>
            <a:off x="1640714" y="1113694"/>
            <a:ext cx="8367713" cy="5201762"/>
          </a:xfrm>
        </p:spPr>
        <p:txBody>
          <a:bodyPr vert="horz" lIns="90000" tIns="46800" rIns="90000" bIns="46800" rtlCol="0">
            <a:normAutofit/>
          </a:bodyPr>
          <a:lstStyle/>
          <a:p>
            <a:pPr marL="431800" indent="-323850">
              <a:lnSpc>
                <a:spcPct val="80000"/>
              </a:lnSpc>
              <a:spcBef>
                <a:spcPts val="500"/>
              </a:spcBef>
              <a:buClr>
                <a:srgbClr val="0E594D"/>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sz="2000" dirty="0"/>
              <a:t>Для создания благоприятного общественного мнения в «классическую» </a:t>
            </a:r>
            <a:r>
              <a:rPr lang="ru-RU" altLang="ru-RU" sz="2000" dirty="0" err="1"/>
              <a:t>гальтоновскую</a:t>
            </a:r>
            <a:r>
              <a:rPr lang="ru-RU" altLang="ru-RU" sz="2000" dirty="0"/>
              <a:t> евгенику были встроены две лженаучные концепции:</a:t>
            </a:r>
          </a:p>
          <a:p>
            <a:pPr marL="431800" indent="-323850">
              <a:lnSpc>
                <a:spcPct val="80000"/>
              </a:lnSpc>
              <a:spcBef>
                <a:spcPts val="500"/>
              </a:spcBef>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sz="2000" dirty="0"/>
              <a:t>      1. утверждалось, будто бы наукой доказано, что среди многих рас, образующих человечество, существуют очень значительные различия не только во внешнем облике, но и во врожденных умственных и нравственных качествах. Совершенно бездоказательно считалось, что есть от природы высоко одаренные расы, из которых наиболее ценна по своим наследственным свойствам североевропейская («арийская») раса, представленная преимущественно германцами и англосаксами. Эта концепция совершенно антинаучна. История различных рас и объективные современные исследования показывают на многочисленных примерах, что во всех расах появляются выдающиеся по своим способностям личности, и число таких личностей возрастает по мере улучшения условий жизни данной расы. </a:t>
            </a:r>
          </a:p>
          <a:p>
            <a:pPr marL="431800" indent="-323850">
              <a:lnSpc>
                <a:spcPct val="80000"/>
              </a:lnSpc>
              <a:spcBef>
                <a:spcPts val="500"/>
              </a:spcBef>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sz="2000" dirty="0"/>
              <a:t>    2. Вторая псевдонаучная концепция, безо всякого основания включаемая в евгенику как якобы научно доказанная, сводилась к следующему: уровень умственного развития, образ жизни и мышления, привычки и нормы поведения непосредственно не передаются по наследству от родителей потомкам. </a:t>
            </a:r>
          </a:p>
          <a:p>
            <a:pPr marL="431800" indent="-323850">
              <a:lnSpc>
                <a:spcPct val="80000"/>
              </a:lnSpc>
              <a:spcBef>
                <a:spcPts val="500"/>
              </a:spcBef>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ru-RU" altLang="ru-RU" sz="2000" dirty="0"/>
          </a:p>
          <a:p>
            <a:pPr marL="431800" indent="-323850">
              <a:lnSpc>
                <a:spcPct val="80000"/>
              </a:lnSpc>
              <a:spcBef>
                <a:spcPts val="500"/>
              </a:spcBef>
              <a:buClr>
                <a:srgbClr val="0E594D"/>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ru-RU" altLang="ru-RU" sz="2000" dirty="0"/>
          </a:p>
        </p:txBody>
      </p:sp>
    </p:spTree>
    <p:extLst>
      <p:ext uri="{BB962C8B-B14F-4D97-AF65-F5344CB8AC3E}">
        <p14:creationId xmlns:p14="http://schemas.microsoft.com/office/powerpoint/2010/main" val="8798334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19937" y="457200"/>
            <a:ext cx="9114639" cy="2030819"/>
          </a:xfrm>
        </p:spPr>
        <p:txBody>
          <a:bodyPr>
            <a:normAutofit lnSpcReduction="10000"/>
          </a:bodyPr>
          <a:lstStyle/>
          <a:p>
            <a:pPr marL="0" indent="0">
              <a:buNone/>
            </a:pPr>
            <a:r>
              <a:rPr lang="ru-RU" sz="3600" b="1" dirty="0" err="1"/>
              <a:t>Психогенетика</a:t>
            </a:r>
            <a:r>
              <a:rPr lang="ru-RU" sz="3600" dirty="0"/>
              <a:t> - это наука, изучающая роль наследственности и среды в формировании психических и психофизиологических свойств человека.</a:t>
            </a:r>
          </a:p>
          <a:p>
            <a:endParaRPr lang="ru-RU" dirty="0"/>
          </a:p>
        </p:txBody>
      </p:sp>
      <p:pic>
        <p:nvPicPr>
          <p:cNvPr id="26626" name="Picture 2" descr="https://im0-tub-ru.yandex.net/i?id=0376e6b24758673486ffd32dab65a381-l&amp;n=13"/>
          <p:cNvPicPr>
            <a:picLocks noChangeAspect="1" noChangeArrowheads="1"/>
          </p:cNvPicPr>
          <p:nvPr/>
        </p:nvPicPr>
        <p:blipFill>
          <a:blip r:embed="rId2" cstate="print"/>
          <a:srcRect/>
          <a:stretch>
            <a:fillRect/>
          </a:stretch>
        </p:blipFill>
        <p:spPr bwMode="auto">
          <a:xfrm>
            <a:off x="5748574" y="2354580"/>
            <a:ext cx="5497962" cy="424960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432E25FA-BB02-40D8-B79B-3A22BF716746}"/>
              </a:ext>
            </a:extLst>
          </p:cNvPr>
          <p:cNvSpPr>
            <a:spLocks noGrp="1" noChangeArrowheads="1"/>
          </p:cNvSpPr>
          <p:nvPr>
            <p:ph type="body"/>
          </p:nvPr>
        </p:nvSpPr>
        <p:spPr>
          <a:xfrm>
            <a:off x="1703388" y="260350"/>
            <a:ext cx="8666162" cy="6337300"/>
          </a:xfrm>
        </p:spPr>
        <p:txBody>
          <a:bodyPr vert="horz" lIns="90000" tIns="46800" rIns="90000" bIns="46800" rtlCol="0" anchor="t">
            <a:normAutofit/>
          </a:bodyPr>
          <a:lstStyle/>
          <a:p>
            <a:pPr marL="431800" indent="-323850">
              <a:lnSpc>
                <a:spcPct val="100000"/>
              </a:lnSpc>
              <a:spcBef>
                <a:spcPts val="800"/>
              </a:spcBef>
              <a:buClr>
                <a:srgbClr val="0E594D"/>
              </a:buClr>
              <a:buSzPct val="45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ru-RU" sz="2900" dirty="0">
              <a:solidFill>
                <a:srgbClr val="000000"/>
              </a:solidFill>
            </a:endParaRPr>
          </a:p>
          <a:p>
            <a:pPr marL="431800" indent="-323850">
              <a:lnSpc>
                <a:spcPct val="100000"/>
              </a:lnSpc>
              <a:spcBef>
                <a:spcPts val="800"/>
              </a:spcBef>
              <a:buClr>
                <a:srgbClr val="0E594D"/>
              </a:buClr>
              <a:buSzPct val="45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ru-RU" sz="2900" dirty="0">
              <a:solidFill>
                <a:srgbClr val="000000"/>
              </a:solidFill>
            </a:endParaRPr>
          </a:p>
          <a:p>
            <a:pPr marL="431800" indent="-323850">
              <a:lnSpc>
                <a:spcPct val="10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ru-RU" sz="2900" dirty="0">
                <a:solidFill>
                  <a:srgbClr val="000000"/>
                </a:solidFill>
              </a:rPr>
              <a:t>С самого начала существования евгеники в ней обсуждались два рода действий, могущих способствовать улучшению наследственных качеств расы или населения страны:</a:t>
            </a:r>
          </a:p>
          <a:p>
            <a:pPr marL="431800" indent="-323850">
              <a:lnSpc>
                <a:spcPct val="10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ru-RU" sz="2900" dirty="0">
                <a:solidFill>
                  <a:srgbClr val="000000"/>
                </a:solidFill>
              </a:rPr>
              <a:t>   1.запретительные («негативная евгеника»);</a:t>
            </a:r>
          </a:p>
          <a:p>
            <a:pPr marL="431800" indent="-323850">
              <a:lnSpc>
                <a:spcPct val="100000"/>
              </a:lnSpc>
              <a:spcBef>
                <a:spcPts val="8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ru-RU" sz="2900" dirty="0">
                <a:solidFill>
                  <a:srgbClr val="000000"/>
                </a:solidFill>
              </a:rPr>
              <a:t>   2.поощрительные («положительная евгеника») . </a:t>
            </a:r>
          </a:p>
        </p:txBody>
      </p:sp>
      <p:sp>
        <p:nvSpPr>
          <p:cNvPr id="12290" name="Rectangle 2">
            <a:extLst>
              <a:ext uri="{FF2B5EF4-FFF2-40B4-BE49-F238E27FC236}">
                <a16:creationId xmlns:a16="http://schemas.microsoft.com/office/drawing/2014/main" id="{F9D833C2-4E19-42A5-9688-13CC2B2F8AE9}"/>
              </a:ext>
            </a:extLst>
          </p:cNvPr>
          <p:cNvSpPr>
            <a:spLocks noGrp="1" noChangeArrowheads="1"/>
          </p:cNvSpPr>
          <p:nvPr>
            <p:ph type="title" idx="1"/>
          </p:nvPr>
        </p:nvSpPr>
        <p:spPr>
          <a:xfrm>
            <a:off x="1981201" y="244476"/>
            <a:ext cx="8385175" cy="1431925"/>
          </a:xfrm>
        </p:spPr>
        <p:txBody>
          <a:bodyPr vert="horz" lIns="90000" tIns="46800" rIns="90000" bIns="46800" rtlCol="0" anchor="ctr">
            <a:normAutofit/>
          </a:bodyPr>
          <a:lstStyle/>
          <a:p>
            <a:pPr marL="0" indent="0" algn="ctr">
              <a:lnSpc>
                <a:spcPct val="100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ru-RU" sz="3400" b="1" dirty="0">
                <a:solidFill>
                  <a:srgbClr val="333333"/>
                </a:solidFill>
              </a:rPr>
              <a:t>Два вида евгеники</a:t>
            </a:r>
          </a:p>
        </p:txBody>
      </p:sp>
    </p:spTree>
    <p:extLst>
      <p:ext uri="{BB962C8B-B14F-4D97-AF65-F5344CB8AC3E}">
        <p14:creationId xmlns:p14="http://schemas.microsoft.com/office/powerpoint/2010/main" val="2172245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9F7310D2-4F7A-4C16-A6E4-05CF6662396F}"/>
              </a:ext>
            </a:extLst>
          </p:cNvPr>
          <p:cNvSpPr>
            <a:spLocks noGrp="1" noChangeArrowheads="1"/>
          </p:cNvSpPr>
          <p:nvPr>
            <p:ph type="title"/>
          </p:nvPr>
        </p:nvSpPr>
        <p:spPr>
          <a:xfrm>
            <a:off x="1903412" y="273843"/>
            <a:ext cx="8385175" cy="836613"/>
          </a:xfrm>
        </p:spPr>
        <p:txBody>
          <a:bodyPr vert="horz" lIns="90000" tIns="46800" rIns="90000" bIns="46800" rtlCol="0" anchor="ctr">
            <a:normAutofit/>
          </a:bodyPr>
          <a:lstStyle/>
          <a:p>
            <a:pPr algn="ctr">
              <a:lnSpc>
                <a:spcPct val="10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sz="4000" dirty="0"/>
              <a:t>«Негативная» евгеника</a:t>
            </a:r>
          </a:p>
        </p:txBody>
      </p:sp>
      <p:sp>
        <p:nvSpPr>
          <p:cNvPr id="19459" name="Rectangle 2">
            <a:extLst>
              <a:ext uri="{FF2B5EF4-FFF2-40B4-BE49-F238E27FC236}">
                <a16:creationId xmlns:a16="http://schemas.microsoft.com/office/drawing/2014/main" id="{8069135A-4C53-4483-B88A-07B012C5160F}"/>
              </a:ext>
            </a:extLst>
          </p:cNvPr>
          <p:cNvSpPr>
            <a:spLocks noGrp="1" noChangeArrowheads="1"/>
          </p:cNvSpPr>
          <p:nvPr>
            <p:ph type="body" idx="1"/>
          </p:nvPr>
        </p:nvSpPr>
        <p:spPr>
          <a:xfrm>
            <a:off x="1524001" y="692150"/>
            <a:ext cx="5724525" cy="5477002"/>
          </a:xfrm>
        </p:spPr>
        <p:txBody>
          <a:bodyPr vert="horz" lIns="90000" tIns="46800" rIns="90000" bIns="46800" rtlCol="0">
            <a:normAutofit lnSpcReduction="10000"/>
          </a:bodyPr>
          <a:lstStyle/>
          <a:p>
            <a:pPr marL="431800" indent="-323850">
              <a:lnSpc>
                <a:spcPct val="80000"/>
              </a:lnSpc>
              <a:spcBef>
                <a:spcPts val="225"/>
              </a:spcBef>
              <a:buClr>
                <a:srgbClr val="0E594D"/>
              </a:buClr>
              <a:buSzPct val="45000"/>
              <a:buNone/>
              <a:tabLst>
                <a:tab pos="723900" algn="l"/>
                <a:tab pos="1447800" algn="l"/>
                <a:tab pos="2171700" algn="l"/>
                <a:tab pos="2895600" algn="l"/>
                <a:tab pos="3619500" algn="l"/>
                <a:tab pos="4343400" algn="l"/>
                <a:tab pos="5067300" algn="l"/>
              </a:tabLst>
            </a:pPr>
            <a:endParaRPr lang="ru-RU" altLang="ru-RU" sz="900" dirty="0">
              <a:solidFill>
                <a:srgbClr val="FFFFFF"/>
              </a:solidFill>
            </a:endParaRPr>
          </a:p>
          <a:p>
            <a:pPr marL="431800" indent="-323850">
              <a:lnSpc>
                <a:spcPct val="80000"/>
              </a:lnSpc>
              <a:spcBef>
                <a:spcPts val="300"/>
              </a:spcBef>
              <a:buClr>
                <a:srgbClr val="0E594D"/>
              </a:buClr>
              <a:buSzPct val="45000"/>
              <a:buNone/>
              <a:tabLst>
                <a:tab pos="723900" algn="l"/>
                <a:tab pos="1447800" algn="l"/>
                <a:tab pos="2171700" algn="l"/>
                <a:tab pos="2895600" algn="l"/>
                <a:tab pos="3619500" algn="l"/>
                <a:tab pos="4343400" algn="l"/>
                <a:tab pos="5067300" algn="l"/>
              </a:tabLst>
            </a:pPr>
            <a:endParaRPr lang="ru-RU" altLang="ru-RU" sz="1200" dirty="0">
              <a:solidFill>
                <a:srgbClr val="FFFFFF"/>
              </a:solidFill>
            </a:endParaRPr>
          </a:p>
          <a:p>
            <a:pPr marL="431800" indent="-323850">
              <a:lnSpc>
                <a:spcPct val="80000"/>
              </a:lnSpc>
              <a:buClr>
                <a:srgbClr val="FFFFFF"/>
              </a:buClr>
              <a:buNone/>
              <a:tabLst>
                <a:tab pos="723900" algn="l"/>
                <a:tab pos="1447800" algn="l"/>
                <a:tab pos="2171700" algn="l"/>
                <a:tab pos="2895600" algn="l"/>
                <a:tab pos="3619500" algn="l"/>
                <a:tab pos="4343400" algn="l"/>
                <a:tab pos="5067300" algn="l"/>
              </a:tabLst>
            </a:pPr>
            <a:endParaRPr lang="ru-RU" altLang="ru-RU" sz="900" dirty="0">
              <a:solidFill>
                <a:srgbClr val="FFFFFF"/>
              </a:solidFill>
            </a:endParaRPr>
          </a:p>
          <a:p>
            <a:pPr marL="431800" indent="-323850">
              <a:lnSpc>
                <a:spcPct val="80000"/>
              </a:lnSpc>
              <a:buClr>
                <a:srgbClr val="FFFFFF"/>
              </a:buClr>
              <a:tabLst>
                <a:tab pos="723900" algn="l"/>
                <a:tab pos="1447800" algn="l"/>
                <a:tab pos="2171700" algn="l"/>
                <a:tab pos="2895600" algn="l"/>
                <a:tab pos="3619500" algn="l"/>
                <a:tab pos="4343400" algn="l"/>
                <a:tab pos="5067300" algn="l"/>
              </a:tabLst>
            </a:pPr>
            <a:r>
              <a:rPr lang="ru-RU" altLang="ru-RU" sz="1800" dirty="0"/>
              <a:t>Целью «негативной» евгеники было – «очищение» популяций человека от вредных наследственных задатков. Причем, спекуляции на принципах, сформулированных основоположниками евгеники, дополнялись, повторим, антинаучными положениями расизма и учением о наследственной передаче приобретенных признаков.</a:t>
            </a:r>
          </a:p>
          <a:p>
            <a:pPr marL="431800" indent="-323850">
              <a:lnSpc>
                <a:spcPct val="80000"/>
              </a:lnSpc>
              <a:buClr>
                <a:srgbClr val="FFFFFF"/>
              </a:buClr>
              <a:tabLst>
                <a:tab pos="723900" algn="l"/>
                <a:tab pos="1447800" algn="l"/>
                <a:tab pos="2171700" algn="l"/>
                <a:tab pos="2895600" algn="l"/>
                <a:tab pos="3619500" algn="l"/>
                <a:tab pos="4343400" algn="l"/>
                <a:tab pos="5067300" algn="l"/>
              </a:tabLst>
            </a:pPr>
            <a:r>
              <a:rPr lang="ru-RU" altLang="ru-RU" sz="1800" dirty="0"/>
              <a:t>   Евгенические программы США и Германии включали почти исключительно мероприятия, относящиеся к «негативной евгенике»:                                                                                              - в 1937, в штате Джорджия. За время их действия в стране было насильно стерилизовано свыше 100 тыс. человек, в том числе много негров. В большинстве штатов стерилизации подлежали психически ненормальные, умственно отсталые, осужденные за половые преступления, хронические алкоголики, эпилептики, проститутки, круглые сироты, бродяги. Никаких доказательств, что стерилизуемые - носители каких-то вредных генов, не было. Это относится и к тем, кому было отказано в иммиграции. </a:t>
            </a:r>
          </a:p>
        </p:txBody>
      </p:sp>
      <p:pic>
        <p:nvPicPr>
          <p:cNvPr id="19460" name="Picture 3">
            <a:extLst>
              <a:ext uri="{FF2B5EF4-FFF2-40B4-BE49-F238E27FC236}">
                <a16:creationId xmlns:a16="http://schemas.microsoft.com/office/drawing/2014/main" id="{7C057951-9C05-4C7A-90C6-E23F16D16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1916114"/>
            <a:ext cx="30972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5836944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D875D4C5-4B01-4407-83F3-620F562BC2F4}"/>
              </a:ext>
            </a:extLst>
          </p:cNvPr>
          <p:cNvSpPr>
            <a:spLocks noGrp="1" noChangeArrowheads="1"/>
          </p:cNvSpPr>
          <p:nvPr>
            <p:ph type="title"/>
          </p:nvPr>
        </p:nvSpPr>
        <p:spPr>
          <a:xfrm>
            <a:off x="4450080" y="557914"/>
            <a:ext cx="4974336" cy="736600"/>
          </a:xfrm>
        </p:spPr>
        <p:txBody>
          <a:bodyPr vert="horz" lIns="90000" tIns="46800" rIns="90000" bIns="46800" rtlCol="0" anchor="ctr">
            <a:normAutofit/>
          </a:bodyPr>
          <a:lstStyle/>
          <a:p>
            <a:pPr>
              <a:lnSpc>
                <a:spcPct val="10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sz="4000" dirty="0"/>
              <a:t>  </a:t>
            </a:r>
            <a:r>
              <a:rPr lang="ru-RU" altLang="ru-RU" sz="3600" dirty="0"/>
              <a:t>Позитивная  евгеника</a:t>
            </a:r>
            <a:endParaRPr lang="ru-RU" altLang="ru-RU" sz="4000" dirty="0"/>
          </a:p>
        </p:txBody>
      </p:sp>
      <p:sp>
        <p:nvSpPr>
          <p:cNvPr id="21507" name="Rectangle 2">
            <a:extLst>
              <a:ext uri="{FF2B5EF4-FFF2-40B4-BE49-F238E27FC236}">
                <a16:creationId xmlns:a16="http://schemas.microsoft.com/office/drawing/2014/main" id="{FE67F4C1-C272-46FC-910C-1EC7796B2FB9}"/>
              </a:ext>
            </a:extLst>
          </p:cNvPr>
          <p:cNvSpPr>
            <a:spLocks noGrp="1" noChangeArrowheads="1"/>
          </p:cNvSpPr>
          <p:nvPr>
            <p:ph type="body" idx="1"/>
          </p:nvPr>
        </p:nvSpPr>
        <p:spPr>
          <a:xfrm>
            <a:off x="1524001" y="1700214"/>
            <a:ext cx="8964613" cy="5157787"/>
          </a:xfrm>
        </p:spPr>
        <p:txBody>
          <a:bodyPr vert="horz" lIns="90000" tIns="46800" rIns="90000" bIns="46800" rtlCol="0">
            <a:normAutofit/>
          </a:bodyPr>
          <a:lstStyle/>
          <a:p>
            <a:pPr marL="431800" indent="-323850">
              <a:lnSpc>
                <a:spcPct val="80000"/>
              </a:lnSpc>
              <a:spcBef>
                <a:spcPts val="450"/>
              </a:spcBef>
              <a:buClr>
                <a:srgbClr val="0E594D"/>
              </a:buClr>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ru-RU" altLang="ru-RU" sz="1800" dirty="0"/>
          </a:p>
          <a:p>
            <a:pPr marL="431800" indent="-323850">
              <a:lnSpc>
                <a:spcPct val="80000"/>
              </a:lnSpc>
              <a:spcBef>
                <a:spcPts val="450"/>
              </a:spcBef>
              <a:buClr>
                <a:srgbClr val="0E594D"/>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ltLang="ru-RU" sz="1800" dirty="0"/>
              <a:t>Цель же положительной евгеники – увеличение воспроизводства индивидов с признаками, которые могут рассматриваться как ценные для общества, – такими, как высокий интеллект и хорошее физическое развитие или биологическая приспособленность. </a:t>
            </a:r>
          </a:p>
          <a:p>
            <a:pPr marL="431800" indent="-323850">
              <a:lnSpc>
                <a:spcPct val="80000"/>
              </a:lnSpc>
              <a:spcBef>
                <a:spcPts val="450"/>
              </a:spcBef>
              <a:buClr>
                <a:srgbClr val="0E594D"/>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ltLang="ru-RU" sz="1800" dirty="0"/>
              <a:t>    Какова судьба «положительной» евгеники? </a:t>
            </a:r>
          </a:p>
          <a:p>
            <a:pPr marL="431800" indent="-323850">
              <a:lnSpc>
                <a:spcPct val="80000"/>
              </a:lnSpc>
              <a:spcBef>
                <a:spcPts val="450"/>
              </a:spcBef>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ltLang="ru-RU" sz="1800" dirty="0"/>
              <a:t>    Известно только об одной практической попытке такого рода. Американской ученый что Роберт Грэхем (Калифорния) организовал банк для хранения замороженной спермы, полученной от нескольких лауреатов Нобелевской премии - представителей естественных наук. Предполагалось, что эта сперма будет использована для добровольного искусственного осеменения женщин, обладающих исключительными интеллектуальными способностями. Никаких сведений о результатах эксперимента нам найти не удалось. Две другие попытки, которые можно рассматривать как рекомендации, направленные на осуществление целей «положительной» евгеники, были уже давно созданы выдающимися генетиками: А. С. Серебровским в России и Г. Дж. </a:t>
            </a:r>
            <a:r>
              <a:rPr lang="ru-RU" altLang="ru-RU" sz="1800" dirty="0" err="1"/>
              <a:t>Меллером</a:t>
            </a:r>
            <a:r>
              <a:rPr lang="ru-RU" altLang="ru-RU" sz="1800" dirty="0"/>
              <a:t> в США. Оба советовали организовать хранение замороженной спермы ценных доноров для осеменения ею женщин.    Но оба автора готовили публикации в те годы, когда медицинская генетика и вообще генетика человека делали только первые шаги. </a:t>
            </a:r>
          </a:p>
        </p:txBody>
      </p:sp>
      <p:pic>
        <p:nvPicPr>
          <p:cNvPr id="21508" name="Picture 3">
            <a:extLst>
              <a:ext uri="{FF2B5EF4-FFF2-40B4-BE49-F238E27FC236}">
                <a16:creationId xmlns:a16="http://schemas.microsoft.com/office/drawing/2014/main" id="{ACBEC026-84C2-4050-A588-9B35FF6DE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88914"/>
            <a:ext cx="21605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660889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1392C9EE-5577-4347-B03F-558169C92C98}"/>
              </a:ext>
            </a:extLst>
          </p:cNvPr>
          <p:cNvSpPr>
            <a:spLocks noGrp="1" noChangeArrowheads="1"/>
          </p:cNvSpPr>
          <p:nvPr>
            <p:ph type="body"/>
          </p:nvPr>
        </p:nvSpPr>
        <p:spPr>
          <a:xfrm>
            <a:off x="1774826" y="1844676"/>
            <a:ext cx="8677275" cy="5256213"/>
          </a:xfrm>
        </p:spPr>
        <p:txBody>
          <a:bodyPr vert="horz" lIns="90000" tIns="46800" rIns="90000" bIns="46800" rtlCol="0" anchor="t">
            <a:normAutofit/>
          </a:bodyPr>
          <a:lstStyle/>
          <a:p>
            <a:pPr marL="431800" indent="-323850">
              <a:lnSpc>
                <a:spcPct val="100000"/>
              </a:lnSpc>
              <a:spcBef>
                <a:spcPts val="450"/>
              </a:spcBef>
              <a:buClr>
                <a:srgbClr val="0E594D"/>
              </a:buClr>
              <a:buSzPct val="45000"/>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ru-RU" sz="1800" dirty="0">
              <a:solidFill>
                <a:srgbClr val="000000"/>
              </a:solidFill>
            </a:endParaRPr>
          </a:p>
          <a:p>
            <a:pPr marL="431800" indent="-323850" algn="just">
              <a:lnSpc>
                <a:spcPct val="100000"/>
              </a:lnSpc>
              <a:spcBef>
                <a:spcPts val="5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ru-RU" sz="2000" dirty="0">
                <a:solidFill>
                  <a:srgbClr val="000000"/>
                </a:solidFill>
              </a:rPr>
              <a:t>В настоящее время накоплено много сведений, в частности, о генетических основах одаренности человека; эта основа оказалась </a:t>
            </a:r>
            <a:r>
              <a:rPr lang="ru-RU" sz="2000" dirty="0" err="1">
                <a:solidFill>
                  <a:srgbClr val="000000"/>
                </a:solidFill>
              </a:rPr>
              <a:t>полигенной</a:t>
            </a:r>
            <a:r>
              <a:rPr lang="ru-RU" sz="2000" dirty="0">
                <a:solidFill>
                  <a:srgbClr val="000000"/>
                </a:solidFill>
              </a:rPr>
              <a:t> состоящей, из случайного сочетания нескольких или многих генов, преимущественно доминантных или только рецессивных. У ребенка, одним из родителей которого является одаренная личность, комплекс генов, способствующих одаренности, распадается, а в последующих поколениях эти гены распределяются между разными потомками. Передачи одаренности от родителей детям обычно не происходит. Надо добавить, что любая одаренная личность, как и вообще всякий человек, имеет в скрытом состоянии несколько в той или иной степени «вредных» генов, некоторые из них могут быть и очень вредными, проявление их может вызвать серьезные физические и умственные дефекты. </a:t>
            </a:r>
          </a:p>
        </p:txBody>
      </p:sp>
      <p:sp>
        <p:nvSpPr>
          <p:cNvPr id="15362" name="Rectangle 2">
            <a:extLst>
              <a:ext uri="{FF2B5EF4-FFF2-40B4-BE49-F238E27FC236}">
                <a16:creationId xmlns:a16="http://schemas.microsoft.com/office/drawing/2014/main" id="{F735A6C6-4C2B-49DC-B862-2ECE305337F8}"/>
              </a:ext>
            </a:extLst>
          </p:cNvPr>
          <p:cNvSpPr>
            <a:spLocks noGrp="1" noChangeArrowheads="1"/>
          </p:cNvSpPr>
          <p:nvPr>
            <p:ph type="title" idx="1"/>
          </p:nvPr>
        </p:nvSpPr>
        <p:spPr>
          <a:xfrm>
            <a:off x="4680904" y="512064"/>
            <a:ext cx="5426264" cy="1011936"/>
          </a:xfrm>
        </p:spPr>
        <p:txBody>
          <a:bodyPr vert="horz" lIns="90000" tIns="46800" rIns="90000" bIns="46800" rtlCol="0" anchor="ctr">
            <a:normAutofit/>
          </a:bodyPr>
          <a:lstStyle/>
          <a:p>
            <a:pPr marL="0" indent="0" algn="just">
              <a:lnSpc>
                <a:spcPct val="100000"/>
              </a:lnSpc>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ru-RU" sz="4000" b="1" dirty="0">
                <a:solidFill>
                  <a:srgbClr val="333333"/>
                </a:solidFill>
              </a:rPr>
              <a:t>Современная евгеника</a:t>
            </a:r>
          </a:p>
        </p:txBody>
      </p:sp>
      <p:pic>
        <p:nvPicPr>
          <p:cNvPr id="23556" name="Picture 3">
            <a:extLst>
              <a:ext uri="{FF2B5EF4-FFF2-40B4-BE49-F238E27FC236}">
                <a16:creationId xmlns:a16="http://schemas.microsoft.com/office/drawing/2014/main" id="{A6C4741D-AF8F-4CA2-AF5E-5D0D10EA6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
            <a:ext cx="259238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1534996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BE19DA7E-E072-49DF-AC6D-29BAADDD9D85}"/>
              </a:ext>
            </a:extLst>
          </p:cNvPr>
          <p:cNvSpPr>
            <a:spLocks noGrp="1" noChangeArrowheads="1"/>
          </p:cNvSpPr>
          <p:nvPr>
            <p:ph type="body"/>
          </p:nvPr>
        </p:nvSpPr>
        <p:spPr>
          <a:xfrm>
            <a:off x="3863976" y="188913"/>
            <a:ext cx="6505575" cy="5187759"/>
          </a:xfrm>
        </p:spPr>
        <p:txBody>
          <a:bodyPr vert="horz" lIns="90000" tIns="46800" rIns="90000" bIns="46800" rtlCol="0" anchor="t">
            <a:normAutofit lnSpcReduction="10000"/>
          </a:bodyPr>
          <a:lstStyle/>
          <a:p>
            <a:pPr marL="342900" indent="-341313">
              <a:spcBef>
                <a:spcPts val="500"/>
              </a:spcBef>
              <a:tabLst>
                <a:tab pos="723900" algn="l"/>
                <a:tab pos="1447800" algn="l"/>
                <a:tab pos="2171700" algn="l"/>
                <a:tab pos="2895600" algn="l"/>
                <a:tab pos="3619500" algn="l"/>
                <a:tab pos="4343400" algn="l"/>
                <a:tab pos="5067300" algn="l"/>
                <a:tab pos="5791200" algn="l"/>
              </a:tabLst>
              <a:defRPr/>
            </a:pPr>
            <a:endParaRPr lang="ru-RU" sz="2000" dirty="0">
              <a:solidFill>
                <a:srgbClr val="FFFFFF"/>
              </a:solidFill>
            </a:endParaRPr>
          </a:p>
          <a:p>
            <a:pPr marL="342900" indent="-341313" algn="just">
              <a:lnSpc>
                <a:spcPct val="100000"/>
              </a:lnSpc>
              <a:spcBef>
                <a:spcPts val="1250"/>
              </a:spcBef>
              <a:tabLst>
                <a:tab pos="723900" algn="l"/>
                <a:tab pos="1447800" algn="l"/>
                <a:tab pos="2171700" algn="l"/>
                <a:tab pos="2895600" algn="l"/>
                <a:tab pos="3619500" algn="l"/>
                <a:tab pos="4343400" algn="l"/>
                <a:tab pos="5067300" algn="l"/>
                <a:tab pos="5791200" algn="l"/>
              </a:tabLst>
              <a:defRPr/>
            </a:pPr>
            <a:r>
              <a:rPr lang="ru-RU" sz="2000" dirty="0">
                <a:solidFill>
                  <a:srgbClr val="000000"/>
                </a:solidFill>
              </a:rPr>
              <a:t>Генетика человека еще не достигла уровня, позволяющего с уверенностью определить: отсутствуют ли в генотипе человека нежелательные или вредные гены; это дело будущего, и здесь серьезные результаты должен дать международный проект «Геном человека».</a:t>
            </a:r>
          </a:p>
          <a:p>
            <a:pPr marL="342900" indent="-341313" algn="just">
              <a:spcBef>
                <a:spcPts val="500"/>
              </a:spcBef>
              <a:tabLst>
                <a:tab pos="723900" algn="l"/>
                <a:tab pos="1447800" algn="l"/>
                <a:tab pos="2171700" algn="l"/>
                <a:tab pos="2895600" algn="l"/>
                <a:tab pos="3619500" algn="l"/>
                <a:tab pos="4343400" algn="l"/>
                <a:tab pos="5067300" algn="l"/>
                <a:tab pos="5791200" algn="l"/>
              </a:tabLst>
              <a:defRPr/>
            </a:pPr>
            <a:r>
              <a:rPr lang="ru-RU" sz="2000" dirty="0">
                <a:solidFill>
                  <a:srgbClr val="000000"/>
                </a:solidFill>
              </a:rPr>
              <a:t>Но даже если мы и прочтем информацию, закодированную в генетической программе человека, то вряд ли поймем все до конца. А пока - эту программу мы не писали, не прочли, не поняли, а, значит, не можем успешно корректировать. </a:t>
            </a:r>
          </a:p>
          <a:p>
            <a:pPr marL="342900" indent="-341313" algn="just">
              <a:spcBef>
                <a:spcPts val="500"/>
              </a:spcBef>
              <a:tabLst>
                <a:tab pos="723900" algn="l"/>
                <a:tab pos="1447800" algn="l"/>
                <a:tab pos="2171700" algn="l"/>
                <a:tab pos="2895600" algn="l"/>
                <a:tab pos="3619500" algn="l"/>
                <a:tab pos="4343400" algn="l"/>
                <a:tab pos="5067300" algn="l"/>
                <a:tab pos="5791200" algn="l"/>
              </a:tabLst>
              <a:defRPr/>
            </a:pPr>
            <a:r>
              <a:rPr lang="ru-RU" sz="2000" dirty="0">
                <a:solidFill>
                  <a:srgbClr val="000000"/>
                </a:solidFill>
              </a:rPr>
              <a:t>          К «положительным» евгеническим мероприятиям в настоящее время можно отнести и пользующуюся большой популярностью среди биологов и некоторых врачей «генную терапию». Уже делались попытки ввести здоровый ген взамен испорченного мутацией гена, ответственного за ту или иную болезнь. </a:t>
            </a:r>
          </a:p>
          <a:p>
            <a:pPr marL="342900" indent="-341313">
              <a:spcBef>
                <a:spcPts val="500"/>
              </a:spcBef>
              <a:buClr>
                <a:srgbClr val="0E594D"/>
              </a:buClr>
              <a:buSzPct val="45000"/>
              <a:tabLst>
                <a:tab pos="723900" algn="l"/>
                <a:tab pos="1447800" algn="l"/>
                <a:tab pos="2171700" algn="l"/>
                <a:tab pos="2895600" algn="l"/>
                <a:tab pos="3619500" algn="l"/>
                <a:tab pos="4343400" algn="l"/>
                <a:tab pos="5067300" algn="l"/>
                <a:tab pos="5791200" algn="l"/>
              </a:tabLst>
              <a:defRPr/>
            </a:pPr>
            <a:endParaRPr lang="ru-RU" sz="2000" dirty="0">
              <a:solidFill>
                <a:srgbClr val="FFFFFF"/>
              </a:solidFill>
            </a:endParaRPr>
          </a:p>
        </p:txBody>
      </p:sp>
      <p:pic>
        <p:nvPicPr>
          <p:cNvPr id="25603" name="Picture 2">
            <a:extLst>
              <a:ext uri="{FF2B5EF4-FFF2-40B4-BE49-F238E27FC236}">
                <a16:creationId xmlns:a16="http://schemas.microsoft.com/office/drawing/2014/main" id="{0D62BD54-9479-4A9E-8200-F18E9F596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260351"/>
            <a:ext cx="18002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411360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F0816289-86C6-4026-9856-78FFA955D00B}"/>
              </a:ext>
            </a:extLst>
          </p:cNvPr>
          <p:cNvSpPr>
            <a:spLocks noGrp="1" noChangeArrowheads="1"/>
          </p:cNvSpPr>
          <p:nvPr>
            <p:ph type="title"/>
          </p:nvPr>
        </p:nvSpPr>
        <p:spPr>
          <a:xfrm>
            <a:off x="1992314" y="217544"/>
            <a:ext cx="8385175" cy="547632"/>
          </a:xfrm>
        </p:spPr>
        <p:txBody>
          <a:bodyPr vert="horz" lIns="90000" tIns="46800" rIns="90000" bIns="46800" rtlCol="0" anchor="ctr">
            <a:normAutofit fontScale="90000"/>
          </a:bodyPr>
          <a:lstStyle/>
          <a:p>
            <a:pPr algn="ctr">
              <a:lnSpc>
                <a:spcPct val="10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altLang="ru-RU" sz="4000" dirty="0"/>
              <a:t>Подведение итогов</a:t>
            </a:r>
          </a:p>
        </p:txBody>
      </p:sp>
      <p:sp>
        <p:nvSpPr>
          <p:cNvPr id="27651" name="Rectangle 2">
            <a:extLst>
              <a:ext uri="{FF2B5EF4-FFF2-40B4-BE49-F238E27FC236}">
                <a16:creationId xmlns:a16="http://schemas.microsoft.com/office/drawing/2014/main" id="{B1D023E6-3D1E-4CCA-847C-0540181609E3}"/>
              </a:ext>
            </a:extLst>
          </p:cNvPr>
          <p:cNvSpPr>
            <a:spLocks noGrp="1" noChangeArrowheads="1"/>
          </p:cNvSpPr>
          <p:nvPr>
            <p:ph type="body" idx="1"/>
          </p:nvPr>
        </p:nvSpPr>
        <p:spPr>
          <a:xfrm>
            <a:off x="1703389" y="1773239"/>
            <a:ext cx="6264275" cy="5030787"/>
          </a:xfrm>
        </p:spPr>
        <p:txBody>
          <a:bodyPr vert="horz" lIns="90000" tIns="46800" rIns="90000" bIns="46800" rtlCol="0">
            <a:normAutofit/>
          </a:bodyPr>
          <a:lstStyle/>
          <a:p>
            <a:pPr marL="431800" indent="-323850">
              <a:lnSpc>
                <a:spcPct val="80000"/>
              </a:lnSpc>
              <a:spcBef>
                <a:spcPts val="450"/>
              </a:spcBef>
              <a:buClr>
                <a:srgbClr val="0E594D"/>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Lst>
            </a:pPr>
            <a:r>
              <a:rPr lang="ru-RU" altLang="ru-RU" sz="1800" dirty="0"/>
              <a:t>Однако для этого еще не наступило время. Академическая стадия развития евгеники, о которой говорили ее основоположники, еще не завершена. Нельзя, кроме того, забывать: евгеника, хотя и в извращенном виде, была использована, чтобы оправдать некоторые из наиболее страшных преступлений в истории человечества. </a:t>
            </a:r>
          </a:p>
          <a:p>
            <a:pPr marL="431800" indent="-323850">
              <a:lnSpc>
                <a:spcPct val="80000"/>
              </a:lnSpc>
              <a:spcBef>
                <a:spcPts val="450"/>
              </a:spcBef>
              <a:buClr>
                <a:srgbClr val="0E594D"/>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Lst>
            </a:pPr>
            <a:r>
              <a:rPr lang="ru-RU" altLang="ru-RU" sz="1800" dirty="0"/>
              <a:t>Сейчас евгеника - это прошлое, притом сильно запятнанное. А цели, поставленные перед евгеникой ее основателями и ею не достигнутые, перешли полностью в ведение медицинской генетики, быстро и успешно продвигающейся вперед. </a:t>
            </a:r>
          </a:p>
          <a:p>
            <a:pPr marL="431800" indent="-323850">
              <a:lnSpc>
                <a:spcPct val="80000"/>
              </a:lnSpc>
              <a:spcBef>
                <a:spcPts val="450"/>
              </a:spcBef>
              <a:buClr>
                <a:srgbClr val="0E594D"/>
              </a:buClr>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Lst>
            </a:pPr>
            <a:r>
              <a:rPr lang="ru-RU" altLang="ru-RU" sz="1800" dirty="0"/>
              <a:t>В наши дни основная задача медицинской генетики и медиков в целом - управлять проявлением наследственных изменений в ходе развития ребенка - создавать адаптивную среду (климат, диета, лекарства, профессиональные вредности) для исключения или снижения заболеваемости, нетрудоспособности и смертности, обеспечивать высокое качество жизни для каждого человека в соответствии с его генотипом. </a:t>
            </a:r>
          </a:p>
        </p:txBody>
      </p:sp>
      <p:pic>
        <p:nvPicPr>
          <p:cNvPr id="27652" name="Picture 3">
            <a:extLst>
              <a:ext uri="{FF2B5EF4-FFF2-40B4-BE49-F238E27FC236}">
                <a16:creationId xmlns:a16="http://schemas.microsoft.com/office/drawing/2014/main" id="{2870277A-A052-41AB-982E-CE6530500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25" y="2492376"/>
            <a:ext cx="23368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2" name="Text Box 4">
            <a:extLst>
              <a:ext uri="{FF2B5EF4-FFF2-40B4-BE49-F238E27FC236}">
                <a16:creationId xmlns:a16="http://schemas.microsoft.com/office/drawing/2014/main" id="{C3D05B89-9932-4740-990C-A26C75AE137A}"/>
              </a:ext>
            </a:extLst>
          </p:cNvPr>
          <p:cNvSpPr txBox="1">
            <a:spLocks noChangeArrowheads="1"/>
          </p:cNvSpPr>
          <p:nvPr/>
        </p:nvSpPr>
        <p:spPr bwMode="auto">
          <a:xfrm>
            <a:off x="1774826" y="692150"/>
            <a:ext cx="8569325" cy="1325620"/>
          </a:xfrm>
          <a:prstGeom prst="rect">
            <a:avLst/>
          </a:prstGeom>
          <a:noFill/>
          <a:ln w="9525" cap="flat">
            <a:noFill/>
            <a:round/>
            <a:headEnd/>
            <a:tailEnd/>
          </a:ln>
          <a:effectLst/>
        </p:spPr>
        <p:txBody>
          <a:bodyPr lIns="90000" tIns="46800" rIns="90000" bIns="46800">
            <a:spAutoFit/>
          </a:bodyPr>
          <a:lstStyle/>
          <a:p>
            <a:pPr>
              <a:lnSpc>
                <a:spcPct val="80000"/>
              </a:lnSpc>
              <a:spcBef>
                <a:spcPts val="400"/>
              </a:spcBef>
              <a:buClr>
                <a:srgbClr val="99FF66"/>
              </a:buClr>
              <a:buSzPct val="100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a:solidFill>
                  <a:srgbClr val="FFFFFF"/>
                </a:solidFill>
                <a:effectLst>
                  <a:outerShdw blurRad="38100" dist="38100" dir="2700000" algn="tl">
                    <a:srgbClr val="000000"/>
                  </a:outerShdw>
                </a:effectLst>
                <a:latin typeface="Arial" charset="0"/>
                <a:ea typeface="Microsoft YaHei" charset="0"/>
                <a:cs typeface="Microsoft YaHei" charset="0"/>
              </a:rPr>
              <a:t>   </a:t>
            </a:r>
            <a:r>
              <a:rPr lang="ru-RU" sz="1600">
                <a:solidFill>
                  <a:srgbClr val="000000"/>
                </a:solidFill>
                <a:effectLst>
                  <a:outerShdw blurRad="38100" dist="38100" dir="2700000" algn="tl">
                    <a:srgbClr val="FFFFFF"/>
                  </a:outerShdw>
                </a:effectLst>
                <a:latin typeface="Arial" charset="0"/>
                <a:ea typeface="Microsoft YaHei" charset="0"/>
                <a:cs typeface="Microsoft YaHei" charset="0"/>
              </a:rPr>
              <a:t>Евгеника безусловно послужила одним из стимулов зарождения и развития генетики человека и ее важной части - медицинской генетики. Поставленные евгеникой цели - освободить генотип человека от вредных наследственных задатков и обогатить его ценными для физического и умственного развития генами - полностью актуальны и теперь. </a:t>
            </a: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1600">
              <a:solidFill>
                <a:srgbClr val="000000"/>
              </a:solidFill>
              <a:effectLst>
                <a:outerShdw blurRad="38100" dist="38100" dir="2700000" algn="tl">
                  <a:srgbClr val="FFFFFF"/>
                </a:outerShdw>
              </a:effectLst>
              <a:latin typeface="Arial" charset="0"/>
              <a:ea typeface="Microsoft YaHei" charset="0"/>
              <a:cs typeface="Microsoft YaHei" charset="0"/>
            </a:endParaRPr>
          </a:p>
        </p:txBody>
      </p:sp>
    </p:spTree>
    <p:extLst>
      <p:ext uri="{BB962C8B-B14F-4D97-AF65-F5344CB8AC3E}">
        <p14:creationId xmlns:p14="http://schemas.microsoft.com/office/powerpoint/2010/main" val="7331955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D50749FA-EAC7-4F7A-A6B3-6EE8E8C9EE89}"/>
              </a:ext>
            </a:extLst>
          </p:cNvPr>
          <p:cNvSpPr>
            <a:spLocks noGrp="1" noChangeArrowheads="1"/>
          </p:cNvSpPr>
          <p:nvPr>
            <p:ph type="body" idx="1"/>
          </p:nvPr>
        </p:nvSpPr>
        <p:spPr>
          <a:xfrm>
            <a:off x="1981200" y="1071563"/>
            <a:ext cx="8229600" cy="5054600"/>
          </a:xfrm>
        </p:spPr>
        <p:txBody>
          <a:bodyPr/>
          <a:lstStyle/>
          <a:p>
            <a:pPr eaLnBrk="1" hangingPunct="1">
              <a:lnSpc>
                <a:spcPct val="80000"/>
              </a:lnSpc>
            </a:pPr>
            <a:r>
              <a:rPr lang="ru-RU" altLang="ru-RU" sz="2400"/>
              <a:t>Нацистские евгенические программы, проводившиеся в рамках предотвращения вырождения немецкого народа, как представителя «арийской расы»:</a:t>
            </a:r>
          </a:p>
          <a:p>
            <a:pPr eaLnBrk="1" hangingPunct="1">
              <a:lnSpc>
                <a:spcPct val="80000"/>
              </a:lnSpc>
            </a:pPr>
            <a:r>
              <a:rPr lang="ru-RU" altLang="ru-RU" sz="2400"/>
              <a:t>Программа эвтаназии  психически больных, и вообще больных в возрасте более 5 лет, как нетрудоспособных.</a:t>
            </a:r>
          </a:p>
          <a:p>
            <a:pPr eaLnBrk="1" hangingPunct="1">
              <a:lnSpc>
                <a:spcPct val="80000"/>
              </a:lnSpc>
            </a:pPr>
            <a:r>
              <a:rPr lang="ru-RU" altLang="ru-RU" sz="2400"/>
              <a:t>Уничтожение гомосексуалистов;</a:t>
            </a:r>
          </a:p>
          <a:p>
            <a:pPr eaLnBrk="1" hangingPunct="1">
              <a:lnSpc>
                <a:spcPct val="80000"/>
              </a:lnSpc>
            </a:pPr>
            <a:r>
              <a:rPr lang="ru-RU" altLang="ru-RU" sz="2400"/>
              <a:t>Программа по зачатию и воспитанию в детских домах детей, служащих в СС и прошедших рассовый отбор, т.е. не содержащих «примесей» еврейской крови;</a:t>
            </a:r>
          </a:p>
          <a:p>
            <a:pPr eaLnBrk="1" hangingPunct="1">
              <a:lnSpc>
                <a:spcPct val="80000"/>
              </a:lnSpc>
            </a:pPr>
            <a:r>
              <a:rPr lang="ru-RU" altLang="ru-RU" sz="2400"/>
              <a:t>Программа «окончательного решения еврейского вопроса» (полное уничтожение);</a:t>
            </a:r>
          </a:p>
          <a:p>
            <a:pPr eaLnBrk="1" hangingPunct="1">
              <a:lnSpc>
                <a:spcPct val="80000"/>
              </a:lnSpc>
            </a:pPr>
            <a:r>
              <a:rPr lang="ru-RU" altLang="ru-RU" sz="2400"/>
              <a:t>План «Ост» - захват восточных территорий и «сокращение» местного населения, как относящегося к низшей расе.</a:t>
            </a:r>
          </a:p>
        </p:txBody>
      </p:sp>
    </p:spTree>
    <p:extLst>
      <p:ext uri="{BB962C8B-B14F-4D97-AF65-F5344CB8AC3E}">
        <p14:creationId xmlns:p14="http://schemas.microsoft.com/office/powerpoint/2010/main" val="3054098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ido.edu.ru/psychology/psychogenetic/biograf73.jpg">
            <a:extLst>
              <a:ext uri="{FF2B5EF4-FFF2-40B4-BE49-F238E27FC236}">
                <a16:creationId xmlns:a16="http://schemas.microsoft.com/office/drawing/2014/main" id="{0E3B4A59-329A-4EA1-94BB-59E832CFA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825" y="357189"/>
            <a:ext cx="280828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Прямоугольник 4">
            <a:extLst>
              <a:ext uri="{FF2B5EF4-FFF2-40B4-BE49-F238E27FC236}">
                <a16:creationId xmlns:a16="http://schemas.microsoft.com/office/drawing/2014/main" id="{F85D1378-CF3F-4801-A5A3-4675040BF9AE}"/>
              </a:ext>
            </a:extLst>
          </p:cNvPr>
          <p:cNvSpPr>
            <a:spLocks noChangeArrowheads="1"/>
          </p:cNvSpPr>
          <p:nvPr/>
        </p:nvSpPr>
        <p:spPr bwMode="auto">
          <a:xfrm>
            <a:off x="2381250" y="3714751"/>
            <a:ext cx="807243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600"/>
              <a:t>Первый президент Международной программы «Геном человека»</a:t>
            </a:r>
          </a:p>
          <a:p>
            <a:pPr eaLnBrk="1" hangingPunct="1">
              <a:spcBef>
                <a:spcPct val="0"/>
              </a:spcBef>
              <a:buFontTx/>
              <a:buNone/>
            </a:pPr>
            <a:endParaRPr lang="ru-RU" altLang="ru-RU" sz="1600"/>
          </a:p>
          <a:p>
            <a:pPr eaLnBrk="1" hangingPunct="1">
              <a:spcBef>
                <a:spcPct val="0"/>
              </a:spcBef>
              <a:buFontTx/>
              <a:buNone/>
            </a:pPr>
            <a:r>
              <a:rPr lang="ru-RU" altLang="ru-RU" sz="1600"/>
              <a:t>Джеймс Девей Уотсон родился 6 апреля 1928 года в Чикаго, получил образование в Чикагском университете. В Дании он проводил изучение биохимических свойств ДНК бактериофага. Уотсон пришел к мысли исследовать химическую структуру нуклеиновых кислот. В октябре 1951 года ученый отправился в Кавендишскую лабораторию Кембриджского университета. </a:t>
            </a:r>
            <a:r>
              <a:rPr lang="ru-RU" altLang="ru-RU" sz="1600">
                <a:solidFill>
                  <a:srgbClr val="FF0000"/>
                </a:solidFill>
              </a:rPr>
              <a:t>В 1953 году Крик и Уотсон завершили создание модели ДНК. Это позволило им вместе с Уилкинсом через девять лет разделить Нобелевскую премию 1962 </a:t>
            </a:r>
            <a:r>
              <a:rPr lang="ru-RU" altLang="ru-RU" sz="1600"/>
              <a:t>года по физиологии и медицине.           </a:t>
            </a:r>
            <a:br>
              <a:rPr lang="ru-RU" altLang="ru-RU" sz="1600"/>
            </a:br>
            <a:r>
              <a:rPr lang="ru-RU" altLang="ru-RU" sz="1600"/>
              <a:t>          С 1968 году Уотсон - директор лаборатории молекулярной биологии в Колд-Спринг-Харборе. Значительное место в его работе заняли нейробиология и изучение роли вирусов и ДНК в развитии рака.</a:t>
            </a:r>
          </a:p>
        </p:txBody>
      </p:sp>
      <p:sp>
        <p:nvSpPr>
          <p:cNvPr id="6" name="TextBox 5">
            <a:extLst>
              <a:ext uri="{FF2B5EF4-FFF2-40B4-BE49-F238E27FC236}">
                <a16:creationId xmlns:a16="http://schemas.microsoft.com/office/drawing/2014/main" id="{F14DF487-2818-4D33-A418-E6B5FD82B20C}"/>
              </a:ext>
            </a:extLst>
          </p:cNvPr>
          <p:cNvSpPr txBox="1"/>
          <p:nvPr/>
        </p:nvSpPr>
        <p:spPr>
          <a:xfrm>
            <a:off x="1809750" y="500063"/>
            <a:ext cx="5214938" cy="2862262"/>
          </a:xfrm>
          <a:prstGeom prst="rect">
            <a:avLst/>
          </a:prstGeom>
          <a:noFill/>
        </p:spPr>
        <p:txBody>
          <a:bodyPr>
            <a:spAutoFit/>
          </a:bodyPr>
          <a:lstStyle/>
          <a:p>
            <a:pPr eaLnBrk="1" hangingPunct="1">
              <a:defRPr/>
            </a:pPr>
            <a:r>
              <a:rPr lang="ru-RU" dirty="0">
                <a:latin typeface="Arial" charset="0"/>
              </a:rPr>
              <a:t>Международная программа</a:t>
            </a:r>
          </a:p>
          <a:p>
            <a:pPr eaLnBrk="1" hangingPunct="1">
              <a:defRPr/>
            </a:pPr>
            <a:r>
              <a:rPr lang="ru-RU" dirty="0">
                <a:latin typeface="Arial" charset="0"/>
              </a:rPr>
              <a:t>«Геном человека»</a:t>
            </a:r>
          </a:p>
          <a:p>
            <a:pPr marL="342900" indent="-342900">
              <a:buFontTx/>
              <a:buAutoNum type="arabicPeriod"/>
              <a:defRPr/>
            </a:pPr>
            <a:r>
              <a:rPr lang="ru-RU" dirty="0">
                <a:latin typeface="Arial" charset="0"/>
              </a:rPr>
              <a:t>Расшифровка генома</a:t>
            </a:r>
          </a:p>
          <a:p>
            <a:pPr marL="342900" indent="-342900">
              <a:buFontTx/>
              <a:buAutoNum type="arabicPeriod"/>
              <a:defRPr/>
            </a:pPr>
            <a:r>
              <a:rPr lang="ru-RU" dirty="0">
                <a:latin typeface="Arial" charset="0"/>
              </a:rPr>
              <a:t>Исследование генетических </a:t>
            </a:r>
          </a:p>
          <a:p>
            <a:pPr marL="342900" indent="-342900">
              <a:defRPr/>
            </a:pPr>
            <a:r>
              <a:rPr lang="ru-RU" dirty="0">
                <a:latin typeface="Arial" charset="0"/>
              </a:rPr>
              <a:t>     болезней</a:t>
            </a:r>
            <a:endParaRPr lang="ru-RU" dirty="0">
              <a:solidFill>
                <a:srgbClr val="C00000"/>
              </a:solidFill>
              <a:latin typeface="Arial" charset="0"/>
            </a:endParaRPr>
          </a:p>
          <a:p>
            <a:pPr marL="342900" indent="-342900">
              <a:defRPr/>
            </a:pPr>
            <a:r>
              <a:rPr lang="ru-RU" dirty="0">
                <a:latin typeface="Arial" charset="0"/>
              </a:rPr>
              <a:t>3. Молекулярно-генетические исследования сложных поведенческих признаков</a:t>
            </a:r>
          </a:p>
          <a:p>
            <a:pPr marL="342900" indent="-342900">
              <a:defRPr/>
            </a:pPr>
            <a:r>
              <a:rPr lang="ru-RU" dirty="0">
                <a:latin typeface="Arial" charset="0"/>
              </a:rPr>
              <a:t>4. Поиск конкретных генов, связанных с поведением человека.</a:t>
            </a:r>
          </a:p>
          <a:p>
            <a:pPr eaLnBrk="1" hangingPunct="1">
              <a:defRPr/>
            </a:pPr>
            <a:endParaRPr lang="ru-RU" dirty="0">
              <a:latin typeface="Arial" charset="0"/>
            </a:endParaRPr>
          </a:p>
        </p:txBody>
      </p:sp>
    </p:spTree>
    <p:extLst>
      <p:ext uri="{BB962C8B-B14F-4D97-AF65-F5344CB8AC3E}">
        <p14:creationId xmlns:p14="http://schemas.microsoft.com/office/powerpoint/2010/main" val="4216413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ido.edu.ru/psychology/psychogenetic/biograf57.jpg">
            <a:extLst>
              <a:ext uri="{FF2B5EF4-FFF2-40B4-BE49-F238E27FC236}">
                <a16:creationId xmlns:a16="http://schemas.microsoft.com/office/drawing/2014/main" id="{B58F42C6-A57A-451B-B9B8-14EA865F1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439" y="571500"/>
            <a:ext cx="2141537"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Прямоугольник 2">
            <a:extLst>
              <a:ext uri="{FF2B5EF4-FFF2-40B4-BE49-F238E27FC236}">
                <a16:creationId xmlns:a16="http://schemas.microsoft.com/office/drawing/2014/main" id="{63F56906-1152-4D38-904B-D6FF5104068A}"/>
              </a:ext>
            </a:extLst>
          </p:cNvPr>
          <p:cNvSpPr>
            <a:spLocks noChangeArrowheads="1"/>
          </p:cNvSpPr>
          <p:nvPr/>
        </p:nvSpPr>
        <p:spPr bwMode="auto">
          <a:xfrm>
            <a:off x="1666876" y="4000501"/>
            <a:ext cx="87153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t>Настоящий президент Международной программы «Геном человека» Роберт Пломин -  профессор генетики поведения Института психиатрии в Лондоне. Является директором Центра социальной, генетической и возрастной психиатрии, где ведутся исследования, касающиеся роли наследственности и среды в развитии. Возглавляет исследование близнецов, родившихся в Англии, уделяя особое внимание задержкам развития в раннем детстве и связанным с ними проблемам в поведении. С 1986 по 1994 работал совместно с Мак Клирном в Пенсильванском университете, где они провели исследование разлученных и неразлученных близнецов преклонного возраста, изучая роль наследственных и средовых факторов в процессах старения. В настоящее время областью его интересов являются молекулярно-генетические исследования сложных поведенческих признаков и поиск конкретных генов, связанных с поведением человека. Автор многочисленных учебников по генетике поведения. Являлся президентом Международной Ассоциации генетики поведения.</a:t>
            </a:r>
          </a:p>
        </p:txBody>
      </p:sp>
      <p:sp>
        <p:nvSpPr>
          <p:cNvPr id="4" name="TextBox 3">
            <a:extLst>
              <a:ext uri="{FF2B5EF4-FFF2-40B4-BE49-F238E27FC236}">
                <a16:creationId xmlns:a16="http://schemas.microsoft.com/office/drawing/2014/main" id="{2A5C4C60-F6FE-49A2-A9BB-9E8405628F9A}"/>
              </a:ext>
            </a:extLst>
          </p:cNvPr>
          <p:cNvSpPr txBox="1"/>
          <p:nvPr/>
        </p:nvSpPr>
        <p:spPr>
          <a:xfrm>
            <a:off x="2095500" y="285751"/>
            <a:ext cx="3429000" cy="4246563"/>
          </a:xfrm>
          <a:prstGeom prst="rect">
            <a:avLst/>
          </a:prstGeom>
          <a:noFill/>
        </p:spPr>
        <p:txBody>
          <a:bodyPr>
            <a:spAutoFit/>
          </a:bodyPr>
          <a:lstStyle/>
          <a:p>
            <a:pPr eaLnBrk="1" hangingPunct="1">
              <a:defRPr/>
            </a:pPr>
            <a:r>
              <a:rPr lang="ru-RU" dirty="0">
                <a:latin typeface="Arial" charset="0"/>
              </a:rPr>
              <a:t>Международная программа</a:t>
            </a:r>
          </a:p>
          <a:p>
            <a:pPr eaLnBrk="1" hangingPunct="1">
              <a:defRPr/>
            </a:pPr>
            <a:r>
              <a:rPr lang="ru-RU" dirty="0">
                <a:latin typeface="Arial" charset="0"/>
              </a:rPr>
              <a:t>«Геном человека»</a:t>
            </a:r>
          </a:p>
          <a:p>
            <a:pPr marL="342900" indent="-342900">
              <a:buFontTx/>
              <a:buAutoNum type="arabicPeriod"/>
              <a:defRPr/>
            </a:pPr>
            <a:r>
              <a:rPr lang="ru-RU" dirty="0">
                <a:latin typeface="Arial" charset="0"/>
              </a:rPr>
              <a:t>Расшифровка генома человека</a:t>
            </a:r>
          </a:p>
          <a:p>
            <a:pPr marL="342900" indent="-342900">
              <a:buFontTx/>
              <a:buAutoNum type="arabicPeriod"/>
              <a:defRPr/>
            </a:pPr>
            <a:r>
              <a:rPr lang="ru-RU" dirty="0">
                <a:latin typeface="Arial" charset="0"/>
              </a:rPr>
              <a:t>Исследование генетических </a:t>
            </a:r>
          </a:p>
          <a:p>
            <a:pPr marL="342900" indent="-342900">
              <a:defRPr/>
            </a:pPr>
            <a:r>
              <a:rPr lang="ru-RU" dirty="0">
                <a:latin typeface="Arial" charset="0"/>
              </a:rPr>
              <a:t>     болезней</a:t>
            </a:r>
          </a:p>
          <a:p>
            <a:pPr marL="342900" indent="-342900">
              <a:defRPr/>
            </a:pPr>
            <a:r>
              <a:rPr lang="ru-RU" dirty="0">
                <a:latin typeface="Arial" charset="0"/>
              </a:rPr>
              <a:t>3. Молекулярно-генетические исследования сложных поведенческих признаков</a:t>
            </a:r>
          </a:p>
          <a:p>
            <a:pPr marL="342900" indent="-342900">
              <a:defRPr/>
            </a:pPr>
            <a:r>
              <a:rPr lang="ru-RU" dirty="0">
                <a:latin typeface="Arial" charset="0"/>
              </a:rPr>
              <a:t>4. Поиск конкретных генов, связанных с поведением человека.</a:t>
            </a:r>
          </a:p>
          <a:p>
            <a:pPr marL="342900" indent="-342900">
              <a:defRPr/>
            </a:pPr>
            <a:r>
              <a:rPr lang="ru-RU" dirty="0">
                <a:latin typeface="Arial" charset="0"/>
                <a:cs typeface="Times New Roman" pitchFamily="18" charset="0"/>
              </a:rPr>
              <a:t>. </a:t>
            </a:r>
            <a:endParaRPr lang="ru-RU" dirty="0">
              <a:latin typeface="Arial" charset="0"/>
            </a:endParaRPr>
          </a:p>
          <a:p>
            <a:pPr marL="342900" indent="-342900">
              <a:defRPr/>
            </a:pPr>
            <a:endParaRPr lang="ru-RU" dirty="0">
              <a:latin typeface="Arial" charset="0"/>
            </a:endParaRPr>
          </a:p>
        </p:txBody>
      </p:sp>
    </p:spTree>
    <p:extLst>
      <p:ext uri="{BB962C8B-B14F-4D97-AF65-F5344CB8AC3E}">
        <p14:creationId xmlns:p14="http://schemas.microsoft.com/office/powerpoint/2010/main" val="1429995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Содержимое 2">
            <a:extLst>
              <a:ext uri="{FF2B5EF4-FFF2-40B4-BE49-F238E27FC236}">
                <a16:creationId xmlns:a16="http://schemas.microsoft.com/office/drawing/2014/main" id="{DA866E24-220A-499C-BA40-8BF3DEF785A0}"/>
              </a:ext>
            </a:extLst>
          </p:cNvPr>
          <p:cNvSpPr>
            <a:spLocks noGrp="1"/>
          </p:cNvSpPr>
          <p:nvPr>
            <p:ph idx="1"/>
          </p:nvPr>
        </p:nvSpPr>
        <p:spPr>
          <a:xfrm>
            <a:off x="1533525" y="1527914"/>
            <a:ext cx="8991600" cy="3224840"/>
          </a:xfrm>
        </p:spPr>
        <p:txBody>
          <a:bodyPr/>
          <a:lstStyle/>
          <a:p>
            <a:pPr marL="514350" indent="-514350">
              <a:buFont typeface="+mj-lt"/>
              <a:buAutoNum type="arabicPeriod"/>
              <a:defRPr/>
            </a:pPr>
            <a:r>
              <a:rPr lang="ru-RU" altLang="ru-RU" b="1" dirty="0">
                <a:solidFill>
                  <a:srgbClr val="FF0000"/>
                </a:solidFill>
              </a:rPr>
              <a:t>1865-1900</a:t>
            </a:r>
            <a:r>
              <a:rPr lang="ru-RU" altLang="ru-RU" b="1" dirty="0"/>
              <a:t> - зарождение генетики поведения человека;</a:t>
            </a:r>
          </a:p>
          <a:p>
            <a:pPr marL="514350" indent="-514350">
              <a:buFont typeface="+mj-lt"/>
              <a:buAutoNum type="arabicPeriod"/>
              <a:defRPr/>
            </a:pPr>
            <a:r>
              <a:rPr lang="ru-RU" altLang="ru-RU" b="1" dirty="0">
                <a:solidFill>
                  <a:srgbClr val="FF0000"/>
                </a:solidFill>
              </a:rPr>
              <a:t>1900-1924</a:t>
            </a:r>
            <a:r>
              <a:rPr lang="ru-RU" altLang="ru-RU" b="1" dirty="0"/>
              <a:t>- становление генетики поведения как самостоятельной научной дисциплины;</a:t>
            </a:r>
          </a:p>
          <a:p>
            <a:pPr marL="514350" indent="-514350">
              <a:buFont typeface="+mj-lt"/>
              <a:buAutoNum type="arabicPeriod"/>
              <a:defRPr/>
            </a:pPr>
            <a:r>
              <a:rPr lang="ru-RU" altLang="ru-RU" b="1" dirty="0">
                <a:solidFill>
                  <a:srgbClr val="FF0000"/>
                </a:solidFill>
              </a:rPr>
              <a:t>1924-1960</a:t>
            </a:r>
            <a:r>
              <a:rPr lang="ru-RU" altLang="ru-RU" b="1" dirty="0"/>
              <a:t> - накопление эмпирического материала;</a:t>
            </a:r>
          </a:p>
          <a:p>
            <a:pPr marL="514350" indent="-514350">
              <a:buFont typeface="+mj-lt"/>
              <a:buAutoNum type="arabicPeriod"/>
              <a:defRPr/>
            </a:pPr>
            <a:r>
              <a:rPr lang="ru-RU" altLang="ru-RU" b="1" dirty="0">
                <a:solidFill>
                  <a:srgbClr val="FF0000"/>
                </a:solidFill>
              </a:rPr>
              <a:t>с 1960 по настоящее время </a:t>
            </a:r>
            <a:r>
              <a:rPr lang="ru-RU" altLang="ru-RU" b="1" dirty="0"/>
              <a:t>- современный этап.</a:t>
            </a:r>
          </a:p>
        </p:txBody>
      </p:sp>
      <p:sp>
        <p:nvSpPr>
          <p:cNvPr id="7171" name="Rectangle 1">
            <a:extLst>
              <a:ext uri="{FF2B5EF4-FFF2-40B4-BE49-F238E27FC236}">
                <a16:creationId xmlns:a16="http://schemas.microsoft.com/office/drawing/2014/main" id="{34482FB9-E4E1-492A-BE93-92E3E32DFCAE}"/>
              </a:ext>
            </a:extLst>
          </p:cNvPr>
          <p:cNvSpPr>
            <a:spLocks noChangeArrowheads="1"/>
          </p:cNvSpPr>
          <p:nvPr/>
        </p:nvSpPr>
        <p:spPr bwMode="auto">
          <a:xfrm>
            <a:off x="1524000" y="264467"/>
            <a:ext cx="899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539750" eaLnBrk="0" hangingPunct="0">
              <a:spcBef>
                <a:spcPct val="20000"/>
              </a:spcBef>
              <a:buChar char="•"/>
              <a:tabLst>
                <a:tab pos="449263" algn="l"/>
              </a:tabLst>
              <a:defRPr sz="3200">
                <a:solidFill>
                  <a:schemeClr val="tx1"/>
                </a:solidFill>
                <a:latin typeface="Arial" panose="020B0604020202020204" pitchFamily="34" charset="0"/>
              </a:defRPr>
            </a:lvl1pPr>
            <a:lvl2pPr marL="742950" indent="-285750" eaLnBrk="0" hangingPunct="0">
              <a:spcBef>
                <a:spcPct val="20000"/>
              </a:spcBef>
              <a:buChar char="–"/>
              <a:tabLst>
                <a:tab pos="449263" algn="l"/>
              </a:tabLst>
              <a:defRPr sz="2800">
                <a:solidFill>
                  <a:schemeClr val="tx1"/>
                </a:solidFill>
                <a:latin typeface="Arial" panose="020B0604020202020204" pitchFamily="34" charset="0"/>
              </a:defRPr>
            </a:lvl2pPr>
            <a:lvl3pPr marL="1143000" indent="-228600" eaLnBrk="0" hangingPunct="0">
              <a:spcBef>
                <a:spcPct val="20000"/>
              </a:spcBef>
              <a:buChar char="•"/>
              <a:tabLst>
                <a:tab pos="449263" algn="l"/>
              </a:tabLst>
              <a:defRPr sz="2400">
                <a:solidFill>
                  <a:schemeClr val="tx1"/>
                </a:solidFill>
                <a:latin typeface="Arial" panose="020B0604020202020204" pitchFamily="34" charset="0"/>
              </a:defRPr>
            </a:lvl3pPr>
            <a:lvl4pPr marL="1600200" indent="-228600" eaLnBrk="0" hangingPunct="0">
              <a:spcBef>
                <a:spcPct val="20000"/>
              </a:spcBef>
              <a:buChar char="–"/>
              <a:tabLst>
                <a:tab pos="449263" algn="l"/>
              </a:tabLst>
              <a:defRPr sz="2000">
                <a:solidFill>
                  <a:schemeClr val="tx1"/>
                </a:solidFill>
                <a:latin typeface="Arial" panose="020B0604020202020204" pitchFamily="34" charset="0"/>
              </a:defRPr>
            </a:lvl4pPr>
            <a:lvl5pPr marL="2057400" indent="-228600" eaLnBrk="0" hangingPunct="0">
              <a:spcBef>
                <a:spcPct val="20000"/>
              </a:spcBef>
              <a:buChar char="»"/>
              <a:tabLst>
                <a:tab pos="4492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492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492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492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49263" algn="l"/>
              </a:tabLst>
              <a:defRPr sz="2000">
                <a:solidFill>
                  <a:schemeClr val="tx1"/>
                </a:solidFill>
                <a:latin typeface="Arial" panose="020B0604020202020204" pitchFamily="34" charset="0"/>
              </a:defRPr>
            </a:lvl9pPr>
          </a:lstStyle>
          <a:p>
            <a:pPr algn="ctr" eaLnBrk="1" hangingPunct="1">
              <a:spcBef>
                <a:spcPct val="0"/>
              </a:spcBef>
              <a:buFontTx/>
              <a:buNone/>
            </a:pPr>
            <a:r>
              <a:rPr lang="ru-RU" altLang="ru-RU" sz="2400" b="1" dirty="0">
                <a:solidFill>
                  <a:srgbClr val="FF0000"/>
                </a:solidFill>
                <a:cs typeface="Times New Roman" panose="02020603050405020304" pitchFamily="18" charset="0"/>
              </a:rPr>
              <a:t>Основные периоды развития генетики поведения</a:t>
            </a:r>
            <a:endParaRPr lang="ru-RU" altLang="ru-RU" sz="2400" dirty="0">
              <a:solidFill>
                <a:srgbClr val="FF0000"/>
              </a:solidFill>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age001.jpg">
            <a:extLst>
              <a:ext uri="{FF2B5EF4-FFF2-40B4-BE49-F238E27FC236}">
                <a16:creationId xmlns:a16="http://schemas.microsoft.com/office/drawing/2014/main" id="{8EE30D90-6456-402A-B4AD-7476C5B2459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95500" y="928689"/>
            <a:ext cx="7715250" cy="52863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хема 10"/>
          <p:cNvGraphicFramePr/>
          <p:nvPr/>
        </p:nvGraphicFramePr>
        <p:xfrm>
          <a:off x="2294068" y="126551"/>
          <a:ext cx="7632865" cy="70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1683100" y="1002574"/>
            <a:ext cx="8839254" cy="5632995"/>
          </a:xfrm>
          <a:prstGeom prst="rect">
            <a:avLst/>
          </a:prstGeom>
          <a:solidFill>
            <a:schemeClr val="tx2">
              <a:lumMod val="60000"/>
              <a:lumOff val="40000"/>
            </a:schemeClr>
          </a:solidFill>
          <a:ln>
            <a:solidFill>
              <a:schemeClr val="tx2">
                <a:lumMod val="75000"/>
              </a:schemeClr>
            </a:solidFill>
          </a:ln>
        </p:spPr>
        <p:txBody>
          <a:bodyPr wrap="square">
            <a:spAutoFit/>
          </a:bodyPr>
          <a:lstStyle/>
          <a:p>
            <a:pPr lvl="0">
              <a:lnSpc>
                <a:spcPct val="150000"/>
              </a:lnSpc>
            </a:pPr>
            <a:r>
              <a:rPr lang="ru-RU" sz="2400" dirty="0">
                <a:latin typeface="Times New Roman" pitchFamily="18" charset="0"/>
                <a:cs typeface="Times New Roman" pitchFamily="18" charset="0"/>
              </a:rPr>
              <a:t>Выделив три степени даровитости и одновременно использовав экзаменационные оценки, полученные поступавшими в Королевскую военную коллегию, он применил к этому материалу уже существующий тогда закон </a:t>
            </a:r>
            <a:r>
              <a:rPr lang="ru-RU" sz="2400" dirty="0" err="1">
                <a:latin typeface="Times New Roman" pitchFamily="18" charset="0"/>
                <a:cs typeface="Times New Roman" pitchFamily="18" charset="0"/>
              </a:rPr>
              <a:t>Кетле</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закон</a:t>
            </a:r>
            <a:r>
              <a:rPr lang="ru-RU" sz="2400" dirty="0">
                <a:latin typeface="Times New Roman" pitchFamily="18" charset="0"/>
                <a:cs typeface="Times New Roman" pitchFamily="18" charset="0"/>
              </a:rPr>
              <a:t> уклонения от средних величин». По аналогии с распределением </a:t>
            </a:r>
            <a:r>
              <a:rPr lang="ru-RU" sz="2400" dirty="0" err="1">
                <a:latin typeface="Times New Roman" pitchFamily="18" charset="0"/>
                <a:cs typeface="Times New Roman" pitchFamily="18" charset="0"/>
              </a:rPr>
              <a:t>р</a:t>
            </a:r>
            <a:r>
              <a:rPr lang="en-US" sz="2400" dirty="0" err="1">
                <a:latin typeface="Times New Roman" pitchFamily="18" charset="0"/>
                <a:cs typeface="Times New Roman" pitchFamily="18" charset="0"/>
              </a:rPr>
              <a:t>о</a:t>
            </a:r>
            <a:r>
              <a:rPr lang="ru-RU" sz="2400" dirty="0" err="1">
                <a:latin typeface="Times New Roman" pitchFamily="18" charset="0"/>
                <a:cs typeface="Times New Roman" pitchFamily="18" charset="0"/>
              </a:rPr>
              <a:t>ста</a:t>
            </a:r>
            <a:r>
              <a:rPr lang="ru-RU" sz="2400" dirty="0">
                <a:latin typeface="Times New Roman" pitchFamily="18" charset="0"/>
                <a:cs typeface="Times New Roman" pitchFamily="18" charset="0"/>
              </a:rPr>
              <a:t> людей он предположил «существование некоторого постоянного среднего уровня умственных способностей, отклонение от которого как в сторону гениальности, так и в сторону </a:t>
            </a:r>
            <a:r>
              <a:rPr lang="ru-RU" sz="2400" dirty="0" err="1">
                <a:latin typeface="Times New Roman" pitchFamily="18" charset="0"/>
                <a:cs typeface="Times New Roman" pitchFamily="18" charset="0"/>
              </a:rPr>
              <a:t>идиотизма</a:t>
            </a:r>
            <a:r>
              <a:rPr lang="ru-RU" sz="2400" dirty="0">
                <a:latin typeface="Times New Roman" pitchFamily="18" charset="0"/>
                <a:cs typeface="Times New Roman" pitchFamily="18" charset="0"/>
              </a:rPr>
              <a:t> должно следовать закону, управляющему уклонением от всякого рода средних величин</a:t>
            </a:r>
          </a:p>
        </p:txBody>
      </p:sp>
    </p:spTree>
  </p:cSld>
  <p:clrMapOvr>
    <a:masterClrMapping/>
  </p:clrMapOvr>
  <p:transition>
    <p:pull dir="l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1919536" y="0"/>
            <a:ext cx="8748464" cy="6597352"/>
          </a:xfrm>
        </p:spPr>
        <p:txBody>
          <a:bodyPr anchor="ctr">
            <a:noAutofit/>
          </a:bodyPr>
          <a:lstStyle/>
          <a:p>
            <a:pPr fontAlgn="base">
              <a:lnSpc>
                <a:spcPct val="150000"/>
              </a:lnSpc>
              <a:buClr>
                <a:srgbClr val="00B050"/>
              </a:buClr>
              <a:buSzPct val="151000"/>
              <a:buFont typeface="Wingdings" pitchFamily="2" charset="2"/>
              <a:buChar char="§"/>
            </a:pPr>
            <a:r>
              <a:rPr lang="ru-RU" sz="2400" dirty="0">
                <a:latin typeface="Times New Roman" pitchFamily="18" charset="0"/>
                <a:cs typeface="Times New Roman" pitchFamily="18" charset="0"/>
              </a:rPr>
              <a:t>В 1876 г. появилась его статья «История близнецов как критерий относительной силы природы и воспитания», утверждавшая, говоря современным языком, метод близнецов в </a:t>
            </a:r>
            <a:r>
              <a:rPr lang="ru-RU" sz="2400" dirty="0" err="1">
                <a:latin typeface="Times New Roman" pitchFamily="18" charset="0"/>
                <a:cs typeface="Times New Roman" pitchFamily="18" charset="0"/>
              </a:rPr>
              <a:t>психогенетике</a:t>
            </a:r>
            <a:r>
              <a:rPr lang="ru-RU" sz="2400" dirty="0">
                <a:latin typeface="Times New Roman" pitchFamily="18" charset="0"/>
                <a:cs typeface="Times New Roman" pitchFamily="18" charset="0"/>
              </a:rPr>
              <a:t>.</a:t>
            </a:r>
          </a:p>
          <a:p>
            <a:pPr fontAlgn="base">
              <a:lnSpc>
                <a:spcPct val="150000"/>
              </a:lnSpc>
              <a:buClr>
                <a:srgbClr val="00B050"/>
              </a:buClr>
              <a:buSzPct val="151000"/>
              <a:buFont typeface="Wingdings" pitchFamily="2" charset="2"/>
              <a:buChar char="§"/>
            </a:pPr>
            <a:r>
              <a:rPr lang="ru-RU" sz="2400" dirty="0">
                <a:latin typeface="Times New Roman" pitchFamily="18" charset="0"/>
                <a:cs typeface="Times New Roman" pitchFamily="18" charset="0"/>
              </a:rPr>
              <a:t>К тому времени уже существовали гипотетические представления о том, что близнецы бывают двух типов (в современной терминологии – моно - и </a:t>
            </a:r>
            <a:r>
              <a:rPr lang="ru-RU" sz="2400" dirty="0" err="1">
                <a:latin typeface="Times New Roman" pitchFamily="18" charset="0"/>
                <a:cs typeface="Times New Roman" pitchFamily="18" charset="0"/>
              </a:rPr>
              <a:t>дизиготные</a:t>
            </a:r>
            <a:r>
              <a:rPr lang="ru-RU" sz="2400" dirty="0">
                <a:latin typeface="Times New Roman" pitchFamily="18" charset="0"/>
                <a:cs typeface="Times New Roman" pitchFamily="18" charset="0"/>
              </a:rPr>
              <a:t>); эти представления основывались главным образом на изучении эмбриогенеза при многоплодной беременности. Было установлено, что пары близнецов различаются по количеству околоплодных оболочек: пары с одним хорионом стали считать однояйцовыми (ОБ), с разными – </a:t>
            </a:r>
            <a:r>
              <a:rPr lang="ru-RU" sz="2400" dirty="0" err="1">
                <a:latin typeface="Times New Roman" pitchFamily="18" charset="0"/>
                <a:cs typeface="Times New Roman" pitchFamily="18" charset="0"/>
              </a:rPr>
              <a:t>разнояйцевыми</a:t>
            </a:r>
            <a:r>
              <a:rPr lang="ru-RU" sz="2400" dirty="0">
                <a:latin typeface="Times New Roman" pitchFamily="18" charset="0"/>
                <a:cs typeface="Times New Roman" pitchFamily="18" charset="0"/>
              </a:rPr>
              <a:t> (РБ). </a:t>
            </a:r>
            <a:endParaRPr lang="ru-RU" sz="2400" dirty="0"/>
          </a:p>
        </p:txBody>
      </p:sp>
    </p:spTree>
  </p:cSld>
  <p:clrMapOvr>
    <a:masterClrMapping/>
  </p:clrMapOvr>
  <p:transition>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0978" y="409165"/>
            <a:ext cx="4608515" cy="1124744"/>
          </a:xfrm>
        </p:spPr>
        <p:txBody>
          <a:bodyPr>
            <a:prstTxWarp prst="textArchDown">
              <a:avLst/>
            </a:prstTxWarp>
            <a:normAutofit/>
          </a:bodyPr>
          <a:lstStyle/>
          <a:p>
            <a:pPr algn="ctr">
              <a:lnSpc>
                <a:spcPct val="150000"/>
              </a:lnSpc>
            </a:pPr>
            <a:r>
              <a:rPr lang="ru-RU" sz="4000" dirty="0">
                <a:ln>
                  <a:solidFill>
                    <a:srgbClr val="FF0000"/>
                  </a:solidFill>
                </a:ln>
                <a:solidFill>
                  <a:schemeClr val="accent2">
                    <a:lumMod val="60000"/>
                    <a:lumOff val="40000"/>
                  </a:schemeClr>
                </a:solidFill>
                <a:latin typeface="Times New Roman" pitchFamily="18" charset="0"/>
                <a:cs typeface="Times New Roman" pitchFamily="18" charset="0"/>
              </a:rPr>
              <a:t>Наблюдение </a:t>
            </a:r>
            <a:r>
              <a:rPr lang="ru-RU" sz="4000" dirty="0" err="1">
                <a:ln>
                  <a:solidFill>
                    <a:srgbClr val="FF0000"/>
                  </a:solidFill>
                </a:ln>
                <a:solidFill>
                  <a:schemeClr val="accent2">
                    <a:lumMod val="60000"/>
                    <a:lumOff val="40000"/>
                  </a:schemeClr>
                </a:solidFill>
                <a:latin typeface="Times New Roman" pitchFamily="18" charset="0"/>
                <a:cs typeface="Times New Roman" pitchFamily="18" charset="0"/>
              </a:rPr>
              <a:t>Гальтона</a:t>
            </a:r>
            <a:endParaRPr lang="ru-RU" sz="4000" dirty="0">
              <a:ln>
                <a:solidFill>
                  <a:srgbClr val="FF0000"/>
                </a:solidFill>
              </a:ln>
              <a:solidFill>
                <a:schemeClr val="accent2">
                  <a:lumMod val="60000"/>
                  <a:lumOff val="40000"/>
                </a:schemeClr>
              </a:solidFill>
              <a:latin typeface="Times New Roman" pitchFamily="18" charset="0"/>
              <a:cs typeface="Times New Roman" pitchFamily="18" charset="0"/>
            </a:endParaRPr>
          </a:p>
        </p:txBody>
      </p:sp>
      <p:pic>
        <p:nvPicPr>
          <p:cNvPr id="5" name="Содержимое 4" descr="Nicole-Snooki-Polizzi-the-Olsen-Twins-Full-House-Remake.jpg"/>
          <p:cNvPicPr>
            <a:picLocks noGrp="1" noChangeAspect="1"/>
          </p:cNvPicPr>
          <p:nvPr>
            <p:ph idx="1"/>
          </p:nvPr>
        </p:nvPicPr>
        <p:blipFill>
          <a:blip r:embed="rId2" cstate="print"/>
          <a:stretch>
            <a:fillRect/>
          </a:stretch>
        </p:blipFill>
        <p:spPr>
          <a:xfrm>
            <a:off x="6096000" y="1772816"/>
            <a:ext cx="4265290" cy="42652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1737230" y="81087"/>
            <a:ext cx="4104457" cy="6669362"/>
          </a:xfrm>
        </p:spPr>
        <p:style>
          <a:lnRef idx="2">
            <a:schemeClr val="accent2"/>
          </a:lnRef>
          <a:fillRef idx="1">
            <a:schemeClr val="lt1"/>
          </a:fillRef>
          <a:effectRef idx="0">
            <a:schemeClr val="accent2"/>
          </a:effectRef>
          <a:fontRef idx="minor">
            <a:schemeClr val="dk1"/>
          </a:fontRef>
        </p:style>
        <p:txBody>
          <a:bodyPr anchor="ctr">
            <a:noAutofit/>
          </a:bodyPr>
          <a:lstStyle/>
          <a:p>
            <a:pPr>
              <a:lnSpc>
                <a:spcPct val="150000"/>
              </a:lnSpc>
            </a:pPr>
            <a:r>
              <a:rPr lang="ru-RU" sz="2400" dirty="0">
                <a:ln>
                  <a:solidFill>
                    <a:schemeClr val="tx1">
                      <a:lumMod val="65000"/>
                      <a:lumOff val="35000"/>
                    </a:schemeClr>
                  </a:solidFill>
                </a:ln>
                <a:solidFill>
                  <a:schemeClr val="tx1">
                    <a:lumMod val="95000"/>
                    <a:lumOff val="5000"/>
                  </a:schemeClr>
                </a:solidFill>
                <a:latin typeface="Times New Roman" pitchFamily="18" charset="0"/>
                <a:cs typeface="Times New Roman" pitchFamily="18" charset="0"/>
              </a:rPr>
              <a:t>Очень интересно наблюдение </a:t>
            </a:r>
            <a:r>
              <a:rPr lang="ru-RU" sz="2400" dirty="0" err="1">
                <a:ln>
                  <a:solidFill>
                    <a:schemeClr val="tx1">
                      <a:lumMod val="65000"/>
                      <a:lumOff val="35000"/>
                    </a:schemeClr>
                  </a:solidFill>
                </a:ln>
                <a:solidFill>
                  <a:schemeClr val="tx1">
                    <a:lumMod val="95000"/>
                    <a:lumOff val="5000"/>
                  </a:schemeClr>
                </a:solidFill>
                <a:latin typeface="Times New Roman" pitchFamily="18" charset="0"/>
                <a:cs typeface="Times New Roman" pitchFamily="18" charset="0"/>
              </a:rPr>
              <a:t>Гальтона</a:t>
            </a:r>
            <a:r>
              <a:rPr lang="ru-RU" sz="2400" dirty="0">
                <a:ln>
                  <a:solidFill>
                    <a:schemeClr val="tx1">
                      <a:lumMod val="65000"/>
                      <a:lumOff val="35000"/>
                    </a:schemeClr>
                  </a:solidFill>
                </a:ln>
                <a:solidFill>
                  <a:schemeClr val="tx1">
                    <a:lumMod val="95000"/>
                    <a:lumOff val="5000"/>
                  </a:schemeClr>
                </a:solidFill>
                <a:latin typeface="Times New Roman" pitchFamily="18" charset="0"/>
                <a:cs typeface="Times New Roman" pitchFamily="18" charset="0"/>
              </a:rPr>
              <a:t> об увеличении с возрастом различий в некоторых близнецовых парах, а также его гипотеза, объясняющая этот феномен тем, что не все унаследованные свойства проявляются сразу, многие из них в молодости «спят». </a:t>
            </a:r>
          </a:p>
        </p:txBody>
      </p:sp>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188640"/>
            <a:ext cx="5616624" cy="1224136"/>
          </a:xfrm>
          <a:ln>
            <a:solidFill>
              <a:schemeClr val="bg1"/>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ru-RU" sz="4000" dirty="0">
                <a:solidFill>
                  <a:srgbClr val="A60A9B"/>
                </a:solidFill>
                <a:effectLst>
                  <a:outerShdw blurRad="60007" dir="1500000" sy="-30000" kx="800400" algn="bl" rotWithShape="0">
                    <a:prstClr val="black">
                      <a:alpha val="20000"/>
                    </a:prstClr>
                  </a:outerShdw>
                </a:effectLst>
                <a:latin typeface="Times New Roman" pitchFamily="18" charset="0"/>
                <a:cs typeface="Times New Roman" pitchFamily="18" charset="0"/>
              </a:rPr>
              <a:t>Второй этап развития </a:t>
            </a:r>
            <a:r>
              <a:rPr lang="ru-RU" sz="4000" dirty="0" err="1">
                <a:solidFill>
                  <a:srgbClr val="A60A9B"/>
                </a:solidFill>
                <a:effectLst>
                  <a:outerShdw blurRad="60007" dir="1500000" sy="-30000" kx="800400" algn="bl" rotWithShape="0">
                    <a:prstClr val="black">
                      <a:alpha val="20000"/>
                    </a:prstClr>
                  </a:outerShdw>
                </a:effectLst>
                <a:latin typeface="Times New Roman" pitchFamily="18" charset="0"/>
                <a:cs typeface="Times New Roman" pitchFamily="18" charset="0"/>
              </a:rPr>
              <a:t>психогенетики</a:t>
            </a:r>
            <a:endParaRPr lang="ru-RU" sz="4000" dirty="0">
              <a:solidFill>
                <a:srgbClr val="A60A9B"/>
              </a:solidFill>
              <a:effectLst>
                <a:outerShdw blurRad="60007" dir="1500000" sy="-30000" kx="800400" algn="bl" rotWithShape="0">
                  <a:prstClr val="black">
                    <a:alpha val="20000"/>
                  </a:prstClr>
                </a:outerShdw>
              </a:effectLst>
              <a:latin typeface="Times New Roman" pitchFamily="18" charset="0"/>
              <a:cs typeface="Times New Roman" pitchFamily="18" charset="0"/>
            </a:endParaRPr>
          </a:p>
        </p:txBody>
      </p:sp>
      <p:graphicFrame>
        <p:nvGraphicFramePr>
          <p:cNvPr id="8" name="Содержимое 7"/>
          <p:cNvGraphicFramePr>
            <a:graphicFrameLocks noGrp="1"/>
          </p:cNvGraphicFramePr>
          <p:nvPr>
            <p:ph idx="1"/>
            <p:extLst>
              <p:ext uri="{D42A27DB-BD31-4B8C-83A1-F6EECF244321}">
                <p14:modId xmlns:p14="http://schemas.microsoft.com/office/powerpoint/2010/main" val="2049692638"/>
              </p:ext>
            </p:extLst>
          </p:nvPr>
        </p:nvGraphicFramePr>
        <p:xfrm>
          <a:off x="1524000" y="2465512"/>
          <a:ext cx="817240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Users\Admin\Desktop\Twins4.jpg"/>
          <p:cNvPicPr>
            <a:picLocks noChangeAspect="1" noChangeArrowheads="1"/>
          </p:cNvPicPr>
          <p:nvPr/>
        </p:nvPicPr>
        <p:blipFill>
          <a:blip r:embed="rId7" cstate="print"/>
          <a:srcRect/>
          <a:stretch>
            <a:fillRect/>
          </a:stretch>
        </p:blipFill>
        <p:spPr bwMode="auto">
          <a:xfrm>
            <a:off x="8184232" y="260648"/>
            <a:ext cx="2160240" cy="1944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circl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2122" y="156845"/>
            <a:ext cx="7931225" cy="1143000"/>
          </a:xfrm>
        </p:spPr>
        <p:style>
          <a:lnRef idx="2">
            <a:schemeClr val="accent3"/>
          </a:lnRef>
          <a:fillRef idx="1">
            <a:schemeClr val="lt1"/>
          </a:fillRef>
          <a:effectRef idx="0">
            <a:schemeClr val="accent3"/>
          </a:effectRef>
          <a:fontRef idx="minor">
            <a:schemeClr val="dk1"/>
          </a:fontRef>
        </p:style>
        <p:txBody>
          <a:bodyPr>
            <a:normAutofit/>
          </a:bodyPr>
          <a:lstStyle/>
          <a:p>
            <a:pPr algn="ctr">
              <a:lnSpc>
                <a:spcPct val="150000"/>
              </a:lnSpc>
            </a:pPr>
            <a:r>
              <a:rPr lang="ru-RU" sz="4000" dirty="0">
                <a:solidFill>
                  <a:srgbClr val="92D050"/>
                </a:solidFill>
                <a:effectLst>
                  <a:innerShdw blurRad="63500" dist="50800" dir="5400000">
                    <a:prstClr val="black">
                      <a:alpha val="50000"/>
                    </a:prstClr>
                  </a:innerShdw>
                </a:effectLst>
                <a:latin typeface="Times New Roman" pitchFamily="18" charset="0"/>
                <a:cs typeface="Times New Roman" pitchFamily="18" charset="0"/>
              </a:rPr>
              <a:t>Третий этап</a:t>
            </a:r>
          </a:p>
        </p:txBody>
      </p:sp>
      <p:graphicFrame>
        <p:nvGraphicFramePr>
          <p:cNvPr id="7" name="Содержимое 6"/>
          <p:cNvGraphicFramePr>
            <a:graphicFrameLocks noGrp="1"/>
          </p:cNvGraphicFramePr>
          <p:nvPr>
            <p:ph idx="1"/>
          </p:nvPr>
        </p:nvGraphicFramePr>
        <p:xfrm>
          <a:off x="1719978" y="1480661"/>
          <a:ext cx="8712969" cy="5283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newsfla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1943164" y="871405"/>
          <a:ext cx="8424940" cy="5256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dir="l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1671982" y="112338"/>
            <a:ext cx="5616625" cy="6613121"/>
          </a:xfrm>
        </p:spPr>
        <p:style>
          <a:lnRef idx="2">
            <a:schemeClr val="dk1"/>
          </a:lnRef>
          <a:fillRef idx="1">
            <a:schemeClr val="lt1"/>
          </a:fillRef>
          <a:effectRef idx="0">
            <a:schemeClr val="dk1"/>
          </a:effectRef>
          <a:fontRef idx="minor">
            <a:schemeClr val="dk1"/>
          </a:fontRef>
        </p:style>
        <p:txBody>
          <a:bodyPr anchor="ctr">
            <a:noAutofit/>
          </a:bodyPr>
          <a:lstStyle/>
          <a:p>
            <a:pPr>
              <a:lnSpc>
                <a:spcPct val="150000"/>
              </a:lnSpc>
              <a:buNone/>
            </a:pPr>
            <a:r>
              <a:rPr lang="ru-RU" sz="2400" dirty="0">
                <a:latin typeface="Times New Roman" pitchFamily="18" charset="0"/>
                <a:cs typeface="Times New Roman" pitchFamily="18" charset="0"/>
              </a:rPr>
              <a:t>    В двухтомнике К. Д.Ушинского есть специальная глава «Наследственность привычек и развитие инстинктов». Он признавал возможность наследования приобретенных «привычек» («особенное значение придается привычке возможностью ее наследственной передачи»), под которыми он понимал очень широкий спектр психических явлений. </a:t>
            </a:r>
          </a:p>
        </p:txBody>
      </p:sp>
      <p:pic>
        <p:nvPicPr>
          <p:cNvPr id="5122" name="Picture 2" descr="C:\Users\Admin\Desktop\1-ushinskij.jpg"/>
          <p:cNvPicPr>
            <a:picLocks noChangeAspect="1" noChangeArrowheads="1"/>
          </p:cNvPicPr>
          <p:nvPr/>
        </p:nvPicPr>
        <p:blipFill>
          <a:blip r:embed="rId2" cstate="print"/>
          <a:srcRect/>
          <a:stretch>
            <a:fillRect/>
          </a:stretch>
        </p:blipFill>
        <p:spPr bwMode="auto">
          <a:xfrm>
            <a:off x="7536160" y="1988840"/>
            <a:ext cx="2858484" cy="4142730"/>
          </a:xfrm>
          <a:prstGeom prst="rect">
            <a:avLst/>
          </a:prstGeom>
          <a:noFill/>
        </p:spPr>
      </p:pic>
    </p:spTree>
  </p:cSld>
  <p:clrMapOvr>
    <a:masterClrMapping/>
  </p:clrMapOvr>
  <p:transition>
    <p:checke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FA5138A-F479-4692-A94E-06BE7B52D964}"/>
              </a:ext>
            </a:extLst>
          </p:cNvPr>
          <p:cNvSpPr>
            <a:spLocks noGrp="1"/>
          </p:cNvSpPr>
          <p:nvPr>
            <p:ph type="title"/>
          </p:nvPr>
        </p:nvSpPr>
        <p:spPr/>
        <p:txBody>
          <a:bodyPr/>
          <a:lstStyle/>
          <a:p>
            <a:pPr algn="ctr"/>
            <a:r>
              <a:rPr lang="ru-RU" dirty="0"/>
              <a:t>Четвертый этап</a:t>
            </a:r>
          </a:p>
        </p:txBody>
      </p:sp>
      <p:pic>
        <p:nvPicPr>
          <p:cNvPr id="8" name="Объект 7">
            <a:extLst>
              <a:ext uri="{FF2B5EF4-FFF2-40B4-BE49-F238E27FC236}">
                <a16:creationId xmlns:a16="http://schemas.microsoft.com/office/drawing/2014/main" id="{81A61030-4EBE-48C7-8C0E-83DDB2D1B9DF}"/>
              </a:ext>
            </a:extLst>
          </p:cNvPr>
          <p:cNvPicPr>
            <a:picLocks noGrp="1" noChangeAspect="1"/>
          </p:cNvPicPr>
          <p:nvPr>
            <p:ph sz="half" idx="1"/>
          </p:nvPr>
        </p:nvPicPr>
        <p:blipFill>
          <a:blip r:embed="rId2"/>
          <a:stretch>
            <a:fillRect/>
          </a:stretch>
        </p:blipFill>
        <p:spPr>
          <a:xfrm>
            <a:off x="1109366" y="2160169"/>
            <a:ext cx="2444708" cy="3072650"/>
          </a:xfrm>
          <a:prstGeom prst="rect">
            <a:avLst/>
          </a:prstGeom>
        </p:spPr>
      </p:pic>
      <p:sp>
        <p:nvSpPr>
          <p:cNvPr id="7" name="Объект 6">
            <a:extLst>
              <a:ext uri="{FF2B5EF4-FFF2-40B4-BE49-F238E27FC236}">
                <a16:creationId xmlns:a16="http://schemas.microsoft.com/office/drawing/2014/main" id="{3421599A-39ED-4B28-9807-B8D4D82D7EB8}"/>
              </a:ext>
            </a:extLst>
          </p:cNvPr>
          <p:cNvSpPr>
            <a:spLocks noGrp="1"/>
          </p:cNvSpPr>
          <p:nvPr>
            <p:ph sz="half" idx="2"/>
          </p:nvPr>
        </p:nvSpPr>
        <p:spPr>
          <a:xfrm>
            <a:off x="4059936" y="1825625"/>
            <a:ext cx="7293864" cy="4351338"/>
          </a:xfrm>
        </p:spPr>
        <p:txBody>
          <a:bodyPr>
            <a:normAutofit fontScale="62500" lnSpcReduction="20000"/>
          </a:bodyPr>
          <a:lstStyle/>
          <a:p>
            <a:r>
              <a:rPr lang="ru-RU" altLang="ru-RU" dirty="0"/>
              <a:t>Морган (</a:t>
            </a:r>
            <a:r>
              <a:rPr lang="ru-RU" altLang="ru-RU" dirty="0" err="1"/>
              <a:t>Morgan</a:t>
            </a:r>
            <a:r>
              <a:rPr lang="ru-RU" altLang="ru-RU" dirty="0"/>
              <a:t>) Томас Хант (1866-1945), американский биолог, один из основоположников генетики.</a:t>
            </a:r>
            <a:br>
              <a:rPr lang="ru-RU" altLang="ru-RU" dirty="0"/>
            </a:br>
            <a:r>
              <a:rPr lang="ru-RU" altLang="ru-RU" dirty="0"/>
              <a:t>          В 1910 году Морган занялся изучением мутаций - наследуемых изменений тех или иных признаков организма.  Морган проводил свои опыты на дрозофилах, мелких плодовых мушках. С его легкой руки они стали излюбленным объектом генетических исследований в сотнях лабораторий. Энергия размножения дрозофил огромна: от яйца до взрослой особи десять дней. Для генетиков важно и то, что дрозофилы подвержены частым наследственным изменениям; у них мало хромосом (всего четыре пары), </a:t>
            </a:r>
            <a:br>
              <a:rPr lang="ru-RU" altLang="ru-RU" dirty="0"/>
            </a:br>
            <a:r>
              <a:rPr lang="ru-RU" altLang="ru-RU" dirty="0"/>
              <a:t>          Первой из этих мутаций был признак белых глаз, который оказался сцеплен с полом. Это было крупное открытие. С 1911 года Морган и его соратники начали публиковать серию работ, в которых  доказывалось, что гены - это материальные частицы, определяющие наследственную изменчивость, и что их носителями служат хромосомы клеточного ядра. Тогда и была сформулирована в основных чертах хромосомная теория наследственности, подтвердившая и подкрепившая законы, открытые Менделем.       </a:t>
            </a:r>
            <a:br>
              <a:rPr lang="ru-RU" altLang="ru-RU" dirty="0"/>
            </a:br>
            <a:r>
              <a:rPr lang="ru-RU" altLang="ru-RU" dirty="0"/>
              <a:t>          В 1933 г. -лауреат Нобелевской премии.</a:t>
            </a:r>
            <a:endParaRPr lang="ru-RU" dirty="0"/>
          </a:p>
        </p:txBody>
      </p:sp>
    </p:spTree>
    <p:extLst>
      <p:ext uri="{BB962C8B-B14F-4D97-AF65-F5344CB8AC3E}">
        <p14:creationId xmlns:p14="http://schemas.microsoft.com/office/powerpoint/2010/main" val="1811692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Exposition_universelle_de_1900_-_portraits_des_commissaires_généraux-Charles_Spearman.jpg"/>
          <p:cNvPicPr>
            <a:picLocks noGrp="1" noChangeAspect="1"/>
          </p:cNvPicPr>
          <p:nvPr>
            <p:ph idx="1"/>
          </p:nvPr>
        </p:nvPicPr>
        <p:blipFill>
          <a:blip r:embed="rId2" cstate="print"/>
          <a:stretch>
            <a:fillRect/>
          </a:stretch>
        </p:blipFill>
        <p:spPr>
          <a:xfrm>
            <a:off x="1524000" y="0"/>
            <a:ext cx="4211960" cy="6858000"/>
          </a:xfrm>
        </p:spPr>
      </p:pic>
      <p:sp>
        <p:nvSpPr>
          <p:cNvPr id="5" name="TextBox 4"/>
          <p:cNvSpPr txBox="1"/>
          <p:nvPr/>
        </p:nvSpPr>
        <p:spPr>
          <a:xfrm>
            <a:off x="5879976" y="188641"/>
            <a:ext cx="4536504" cy="5324535"/>
          </a:xfrm>
          <a:prstGeom prst="rect">
            <a:avLst/>
          </a:prstGeom>
          <a:noFill/>
        </p:spPr>
        <p:txBody>
          <a:bodyPr wrap="square" rtlCol="0">
            <a:spAutoFit/>
          </a:bodyPr>
          <a:lstStyle/>
          <a:p>
            <a:r>
              <a:rPr lang="ru-RU" sz="2000" b="1" u="sng" dirty="0">
                <a:solidFill>
                  <a:schemeClr val="accent1"/>
                </a:solidFill>
              </a:rPr>
              <a:t>Чарльз </a:t>
            </a:r>
            <a:r>
              <a:rPr lang="ru-RU" sz="2000" b="1" u="sng" dirty="0" err="1">
                <a:solidFill>
                  <a:schemeClr val="accent1"/>
                </a:solidFill>
              </a:rPr>
              <a:t>Э́двард</a:t>
            </a:r>
            <a:r>
              <a:rPr lang="ru-RU" sz="2000" b="1" u="sng" dirty="0">
                <a:solidFill>
                  <a:schemeClr val="accent1"/>
                </a:solidFill>
              </a:rPr>
              <a:t> </a:t>
            </a:r>
            <a:r>
              <a:rPr lang="ru-RU" sz="2000" b="1" u="sng" dirty="0" err="1">
                <a:solidFill>
                  <a:schemeClr val="accent1"/>
                </a:solidFill>
              </a:rPr>
              <a:t>Спи́рмен</a:t>
            </a:r>
            <a:r>
              <a:rPr lang="ru-RU" sz="2000" u="sng" dirty="0">
                <a:solidFill>
                  <a:schemeClr val="accent1"/>
                </a:solidFill>
              </a:rPr>
              <a:t> (</a:t>
            </a:r>
            <a:r>
              <a:rPr lang="ru-RU" sz="2000" u="sng" dirty="0">
                <a:solidFill>
                  <a:schemeClr val="accent1"/>
                </a:solidFill>
                <a:hlinkClick r:id="rId3" tooltip="Английский язык"/>
              </a:rPr>
              <a:t>англ.</a:t>
            </a:r>
            <a:r>
              <a:rPr lang="ru-RU" sz="2000" u="sng" dirty="0">
                <a:solidFill>
                  <a:schemeClr val="accent1"/>
                </a:solidFill>
              </a:rPr>
              <a:t> </a:t>
            </a:r>
            <a:r>
              <a:rPr lang="ru-RU" sz="2000" i="1" u="sng" dirty="0" err="1">
                <a:solidFill>
                  <a:schemeClr val="accent1"/>
                </a:solidFill>
              </a:rPr>
              <a:t>Charles</a:t>
            </a:r>
            <a:r>
              <a:rPr lang="ru-RU" sz="2000" i="1" u="sng" dirty="0">
                <a:solidFill>
                  <a:schemeClr val="accent1"/>
                </a:solidFill>
              </a:rPr>
              <a:t> </a:t>
            </a:r>
            <a:r>
              <a:rPr lang="ru-RU" sz="2000" i="1" u="sng" dirty="0" err="1">
                <a:solidFill>
                  <a:schemeClr val="accent1"/>
                </a:solidFill>
              </a:rPr>
              <a:t>Edward</a:t>
            </a:r>
            <a:r>
              <a:rPr lang="ru-RU" sz="2000" i="1" u="sng" dirty="0">
                <a:solidFill>
                  <a:schemeClr val="accent1"/>
                </a:solidFill>
              </a:rPr>
              <a:t> </a:t>
            </a:r>
            <a:r>
              <a:rPr lang="ru-RU" sz="2000" i="1" u="sng" dirty="0" err="1">
                <a:solidFill>
                  <a:schemeClr val="accent1"/>
                </a:solidFill>
              </a:rPr>
              <a:t>Spearman</a:t>
            </a:r>
            <a:r>
              <a:rPr lang="ru-RU" sz="2000" u="sng" dirty="0">
                <a:solidFill>
                  <a:schemeClr val="accent1"/>
                </a:solidFill>
              </a:rPr>
              <a:t>; </a:t>
            </a:r>
            <a:r>
              <a:rPr lang="ru-RU" sz="2000" u="sng" dirty="0">
                <a:solidFill>
                  <a:schemeClr val="accent1"/>
                </a:solidFill>
                <a:hlinkClick r:id="rId4" tooltip="10 сентября"/>
              </a:rPr>
              <a:t>10 сентября</a:t>
            </a:r>
            <a:r>
              <a:rPr lang="ru-RU" sz="2000" u="sng" dirty="0">
                <a:solidFill>
                  <a:schemeClr val="accent1"/>
                </a:solidFill>
              </a:rPr>
              <a:t> </a:t>
            </a:r>
            <a:r>
              <a:rPr lang="ru-RU" sz="2000" u="sng" dirty="0">
                <a:solidFill>
                  <a:schemeClr val="accent1"/>
                </a:solidFill>
                <a:hlinkClick r:id="rId5" tooltip="1863"/>
              </a:rPr>
              <a:t>1863</a:t>
            </a:r>
            <a:r>
              <a:rPr lang="ru-RU" sz="2000" u="sng" dirty="0">
                <a:solidFill>
                  <a:schemeClr val="accent1"/>
                </a:solidFill>
              </a:rPr>
              <a:t> — </a:t>
            </a:r>
            <a:r>
              <a:rPr lang="ru-RU" sz="2000" u="sng" dirty="0">
                <a:solidFill>
                  <a:schemeClr val="accent1"/>
                </a:solidFill>
                <a:hlinkClick r:id="rId6" tooltip="17 сентября"/>
              </a:rPr>
              <a:t>17 сентября</a:t>
            </a:r>
            <a:r>
              <a:rPr lang="ru-RU" sz="2000" u="sng" dirty="0">
                <a:solidFill>
                  <a:schemeClr val="accent1"/>
                </a:solidFill>
              </a:rPr>
              <a:t> </a:t>
            </a:r>
            <a:r>
              <a:rPr lang="ru-RU" sz="2000" u="sng" dirty="0">
                <a:solidFill>
                  <a:schemeClr val="accent1"/>
                </a:solidFill>
                <a:hlinkClick r:id="rId7" tooltip="1945"/>
              </a:rPr>
              <a:t>1945</a:t>
            </a:r>
            <a:r>
              <a:rPr lang="ru-RU" sz="2000" u="sng" dirty="0">
                <a:solidFill>
                  <a:schemeClr val="accent1"/>
                </a:solidFill>
              </a:rPr>
              <a:t>) — </a:t>
            </a:r>
            <a:r>
              <a:rPr lang="ru-RU" sz="2000" u="sng" dirty="0">
                <a:solidFill>
                  <a:schemeClr val="accent1"/>
                </a:solidFill>
                <a:hlinkClick r:id="rId8" tooltip="Великобритания"/>
              </a:rPr>
              <a:t>английский</a:t>
            </a:r>
            <a:r>
              <a:rPr lang="ru-RU" sz="2000" u="sng" dirty="0">
                <a:solidFill>
                  <a:schemeClr val="accent1"/>
                </a:solidFill>
              </a:rPr>
              <a:t> </a:t>
            </a:r>
            <a:r>
              <a:rPr lang="ru-RU" sz="2000" u="sng" dirty="0">
                <a:solidFill>
                  <a:schemeClr val="accent1"/>
                </a:solidFill>
                <a:hlinkClick r:id="rId9" tooltip="Психолог"/>
              </a:rPr>
              <a:t>психолог</a:t>
            </a:r>
            <a:r>
              <a:rPr lang="ru-RU" sz="2000" u="sng" dirty="0">
                <a:solidFill>
                  <a:schemeClr val="accent1"/>
                </a:solidFill>
              </a:rPr>
              <a:t>, профессор </a:t>
            </a:r>
            <a:r>
              <a:rPr lang="ru-RU" sz="2000" u="sng" dirty="0">
                <a:solidFill>
                  <a:schemeClr val="accent1"/>
                </a:solidFill>
                <a:hlinkClick r:id="rId10" tooltip="Лондонский университет"/>
              </a:rPr>
              <a:t>Лондонского</a:t>
            </a:r>
            <a:r>
              <a:rPr lang="ru-RU" sz="2000" u="sng" dirty="0">
                <a:solidFill>
                  <a:schemeClr val="accent1"/>
                </a:solidFill>
              </a:rPr>
              <a:t> и </a:t>
            </a:r>
            <a:r>
              <a:rPr lang="ru-RU" sz="2000" u="sng" dirty="0" err="1">
                <a:solidFill>
                  <a:schemeClr val="accent1"/>
                </a:solidFill>
                <a:hlinkClick r:id="rId11" tooltip="Честерфилдский университет (страница отсутствует)"/>
              </a:rPr>
              <a:t>Честерфилдского</a:t>
            </a:r>
            <a:r>
              <a:rPr lang="ru-RU" sz="2000" u="sng" dirty="0">
                <a:solidFill>
                  <a:schemeClr val="accent1"/>
                </a:solidFill>
                <a:hlinkClick r:id="rId11" tooltip="Честерфилдский университет (страница отсутствует)"/>
              </a:rPr>
              <a:t> университетов</a:t>
            </a:r>
            <a:r>
              <a:rPr lang="ru-RU" sz="2000" u="sng" dirty="0">
                <a:solidFill>
                  <a:schemeClr val="accent1"/>
                </a:solidFill>
              </a:rPr>
              <a:t>. Разработчик многочисленных методик </a:t>
            </a:r>
            <a:r>
              <a:rPr lang="ru-RU" sz="2000" u="sng" dirty="0">
                <a:solidFill>
                  <a:schemeClr val="accent1"/>
                </a:solidFill>
                <a:hlinkClick r:id="rId12" tooltip="Математическая статистика"/>
              </a:rPr>
              <a:t>математической статистики</a:t>
            </a:r>
            <a:r>
              <a:rPr lang="ru-RU" sz="2000" u="sng" dirty="0">
                <a:solidFill>
                  <a:schemeClr val="accent1"/>
                </a:solidFill>
              </a:rPr>
              <a:t>. Создатель </a:t>
            </a:r>
            <a:r>
              <a:rPr lang="ru-RU" sz="2000" u="sng" dirty="0">
                <a:solidFill>
                  <a:schemeClr val="accent1"/>
                </a:solidFill>
                <a:hlinkClick r:id="rId13" tooltip="Двухфакторная теория интеллекта"/>
              </a:rPr>
              <a:t>двухфакторной теории интеллекта</a:t>
            </a:r>
            <a:r>
              <a:rPr lang="ru-RU" sz="2000" u="sng" dirty="0">
                <a:solidFill>
                  <a:schemeClr val="accent1"/>
                </a:solidFill>
              </a:rPr>
              <a:t> и техники </a:t>
            </a:r>
            <a:r>
              <a:rPr lang="ru-RU" sz="2000" u="sng" dirty="0">
                <a:solidFill>
                  <a:schemeClr val="accent1"/>
                </a:solidFill>
                <a:hlinkClick r:id="rId14" tooltip="Факторный анализ"/>
              </a:rPr>
              <a:t>факторного анализа</a:t>
            </a:r>
            <a:r>
              <a:rPr lang="ru-RU" sz="2000" u="sng" dirty="0">
                <a:solidFill>
                  <a:schemeClr val="accent1"/>
                </a:solidFill>
              </a:rPr>
              <a:t>. Кроме прочего, </a:t>
            </a:r>
            <a:r>
              <a:rPr lang="ru-RU" sz="2000" u="sng" dirty="0" err="1">
                <a:solidFill>
                  <a:schemeClr val="accent1"/>
                </a:solidFill>
              </a:rPr>
              <a:t>Спирмен</a:t>
            </a:r>
            <a:r>
              <a:rPr lang="ru-RU" sz="2000" u="sng" dirty="0">
                <a:solidFill>
                  <a:schemeClr val="accent1"/>
                </a:solidFill>
              </a:rPr>
              <a:t> открыл, что результаты даже несравнимых когнитивных тестов отражают единый фактор, который он назвал g-фактором (</a:t>
            </a:r>
            <a:r>
              <a:rPr lang="ru-RU" sz="2000" i="1" u="sng" dirty="0" err="1">
                <a:solidFill>
                  <a:schemeClr val="accent1"/>
                </a:solidFill>
              </a:rPr>
              <a:t>g</a:t>
            </a:r>
            <a:r>
              <a:rPr lang="ru-RU" sz="2000" u="sng" dirty="0">
                <a:solidFill>
                  <a:schemeClr val="accent1"/>
                </a:solidFill>
              </a:rPr>
              <a:t> </a:t>
            </a:r>
            <a:r>
              <a:rPr lang="ru-RU" sz="2000" u="sng" dirty="0" err="1">
                <a:solidFill>
                  <a:schemeClr val="accent1"/>
                </a:solidFill>
              </a:rPr>
              <a:t>factor</a:t>
            </a:r>
            <a:r>
              <a:rPr lang="ru-RU" sz="2000" u="sng" dirty="0">
                <a:solidFill>
                  <a:schemeClr val="accent1"/>
                </a:solidFill>
              </a:rPr>
              <a:t>). Широко известен </a:t>
            </a:r>
            <a:r>
              <a:rPr lang="ru-RU" sz="2000" u="sng" dirty="0">
                <a:solidFill>
                  <a:schemeClr val="accent1"/>
                </a:solidFill>
                <a:hlinkClick r:id="rId15" tooltip="Корреляция"/>
              </a:rPr>
              <a:t>коэффициент ранговой корреляции </a:t>
            </a:r>
            <a:r>
              <a:rPr lang="ru-RU" sz="2000" u="sng" dirty="0" err="1">
                <a:solidFill>
                  <a:schemeClr val="accent1"/>
                </a:solidFill>
                <a:hlinkClick r:id="rId15" tooltip="Корреляция"/>
              </a:rPr>
              <a:t>Спирмена</a:t>
            </a:r>
            <a:endParaRPr lang="ru-RU" sz="2000" u="sng" dirty="0">
              <a:solidFill>
                <a:schemeClr val="accent1"/>
              </a:solidFill>
            </a:endParaRPr>
          </a:p>
        </p:txBody>
      </p:sp>
    </p:spTree>
    <p:extLst>
      <p:ext uri="{BB962C8B-B14F-4D97-AF65-F5344CB8AC3E}">
        <p14:creationId xmlns:p14="http://schemas.microsoft.com/office/powerpoint/2010/main" val="3920147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063552" y="404664"/>
            <a:ext cx="7992888"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2800" b="1" dirty="0">
                <a:latin typeface="+mj-lt"/>
                <a:ea typeface="Malgun Gothic Semilight" panose="020B0502040204020203" pitchFamily="34" charset="-128"/>
                <a:cs typeface="Malgun Gothic Semilight" panose="020B0502040204020203" pitchFamily="34" charset="-128"/>
              </a:rPr>
              <a:t>Пятый этап (с 90-х г. XX века по настоящий момент) совпадает с интенсивной разработкой проекта </a:t>
            </a:r>
          </a:p>
          <a:p>
            <a:pPr algn="ctr" fontAlgn="base">
              <a:spcBef>
                <a:spcPct val="0"/>
              </a:spcBef>
              <a:spcAft>
                <a:spcPct val="0"/>
              </a:spcAft>
            </a:pPr>
            <a:r>
              <a:rPr lang="ru-RU" sz="3200" b="1" dirty="0">
                <a:latin typeface="+mj-lt"/>
                <a:ea typeface="Malgun Gothic Semilight" panose="020B0502040204020203" pitchFamily="34" charset="-128"/>
                <a:cs typeface="Malgun Gothic Semilight" panose="020B0502040204020203" pitchFamily="34" charset="-128"/>
              </a:rPr>
              <a:t>«Геном человека»</a:t>
            </a:r>
            <a:endParaRPr lang="ru-RU" sz="4800" b="1" dirty="0">
              <a:latin typeface="+mj-lt"/>
              <a:ea typeface="Malgun Gothic Semilight" panose="020B0502040204020203" pitchFamily="34" charset="-128"/>
              <a:cs typeface="Malgun Gothic Semilight" panose="020B0502040204020203" pitchFamily="34" charset="-128"/>
            </a:endParaRPr>
          </a:p>
        </p:txBody>
      </p:sp>
      <p:sp>
        <p:nvSpPr>
          <p:cNvPr id="1026" name="Rectangle 2"/>
          <p:cNvSpPr>
            <a:spLocks noChangeArrowheads="1"/>
          </p:cNvSpPr>
          <p:nvPr/>
        </p:nvSpPr>
        <p:spPr bwMode="auto">
          <a:xfrm>
            <a:off x="2135560" y="1876184"/>
            <a:ext cx="77048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 fontAlgn="base">
              <a:spcBef>
                <a:spcPct val="0"/>
              </a:spcBef>
              <a:spcAft>
                <a:spcPct val="0"/>
              </a:spcAft>
              <a:buFont typeface="Arial" panose="020B0604020202020204" pitchFamily="34" charset="0"/>
              <a:buChar char="•"/>
            </a:pPr>
            <a:r>
              <a:rPr lang="ru-RU" dirty="0">
                <a:latin typeface="Times New Roman" pitchFamily="18" charset="0"/>
                <a:ea typeface="Times New Roman" pitchFamily="18" charset="0"/>
                <a:cs typeface="Times New Roman" pitchFamily="18" charset="0"/>
              </a:rPr>
              <a:t>Проект генома человека начат в 1990 г. Первая (черновая) версия последовательности нуклеотидов была закончена в 2000 г. Конечная версия, которая больше не будет совершенствоваться (названная Build35), - закончена в 2004 г.</a:t>
            </a:r>
            <a:endParaRPr lang="ru-RU" sz="3200" dirty="0">
              <a:latin typeface="Times New Roman" pitchFamily="18" charset="0"/>
              <a:cs typeface="Times New Roman" pitchFamily="18" charset="0"/>
            </a:endParaRPr>
          </a:p>
        </p:txBody>
      </p:sp>
      <p:sp>
        <p:nvSpPr>
          <p:cNvPr id="1027" name="Rectangle 3"/>
          <p:cNvSpPr>
            <a:spLocks noChangeArrowheads="1"/>
          </p:cNvSpPr>
          <p:nvPr/>
        </p:nvSpPr>
        <p:spPr bwMode="auto">
          <a:xfrm>
            <a:off x="2135560" y="3221879"/>
            <a:ext cx="763284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 fontAlgn="base">
              <a:spcBef>
                <a:spcPct val="0"/>
              </a:spcBef>
              <a:spcAft>
                <a:spcPct val="0"/>
              </a:spcAft>
              <a:buFont typeface="Arial" panose="020B0604020202020204" pitchFamily="34" charset="0"/>
              <a:buChar char="•"/>
            </a:pPr>
            <a:r>
              <a:rPr lang="ru-RU" dirty="0">
                <a:latin typeface="Times New Roman" pitchFamily="18" charset="0"/>
                <a:ea typeface="Times New Roman" pitchFamily="18" charset="0"/>
                <a:cs typeface="Times New Roman" pitchFamily="18" charset="0"/>
              </a:rPr>
              <a:t>Последняя версия последовательности содержит 2,85 миллиардов пар нуклеотидов с 341 брешью, то есть в этих местах по каким-то причинам </a:t>
            </a:r>
            <a:r>
              <a:rPr lang="ru-RU" dirty="0" err="1">
                <a:latin typeface="Times New Roman" pitchFamily="18" charset="0"/>
                <a:ea typeface="Times New Roman" pitchFamily="18" charset="0"/>
                <a:cs typeface="Times New Roman" pitchFamily="18" charset="0"/>
              </a:rPr>
              <a:t>сиквенировать</a:t>
            </a:r>
            <a:r>
              <a:rPr lang="ru-RU" dirty="0">
                <a:latin typeface="Times New Roman" pitchFamily="18" charset="0"/>
                <a:ea typeface="Times New Roman" pitchFamily="18" charset="0"/>
                <a:cs typeface="Times New Roman" pitchFamily="18" charset="0"/>
              </a:rPr>
              <a:t> геномную ДНК не удалось. </a:t>
            </a:r>
            <a:r>
              <a:rPr lang="ru-RU" dirty="0" err="1">
                <a:latin typeface="Times New Roman" pitchFamily="18" charset="0"/>
                <a:ea typeface="Times New Roman" pitchFamily="18" charset="0"/>
                <a:cs typeface="Times New Roman" pitchFamily="18" charset="0"/>
              </a:rPr>
              <a:t>Сиквенс</a:t>
            </a:r>
            <a:r>
              <a:rPr lang="ru-RU" dirty="0">
                <a:latin typeface="Times New Roman" pitchFamily="18" charset="0"/>
                <a:ea typeface="Times New Roman" pitchFamily="18" charset="0"/>
                <a:cs typeface="Times New Roman" pitchFamily="18" charset="0"/>
              </a:rPr>
              <a:t> покрывает около 99% той части генома человека, которая представлена в </a:t>
            </a:r>
            <a:r>
              <a:rPr lang="ru-RU" dirty="0" err="1">
                <a:latin typeface="Times New Roman" pitchFamily="18" charset="0"/>
                <a:ea typeface="Times New Roman" pitchFamily="18" charset="0"/>
                <a:cs typeface="Times New Roman" pitchFamily="18" charset="0"/>
              </a:rPr>
              <a:t>некомпактизированной</a:t>
            </a:r>
            <a:r>
              <a:rPr lang="ru-RU" dirty="0">
                <a:latin typeface="Times New Roman" pitchFamily="18" charset="0"/>
                <a:ea typeface="Times New Roman" pitchFamily="18" charset="0"/>
                <a:cs typeface="Times New Roman" pitchFamily="18" charset="0"/>
              </a:rPr>
              <a:t> форме - </a:t>
            </a:r>
            <a:r>
              <a:rPr lang="ru-RU" dirty="0" err="1">
                <a:latin typeface="Times New Roman" pitchFamily="18" charset="0"/>
                <a:ea typeface="Times New Roman" pitchFamily="18" charset="0"/>
                <a:cs typeface="Times New Roman" pitchFamily="18" charset="0"/>
              </a:rPr>
              <a:t>эухроматине</a:t>
            </a:r>
            <a:r>
              <a:rPr lang="ru-RU" dirty="0">
                <a:latin typeface="Times New Roman" pitchFamily="18" charset="0"/>
                <a:ea typeface="Times New Roman" pitchFamily="18" charset="0"/>
                <a:cs typeface="Times New Roman" pitchFamily="18" charset="0"/>
              </a:rPr>
              <a:t>. Аккуратность </a:t>
            </a:r>
            <a:r>
              <a:rPr lang="ru-RU" dirty="0" err="1">
                <a:latin typeface="Times New Roman" pitchFamily="18" charset="0"/>
                <a:ea typeface="Times New Roman" pitchFamily="18" charset="0"/>
                <a:cs typeface="Times New Roman" pitchFamily="18" charset="0"/>
              </a:rPr>
              <a:t>сиквенса</a:t>
            </a:r>
            <a:r>
              <a:rPr lang="ru-RU" dirty="0">
                <a:latin typeface="Times New Roman" pitchFamily="18" charset="0"/>
                <a:ea typeface="Times New Roman" pitchFamily="18" charset="0"/>
                <a:cs typeface="Times New Roman" pitchFamily="18" charset="0"/>
              </a:rPr>
              <a:t> в конечной версии - 1 ошибка на 100 тысяч позиций подряд. Еще точнее </a:t>
            </a:r>
            <a:r>
              <a:rPr lang="ru-RU" dirty="0" err="1">
                <a:latin typeface="Times New Roman" pitchFamily="18" charset="0"/>
                <a:ea typeface="Times New Roman" pitchFamily="18" charset="0"/>
                <a:cs typeface="Times New Roman" pitchFamily="18" charset="0"/>
              </a:rPr>
              <a:t>сиквенировать</a:t>
            </a:r>
            <a:r>
              <a:rPr lang="ru-RU" dirty="0">
                <a:latin typeface="Times New Roman" pitchFamily="18" charset="0"/>
                <a:ea typeface="Times New Roman" pitchFamily="18" charset="0"/>
                <a:cs typeface="Times New Roman" pitchFamily="18" charset="0"/>
              </a:rPr>
              <a:t> весь геном уже никто не будет. Папин геном отличается у вас от маминого генома примерно в 1 позиции на тысячу. Предсказанное число генов у человека теперь 30-40 тысяч.</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170839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Содержимое 2">
            <a:extLst>
              <a:ext uri="{FF2B5EF4-FFF2-40B4-BE49-F238E27FC236}">
                <a16:creationId xmlns:a16="http://schemas.microsoft.com/office/drawing/2014/main" id="{0049B9E8-C0C2-4312-B312-5BCD5EB9AF46}"/>
              </a:ext>
            </a:extLst>
          </p:cNvPr>
          <p:cNvSpPr>
            <a:spLocks noGrp="1"/>
          </p:cNvSpPr>
          <p:nvPr>
            <p:ph idx="1"/>
          </p:nvPr>
        </p:nvSpPr>
        <p:spPr>
          <a:xfrm>
            <a:off x="1524000" y="838200"/>
            <a:ext cx="9144000" cy="5943600"/>
          </a:xfrm>
        </p:spPr>
        <p:txBody>
          <a:bodyPr>
            <a:normAutofit lnSpcReduction="10000"/>
          </a:bodyPr>
          <a:lstStyle/>
          <a:p>
            <a:pPr algn="just" eaLnBrk="1" hangingPunct="1"/>
            <a:r>
              <a:rPr lang="ru-RU" altLang="ru-RU" b="1" dirty="0" err="1"/>
              <a:t>Психогенетика</a:t>
            </a:r>
            <a:r>
              <a:rPr lang="ru-RU" altLang="ru-RU" b="1" i="1" dirty="0"/>
              <a:t>  </a:t>
            </a:r>
            <a:r>
              <a:rPr lang="ru-RU" altLang="ru-RU" b="1" dirty="0"/>
              <a:t>является областью науки, возникшей на стыке психологии и генетики. </a:t>
            </a:r>
          </a:p>
          <a:p>
            <a:pPr algn="just" eaLnBrk="1" hangingPunct="1"/>
            <a:r>
              <a:rPr lang="ru-RU" altLang="ru-RU" sz="2400" b="1" dirty="0"/>
              <a:t>Как часть психологии </a:t>
            </a:r>
            <a:r>
              <a:rPr lang="ru-RU" altLang="ru-RU" sz="2400" b="1" dirty="0" err="1"/>
              <a:t>психогенетика</a:t>
            </a:r>
            <a:r>
              <a:rPr lang="ru-RU" altLang="ru-RU" sz="2400" b="1" dirty="0"/>
              <a:t> принадлежит к более широкой области - психологии индивидуальных различий (дифференциальной психологии), которая, в свою очередь, является частью общей психологии. </a:t>
            </a:r>
          </a:p>
          <a:p>
            <a:pPr algn="just"/>
            <a:r>
              <a:rPr lang="ru-RU" altLang="ru-RU" sz="2400" b="1" i="1" dirty="0"/>
              <a:t>Одним из направлений исследований в этой области является </a:t>
            </a:r>
            <a:r>
              <a:rPr lang="ru-RU" altLang="ru-RU" sz="2400" b="1" dirty="0"/>
              <a:t>изучение роли наследственных и средовых факторов в формировании </a:t>
            </a:r>
            <a:r>
              <a:rPr lang="ru-RU" altLang="ru-RU" sz="2400" b="1" dirty="0" err="1"/>
              <a:t>межиндивидуальной</a:t>
            </a:r>
            <a:r>
              <a:rPr lang="ru-RU" altLang="ru-RU" sz="2400" b="1" dirty="0"/>
              <a:t> вариативности психологических и психофизиологических характеристик человека. </a:t>
            </a:r>
          </a:p>
          <a:p>
            <a:pPr algn="just"/>
            <a:r>
              <a:rPr lang="ru-RU" altLang="ru-RU" sz="2400" dirty="0"/>
              <a:t>Предметом её исследования являются относительная роль и действие факторов наследственности и среды в формировании различий по психологическим и психофизиологическим признакам.</a:t>
            </a:r>
          </a:p>
          <a:p>
            <a:pPr algn="just"/>
            <a:r>
              <a:rPr lang="ru-RU" altLang="ru-RU" sz="2400" dirty="0"/>
              <a:t>В западной литературе для обозначения этой научной дисциплины обычно используется термин «генетика поведения».</a:t>
            </a:r>
          </a:p>
          <a:p>
            <a:pPr eaLnBrk="1" hangingPunct="1"/>
            <a:endParaRPr lang="ru-RU" altLang="ru-RU" sz="24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История становления </a:t>
            </a:r>
            <a:r>
              <a:rPr lang="ru-RU" dirty="0" err="1"/>
              <a:t>психогенетики</a:t>
            </a:r>
            <a:r>
              <a:rPr lang="ru-RU" dirty="0"/>
              <a:t> в России</a:t>
            </a:r>
          </a:p>
        </p:txBody>
      </p:sp>
      <p:sp>
        <p:nvSpPr>
          <p:cNvPr id="3" name="Содержимое 2"/>
          <p:cNvSpPr>
            <a:spLocks noGrp="1"/>
          </p:cNvSpPr>
          <p:nvPr>
            <p:ph idx="1"/>
          </p:nvPr>
        </p:nvSpPr>
        <p:spPr>
          <a:xfrm>
            <a:off x="1377696" y="2693913"/>
            <a:ext cx="6283424" cy="3242990"/>
          </a:xfrm>
        </p:spPr>
        <p:txBody>
          <a:bodyPr>
            <a:normAutofit fontScale="77500" lnSpcReduction="20000"/>
          </a:bodyPr>
          <a:lstStyle/>
          <a:p>
            <a:r>
              <a:rPr lang="ru-RU" dirty="0" err="1">
                <a:latin typeface="Times New Roman" pitchFamily="18" charset="0"/>
                <a:cs typeface="Times New Roman" pitchFamily="18" charset="0"/>
              </a:rPr>
              <a:t>Психогенетика</a:t>
            </a:r>
            <a:r>
              <a:rPr lang="ru-RU" dirty="0">
                <a:latin typeface="Times New Roman" pitchFamily="18" charset="0"/>
                <a:cs typeface="Times New Roman" pitchFamily="18" charset="0"/>
              </a:rPr>
              <a:t> относительно недавно сформировалась как самостоятельная наука. Начало формирования </a:t>
            </a:r>
            <a:r>
              <a:rPr lang="ru-RU" dirty="0" err="1">
                <a:latin typeface="Times New Roman" pitchFamily="18" charset="0"/>
                <a:cs typeface="Times New Roman" pitchFamily="18" charset="0"/>
              </a:rPr>
              <a:t>психогенетики</a:t>
            </a:r>
            <a:r>
              <a:rPr lang="ru-RU" dirty="0">
                <a:latin typeface="Times New Roman" pitchFamily="18" charset="0"/>
                <a:cs typeface="Times New Roman" pitchFamily="18" charset="0"/>
              </a:rPr>
              <a:t> связано с именем английского ученого Ф. </a:t>
            </a:r>
            <a:r>
              <a:rPr lang="ru-RU" dirty="0" err="1">
                <a:latin typeface="Times New Roman" pitchFamily="18" charset="0"/>
                <a:cs typeface="Times New Roman" pitchFamily="18" charset="0"/>
              </a:rPr>
              <a:t>Гальтона</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Первое в России исследование наследуемости психологических качеств принадлежит академику Петербургской Академии наук К.Ф.Вольфу (1834 – 1894). Он занимался «теорией уродов», в частности, вопросом о передаче дефектов потомству, но писал и о возможности наследования других особенностей, прежде всего темперамента.</a:t>
            </a:r>
          </a:p>
          <a:p>
            <a:endParaRPr lang="ru-RU" dirty="0"/>
          </a:p>
        </p:txBody>
      </p:sp>
      <p:pic>
        <p:nvPicPr>
          <p:cNvPr id="19458" name="Picture 2" descr="Wolff.C.F.jpg"/>
          <p:cNvPicPr>
            <a:picLocks noChangeAspect="1" noChangeArrowheads="1"/>
          </p:cNvPicPr>
          <p:nvPr/>
        </p:nvPicPr>
        <p:blipFill>
          <a:blip r:embed="rId2" cstate="print"/>
          <a:srcRect/>
          <a:stretch>
            <a:fillRect/>
          </a:stretch>
        </p:blipFill>
        <p:spPr bwMode="auto">
          <a:xfrm>
            <a:off x="8256240" y="2924944"/>
            <a:ext cx="2130376" cy="2780928"/>
          </a:xfrm>
          <a:prstGeom prst="rect">
            <a:avLst/>
          </a:prstGeom>
          <a:noFill/>
        </p:spPr>
      </p:pic>
    </p:spTree>
    <p:extLst>
      <p:ext uri="{BB962C8B-B14F-4D97-AF65-F5344CB8AC3E}">
        <p14:creationId xmlns:p14="http://schemas.microsoft.com/office/powerpoint/2010/main" val="2066663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28800" y="1554163"/>
            <a:ext cx="8631936" cy="4525963"/>
          </a:xfrm>
        </p:spPr>
        <p:txBody>
          <a:bodyPr>
            <a:normAutofit/>
          </a:bodyPr>
          <a:lstStyle/>
          <a:p>
            <a:pPr algn="just"/>
            <a:r>
              <a:rPr lang="ru-RU" dirty="0">
                <a:solidFill>
                  <a:schemeClr val="tx1"/>
                </a:solidFill>
                <a:latin typeface="Times New Roman" pitchFamily="18" charset="0"/>
                <a:cs typeface="Times New Roman" pitchFamily="18" charset="0"/>
              </a:rPr>
              <a:t>Как самостоятельная экспериментальная научная дисциплина генетика в России стала развиваться после 1917 г. когда появились первые научные учреждения, специализированные журналы, фундаментальные труды российских генетиков.</a:t>
            </a:r>
          </a:p>
          <a:p>
            <a:pPr algn="just"/>
            <a:r>
              <a:rPr lang="ru-RU" dirty="0">
                <a:solidFill>
                  <a:schemeClr val="tx1"/>
                </a:solidFill>
                <a:latin typeface="Times New Roman" pitchFamily="18" charset="0"/>
                <a:cs typeface="Times New Roman" pitchFamily="18" charset="0"/>
              </a:rPr>
              <a:t>К 1919 г. в Петроградском университете была создана первая в России кафедра экспериментальной зоологии и генетики, руководителем которой стал Ю.А.Филипченко (1882 – 1930) – один из основоположников отечественной генетики.</a:t>
            </a:r>
          </a:p>
          <a:p>
            <a:endParaRPr lang="ru-RU" dirty="0"/>
          </a:p>
        </p:txBody>
      </p:sp>
    </p:spTree>
    <p:extLst>
      <p:ext uri="{BB962C8B-B14F-4D97-AF65-F5344CB8AC3E}">
        <p14:creationId xmlns:p14="http://schemas.microsoft.com/office/powerpoint/2010/main" val="12529021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ido.edu.ru/psychology/psychogenetic/biograf74.jpg">
            <a:extLst>
              <a:ext uri="{FF2B5EF4-FFF2-40B4-BE49-F238E27FC236}">
                <a16:creationId xmlns:a16="http://schemas.microsoft.com/office/drawing/2014/main" id="{CB4B2964-C41A-4737-BA28-93066C02E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8" y="285750"/>
            <a:ext cx="2190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Прямоугольник 2">
            <a:extLst>
              <a:ext uri="{FF2B5EF4-FFF2-40B4-BE49-F238E27FC236}">
                <a16:creationId xmlns:a16="http://schemas.microsoft.com/office/drawing/2014/main" id="{D8915D76-4CB3-49BF-8269-B61CC9AF80D4}"/>
              </a:ext>
            </a:extLst>
          </p:cNvPr>
          <p:cNvSpPr>
            <a:spLocks noChangeArrowheads="1"/>
          </p:cNvSpPr>
          <p:nvPr/>
        </p:nvSpPr>
        <p:spPr bwMode="auto">
          <a:xfrm>
            <a:off x="1809750" y="3429001"/>
            <a:ext cx="86439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600" dirty="0"/>
              <a:t>Филипченко Юрий Александрович (1882-1930) - российский биолог, профессор, организатор первой в СССР кафедры генетики в СПбГУ (1919). Труды по наследственности человека, генетическим основам селекции, проблемам эволюции. Одним из первых применил вариационную статистику в биологии.</a:t>
            </a:r>
            <a:br>
              <a:rPr lang="ru-RU" altLang="ru-RU" sz="1600" dirty="0"/>
            </a:br>
            <a:r>
              <a:rPr lang="ru-RU" altLang="ru-RU" sz="1600" dirty="0"/>
              <a:t>          В 1913 г. утвержден в должности приват-доцента и начал читать первый в России курс генетики. В 1921 г. организовал бюро по евгенике при Российской Академии наук. Бюро с 1928 г. называлось Бюро по генетике, а в 1930 г. было реорганизовано в Лабораторию генетики АН СССР. Ю.А. Филипченко опубликовал несколько учебников и учебных пособий, среди которых «Общедоступная биология» (выдержала 12 изданий при жизни автора), «Изменчивость и методы ее изучения» (5 изданий), «Генетика», «Экспериментальная зоология» и др. Наряду с высшей степени плодотворной педагогической деятельностью Ю.А. Филипченко проводил исследования в нескольких разделах генетики.</a:t>
            </a:r>
          </a:p>
        </p:txBody>
      </p:sp>
    </p:spTree>
    <p:extLst>
      <p:ext uri="{BB962C8B-B14F-4D97-AF65-F5344CB8AC3E}">
        <p14:creationId xmlns:p14="http://schemas.microsoft.com/office/powerpoint/2010/main" val="2187531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do.edu.ru/psychology/psychogenetic/biograf70.jpg">
            <a:extLst>
              <a:ext uri="{FF2B5EF4-FFF2-40B4-BE49-F238E27FC236}">
                <a16:creationId xmlns:a16="http://schemas.microsoft.com/office/drawing/2014/main" id="{B629D1D7-E9B8-431C-A926-89668F05E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5" y="357189"/>
            <a:ext cx="1905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Прямоугольник 2">
            <a:extLst>
              <a:ext uri="{FF2B5EF4-FFF2-40B4-BE49-F238E27FC236}">
                <a16:creationId xmlns:a16="http://schemas.microsoft.com/office/drawing/2014/main" id="{0EDF1C6D-168F-435E-9EE6-E17181F41FEA}"/>
              </a:ext>
            </a:extLst>
          </p:cNvPr>
          <p:cNvSpPr>
            <a:spLocks noChangeArrowheads="1"/>
          </p:cNvSpPr>
          <p:nvPr/>
        </p:nvSpPr>
        <p:spPr bwMode="auto">
          <a:xfrm>
            <a:off x="1738313" y="3571876"/>
            <a:ext cx="850106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800" dirty="0"/>
              <a:t>ТИМИРЯЗЕВ Климент Аркадьевич (1843, Петербург - 1920, Москва) . </a:t>
            </a:r>
            <a:br>
              <a:rPr lang="ru-RU" altLang="ru-RU" sz="1800" dirty="0"/>
            </a:br>
            <a:r>
              <a:rPr lang="ru-RU" altLang="ru-RU" sz="1800" dirty="0"/>
              <a:t>          В 1890 он стал членом-корреспондентом Петербург. академии наук; входил в число членов многих иностранных и отечественных научных обществ и ун-тов. Естествоиспытатель, один из первых пропагандистов дарвинизма в России, Тимирязев, изучив процесс фотосинтеза, стал одним из основоположников русской школы физиологии растений. В физиологии растений, наряду с агрохимией видел основу рационального земледелия, получил известность и как популяризатор и историк науки, автор многочисленных статей и книг – «Жизнь растения» (1878), «Основные черты истории развития биологии в XIX столетии» (1907), биографические очерки о Дарвине, Л. Пастере и др.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Konstantin_Dmitrievich_Ushinskii_.jpg"/>
          <p:cNvPicPr>
            <a:picLocks noChangeAspect="1"/>
          </p:cNvPicPr>
          <p:nvPr/>
        </p:nvPicPr>
        <p:blipFill>
          <a:blip r:embed="rId2" cstate="print"/>
          <a:stretch>
            <a:fillRect/>
          </a:stretch>
        </p:blipFill>
        <p:spPr>
          <a:xfrm>
            <a:off x="1524000" y="-1"/>
            <a:ext cx="4644008" cy="6925629"/>
          </a:xfrm>
          <a:prstGeom prst="rect">
            <a:avLst/>
          </a:prstGeom>
        </p:spPr>
      </p:pic>
      <p:sp>
        <p:nvSpPr>
          <p:cNvPr id="5" name="TextBox 4"/>
          <p:cNvSpPr txBox="1"/>
          <p:nvPr/>
        </p:nvSpPr>
        <p:spPr>
          <a:xfrm>
            <a:off x="6168008" y="0"/>
            <a:ext cx="4320480" cy="3970318"/>
          </a:xfrm>
          <a:prstGeom prst="rect">
            <a:avLst/>
          </a:prstGeom>
          <a:noFill/>
        </p:spPr>
        <p:txBody>
          <a:bodyPr wrap="square" rtlCol="0">
            <a:spAutoFit/>
          </a:bodyPr>
          <a:lstStyle/>
          <a:p>
            <a:r>
              <a:rPr lang="ru-RU" sz="2800" b="1" dirty="0" err="1">
                <a:solidFill>
                  <a:schemeClr val="accent1"/>
                </a:solidFill>
              </a:rPr>
              <a:t>Константи́н</a:t>
            </a:r>
            <a:r>
              <a:rPr lang="ru-RU" sz="2800" b="1" dirty="0">
                <a:solidFill>
                  <a:schemeClr val="accent1"/>
                </a:solidFill>
              </a:rPr>
              <a:t> </a:t>
            </a:r>
            <a:r>
              <a:rPr lang="ru-RU" sz="2800" b="1" dirty="0" err="1">
                <a:solidFill>
                  <a:schemeClr val="accent1"/>
                </a:solidFill>
              </a:rPr>
              <a:t>Дми́триевич</a:t>
            </a:r>
            <a:r>
              <a:rPr lang="ru-RU" sz="2800" b="1" dirty="0">
                <a:solidFill>
                  <a:schemeClr val="accent1"/>
                </a:solidFill>
              </a:rPr>
              <a:t> </a:t>
            </a:r>
            <a:r>
              <a:rPr lang="ru-RU" sz="2800" b="1" dirty="0" err="1">
                <a:solidFill>
                  <a:schemeClr val="accent1"/>
                </a:solidFill>
              </a:rPr>
              <a:t>Уши́нский</a:t>
            </a:r>
            <a:r>
              <a:rPr lang="ru-RU" sz="2800" dirty="0">
                <a:solidFill>
                  <a:schemeClr val="accent1"/>
                </a:solidFill>
              </a:rPr>
              <a:t> (19 февраля (</a:t>
            </a:r>
            <a:r>
              <a:rPr lang="ru-RU" sz="2800" dirty="0">
                <a:solidFill>
                  <a:schemeClr val="accent1"/>
                </a:solidFill>
                <a:hlinkClick r:id="rId3" tooltip="3 марта"/>
              </a:rPr>
              <a:t>3 марта</a:t>
            </a:r>
            <a:r>
              <a:rPr lang="ru-RU" sz="2800" dirty="0">
                <a:solidFill>
                  <a:schemeClr val="accent1"/>
                </a:solidFill>
              </a:rPr>
              <a:t>) </a:t>
            </a:r>
            <a:r>
              <a:rPr lang="ru-RU" sz="2800" dirty="0">
                <a:solidFill>
                  <a:schemeClr val="accent1"/>
                </a:solidFill>
                <a:hlinkClick r:id="rId4" tooltip="1823 год"/>
              </a:rPr>
              <a:t>1823</a:t>
            </a:r>
            <a:r>
              <a:rPr lang="ru-RU" sz="2800" dirty="0">
                <a:solidFill>
                  <a:schemeClr val="accent1"/>
                </a:solidFill>
              </a:rPr>
              <a:t>, в </a:t>
            </a:r>
            <a:r>
              <a:rPr lang="ru-RU" sz="2800" dirty="0">
                <a:solidFill>
                  <a:schemeClr val="accent1"/>
                </a:solidFill>
                <a:hlinkClick r:id="rId5" tooltip="Тула"/>
              </a:rPr>
              <a:t>Туле</a:t>
            </a:r>
            <a:r>
              <a:rPr lang="ru-RU" sz="2800" dirty="0">
                <a:solidFill>
                  <a:schemeClr val="accent1"/>
                </a:solidFill>
              </a:rPr>
              <a:t> — 22 декабря 1870 (</a:t>
            </a:r>
            <a:r>
              <a:rPr lang="ru-RU" sz="2800" dirty="0">
                <a:solidFill>
                  <a:schemeClr val="accent1"/>
                </a:solidFill>
                <a:hlinkClick r:id="rId6" tooltip="3 января"/>
              </a:rPr>
              <a:t>3 января</a:t>
            </a:r>
            <a:r>
              <a:rPr lang="ru-RU" sz="2800" dirty="0">
                <a:solidFill>
                  <a:schemeClr val="accent1"/>
                </a:solidFill>
              </a:rPr>
              <a:t> </a:t>
            </a:r>
            <a:r>
              <a:rPr lang="ru-RU" sz="2800" dirty="0">
                <a:solidFill>
                  <a:schemeClr val="accent1"/>
                </a:solidFill>
                <a:hlinkClick r:id="rId7" tooltip="1871 год"/>
              </a:rPr>
              <a:t>1871</a:t>
            </a:r>
            <a:r>
              <a:rPr lang="ru-RU" sz="2800" dirty="0">
                <a:solidFill>
                  <a:schemeClr val="accent1"/>
                </a:solidFill>
              </a:rPr>
              <a:t>), </a:t>
            </a:r>
            <a:r>
              <a:rPr lang="ru-RU" sz="2800" dirty="0">
                <a:solidFill>
                  <a:schemeClr val="accent1"/>
                </a:solidFill>
                <a:hlinkClick r:id="rId8" tooltip="Одесса"/>
              </a:rPr>
              <a:t>в Одессе</a:t>
            </a:r>
            <a:r>
              <a:rPr lang="ru-RU" sz="2800" dirty="0">
                <a:solidFill>
                  <a:schemeClr val="accent1"/>
                </a:solidFill>
              </a:rPr>
              <a:t>) — русский педагог, писатель, основоположник </a:t>
            </a:r>
            <a:r>
              <a:rPr lang="ru-RU" sz="2800" dirty="0">
                <a:solidFill>
                  <a:schemeClr val="accent1"/>
                </a:solidFill>
                <a:hlinkClick r:id="rId9" tooltip="Педагогика"/>
              </a:rPr>
              <a:t>научной педагогики</a:t>
            </a:r>
            <a:r>
              <a:rPr lang="ru-RU" sz="2800" dirty="0">
                <a:solidFill>
                  <a:schemeClr val="accent1"/>
                </a:solidFill>
              </a:rPr>
              <a:t> в </a:t>
            </a:r>
            <a:r>
              <a:rPr lang="ru-RU" sz="2800" dirty="0">
                <a:solidFill>
                  <a:schemeClr val="accent1"/>
                </a:solidFill>
                <a:hlinkClick r:id="rId10" tooltip="Россия"/>
              </a:rPr>
              <a:t>России</a:t>
            </a:r>
            <a:r>
              <a:rPr lang="ru-RU" sz="2800" dirty="0">
                <a:solidFill>
                  <a:schemeClr val="accent1"/>
                </a:solidFill>
              </a:rPr>
              <a:t>.</a:t>
            </a:r>
          </a:p>
        </p:txBody>
      </p:sp>
    </p:spTree>
    <p:extLst>
      <p:ext uri="{BB962C8B-B14F-4D97-AF65-F5344CB8AC3E}">
        <p14:creationId xmlns:p14="http://schemas.microsoft.com/office/powerpoint/2010/main" val="3565488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ido.edu.ru/psychology/psychogenetic/biograf12.jpg">
            <a:extLst>
              <a:ext uri="{FF2B5EF4-FFF2-40B4-BE49-F238E27FC236}">
                <a16:creationId xmlns:a16="http://schemas.microsoft.com/office/drawing/2014/main" id="{16A9D817-1479-47BF-A4F2-D68783533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688" y="285750"/>
            <a:ext cx="221456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Прямоугольник 4">
            <a:extLst>
              <a:ext uri="{FF2B5EF4-FFF2-40B4-BE49-F238E27FC236}">
                <a16:creationId xmlns:a16="http://schemas.microsoft.com/office/drawing/2014/main" id="{72AE4C01-BDA2-4368-9F74-568A65721FAB}"/>
              </a:ext>
            </a:extLst>
          </p:cNvPr>
          <p:cNvSpPr>
            <a:spLocks noChangeArrowheads="1"/>
          </p:cNvSpPr>
          <p:nvPr/>
        </p:nvSpPr>
        <p:spPr bwMode="auto">
          <a:xfrm>
            <a:off x="1738313" y="3571875"/>
            <a:ext cx="85010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600" dirty="0"/>
              <a:t>Николай Иванович Вавилов (1887 - 1943) - русский биолог, академик, основоположник современной селекции растений. Сформулировал закон гомологических рядов наследственной изменчивости . Суть закона в том, что у близких видов, родов и классов признаки изменяются очень сходным образом, параллельно. С 1924 г. Вавилов Возглавлял Всесоюзный институт растениеводства (ВИР). Провел серию экспедиций по 40 странам пяти континентов, собрав уникальную коллекцию образцов сортов культурных растений, служащую и по сей день основой для селекционных работ.  В 1935 г. Трофим Лысенко на съезде колхозников-ударников выставил Вавилова «врагом народа». 9 июля 1941 г. состоялся суд над ученым. Николай Вавилов был приговорен к расстрелу. 26 января 1943 г., в возрасте 55 лет, Вавилов скончался от истощения в саратовской тюремной больнице.</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ido.edu.ru/psychology/psychogenetic/biograf31.jpg">
            <a:extLst>
              <a:ext uri="{FF2B5EF4-FFF2-40B4-BE49-F238E27FC236}">
                <a16:creationId xmlns:a16="http://schemas.microsoft.com/office/drawing/2014/main" id="{82CFBB52-499C-46A3-8C92-5C2AC2754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564" y="357188"/>
            <a:ext cx="22955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Прямоугольник 2">
            <a:extLst>
              <a:ext uri="{FF2B5EF4-FFF2-40B4-BE49-F238E27FC236}">
                <a16:creationId xmlns:a16="http://schemas.microsoft.com/office/drawing/2014/main" id="{369E2A8F-D799-4B43-A57C-83A22465727D}"/>
              </a:ext>
            </a:extLst>
          </p:cNvPr>
          <p:cNvSpPr>
            <a:spLocks noChangeArrowheads="1"/>
          </p:cNvSpPr>
          <p:nvPr/>
        </p:nvSpPr>
        <p:spPr bwMode="auto">
          <a:xfrm>
            <a:off x="2095500" y="3500439"/>
            <a:ext cx="77866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800" dirty="0"/>
              <a:t>Кольцов Николай Константинович (1872-1940) - биолог, основоположник отечественной экспериментальной биологии, член-корреспондент АН СССР (1925; член-корреспондент Петербургской АН с 1916, член-корреспондент РАН с 1917), академик ВАСХНИЛ (1935). Организатор и первый директор (1917-39) Института экспериментальной биологии. Первым (1928) разработал гипотезу молекулярного строения и матричной репродукции хромосом («наследственные молекулы»), предвосхитившую принципиальные положения современной молекулярной биологии и генетики. Труды по сравнительной анатомии позвоночных, экспериментальной цитологии, физико-химической биологии, евгенике.</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ido.edu.ru/psychology/psychogenetic/biograf71.jpg">
            <a:extLst>
              <a:ext uri="{FF2B5EF4-FFF2-40B4-BE49-F238E27FC236}">
                <a16:creationId xmlns:a16="http://schemas.microsoft.com/office/drawing/2014/main" id="{DB2122E2-900C-43F9-BCDE-8E20BC812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500063"/>
            <a:ext cx="20764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Прямоугольник 2">
            <a:extLst>
              <a:ext uri="{FF2B5EF4-FFF2-40B4-BE49-F238E27FC236}">
                <a16:creationId xmlns:a16="http://schemas.microsoft.com/office/drawing/2014/main" id="{D7DACA98-49EE-4F4C-A584-F37792000B1B}"/>
              </a:ext>
            </a:extLst>
          </p:cNvPr>
          <p:cNvSpPr>
            <a:spLocks noChangeArrowheads="1"/>
          </p:cNvSpPr>
          <p:nvPr/>
        </p:nvSpPr>
        <p:spPr bwMode="auto">
          <a:xfrm>
            <a:off x="1666876" y="3571875"/>
            <a:ext cx="90011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800" dirty="0"/>
              <a:t>Тимофеев-Ресовский Николай Владимирович (1900-1981) генетик-экспериментатор. В 20-е годы Н.В. Тимофеев-Ресовский занялся изучением  закономерностей фенотипических проявлений генотипа организмов. Н.В. Тимофеев-Ресовский разработал концепции взаимодействия генетических и средовых факторов как принципиальной основы механизма онтогенеза, разработал учение о </a:t>
            </a:r>
            <a:r>
              <a:rPr lang="ru-RU" altLang="ru-RU" sz="1800" dirty="0" err="1"/>
              <a:t>микроэволюции</a:t>
            </a:r>
            <a:r>
              <a:rPr lang="ru-RU" altLang="ru-RU" sz="1800" dirty="0"/>
              <a:t> - возникновении новых биологических видов, которое явилось одной из основ современной синтетической теории эволюции. Большая часть научной деятельности Н.В. Тимофеева-Ресовского прошла в стенах институтов медицинского профиля.</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ido.edu.ru/psychology/psychogenetic/biograf59.jpg">
            <a:extLst>
              <a:ext uri="{FF2B5EF4-FFF2-40B4-BE49-F238E27FC236}">
                <a16:creationId xmlns:a16="http://schemas.microsoft.com/office/drawing/2014/main" id="{43C0409E-8534-43D4-8600-E20731A90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188" y="428625"/>
            <a:ext cx="257175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Прямоугольник 2">
            <a:extLst>
              <a:ext uri="{FF2B5EF4-FFF2-40B4-BE49-F238E27FC236}">
                <a16:creationId xmlns:a16="http://schemas.microsoft.com/office/drawing/2014/main" id="{5A6543C5-180A-4F5E-936E-48DA626E7C69}"/>
              </a:ext>
            </a:extLst>
          </p:cNvPr>
          <p:cNvSpPr>
            <a:spLocks noChangeArrowheads="1"/>
          </p:cNvSpPr>
          <p:nvPr/>
        </p:nvSpPr>
        <p:spPr bwMode="auto">
          <a:xfrm>
            <a:off x="1666875" y="3857625"/>
            <a:ext cx="88582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800" dirty="0"/>
              <a:t>РАВИЧ-ЩЕРБО ИННА ВЛАДИМИРОВНА (1927-2004), Она явилась инициатором возрождения в отечественной психологии психогенетических исследований, известна как блестящий научный редактор. На ее редакторском счету крупные научные работы: «Естественнонаучные основы психологии»; «Избранные труды Б.М. Теплова», в двух томах; IX, X, XI тома серии «Проблемы дифференциальной психофизиологии». Научные исследования ученого обобщены в книге «Проблемы генетической психофизиологии».</a:t>
            </a:r>
          </a:p>
        </p:txBody>
      </p:sp>
      <p:sp>
        <p:nvSpPr>
          <p:cNvPr id="30724" name="TextBox 3">
            <a:extLst>
              <a:ext uri="{FF2B5EF4-FFF2-40B4-BE49-F238E27FC236}">
                <a16:creationId xmlns:a16="http://schemas.microsoft.com/office/drawing/2014/main" id="{EA3D0A37-1F72-44AB-8CEF-141EE49BF685}"/>
              </a:ext>
            </a:extLst>
          </p:cNvPr>
          <p:cNvSpPr txBox="1">
            <a:spLocks noChangeArrowheads="1"/>
          </p:cNvSpPr>
          <p:nvPr/>
        </p:nvSpPr>
        <p:spPr bwMode="auto">
          <a:xfrm>
            <a:off x="2238376" y="857251"/>
            <a:ext cx="33575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dirty="0"/>
              <a:t>Возрождение в отечественной психологии психогенетических исследований. </a:t>
            </a:r>
          </a:p>
          <a:p>
            <a:pPr eaLnBrk="1" hangingPunct="1">
              <a:spcBef>
                <a:spcPct val="0"/>
              </a:spcBef>
              <a:buFontTx/>
              <a:buNone/>
            </a:pPr>
            <a:r>
              <a:rPr lang="ru-RU" altLang="ru-RU" sz="2400" dirty="0"/>
              <a:t>1972 год</a:t>
            </a:r>
            <a:endParaRPr lang="ru-RU" altLang="ru-RU" sz="1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ido.edu.ru/psychology/psychogenetic/biograf52.jpg">
            <a:extLst>
              <a:ext uri="{FF2B5EF4-FFF2-40B4-BE49-F238E27FC236}">
                <a16:creationId xmlns:a16="http://schemas.microsoft.com/office/drawing/2014/main" id="{B8B5D07C-5761-4DB6-9A99-A78C6673E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989" y="571501"/>
            <a:ext cx="218757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Прямоугольник 2">
            <a:extLst>
              <a:ext uri="{FF2B5EF4-FFF2-40B4-BE49-F238E27FC236}">
                <a16:creationId xmlns:a16="http://schemas.microsoft.com/office/drawing/2014/main" id="{C7C7FF04-F801-4830-8415-6AB1F3D757C3}"/>
              </a:ext>
            </a:extLst>
          </p:cNvPr>
          <p:cNvSpPr>
            <a:spLocks noChangeArrowheads="1"/>
          </p:cNvSpPr>
          <p:nvPr/>
        </p:nvSpPr>
        <p:spPr bwMode="auto">
          <a:xfrm>
            <a:off x="1809750" y="3571876"/>
            <a:ext cx="8643938"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1600" dirty="0" err="1"/>
              <a:t>Небылицын</a:t>
            </a:r>
            <a:r>
              <a:rPr lang="ru-RU" altLang="ru-RU" sz="1600" dirty="0"/>
              <a:t> Владимир Дмитриевич (1930 - 1972) - отечественный психолог. После смерти Б.М. Теплова руководил созданной им лабораторией в НИИ общей и педагогической психологии АПН СССР. С первых дней основания Института психологии АН СССР (1971) он - заместитель директора и заведующий лаборатории дифференциальной психологии. Погиб в авиакатастрофе.</a:t>
            </a:r>
            <a:br>
              <a:rPr lang="ru-RU" altLang="ru-RU" sz="1600" dirty="0"/>
            </a:br>
            <a:r>
              <a:rPr lang="ru-RU" altLang="ru-RU" sz="1600" dirty="0"/>
              <a:t>  а основе исследований Теплова разрабатывал основные принципы дифференциальной психофизиологии. Свойства нервной системы рассматривались им как основные детерминанты индивидуальных различий между людьми. Выдвинул гипотезу об общих свойствах нервной системы, которые лежат в основе таких личностных характеристик, как активность и саморегуляция. Один из пионеров использования факторного анализа советской психологии.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2">
            <a:extLst>
              <a:ext uri="{FF2B5EF4-FFF2-40B4-BE49-F238E27FC236}">
                <a16:creationId xmlns:a16="http://schemas.microsoft.com/office/drawing/2014/main" id="{8457AB8A-6E7E-43DC-86DA-A3EF65AB603D}"/>
              </a:ext>
            </a:extLst>
          </p:cNvPr>
          <p:cNvSpPr>
            <a:spLocks noGrp="1"/>
          </p:cNvSpPr>
          <p:nvPr>
            <p:ph idx="1"/>
          </p:nvPr>
        </p:nvSpPr>
        <p:spPr>
          <a:xfrm>
            <a:off x="1353879" y="1069458"/>
            <a:ext cx="9067800" cy="4719084"/>
          </a:xfrm>
        </p:spPr>
        <p:txBody>
          <a:bodyPr/>
          <a:lstStyle/>
          <a:p>
            <a:pPr eaLnBrk="1" hangingPunct="1"/>
            <a:r>
              <a:rPr lang="ru-RU" altLang="ru-RU" b="1" dirty="0">
                <a:solidFill>
                  <a:srgbClr val="FF0000"/>
                </a:solidFill>
              </a:rPr>
              <a:t>Цель большинства психогенетических исследований - </a:t>
            </a:r>
            <a:r>
              <a:rPr lang="ru-RU" altLang="ru-RU" b="1" dirty="0"/>
              <a:t>определение относительного вклада генетических и средовых факторов в формирование индивидуально-психологических различий, а также изучение возможных механизмов, опосредующих генетические и средовые влияния на формирование разноуровневых свойств психики.</a:t>
            </a:r>
          </a:p>
          <a:p>
            <a:pPr eaLnBrk="1" hangingPunct="1"/>
            <a:endParaRPr lang="ru-RU" altLang="ru-RU" b="1" dirty="0">
              <a:solidFill>
                <a:srgbClr val="FF0000"/>
              </a:solidFill>
            </a:endParaRPr>
          </a:p>
          <a:p>
            <a:pPr eaLnBrk="1" hangingPunct="1"/>
            <a:r>
              <a:rPr lang="ru-RU" altLang="ru-RU" b="1" dirty="0">
                <a:solidFill>
                  <a:srgbClr val="FF0000"/>
                </a:solidFill>
              </a:rPr>
              <a:t>Задача </a:t>
            </a:r>
            <a:r>
              <a:rPr lang="ru-RU" altLang="ru-RU" b="1" dirty="0" err="1">
                <a:solidFill>
                  <a:srgbClr val="FF0000"/>
                </a:solidFill>
              </a:rPr>
              <a:t>психогенетики</a:t>
            </a:r>
            <a:r>
              <a:rPr lang="ru-RU" altLang="ru-RU" b="1" dirty="0">
                <a:solidFill>
                  <a:srgbClr val="FF0000"/>
                </a:solidFill>
              </a:rPr>
              <a:t> - </a:t>
            </a:r>
            <a:r>
              <a:rPr lang="ru-RU" altLang="ru-RU" b="1" dirty="0"/>
              <a:t>выяснение наследственных и средовых причин формирования различий между людьми по психологическим признакам.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88560" y="749473"/>
            <a:ext cx="6840760" cy="646331"/>
          </a:xfrm>
          <a:prstGeom prst="rect">
            <a:avLst/>
          </a:prstGeom>
          <a:ln>
            <a:noFill/>
          </a:ln>
        </p:spPr>
        <p:txBody>
          <a:bodyPr wrap="square">
            <a:spAutoFit/>
          </a:bodyPr>
          <a:lstStyle/>
          <a:p>
            <a:pPr algn="ctr"/>
            <a:r>
              <a:rPr lang="ru-RU" sz="3600" b="1" dirty="0">
                <a:solidFill>
                  <a:srgbClr val="C00000"/>
                </a:solidFill>
                <a:latin typeface="Monotype Corsiva" pitchFamily="66" charset="0"/>
              </a:rPr>
              <a:t> </a:t>
            </a:r>
            <a:r>
              <a:rPr lang="ru-RU" sz="2800" b="1" dirty="0">
                <a:solidFill>
                  <a:srgbClr val="C00000"/>
                </a:solidFill>
                <a:latin typeface="Times New Roman" pitchFamily="18" charset="0"/>
                <a:cs typeface="Times New Roman" pitchFamily="18" charset="0"/>
              </a:rPr>
              <a:t>Евгеническое движение в России</a:t>
            </a:r>
            <a:endParaRPr lang="ru-RU" dirty="0"/>
          </a:p>
        </p:txBody>
      </p:sp>
      <p:sp>
        <p:nvSpPr>
          <p:cNvPr id="5" name="Прямоугольник 4"/>
          <p:cNvSpPr/>
          <p:nvPr/>
        </p:nvSpPr>
        <p:spPr>
          <a:xfrm>
            <a:off x="2207568" y="2420889"/>
            <a:ext cx="8136904" cy="646331"/>
          </a:xfrm>
          <a:prstGeom prst="rect">
            <a:avLst/>
          </a:prstGeom>
        </p:spPr>
        <p:txBody>
          <a:bodyPr wrap="square">
            <a:spAutoFit/>
          </a:bodyPr>
          <a:lstStyle/>
          <a:p>
            <a:r>
              <a:rPr lang="ru-RU" b="1" dirty="0"/>
              <a:t>19 ноября 1921 года в Институте экспериментальной биологии прошло первое заседание российского научного евгенического общества. </a:t>
            </a:r>
            <a:endParaRPr lang="ru-RU" dirty="0"/>
          </a:p>
        </p:txBody>
      </p:sp>
      <p:sp>
        <p:nvSpPr>
          <p:cNvPr id="6" name="Прямоугольник 5"/>
          <p:cNvSpPr/>
          <p:nvPr/>
        </p:nvSpPr>
        <p:spPr>
          <a:xfrm>
            <a:off x="2135560" y="3212976"/>
            <a:ext cx="8352928" cy="3416320"/>
          </a:xfrm>
          <a:prstGeom prst="rect">
            <a:avLst/>
          </a:prstGeom>
        </p:spPr>
        <p:txBody>
          <a:bodyPr wrap="square">
            <a:spAutoFit/>
          </a:bodyPr>
          <a:lstStyle/>
          <a:p>
            <a:r>
              <a:rPr lang="ru-RU" dirty="0"/>
              <a:t>Своими </a:t>
            </a:r>
            <a:r>
              <a:rPr lang="ru-RU" u="sng" dirty="0"/>
              <a:t>главными задачами </a:t>
            </a:r>
            <a:r>
              <a:rPr lang="ru-RU" dirty="0"/>
              <a:t>Русское Евгеническое общество считало: </a:t>
            </a:r>
            <a:br>
              <a:rPr lang="ru-RU" dirty="0"/>
            </a:br>
            <a:br>
              <a:rPr lang="ru-RU" dirty="0"/>
            </a:br>
            <a:r>
              <a:rPr lang="ru-RU" dirty="0"/>
              <a:t>1) изучение законов наследственной передачи разных свойств, как нормальных, так и патологических; </a:t>
            </a:r>
            <a:br>
              <a:rPr lang="ru-RU" dirty="0"/>
            </a:br>
            <a:br>
              <a:rPr lang="ru-RU" dirty="0"/>
            </a:br>
            <a:r>
              <a:rPr lang="ru-RU" dirty="0"/>
              <a:t>2) установление наследственных различий по нормальным и патологическим свойствам разных профессиональных и социальных типов; </a:t>
            </a:r>
            <a:br>
              <a:rPr lang="ru-RU" dirty="0"/>
            </a:br>
            <a:br>
              <a:rPr lang="ru-RU" dirty="0"/>
            </a:br>
            <a:r>
              <a:rPr lang="ru-RU" dirty="0"/>
              <a:t>3) исследование экзогенных и эндогенных влияний, определяющих развитие признака; </a:t>
            </a:r>
            <a:br>
              <a:rPr lang="ru-RU" dirty="0"/>
            </a:br>
            <a:br>
              <a:rPr lang="ru-RU" dirty="0"/>
            </a:br>
            <a:r>
              <a:rPr lang="ru-RU" dirty="0"/>
              <a:t>4) изучение плодовитости тех или иных типов. </a:t>
            </a:r>
          </a:p>
        </p:txBody>
      </p:sp>
    </p:spTree>
    <p:extLst>
      <p:ext uri="{BB962C8B-B14F-4D97-AF65-F5344CB8AC3E}">
        <p14:creationId xmlns:p14="http://schemas.microsoft.com/office/powerpoint/2010/main" val="10712264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35560" y="1052737"/>
            <a:ext cx="8136904" cy="650030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ru-RU" sz="2000" dirty="0">
                <a:latin typeface="Times New Roman" pitchFamily="18" charset="0"/>
                <a:cs typeface="Times New Roman" pitchFamily="18" charset="0"/>
              </a:rPr>
              <a:t> Первые публикации близнецовых исследований в России относятся к началу 1900-х годов. Это работы С.А. Суханова, Т.И. Юдина, В.В. </a:t>
            </a:r>
            <a:r>
              <a:rPr lang="ru-RU" sz="2000" dirty="0" err="1">
                <a:latin typeface="Times New Roman" pitchFamily="18" charset="0"/>
                <a:cs typeface="Times New Roman" pitchFamily="18" charset="0"/>
              </a:rPr>
              <a:t>Бунака</a:t>
            </a:r>
            <a:r>
              <a:rPr lang="ru-RU" sz="2000" dirty="0">
                <a:latin typeface="Times New Roman" pitchFamily="18" charset="0"/>
                <a:cs typeface="Times New Roman" pitchFamily="18" charset="0"/>
              </a:rPr>
              <a:t>, Г.В .Соболевой. </a:t>
            </a:r>
          </a:p>
          <a:p>
            <a:pPr marL="342900" indent="-342900" algn="just">
              <a:lnSpc>
                <a:spcPct val="150000"/>
              </a:lnSpc>
              <a:buFont typeface="Arial" panose="020B0604020202020204" pitchFamily="34" charset="0"/>
              <a:buChar char="•"/>
            </a:pPr>
            <a:r>
              <a:rPr lang="ru-RU" sz="2000" b="1" dirty="0">
                <a:latin typeface="Times New Roman" pitchFamily="18" charset="0"/>
                <a:cs typeface="Times New Roman" pitchFamily="18" charset="0"/>
              </a:rPr>
              <a:t>В 1900 году С.А. Суханов</a:t>
            </a:r>
            <a:r>
              <a:rPr lang="ru-RU" sz="2000" dirty="0">
                <a:latin typeface="Times New Roman" pitchFamily="18" charset="0"/>
                <a:cs typeface="Times New Roman" pitchFamily="18" charset="0"/>
              </a:rPr>
              <a:t> опубликовал работу «О психозах у близнецов», в которой проанализировал 30 случаев сходства психоза у близнецов. Эту работу в дальнейшем продолжил </a:t>
            </a:r>
            <a:r>
              <a:rPr lang="ru-RU" sz="2000" b="1" dirty="0">
                <a:latin typeface="Times New Roman" pitchFamily="18" charset="0"/>
                <a:cs typeface="Times New Roman" pitchFamily="18" charset="0"/>
              </a:rPr>
              <a:t>Т.И. Юдин</a:t>
            </a:r>
            <a:r>
              <a:rPr lang="ru-RU" sz="2000" dirty="0">
                <a:latin typeface="Times New Roman" pitchFamily="18" charset="0"/>
                <a:cs typeface="Times New Roman" pitchFamily="18" charset="0"/>
              </a:rPr>
              <a:t>, который описал уже 107 случаев психозов у близнецов. Из этих 107 случаев в 82 случаях были больны оба близнеца, а в 25 случаях только один из пары. </a:t>
            </a:r>
          </a:p>
          <a:p>
            <a:pPr marL="342900" indent="-342900" algn="just">
              <a:lnSpc>
                <a:spcPct val="150000"/>
              </a:lnSpc>
              <a:buFont typeface="Arial" panose="020B0604020202020204" pitchFamily="34" charset="0"/>
              <a:buChar char="•"/>
            </a:pPr>
            <a:r>
              <a:rPr lang="ru-RU" sz="2000" dirty="0">
                <a:latin typeface="Times New Roman" pitchFamily="18" charset="0"/>
                <a:cs typeface="Times New Roman" pitchFamily="18" charset="0"/>
              </a:rPr>
              <a:t> Однако систематические исследования близнецов начались только </a:t>
            </a:r>
            <a:r>
              <a:rPr lang="ru-RU" sz="2000" b="1" dirty="0">
                <a:latin typeface="Times New Roman" pitchFamily="18" charset="0"/>
                <a:cs typeface="Times New Roman" pitchFamily="18" charset="0"/>
              </a:rPr>
              <a:t>в 1929 году в Медико-биологическом институте</a:t>
            </a:r>
            <a:r>
              <a:rPr lang="ru-RU" sz="2000" dirty="0">
                <a:latin typeface="Times New Roman" pitchFamily="18" charset="0"/>
                <a:cs typeface="Times New Roman" pitchFamily="18" charset="0"/>
              </a:rPr>
              <a:t> (в 1935 году он был переименован в Медико-генетический институт). </a:t>
            </a:r>
            <a:br>
              <a:rPr lang="ru-RU" sz="2000" dirty="0">
                <a:latin typeface="Times New Roman" pitchFamily="18" charset="0"/>
                <a:cs typeface="Times New Roman" pitchFamily="18" charset="0"/>
              </a:rPr>
            </a:b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5" name="Прямоугольник 4"/>
          <p:cNvSpPr/>
          <p:nvPr/>
        </p:nvSpPr>
        <p:spPr>
          <a:xfrm>
            <a:off x="2855640" y="260649"/>
            <a:ext cx="7018588" cy="584775"/>
          </a:xfrm>
          <a:prstGeom prst="rect">
            <a:avLst/>
          </a:prstGeom>
        </p:spPr>
        <p:txBody>
          <a:bodyPr wrap="none">
            <a:spAutoFit/>
          </a:bodyPr>
          <a:lstStyle/>
          <a:p>
            <a:r>
              <a:rPr lang="ru-RU" sz="3200" b="1" dirty="0">
                <a:solidFill>
                  <a:srgbClr val="C00000"/>
                </a:solidFill>
                <a:latin typeface="Times New Roman" pitchFamily="18" charset="0"/>
                <a:cs typeface="Times New Roman" pitchFamily="18" charset="0"/>
              </a:rPr>
              <a:t>История близнецовых исследований</a:t>
            </a:r>
            <a:r>
              <a:rPr lang="ru-RU" dirty="0">
                <a:solidFill>
                  <a:srgbClr val="C00000"/>
                </a:solidFill>
                <a:latin typeface="Times New Roman" pitchFamily="18" charset="0"/>
                <a:cs typeface="Times New Roman" pitchFamily="18" charset="0"/>
              </a:rPr>
              <a:t> </a:t>
            </a:r>
            <a:endParaRPr lang="ru-RU" dirty="0"/>
          </a:p>
        </p:txBody>
      </p:sp>
    </p:spTree>
    <p:extLst>
      <p:ext uri="{BB962C8B-B14F-4D97-AF65-F5344CB8AC3E}">
        <p14:creationId xmlns:p14="http://schemas.microsoft.com/office/powerpoint/2010/main" val="6002723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3999" y="636313"/>
            <a:ext cx="5760640" cy="6494085"/>
          </a:xfrm>
          <a:prstGeom prst="rect">
            <a:avLst/>
          </a:prstGeom>
        </p:spPr>
        <p:txBody>
          <a:bodyPr wrap="square">
            <a:spAutoFit/>
          </a:bodyPr>
          <a:lstStyle/>
          <a:p>
            <a:pPr marL="285750" indent="-285750" algn="just">
              <a:buFont typeface="Arial" panose="020B0604020202020204" pitchFamily="34" charset="0"/>
              <a:buChar char="•"/>
            </a:pPr>
            <a:r>
              <a:rPr lang="en-US" sz="1600" dirty="0"/>
              <a:t> </a:t>
            </a:r>
            <a:r>
              <a:rPr lang="ru-RU" sz="1600" dirty="0">
                <a:latin typeface="Times New Roman" pitchFamily="18" charset="0"/>
                <a:cs typeface="Times New Roman" pitchFamily="18" charset="0"/>
              </a:rPr>
              <a:t>Основная задача института, по мнению его директора </a:t>
            </a:r>
            <a:r>
              <a:rPr lang="ru-RU" sz="1600" b="1" dirty="0">
                <a:latin typeface="Times New Roman" pitchFamily="18" charset="0"/>
                <a:cs typeface="Times New Roman" pitchFamily="18" charset="0"/>
              </a:rPr>
              <a:t>С.Г. Левита</a:t>
            </a:r>
            <a:r>
              <a:rPr lang="ru-RU" sz="1600" dirty="0">
                <a:latin typeface="Times New Roman" pitchFamily="18" charset="0"/>
                <a:cs typeface="Times New Roman" pitchFamily="18" charset="0"/>
              </a:rPr>
              <a:t>, состояла </a:t>
            </a:r>
            <a:r>
              <a:rPr lang="ru-RU" sz="1600" b="1" dirty="0">
                <a:latin typeface="Times New Roman" pitchFamily="18" charset="0"/>
                <a:cs typeface="Times New Roman" pitchFamily="18" charset="0"/>
              </a:rPr>
              <a:t>«в разработке с точки зрения генетики и смежных с нею наук </a:t>
            </a:r>
            <a:r>
              <a:rPr lang="ru-RU" sz="1600" dirty="0">
                <a:latin typeface="Times New Roman" pitchFamily="18" charset="0"/>
                <a:cs typeface="Times New Roman" pitchFamily="18" charset="0"/>
              </a:rPr>
              <a:t>(биометрии, цитологии, биологии развития, эволюционного учения) </a:t>
            </a:r>
            <a:r>
              <a:rPr lang="ru-RU" sz="1600" b="1" dirty="0">
                <a:latin typeface="Times New Roman" pitchFamily="18" charset="0"/>
                <a:cs typeface="Times New Roman" pitchFamily="18" charset="0"/>
              </a:rPr>
              <a:t>проблем медицины, антропологии и психологии, равно как разработка проблем теоретической антропогенетики» .</a:t>
            </a:r>
          </a:p>
          <a:p>
            <a:pPr marL="285750" indent="-285750" algn="just">
              <a:buFont typeface="Arial" panose="020B0604020202020204" pitchFamily="34" charset="0"/>
              <a:buChar char="•"/>
            </a:pPr>
            <a:r>
              <a:rPr lang="ru-RU" sz="1600" dirty="0">
                <a:latin typeface="Times New Roman" pitchFamily="18" charset="0"/>
                <a:cs typeface="Times New Roman" pitchFamily="18" charset="0"/>
              </a:rPr>
              <a:t>Институт придерживался комплексного подхода к решению поставленных задач, для чего в нем были открыты следующие отделения: генетики, цитологии, механики развития и </a:t>
            </a:r>
            <a:r>
              <a:rPr lang="ru-RU" sz="1600" dirty="0" err="1">
                <a:latin typeface="Times New Roman" pitchFamily="18" charset="0"/>
                <a:cs typeface="Times New Roman" pitchFamily="18" charset="0"/>
              </a:rPr>
              <a:t>имунобиологии</a:t>
            </a:r>
            <a:r>
              <a:rPr lang="ru-RU" sz="1600" dirty="0">
                <a:latin typeface="Times New Roman" pitchFamily="18" charset="0"/>
                <a:cs typeface="Times New Roman" pitchFamily="18" charset="0"/>
              </a:rPr>
              <a:t>, внутренних болезней, психологии. Тем не менее основным направлением исследований Института было исследование роли генетических и средовых влияний в этиологии болезней. </a:t>
            </a:r>
          </a:p>
          <a:p>
            <a:pPr marL="285750" indent="-285750" algn="just">
              <a:buFont typeface="Arial" panose="020B0604020202020204" pitchFamily="34" charset="0"/>
              <a:buChar char="•"/>
            </a:pPr>
            <a:r>
              <a:rPr lang="ru-RU" sz="1600" dirty="0">
                <a:latin typeface="Times New Roman" pitchFamily="18" charset="0"/>
                <a:cs typeface="Times New Roman" pitchFamily="18" charset="0"/>
              </a:rPr>
              <a:t>В Институте изучалась наследственная обусловленность ряда заболеваний, таких, например, как базедова болезнь, бронхиальная астма, евнухоидизм, язва желудка и двенадцатиперстной кишки диабет и другие. Работниками института были получены интересные данные о роли наследственности в формировании физиологических особенностей детского возраста ,строении некоторых отделов костной системы, особенностей электрокардиограммы. В Институте также большое внимание уделялось разработке математических методов анализа близнецовых исследований.</a:t>
            </a:r>
            <a:br>
              <a:rPr lang="ru-RU" sz="1600" u="sng" dirty="0"/>
            </a:br>
            <a:endParaRPr lang="ru-RU" sz="1600" u="sng" dirty="0"/>
          </a:p>
        </p:txBody>
      </p:sp>
      <p:pic>
        <p:nvPicPr>
          <p:cNvPr id="5" name="Рисунок 4" descr="левит.jpeg"/>
          <p:cNvPicPr>
            <a:picLocks noChangeAspect="1"/>
          </p:cNvPicPr>
          <p:nvPr/>
        </p:nvPicPr>
        <p:blipFill>
          <a:blip r:embed="rId2" cstate="print"/>
          <a:stretch>
            <a:fillRect/>
          </a:stretch>
        </p:blipFill>
        <p:spPr>
          <a:xfrm>
            <a:off x="7541106" y="836712"/>
            <a:ext cx="3126895" cy="4767040"/>
          </a:xfrm>
          <a:prstGeom prst="rect">
            <a:avLst/>
          </a:prstGeom>
          <a:ln>
            <a:noFill/>
          </a:ln>
          <a:effectLst>
            <a:softEdge rad="112500"/>
          </a:effectLst>
        </p:spPr>
      </p:pic>
    </p:spTree>
    <p:extLst>
      <p:ext uri="{BB962C8B-B14F-4D97-AF65-F5344CB8AC3E}">
        <p14:creationId xmlns:p14="http://schemas.microsoft.com/office/powerpoint/2010/main" val="1679480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28800" y="1554163"/>
            <a:ext cx="5923384" cy="4525963"/>
          </a:xfrm>
        </p:spPr>
        <p:txBody>
          <a:bodyPr>
            <a:normAutofit/>
          </a:bodyPr>
          <a:lstStyle/>
          <a:p>
            <a:r>
              <a:rPr lang="ru-RU" dirty="0">
                <a:latin typeface="Times New Roman" pitchFamily="18" charset="0"/>
                <a:cs typeface="Times New Roman" pitchFamily="18" charset="0"/>
              </a:rPr>
              <a:t>В 1928 г. в Медико-биологическом институте была организована Кабинет-лаборатория наследственности и конституции человека, которую возглавил С.Г. Левит.</a:t>
            </a:r>
          </a:p>
          <a:p>
            <a:r>
              <a:rPr lang="ru-RU" dirty="0">
                <a:latin typeface="Times New Roman" pitchFamily="18" charset="0"/>
                <a:cs typeface="Times New Roman" pitchFamily="18" charset="0"/>
              </a:rPr>
              <a:t>Левит начинал с утверждения о том, что генетика человека, как и другие частные главы генетики, способна обогатить общую генетику.</a:t>
            </a:r>
          </a:p>
        </p:txBody>
      </p:sp>
      <p:pic>
        <p:nvPicPr>
          <p:cNvPr id="17410" name="Picture 2" descr="Levit SG.jpg"/>
          <p:cNvPicPr>
            <a:picLocks noChangeAspect="1" noChangeArrowheads="1"/>
          </p:cNvPicPr>
          <p:nvPr/>
        </p:nvPicPr>
        <p:blipFill>
          <a:blip r:embed="rId2" cstate="print"/>
          <a:srcRect/>
          <a:stretch>
            <a:fillRect/>
          </a:stretch>
        </p:blipFill>
        <p:spPr bwMode="auto">
          <a:xfrm>
            <a:off x="8112224" y="1340768"/>
            <a:ext cx="2281441" cy="3456384"/>
          </a:xfrm>
          <a:prstGeom prst="rect">
            <a:avLst/>
          </a:prstGeom>
          <a:noFill/>
        </p:spPr>
      </p:pic>
    </p:spTree>
    <p:extLst>
      <p:ext uri="{BB962C8B-B14F-4D97-AF65-F5344CB8AC3E}">
        <p14:creationId xmlns:p14="http://schemas.microsoft.com/office/powerpoint/2010/main" val="151649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28800" y="914400"/>
            <a:ext cx="8299648" cy="5106889"/>
          </a:xfrm>
        </p:spPr>
        <p:txBody>
          <a:bodyPr>
            <a:normAutofit fontScale="70000" lnSpcReduction="20000"/>
          </a:bodyPr>
          <a:lstStyle/>
          <a:p>
            <a:r>
              <a:rPr lang="ru-RU" sz="3400" dirty="0">
                <a:latin typeface="Times New Roman" pitchFamily="18" charset="0"/>
                <a:cs typeface="Times New Roman" pitchFamily="18" charset="0"/>
              </a:rPr>
              <a:t>. Судя по данным, содержащимся в частности в статье Левита, </a:t>
            </a:r>
            <a:r>
              <a:rPr lang="ru-RU" sz="3400" b="1" dirty="0">
                <a:latin typeface="Times New Roman" pitchFamily="18" charset="0"/>
                <a:cs typeface="Times New Roman" pitchFamily="18" charset="0"/>
              </a:rPr>
              <a:t>исследованиями, проводившимися в институте, были охвачены 1350 пар близнецов</a:t>
            </a:r>
            <a:r>
              <a:rPr lang="ru-RU" sz="3400" dirty="0">
                <a:latin typeface="Times New Roman" pitchFamily="18" charset="0"/>
                <a:cs typeface="Times New Roman" pitchFamily="18" charset="0"/>
              </a:rPr>
              <a:t>; использовались и развивались </a:t>
            </a:r>
            <a:r>
              <a:rPr lang="ru-RU" sz="3400" b="1" dirty="0">
                <a:latin typeface="Times New Roman" pitchFamily="18" charset="0"/>
                <a:cs typeface="Times New Roman" pitchFamily="18" charset="0"/>
              </a:rPr>
              <a:t>три основных метода</a:t>
            </a:r>
            <a:r>
              <a:rPr lang="ru-RU" sz="3400" dirty="0">
                <a:latin typeface="Times New Roman" pitchFamily="18" charset="0"/>
                <a:cs typeface="Times New Roman" pitchFamily="18" charset="0"/>
              </a:rPr>
              <a:t>:</a:t>
            </a:r>
          </a:p>
          <a:p>
            <a:r>
              <a:rPr lang="ru-RU" sz="3400" dirty="0" err="1">
                <a:latin typeface="Times New Roman" pitchFamily="18" charset="0"/>
                <a:cs typeface="Times New Roman" pitchFamily="18" charset="0"/>
              </a:rPr>
              <a:t>клинико-гениалогический</a:t>
            </a:r>
            <a:r>
              <a:rPr lang="ru-RU" sz="3400" dirty="0">
                <a:latin typeface="Times New Roman" pitchFamily="18" charset="0"/>
                <a:cs typeface="Times New Roman" pitchFamily="18" charset="0"/>
              </a:rPr>
              <a:t>,</a:t>
            </a:r>
          </a:p>
          <a:p>
            <a:r>
              <a:rPr lang="ru-RU" sz="3400" dirty="0">
                <a:latin typeface="Times New Roman" pitchFamily="18" charset="0"/>
                <a:cs typeface="Times New Roman" pitchFamily="18" charset="0"/>
              </a:rPr>
              <a:t>патологический,</a:t>
            </a:r>
          </a:p>
          <a:p>
            <a:r>
              <a:rPr lang="ru-RU" sz="3400" dirty="0">
                <a:latin typeface="Times New Roman" pitchFamily="18" charset="0"/>
                <a:cs typeface="Times New Roman" pitchFamily="18" charset="0"/>
              </a:rPr>
              <a:t>близнецовый,</a:t>
            </a:r>
          </a:p>
          <a:p>
            <a:r>
              <a:rPr lang="ru-RU" sz="3400" b="1" dirty="0">
                <a:latin typeface="Times New Roman" pitchFamily="18" charset="0"/>
                <a:cs typeface="Times New Roman" pitchFamily="18" charset="0"/>
              </a:rPr>
              <a:t>и соответственно три основных области исследований:</a:t>
            </a:r>
            <a:endParaRPr lang="ru-RU" sz="3400" dirty="0">
              <a:latin typeface="Times New Roman" pitchFamily="18" charset="0"/>
              <a:cs typeface="Times New Roman" pitchFamily="18" charset="0"/>
            </a:endParaRPr>
          </a:p>
          <a:p>
            <a:r>
              <a:rPr lang="ru-RU" sz="3400" dirty="0">
                <a:latin typeface="Times New Roman" pitchFamily="18" charset="0"/>
                <a:cs typeface="Times New Roman" pitchFamily="18" charset="0"/>
              </a:rPr>
              <a:t>патология,</a:t>
            </a:r>
          </a:p>
          <a:p>
            <a:r>
              <a:rPr lang="ru-RU" sz="3400" dirty="0">
                <a:latin typeface="Times New Roman" pitchFamily="18" charset="0"/>
                <a:cs typeface="Times New Roman" pitchFamily="18" charset="0"/>
              </a:rPr>
              <a:t>биология</a:t>
            </a:r>
          </a:p>
          <a:p>
            <a:r>
              <a:rPr lang="ru-RU" sz="3400" dirty="0">
                <a:latin typeface="Times New Roman" pitchFamily="18" charset="0"/>
                <a:cs typeface="Times New Roman" pitchFamily="18" charset="0"/>
              </a:rPr>
              <a:t>и психология.</a:t>
            </a:r>
          </a:p>
          <a:p>
            <a:r>
              <a:rPr lang="ru-RU" sz="3400" dirty="0">
                <a:latin typeface="Times New Roman" pitchFamily="18" charset="0"/>
                <a:cs typeface="Times New Roman" pitchFamily="18" charset="0"/>
              </a:rPr>
              <a:t>Эти суммировавшие и обозначавшие перспективу работы Левита вместе с экспериментальными исследованиями этого института, положили начало науки </a:t>
            </a:r>
            <a:r>
              <a:rPr lang="ru-RU" sz="3400" dirty="0" err="1">
                <a:latin typeface="Times New Roman" pitchFamily="18" charset="0"/>
                <a:cs typeface="Times New Roman" pitchFamily="18" charset="0"/>
              </a:rPr>
              <a:t>психогенетики</a:t>
            </a:r>
            <a:r>
              <a:rPr lang="ru-RU" sz="3400" dirty="0">
                <a:latin typeface="Times New Roman" pitchFamily="18" charset="0"/>
                <a:cs typeface="Times New Roman" pitchFamily="18" charset="0"/>
              </a:rPr>
              <a:t> в России.</a:t>
            </a:r>
          </a:p>
          <a:p>
            <a:endParaRPr lang="ru-RU" dirty="0"/>
          </a:p>
        </p:txBody>
      </p:sp>
    </p:spTree>
    <p:extLst>
      <p:ext uri="{BB962C8B-B14F-4D97-AF65-F5344CB8AC3E}">
        <p14:creationId xmlns:p14="http://schemas.microsoft.com/office/powerpoint/2010/main" val="2826641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28800" y="853440"/>
            <a:ext cx="8686800" cy="3367649"/>
          </a:xfrm>
        </p:spPr>
        <p:txBody>
          <a:bodyPr>
            <a:normAutofit fontScale="70000" lnSpcReduction="20000"/>
          </a:bodyPr>
          <a:lstStyle/>
          <a:p>
            <a:r>
              <a:rPr lang="ru-RU" dirty="0">
                <a:latin typeface="Times New Roman" pitchFamily="18" charset="0"/>
                <a:cs typeface="Times New Roman" pitchFamily="18" charset="0"/>
              </a:rPr>
              <a:t>В экспериментальных исследованиях наиболее систематических и психологически содержательных было два:</a:t>
            </a:r>
          </a:p>
          <a:p>
            <a:r>
              <a:rPr lang="ru-RU" dirty="0">
                <a:latin typeface="Times New Roman" pitchFamily="18" charset="0"/>
                <a:cs typeface="Times New Roman" pitchFamily="18" charset="0"/>
              </a:rPr>
              <a:t>1. Исследование, начатое </a:t>
            </a:r>
            <a:r>
              <a:rPr lang="ru-RU" b="1" dirty="0">
                <a:latin typeface="Times New Roman" pitchFamily="18" charset="0"/>
                <a:cs typeface="Times New Roman" pitchFamily="18" charset="0"/>
              </a:rPr>
              <a:t>А.Р. </a:t>
            </a:r>
            <a:r>
              <a:rPr lang="ru-RU" b="1" dirty="0" err="1">
                <a:latin typeface="Times New Roman" pitchFamily="18" charset="0"/>
                <a:cs typeface="Times New Roman" pitchFamily="18" charset="0"/>
              </a:rPr>
              <a:t>Лурия</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 целью было выяснение </a:t>
            </a:r>
            <a:r>
              <a:rPr lang="ru-RU" dirty="0" err="1">
                <a:latin typeface="Times New Roman" pitchFamily="18" charset="0"/>
                <a:cs typeface="Times New Roman" pitchFamily="18" charset="0"/>
              </a:rPr>
              <a:t>тренируемости</a:t>
            </a:r>
            <a:r>
              <a:rPr lang="ru-RU" dirty="0">
                <a:latin typeface="Times New Roman" pitchFamily="18" charset="0"/>
                <a:cs typeface="Times New Roman" pitchFamily="18" charset="0"/>
              </a:rPr>
              <a:t> комбинаторных функций ребенка, влияние их тренировки на другие психические процессы, устойчивость полученных эффектов.</a:t>
            </a:r>
          </a:p>
          <a:p>
            <a:r>
              <a:rPr lang="ru-RU" dirty="0">
                <a:latin typeface="Times New Roman" pitchFamily="18" charset="0"/>
                <a:cs typeface="Times New Roman" pitchFamily="18" charset="0"/>
              </a:rPr>
              <a:t>2. Работа</a:t>
            </a:r>
            <a:r>
              <a:rPr lang="ru-RU" b="1" dirty="0">
                <a:latin typeface="Times New Roman" pitchFamily="18" charset="0"/>
                <a:cs typeface="Times New Roman" pitchFamily="18" charset="0"/>
              </a:rPr>
              <a:t> М.С. Лебединского</a:t>
            </a:r>
            <a:r>
              <a:rPr lang="ru-RU" dirty="0">
                <a:latin typeface="Times New Roman" pitchFamily="18" charset="0"/>
                <a:cs typeface="Times New Roman" pitchFamily="18" charset="0"/>
              </a:rPr>
              <a:t> - первая отечественная работа с определенным психологическим контекстом, содержащая анализ и общей методологии, и конкретных методов психологического исследования. Здесь приведен обзор проведенных к тому времени близнецовых исследований. Продемонстрированы все ограничения близнецового метода вообще и применительно к психологическим признакам в частности.</a:t>
            </a:r>
          </a:p>
          <a:p>
            <a:endParaRPr lang="ru-RU" dirty="0"/>
          </a:p>
        </p:txBody>
      </p:sp>
      <p:pic>
        <p:nvPicPr>
          <p:cNvPr id="3074" name="Picture 2" descr="https://upload.wikimedia.org/wikipedia/commons/thumb/2/20/Luria.jpg/267px-Luria.jpg"/>
          <p:cNvPicPr>
            <a:picLocks noChangeAspect="1" noChangeArrowheads="1"/>
          </p:cNvPicPr>
          <p:nvPr/>
        </p:nvPicPr>
        <p:blipFill>
          <a:blip r:embed="rId2" cstate="print"/>
          <a:srcRect/>
          <a:stretch>
            <a:fillRect/>
          </a:stretch>
        </p:blipFill>
        <p:spPr bwMode="auto">
          <a:xfrm>
            <a:off x="4727848" y="4149080"/>
            <a:ext cx="2016224" cy="252972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uria.jpg"/>
          <p:cNvPicPr>
            <a:picLocks noGrp="1" noChangeAspect="1"/>
          </p:cNvPicPr>
          <p:nvPr>
            <p:ph idx="1"/>
          </p:nvPr>
        </p:nvPicPr>
        <p:blipFill>
          <a:blip r:embed="rId2" cstate="print"/>
          <a:stretch>
            <a:fillRect/>
          </a:stretch>
        </p:blipFill>
        <p:spPr>
          <a:xfrm>
            <a:off x="5203458" y="0"/>
            <a:ext cx="5464542" cy="6858000"/>
          </a:xfrm>
        </p:spPr>
      </p:pic>
      <p:sp>
        <p:nvSpPr>
          <p:cNvPr id="5" name="TextBox 4"/>
          <p:cNvSpPr txBox="1"/>
          <p:nvPr/>
        </p:nvSpPr>
        <p:spPr>
          <a:xfrm>
            <a:off x="1524000" y="0"/>
            <a:ext cx="3707904" cy="6832640"/>
          </a:xfrm>
          <a:prstGeom prst="rect">
            <a:avLst/>
          </a:prstGeom>
          <a:noFill/>
        </p:spPr>
        <p:txBody>
          <a:bodyPr wrap="square" rtlCol="0">
            <a:spAutoFit/>
          </a:bodyPr>
          <a:lstStyle/>
          <a:p>
            <a:r>
              <a:rPr lang="ru-RU" sz="2000" b="1" dirty="0" err="1">
                <a:solidFill>
                  <a:schemeClr val="accent1"/>
                </a:solidFill>
              </a:rPr>
              <a:t>Алекса́ндр</a:t>
            </a:r>
            <a:r>
              <a:rPr lang="ru-RU" sz="2000" b="1" dirty="0">
                <a:solidFill>
                  <a:schemeClr val="accent1"/>
                </a:solidFill>
              </a:rPr>
              <a:t> </a:t>
            </a:r>
            <a:r>
              <a:rPr lang="ru-RU" sz="2000" b="1" dirty="0" err="1">
                <a:solidFill>
                  <a:schemeClr val="accent1"/>
                </a:solidFill>
              </a:rPr>
              <a:t>Рома́нович</a:t>
            </a:r>
            <a:r>
              <a:rPr lang="ru-RU" sz="2000" b="1" dirty="0">
                <a:solidFill>
                  <a:schemeClr val="accent1"/>
                </a:solidFill>
              </a:rPr>
              <a:t> </a:t>
            </a:r>
            <a:r>
              <a:rPr lang="ru-RU" sz="2000" b="1" dirty="0" err="1">
                <a:solidFill>
                  <a:schemeClr val="accent1"/>
                </a:solidFill>
              </a:rPr>
              <a:t>Лу́рия</a:t>
            </a:r>
            <a:r>
              <a:rPr lang="ru-RU" sz="2000" dirty="0">
                <a:solidFill>
                  <a:schemeClr val="accent1"/>
                </a:solidFill>
              </a:rPr>
              <a:t> (16 июля 1902, </a:t>
            </a:r>
            <a:r>
              <a:rPr lang="ru-RU" sz="2000" dirty="0">
                <a:solidFill>
                  <a:schemeClr val="accent1"/>
                </a:solidFill>
                <a:hlinkClick r:id="rId3" tooltip="Казань"/>
              </a:rPr>
              <a:t>Казань</a:t>
            </a:r>
            <a:r>
              <a:rPr lang="ru-RU" sz="2000" dirty="0">
                <a:solidFill>
                  <a:schemeClr val="accent1"/>
                </a:solidFill>
              </a:rPr>
              <a:t> — 14 августа 1977, </a:t>
            </a:r>
            <a:r>
              <a:rPr lang="ru-RU" sz="2000" dirty="0">
                <a:solidFill>
                  <a:schemeClr val="accent1"/>
                </a:solidFill>
                <a:hlinkClick r:id="rId4" tooltip="Москва"/>
              </a:rPr>
              <a:t>Москва</a:t>
            </a:r>
            <a:r>
              <a:rPr lang="ru-RU" sz="2000" dirty="0">
                <a:solidFill>
                  <a:schemeClr val="accent1"/>
                </a:solidFill>
              </a:rPr>
              <a:t>) — советский </a:t>
            </a:r>
            <a:r>
              <a:rPr lang="ru-RU" sz="2000" dirty="0">
                <a:solidFill>
                  <a:schemeClr val="accent1"/>
                </a:solidFill>
                <a:hlinkClick r:id="rId5" tooltip="Психология"/>
              </a:rPr>
              <a:t>психолог</a:t>
            </a:r>
            <a:r>
              <a:rPr lang="ru-RU" sz="2000" dirty="0">
                <a:solidFill>
                  <a:schemeClr val="accent1"/>
                </a:solidFill>
              </a:rPr>
              <a:t>, основатель отечественной </a:t>
            </a:r>
            <a:r>
              <a:rPr lang="ru-RU" sz="2000" dirty="0">
                <a:solidFill>
                  <a:schemeClr val="accent1"/>
                </a:solidFill>
                <a:hlinkClick r:id="rId6" tooltip="Нейропсихология"/>
              </a:rPr>
              <a:t>нейропсихологии</a:t>
            </a:r>
            <a:r>
              <a:rPr lang="ru-RU" sz="2000" dirty="0">
                <a:solidFill>
                  <a:schemeClr val="accent1"/>
                </a:solidFill>
              </a:rPr>
              <a:t>, сотрудник </a:t>
            </a:r>
            <a:r>
              <a:rPr lang="ru-RU" sz="2000" dirty="0">
                <a:solidFill>
                  <a:schemeClr val="accent1"/>
                </a:solidFill>
                <a:hlinkClick r:id="rId7" tooltip="Выготский, Лев Семёнович"/>
              </a:rPr>
              <a:t>Л. С. </a:t>
            </a:r>
            <a:r>
              <a:rPr lang="ru-RU" sz="2000" dirty="0" err="1">
                <a:solidFill>
                  <a:schemeClr val="accent1"/>
                </a:solidFill>
                <a:hlinkClick r:id="rId7" tooltip="Выготский, Лев Семёнович"/>
              </a:rPr>
              <a:t>Выготского</a:t>
            </a:r>
            <a:r>
              <a:rPr lang="ru-RU" sz="2000" dirty="0">
                <a:solidFill>
                  <a:schemeClr val="accent1"/>
                </a:solidFill>
              </a:rPr>
              <a:t> и один из лидеров </a:t>
            </a:r>
            <a:r>
              <a:rPr lang="ru-RU" sz="2000" dirty="0">
                <a:solidFill>
                  <a:schemeClr val="accent1"/>
                </a:solidFill>
                <a:hlinkClick r:id="rId8" tooltip="Круг Выготского"/>
              </a:rPr>
              <a:t>круга </a:t>
            </a:r>
            <a:r>
              <a:rPr lang="ru-RU" sz="2000" dirty="0" err="1">
                <a:solidFill>
                  <a:schemeClr val="accent1"/>
                </a:solidFill>
                <a:hlinkClick r:id="rId8" tooltip="Круг Выготского"/>
              </a:rPr>
              <a:t>Выготского</a:t>
            </a:r>
            <a:r>
              <a:rPr lang="ru-RU" sz="2000" dirty="0">
                <a:solidFill>
                  <a:schemeClr val="accent1"/>
                </a:solidFill>
              </a:rPr>
              <a:t>.</a:t>
            </a:r>
          </a:p>
          <a:p>
            <a:r>
              <a:rPr lang="ru-RU" sz="2000" dirty="0">
                <a:solidFill>
                  <a:schemeClr val="accent1"/>
                </a:solidFill>
                <a:hlinkClick r:id="rId9" tooltip="Профессор"/>
              </a:rPr>
              <a:t>Профессор</a:t>
            </a:r>
            <a:r>
              <a:rPr lang="ru-RU" sz="2000" dirty="0">
                <a:solidFill>
                  <a:schemeClr val="accent1"/>
                </a:solidFill>
              </a:rPr>
              <a:t> (1944), </a:t>
            </a:r>
            <a:r>
              <a:rPr lang="ru-RU" sz="2000" dirty="0">
                <a:solidFill>
                  <a:schemeClr val="accent1"/>
                </a:solidFill>
                <a:hlinkClick r:id="rId10" tooltip="Доктор наук"/>
              </a:rPr>
              <a:t>доктор</a:t>
            </a:r>
            <a:r>
              <a:rPr lang="ru-RU" sz="2000" dirty="0">
                <a:solidFill>
                  <a:schemeClr val="accent1"/>
                </a:solidFill>
              </a:rPr>
              <a:t> педагогических наук (1937), доктор медицинских наук (1943), действительный член </a:t>
            </a:r>
            <a:r>
              <a:rPr lang="ru-RU" sz="2000" dirty="0">
                <a:solidFill>
                  <a:schemeClr val="accent1"/>
                </a:solidFill>
                <a:hlinkClick r:id="rId11" tooltip="АПН РСФСР"/>
              </a:rPr>
              <a:t>Академии педагогических наук РСФСР</a:t>
            </a:r>
            <a:r>
              <a:rPr lang="ru-RU" sz="2000" dirty="0">
                <a:solidFill>
                  <a:schemeClr val="accent1"/>
                </a:solidFill>
              </a:rPr>
              <a:t> (1947), действительный член </a:t>
            </a:r>
            <a:r>
              <a:rPr lang="ru-RU" sz="2000" dirty="0">
                <a:solidFill>
                  <a:schemeClr val="accent1"/>
                </a:solidFill>
                <a:hlinkClick r:id="rId12" tooltip="АПН СССР"/>
              </a:rPr>
              <a:t>АПН СССР</a:t>
            </a:r>
            <a:r>
              <a:rPr lang="ru-RU" sz="2000" dirty="0">
                <a:solidFill>
                  <a:schemeClr val="accent1"/>
                </a:solidFill>
              </a:rPr>
              <a:t> (1967), принадлежит к числу выдающихся советских психологов, получивших широкую известность своей научной и педагогической деятельностью.</a:t>
            </a:r>
          </a:p>
          <a:p>
            <a:endParaRPr lang="ru-R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91544" y="1268760"/>
            <a:ext cx="4464496" cy="4647426"/>
          </a:xfrm>
          <a:prstGeom prst="rect">
            <a:avLst/>
          </a:prstGeom>
        </p:spPr>
        <p:txBody>
          <a:bodyPr wrap="square">
            <a:spAutoFit/>
          </a:bodyPr>
          <a:lstStyle/>
          <a:p>
            <a:pPr algn="just"/>
            <a:br>
              <a:rPr lang="ru-RU" dirty="0"/>
            </a:br>
            <a:br>
              <a:rPr lang="ru-RU" dirty="0"/>
            </a:br>
            <a:r>
              <a:rPr lang="ru-RU" dirty="0"/>
              <a:t>В </a:t>
            </a:r>
            <a:r>
              <a:rPr lang="ru-RU" sz="1600" dirty="0"/>
              <a:t>институте проводились исследования наследственной обусловленности моторных функций, различных форм памяти, уровня психического развития, внимания, особенностей интеллекта. Особенно интересны исследования по активному воздействию на человека, проводившееся сотрудниками института. Речь идет об испытании методов питания, лечения и обучения. Для подобного рода исследований использовали метод «контрольного» близнеца, с помощью которого проверялась эффективность различных методов обучения грамоте (А.Н. </a:t>
            </a:r>
            <a:r>
              <a:rPr lang="ru-RU" sz="1600" dirty="0" err="1"/>
              <a:t>Миренова</a:t>
            </a:r>
            <a:r>
              <a:rPr lang="ru-RU" sz="1600" dirty="0"/>
              <a:t>, </a:t>
            </a:r>
            <a:r>
              <a:rPr lang="ru-RU" sz="1600" dirty="0" err="1"/>
              <a:t>Говядинова</a:t>
            </a:r>
            <a:r>
              <a:rPr lang="ru-RU" sz="1600" dirty="0"/>
              <a:t>), развития конструктивной деятельности дошкольника (В.Н. </a:t>
            </a:r>
            <a:r>
              <a:rPr lang="ru-RU" sz="1600" dirty="0" err="1"/>
              <a:t>Колбановский</a:t>
            </a:r>
            <a:r>
              <a:rPr lang="ru-RU" sz="1600" dirty="0"/>
              <a:t>; А.Р </a:t>
            </a:r>
            <a:r>
              <a:rPr lang="ru-RU" sz="1600" dirty="0" err="1"/>
              <a:t>Лурия</a:t>
            </a:r>
            <a:r>
              <a:rPr lang="ru-RU" sz="1600" dirty="0"/>
              <a:t>., А.Н. </a:t>
            </a:r>
            <a:r>
              <a:rPr lang="ru-RU" sz="1600" dirty="0" err="1"/>
              <a:t>Миренова</a:t>
            </a:r>
            <a:r>
              <a:rPr lang="ru-RU" sz="1600" dirty="0"/>
              <a:t>). </a:t>
            </a:r>
            <a:br>
              <a:rPr lang="ru-RU" dirty="0"/>
            </a:br>
            <a:endParaRPr lang="ru-RU" dirty="0"/>
          </a:p>
        </p:txBody>
      </p:sp>
      <p:sp>
        <p:nvSpPr>
          <p:cNvPr id="5" name="Прямоугольник 4"/>
          <p:cNvSpPr/>
          <p:nvPr/>
        </p:nvSpPr>
        <p:spPr>
          <a:xfrm>
            <a:off x="2063552" y="332657"/>
            <a:ext cx="8280920" cy="1384995"/>
          </a:xfrm>
          <a:prstGeom prst="rect">
            <a:avLst/>
          </a:prstGeom>
        </p:spPr>
        <p:txBody>
          <a:bodyPr wrap="square">
            <a:spAutoFit/>
          </a:bodyPr>
          <a:lstStyle/>
          <a:p>
            <a:pPr algn="ctr"/>
            <a:r>
              <a:rPr lang="ru-RU" sz="2800" b="1" dirty="0">
                <a:solidFill>
                  <a:srgbClr val="C00000"/>
                </a:solidFill>
                <a:latin typeface="Times New Roman" pitchFamily="18" charset="0"/>
                <a:cs typeface="Times New Roman" pitchFamily="18" charset="0"/>
              </a:rPr>
              <a:t>Психологическое направление работ было предложено А.Р. </a:t>
            </a:r>
            <a:r>
              <a:rPr lang="ru-RU" sz="2800" b="1" dirty="0" err="1">
                <a:solidFill>
                  <a:srgbClr val="C00000"/>
                </a:solidFill>
                <a:latin typeface="Times New Roman" pitchFamily="18" charset="0"/>
                <a:cs typeface="Times New Roman" pitchFamily="18" charset="0"/>
              </a:rPr>
              <a:t>Лурией</a:t>
            </a:r>
            <a:r>
              <a:rPr lang="ru-RU" sz="2800" b="1" dirty="0">
                <a:solidFill>
                  <a:srgbClr val="C00000"/>
                </a:solidFill>
                <a:latin typeface="Times New Roman" pitchFamily="18" charset="0"/>
                <a:cs typeface="Times New Roman" pitchFamily="18" charset="0"/>
              </a:rPr>
              <a:t>, который возглавил психологическое отделение института</a:t>
            </a:r>
            <a:endParaRPr lang="ru-RU" sz="2800" b="1" dirty="0">
              <a:latin typeface="Times New Roman" pitchFamily="18" charset="0"/>
              <a:cs typeface="Times New Roman" pitchFamily="18" charset="0"/>
            </a:endParaRPr>
          </a:p>
        </p:txBody>
      </p:sp>
      <p:pic>
        <p:nvPicPr>
          <p:cNvPr id="6" name="Рисунок 5" descr="image020.jpg"/>
          <p:cNvPicPr>
            <a:picLocks noChangeAspect="1"/>
          </p:cNvPicPr>
          <p:nvPr/>
        </p:nvPicPr>
        <p:blipFill>
          <a:blip r:embed="rId2" cstate="print"/>
          <a:stretch>
            <a:fillRect/>
          </a:stretch>
        </p:blipFill>
        <p:spPr>
          <a:xfrm>
            <a:off x="7032105" y="1772816"/>
            <a:ext cx="2985493" cy="4314800"/>
          </a:xfrm>
          <a:prstGeom prst="rect">
            <a:avLst/>
          </a:prstGeom>
          <a:ln>
            <a:noFill/>
          </a:ln>
          <a:effectLst>
            <a:softEdge rad="112500"/>
          </a:effectLst>
        </p:spPr>
      </p:pic>
    </p:spTree>
    <p:extLst>
      <p:ext uri="{BB962C8B-B14F-4D97-AF65-F5344CB8AC3E}">
        <p14:creationId xmlns:p14="http://schemas.microsoft.com/office/powerpoint/2010/main" val="951755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SVygotsky.jpg"/>
          <p:cNvPicPr>
            <a:picLocks noGrp="1" noChangeAspect="1"/>
          </p:cNvPicPr>
          <p:nvPr>
            <p:ph idx="1"/>
          </p:nvPr>
        </p:nvPicPr>
        <p:blipFill>
          <a:blip r:embed="rId2" cstate="print"/>
          <a:stretch>
            <a:fillRect/>
          </a:stretch>
        </p:blipFill>
        <p:spPr>
          <a:xfrm>
            <a:off x="1524000" y="0"/>
            <a:ext cx="4644008" cy="6858000"/>
          </a:xfrm>
        </p:spPr>
      </p:pic>
      <p:sp>
        <p:nvSpPr>
          <p:cNvPr id="5" name="TextBox 4"/>
          <p:cNvSpPr txBox="1"/>
          <p:nvPr/>
        </p:nvSpPr>
        <p:spPr>
          <a:xfrm>
            <a:off x="6168009" y="1"/>
            <a:ext cx="4499991" cy="6109365"/>
          </a:xfrm>
          <a:prstGeom prst="rect">
            <a:avLst/>
          </a:prstGeom>
          <a:noFill/>
        </p:spPr>
        <p:txBody>
          <a:bodyPr wrap="square" rtlCol="0">
            <a:spAutoFit/>
          </a:bodyPr>
          <a:lstStyle/>
          <a:p>
            <a:r>
              <a:rPr lang="ru-RU" sz="2300" b="1" dirty="0">
                <a:solidFill>
                  <a:schemeClr val="accent1"/>
                </a:solidFill>
              </a:rPr>
              <a:t>Лев Семёнович </a:t>
            </a:r>
            <a:r>
              <a:rPr lang="ru-RU" sz="2300" b="1" dirty="0" err="1">
                <a:solidFill>
                  <a:schemeClr val="accent1"/>
                </a:solidFill>
              </a:rPr>
              <a:t>Выго́тский</a:t>
            </a:r>
            <a:r>
              <a:rPr lang="ru-RU" sz="2300" dirty="0">
                <a:solidFill>
                  <a:schemeClr val="accent1"/>
                </a:solidFill>
              </a:rPr>
              <a:t> (имя при рождении — </a:t>
            </a:r>
            <a:r>
              <a:rPr lang="ru-RU" sz="2300" i="1" dirty="0">
                <a:solidFill>
                  <a:schemeClr val="accent1"/>
                </a:solidFill>
              </a:rPr>
              <a:t>Лев </a:t>
            </a:r>
            <a:r>
              <a:rPr lang="ru-RU" sz="2300" i="1" dirty="0" err="1">
                <a:solidFill>
                  <a:schemeClr val="accent1"/>
                </a:solidFill>
              </a:rPr>
              <a:t>Си́мхович</a:t>
            </a:r>
            <a:r>
              <a:rPr lang="ru-RU" sz="2300" i="1" dirty="0">
                <a:solidFill>
                  <a:schemeClr val="accent1"/>
                </a:solidFill>
              </a:rPr>
              <a:t> </a:t>
            </a:r>
            <a:r>
              <a:rPr lang="ru-RU" sz="2300" i="1" dirty="0" err="1">
                <a:solidFill>
                  <a:schemeClr val="accent1"/>
                </a:solidFill>
              </a:rPr>
              <a:t>Вы́годский</a:t>
            </a:r>
            <a:r>
              <a:rPr lang="ru-RU" sz="2300" dirty="0">
                <a:solidFill>
                  <a:schemeClr val="accent1"/>
                </a:solidFill>
              </a:rPr>
              <a:t>; 5 </a:t>
            </a:r>
            <a:r>
              <a:rPr lang="ru-RU" sz="2300" dirty="0">
                <a:solidFill>
                  <a:schemeClr val="accent1"/>
                </a:solidFill>
                <a:hlinkClick r:id="rId3" tooltip="17 ноября"/>
              </a:rPr>
              <a:t>[17] ноября</a:t>
            </a:r>
            <a:r>
              <a:rPr lang="ru-RU" sz="2300" dirty="0">
                <a:solidFill>
                  <a:schemeClr val="accent1"/>
                </a:solidFill>
              </a:rPr>
              <a:t> </a:t>
            </a:r>
            <a:r>
              <a:rPr lang="ru-RU" sz="2300" dirty="0">
                <a:solidFill>
                  <a:schemeClr val="accent1"/>
                </a:solidFill>
                <a:hlinkClick r:id="rId4" tooltip="1896 год"/>
              </a:rPr>
              <a:t>1896</a:t>
            </a:r>
            <a:r>
              <a:rPr lang="ru-RU" sz="2300" dirty="0">
                <a:solidFill>
                  <a:schemeClr val="accent1"/>
                </a:solidFill>
              </a:rPr>
              <a:t>, </a:t>
            </a:r>
            <a:r>
              <a:rPr lang="ru-RU" sz="2300" dirty="0">
                <a:solidFill>
                  <a:schemeClr val="accent1"/>
                </a:solidFill>
                <a:hlinkClick r:id="rId5" tooltip="Орша"/>
              </a:rPr>
              <a:t>Орша</a:t>
            </a:r>
            <a:r>
              <a:rPr lang="ru-RU" sz="2300" dirty="0">
                <a:solidFill>
                  <a:schemeClr val="accent1"/>
                </a:solidFill>
              </a:rPr>
              <a:t>, </a:t>
            </a:r>
            <a:r>
              <a:rPr lang="ru-RU" sz="2300" dirty="0">
                <a:solidFill>
                  <a:schemeClr val="accent1"/>
                </a:solidFill>
                <a:hlinkClick r:id="rId6" tooltip="Могилёвская губерния"/>
              </a:rPr>
              <a:t>Могилёвская губерния</a:t>
            </a:r>
            <a:r>
              <a:rPr lang="ru-RU" sz="2300" dirty="0">
                <a:solidFill>
                  <a:schemeClr val="accent1"/>
                </a:solidFill>
              </a:rPr>
              <a:t> — </a:t>
            </a:r>
            <a:r>
              <a:rPr lang="ru-RU" sz="2300" dirty="0">
                <a:solidFill>
                  <a:schemeClr val="accent1"/>
                </a:solidFill>
                <a:hlinkClick r:id="rId7" tooltip="11 июня"/>
              </a:rPr>
              <a:t>11 июня</a:t>
            </a:r>
            <a:r>
              <a:rPr lang="ru-RU" sz="2300" dirty="0">
                <a:solidFill>
                  <a:schemeClr val="accent1"/>
                </a:solidFill>
              </a:rPr>
              <a:t> </a:t>
            </a:r>
            <a:r>
              <a:rPr lang="ru-RU" sz="2300" dirty="0">
                <a:solidFill>
                  <a:schemeClr val="accent1"/>
                </a:solidFill>
                <a:hlinkClick r:id="rId8" tooltip="1934"/>
              </a:rPr>
              <a:t>1934</a:t>
            </a:r>
            <a:r>
              <a:rPr lang="ru-RU" sz="2300" dirty="0">
                <a:solidFill>
                  <a:schemeClr val="accent1"/>
                </a:solidFill>
              </a:rPr>
              <a:t>, </a:t>
            </a:r>
            <a:r>
              <a:rPr lang="ru-RU" sz="2300" dirty="0">
                <a:solidFill>
                  <a:schemeClr val="accent1"/>
                </a:solidFill>
                <a:hlinkClick r:id="rId9" tooltip="Москва"/>
              </a:rPr>
              <a:t>Москва</a:t>
            </a:r>
            <a:r>
              <a:rPr lang="ru-RU" sz="2300" dirty="0">
                <a:solidFill>
                  <a:schemeClr val="accent1"/>
                </a:solidFill>
              </a:rPr>
              <a:t>) — </a:t>
            </a:r>
            <a:r>
              <a:rPr lang="ru-RU" sz="2300" dirty="0">
                <a:solidFill>
                  <a:schemeClr val="accent1"/>
                </a:solidFill>
                <a:hlinkClick r:id="rId10" tooltip="СССР"/>
              </a:rPr>
              <a:t>советский</a:t>
            </a:r>
            <a:r>
              <a:rPr lang="ru-RU" sz="2300" dirty="0">
                <a:solidFill>
                  <a:schemeClr val="accent1"/>
                </a:solidFill>
              </a:rPr>
              <a:t> </a:t>
            </a:r>
            <a:r>
              <a:rPr lang="ru-RU" sz="2300" dirty="0">
                <a:solidFill>
                  <a:schemeClr val="accent1"/>
                </a:solidFill>
                <a:hlinkClick r:id="rId11" tooltip="Психология"/>
              </a:rPr>
              <a:t>психолог</a:t>
            </a:r>
            <a:r>
              <a:rPr lang="ru-RU" sz="2300" dirty="0">
                <a:solidFill>
                  <a:schemeClr val="accent1"/>
                </a:solidFill>
              </a:rPr>
              <a:t>. Основатель исследовательской традиции изучения </a:t>
            </a:r>
            <a:r>
              <a:rPr lang="ru-RU" sz="2300" dirty="0">
                <a:solidFill>
                  <a:schemeClr val="accent1"/>
                </a:solidFill>
                <a:hlinkClick r:id="rId12" tooltip="Высшие психологические функции"/>
              </a:rPr>
              <a:t>высших психологических функций</a:t>
            </a:r>
            <a:r>
              <a:rPr lang="ru-RU" sz="2300" dirty="0">
                <a:solidFill>
                  <a:schemeClr val="accent1"/>
                </a:solidFill>
              </a:rPr>
              <a:t>, которая стала известна начиная с критических работ 1930-х годов как «</a:t>
            </a:r>
            <a:r>
              <a:rPr lang="ru-RU" sz="2300" dirty="0">
                <a:solidFill>
                  <a:schemeClr val="accent1"/>
                </a:solidFill>
                <a:hlinkClick r:id="rId13" tooltip="Культурно-историческая психология"/>
              </a:rPr>
              <a:t>культурно-историческая теория</a:t>
            </a:r>
            <a:r>
              <a:rPr lang="ru-RU" sz="2300" dirty="0">
                <a:solidFill>
                  <a:schemeClr val="accent1"/>
                </a:solidFill>
              </a:rPr>
              <a:t>» в психологии. Автор литературоведческих публикаций, работ по </a:t>
            </a:r>
            <a:r>
              <a:rPr lang="ru-RU" sz="2300" dirty="0">
                <a:solidFill>
                  <a:schemeClr val="accent1"/>
                </a:solidFill>
                <a:hlinkClick r:id="rId14" tooltip="Педология"/>
              </a:rPr>
              <a:t>педологии</a:t>
            </a:r>
            <a:r>
              <a:rPr lang="ru-RU" sz="2300" dirty="0">
                <a:solidFill>
                  <a:schemeClr val="accent1"/>
                </a:solidFill>
              </a:rPr>
              <a:t> и </a:t>
            </a:r>
            <a:r>
              <a:rPr lang="ru-RU" sz="2300" dirty="0">
                <a:solidFill>
                  <a:schemeClr val="accent1"/>
                </a:solidFill>
                <a:hlinkClick r:id="rId15" tooltip="Когнитивное развитие"/>
              </a:rPr>
              <a:t>когнитивному развитию ребёнка</a:t>
            </a:r>
            <a:r>
              <a:rPr lang="ru-RU" sz="2300" dirty="0">
                <a:solidFill>
                  <a:schemeClr val="accent1"/>
                </a:solidFill>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28800" y="1554162"/>
            <a:ext cx="5851376" cy="4383341"/>
          </a:xfrm>
        </p:spPr>
        <p:txBody>
          <a:bodyPr>
            <a:normAutofit lnSpcReduction="10000"/>
          </a:bodyPr>
          <a:lstStyle/>
          <a:p>
            <a:pPr algn="just"/>
            <a:r>
              <a:rPr lang="ru-RU" sz="2400" dirty="0">
                <a:latin typeface="Times New Roman" pitchFamily="18" charset="0"/>
                <a:cs typeface="Times New Roman" pitchFamily="18" charset="0"/>
              </a:rPr>
              <a:t>Восстановление систематических исследований по </a:t>
            </a:r>
            <a:r>
              <a:rPr lang="ru-RU" sz="2400" dirty="0" err="1">
                <a:latin typeface="Times New Roman" pitchFamily="18" charset="0"/>
                <a:cs typeface="Times New Roman" pitchFamily="18" charset="0"/>
              </a:rPr>
              <a:t>психогенетике</a:t>
            </a:r>
            <a:r>
              <a:rPr lang="ru-RU" sz="2400" dirty="0">
                <a:latin typeface="Times New Roman" pitchFamily="18" charset="0"/>
                <a:cs typeface="Times New Roman" pitchFamily="18" charset="0"/>
              </a:rPr>
              <a:t> можно датировать концом 1972 г.. когда в Институте общей и педагогической психологии Академии педагогических наук СССР на базе лаборатории дифференциальной психофизиологии, которой руководил Б.М. Теплов, а после его смерти – В.Д. </a:t>
            </a:r>
            <a:r>
              <a:rPr lang="ru-RU" sz="2400" dirty="0" err="1">
                <a:latin typeface="Times New Roman" pitchFamily="18" charset="0"/>
                <a:cs typeface="Times New Roman" pitchFamily="18" charset="0"/>
              </a:rPr>
              <a:t>Небылицын</a:t>
            </a:r>
            <a:r>
              <a:rPr lang="ru-RU" sz="2400" dirty="0">
                <a:latin typeface="Times New Roman" pitchFamily="18" charset="0"/>
                <a:cs typeface="Times New Roman" pitchFamily="18" charset="0"/>
              </a:rPr>
              <a:t>, была создана первая лаборатория, специальной задачей которой стало изучение наследственных основ индивидуально – психологических и психофизиологических различий.</a:t>
            </a:r>
          </a:p>
          <a:p>
            <a:endParaRPr lang="ru-RU" dirty="0"/>
          </a:p>
        </p:txBody>
      </p:sp>
      <p:pic>
        <p:nvPicPr>
          <p:cNvPr id="2050" name="Picture 2" descr="https://upload.wikimedia.org/wikipedia/ru/thumb/c/cb/%D0%A2%D0%B5%D0%BF%D0%BB%D0%BE%D0%B2_%D0%91%D0%BE%D1%80%D0%B8%D1%81_%D0%9C%D0%B8%D1%85%D0%B0%D0%B9%D0%BB%D0%BE%D0%B2%D0%B8%D1%87.jpg/200px-%D0%A2%D0%B5%D0%BF%D0%BB%D0%BE%D0%B2_%D0%91%D0%BE%D1%80%D0%B8%D1%81_%D0%9C%D0%B8%D1%85%D0%B0%D0%B9%D0%BB%D0%BE%D0%B2%D0%B8%D1%87.jpg"/>
          <p:cNvPicPr>
            <a:picLocks noChangeAspect="1" noChangeArrowheads="1"/>
          </p:cNvPicPr>
          <p:nvPr/>
        </p:nvPicPr>
        <p:blipFill>
          <a:blip r:embed="rId2" cstate="print"/>
          <a:srcRect/>
          <a:stretch>
            <a:fillRect/>
          </a:stretch>
        </p:blipFill>
        <p:spPr bwMode="auto">
          <a:xfrm>
            <a:off x="8472264" y="836712"/>
            <a:ext cx="1905000" cy="2514600"/>
          </a:xfrm>
          <a:prstGeom prst="rect">
            <a:avLst/>
          </a:prstGeom>
          <a:noFill/>
        </p:spPr>
      </p:pic>
      <p:pic>
        <p:nvPicPr>
          <p:cNvPr id="2052" name="Picture 4" descr="http://psyberia.ru/face/nebilizin.jpg"/>
          <p:cNvPicPr>
            <a:picLocks noChangeAspect="1" noChangeArrowheads="1"/>
          </p:cNvPicPr>
          <p:nvPr/>
        </p:nvPicPr>
        <p:blipFill>
          <a:blip r:embed="rId3" cstate="print"/>
          <a:srcRect/>
          <a:stretch>
            <a:fillRect/>
          </a:stretch>
        </p:blipFill>
        <p:spPr bwMode="auto">
          <a:xfrm>
            <a:off x="8291270" y="3745832"/>
            <a:ext cx="2085994" cy="25202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C34A74C6-0D5D-40C2-A92D-667E44DB9ADF}"/>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latin typeface="Calibri" panose="020F0502020204030204" pitchFamily="34" charset="0"/>
            </a:endParaRPr>
          </a:p>
        </p:txBody>
      </p:sp>
      <p:graphicFrame>
        <p:nvGraphicFramePr>
          <p:cNvPr id="5123" name="Object 2">
            <a:extLst>
              <a:ext uri="{FF2B5EF4-FFF2-40B4-BE49-F238E27FC236}">
                <a16:creationId xmlns:a16="http://schemas.microsoft.com/office/drawing/2014/main" id="{20E0106F-A9C7-46FF-8BC2-BCB70EB8C5EF}"/>
              </a:ext>
            </a:extLst>
          </p:cNvPr>
          <p:cNvGraphicFramePr>
            <a:graphicFrameLocks noChangeAspect="1"/>
          </p:cNvGraphicFramePr>
          <p:nvPr/>
        </p:nvGraphicFramePr>
        <p:xfrm>
          <a:off x="2881314" y="0"/>
          <a:ext cx="6040437" cy="6813550"/>
        </p:xfrm>
        <a:graphic>
          <a:graphicData uri="http://schemas.openxmlformats.org/presentationml/2006/ole">
            <mc:AlternateContent xmlns:mc="http://schemas.openxmlformats.org/markup-compatibility/2006">
              <mc:Choice xmlns:v="urn:schemas-microsoft-com:vml" Requires="v">
                <p:oleObj spid="_x0000_s1059" r:id="rId3" imgW="5800000" imgH="7078063" progId="">
                  <p:embed/>
                </p:oleObj>
              </mc:Choice>
              <mc:Fallback>
                <p:oleObj r:id="rId3" imgW="5800000" imgH="7078063" progId="">
                  <p:embed/>
                  <p:pic>
                    <p:nvPicPr>
                      <p:cNvPr id="5123" name="Object 2">
                        <a:extLst>
                          <a:ext uri="{FF2B5EF4-FFF2-40B4-BE49-F238E27FC236}">
                            <a16:creationId xmlns:a16="http://schemas.microsoft.com/office/drawing/2014/main" id="{20E0106F-A9C7-46FF-8BC2-BCB70EB8C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14" y="0"/>
                        <a:ext cx="6040437"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1328928"/>
            <a:ext cx="10515600" cy="4848035"/>
          </a:xfrm>
        </p:spPr>
        <p:txBody>
          <a:bodyPr>
            <a:normAutofit/>
          </a:bodyPr>
          <a:lstStyle/>
          <a:p>
            <a:pPr algn="ctr"/>
            <a:r>
              <a:rPr lang="ru-RU" dirty="0">
                <a:latin typeface="Times New Roman" pitchFamily="18" charset="0"/>
                <a:cs typeface="Times New Roman" pitchFamily="18" charset="0"/>
              </a:rPr>
              <a:t>В первые годы </a:t>
            </a:r>
            <a:r>
              <a:rPr lang="ru-RU" b="1" dirty="0">
                <a:latin typeface="Times New Roman" pitchFamily="18" charset="0"/>
                <a:cs typeface="Times New Roman" pitchFamily="18" charset="0"/>
              </a:rPr>
              <a:t>в центре внимания лаборатории находилась проблема этиологии свойств нервной системы,</a:t>
            </a:r>
            <a:r>
              <a:rPr lang="ru-RU" dirty="0">
                <a:latin typeface="Times New Roman" pitchFamily="18" charset="0"/>
                <a:cs typeface="Times New Roman" pitchFamily="18" charset="0"/>
              </a:rPr>
              <a:t> в дальнейшем основными объектами исследования стали </a:t>
            </a:r>
            <a:r>
              <a:rPr lang="ru-RU" b="1" dirty="0">
                <a:latin typeface="Times New Roman" pitchFamily="18" charset="0"/>
                <a:cs typeface="Times New Roman" pitchFamily="18" charset="0"/>
              </a:rPr>
              <a:t>психофизиологические признаки и </a:t>
            </a:r>
            <a:r>
              <a:rPr lang="ru-RU" b="1" dirty="0" err="1">
                <a:latin typeface="Times New Roman" pitchFamily="18" charset="0"/>
                <a:cs typeface="Times New Roman" pitchFamily="18" charset="0"/>
              </a:rPr>
              <a:t>психогенетика</a:t>
            </a:r>
            <a:r>
              <a:rPr lang="ru-RU" b="1" dirty="0">
                <a:latin typeface="Times New Roman" pitchFamily="18" charset="0"/>
                <a:cs typeface="Times New Roman" pitchFamily="18" charset="0"/>
              </a:rPr>
              <a:t> индивидуального развития</a:t>
            </a:r>
            <a:endParaRPr lang="ru-RU" dirty="0">
              <a:latin typeface="Times New Roman" pitchFamily="18" charset="0"/>
              <a:cs typeface="Times New Roman" pitchFamily="18" charset="0"/>
            </a:endParaRPr>
          </a:p>
        </p:txBody>
      </p:sp>
      <p:pic>
        <p:nvPicPr>
          <p:cNvPr id="1026" name="Picture 2" descr="https://www.b17.ru/foto/uploaded/767fc73cc89ae1f4312a870ae941e11b.jpg"/>
          <p:cNvPicPr>
            <a:picLocks noChangeAspect="1" noChangeArrowheads="1"/>
          </p:cNvPicPr>
          <p:nvPr/>
        </p:nvPicPr>
        <p:blipFill>
          <a:blip r:embed="rId2" cstate="print"/>
          <a:srcRect/>
          <a:stretch>
            <a:fillRect/>
          </a:stretch>
        </p:blipFill>
        <p:spPr bwMode="auto">
          <a:xfrm>
            <a:off x="2567608" y="3861048"/>
            <a:ext cx="1584176" cy="2022352"/>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9536" y="620688"/>
            <a:ext cx="8352928" cy="6001643"/>
          </a:xfrm>
          <a:prstGeom prst="rect">
            <a:avLst/>
          </a:prstGeom>
        </p:spPr>
        <p:txBody>
          <a:bodyPr wrap="square">
            <a:spAutoFit/>
          </a:bodyPr>
          <a:lstStyle/>
          <a:p>
            <a:pPr marL="285750" indent="-285750" algn="just">
              <a:buFont typeface="Arial" panose="020B0604020202020204" pitchFamily="34" charset="0"/>
              <a:buChar char="•"/>
            </a:pPr>
            <a:r>
              <a:rPr lang="ru-RU" sz="1600" dirty="0">
                <a:latin typeface="Times New Roman" pitchFamily="18" charset="0"/>
                <a:cs typeface="Times New Roman" pitchFamily="18" charset="0"/>
              </a:rPr>
              <a:t>Этапы пути, пройденного лабораторией в 70-80-е годы, представляют собой последовательный переход от изучения природы СНС как физиологической основы индивидуальности к анализу соотношения свойств нервной системы с психологическими характеристиками и к изучению роли наследственных и средовых факторов в формировании индивидуального разнообразия всевозможных психологических и психофизиологических характеристик человека. </a:t>
            </a:r>
          </a:p>
          <a:p>
            <a:pPr marL="285750" indent="-285750" algn="just">
              <a:buFont typeface="Arial" panose="020B0604020202020204" pitchFamily="34" charset="0"/>
              <a:buChar char="•"/>
            </a:pPr>
            <a:r>
              <a:rPr lang="ru-RU" sz="1600" dirty="0">
                <a:latin typeface="Times New Roman" pitchFamily="18" charset="0"/>
                <a:cs typeface="Times New Roman" pitchFamily="18" charset="0"/>
              </a:rPr>
              <a:t>Практически все исследования, проводимые в лаборатории в 70-е годы, были нацелены на проверку упомянутого предположения о врожденном, наследственно обусловленном характере индивидуальных особенностей функционирования центральной нервной системы, лежащих в основе СНС .В те же годы начала использоваться регистрация биоэлектрической активности мозга у близнецов, вначале в качестве одного из индикаторов СНС, а затем и как самостоятельный биоэлектрический феномен.</a:t>
            </a:r>
          </a:p>
          <a:p>
            <a:pPr marL="285750" indent="-285750" algn="just">
              <a:buFont typeface="Arial" panose="020B0604020202020204" pitchFamily="34" charset="0"/>
              <a:buChar char="•"/>
            </a:pPr>
            <a:r>
              <a:rPr lang="ru-RU" sz="1600" dirty="0">
                <a:latin typeface="Times New Roman" pitchFamily="18" charset="0"/>
                <a:cs typeface="Times New Roman" pitchFamily="18" charset="0"/>
              </a:rPr>
              <a:t>С начала 80-х годов психологическая проблематика в исследованиях лаборатории начинает меняться. Основным предметом исследования становятся когнитивные характеристики - интеллект и когнитивные способности. С этого времени экспериментальные исследования проводятся вне теоретического контекста дифференциальной психофизиологии, при сохранении представлений об иерархическом строении индивидуальности. </a:t>
            </a:r>
          </a:p>
          <a:p>
            <a:pPr marL="285750" indent="-285750" algn="just">
              <a:buFont typeface="Arial" panose="020B0604020202020204" pitchFamily="34" charset="0"/>
              <a:buChar char="•"/>
            </a:pPr>
            <a:r>
              <a:rPr lang="ru-RU" sz="1600" dirty="0">
                <a:latin typeface="Times New Roman" pitchFamily="18" charset="0"/>
                <a:cs typeface="Times New Roman" pitchFamily="18" charset="0"/>
              </a:rPr>
              <a:t>В конце 80-х годов одной из основных тем обсуждения в лаборатории становится вопрос о специфике психофизиологических и психологических признаков человека, включаемых в генетическое исследование, в связи с тем что накапливаются данные, свидетельствующие о зависимости механизмов наследственной детерминации психологических и психофизиологических признаков от их психологической структуры.</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07568" y="759187"/>
            <a:ext cx="8136904"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2000" b="1" dirty="0">
                <a:solidFill>
                  <a:srgbClr val="C00000"/>
                </a:solidFill>
                <a:latin typeface="Times New Roman" pitchFamily="18" charset="0"/>
                <a:cs typeface="Times New Roman" pitchFamily="18" charset="0"/>
              </a:rPr>
              <a:t>Организация первого в России </a:t>
            </a:r>
            <a:r>
              <a:rPr lang="ru-RU" sz="2000" b="1" dirty="0" err="1">
                <a:solidFill>
                  <a:srgbClr val="C00000"/>
                </a:solidFill>
                <a:latin typeface="Times New Roman" pitchFamily="18" charset="0"/>
                <a:cs typeface="Times New Roman" pitchFamily="18" charset="0"/>
              </a:rPr>
              <a:t>лонгитюдного</a:t>
            </a:r>
            <a:r>
              <a:rPr lang="ru-RU" sz="2000" b="1" dirty="0">
                <a:solidFill>
                  <a:srgbClr val="C00000"/>
                </a:solidFill>
                <a:latin typeface="Times New Roman" pitchFamily="18" charset="0"/>
                <a:cs typeface="Times New Roman" pitchFamily="18" charset="0"/>
              </a:rPr>
              <a:t> исследования близнецов, которое было начато в лаборатории возрастной </a:t>
            </a:r>
            <a:r>
              <a:rPr lang="ru-RU" sz="2000" b="1" dirty="0" err="1">
                <a:solidFill>
                  <a:srgbClr val="C00000"/>
                </a:solidFill>
                <a:latin typeface="Times New Roman" pitchFamily="18" charset="0"/>
                <a:cs typeface="Times New Roman" pitchFamily="18" charset="0"/>
              </a:rPr>
              <a:t>психогенетики</a:t>
            </a:r>
            <a:r>
              <a:rPr lang="ru-RU" sz="2000" b="1" dirty="0">
                <a:solidFill>
                  <a:srgbClr val="C00000"/>
                </a:solidFill>
                <a:latin typeface="Times New Roman" pitchFamily="18" charset="0"/>
                <a:cs typeface="Times New Roman" pitchFamily="18" charset="0"/>
              </a:rPr>
              <a:t> Психологического института РАО в 1986 году</a:t>
            </a:r>
            <a:br>
              <a:rPr lang="ru-RU" dirty="0"/>
            </a:br>
            <a:endParaRPr lang="ru-RU" dirty="0"/>
          </a:p>
        </p:txBody>
      </p:sp>
      <p:sp>
        <p:nvSpPr>
          <p:cNvPr id="5" name="Прямоугольник 4"/>
          <p:cNvSpPr/>
          <p:nvPr/>
        </p:nvSpPr>
        <p:spPr>
          <a:xfrm>
            <a:off x="2423592" y="2060848"/>
            <a:ext cx="7308304" cy="2308324"/>
          </a:xfrm>
          <a:prstGeom prst="rect">
            <a:avLst/>
          </a:prstGeom>
        </p:spPr>
        <p:txBody>
          <a:bodyPr wrap="square">
            <a:spAutoFit/>
          </a:bodyPr>
          <a:lstStyle/>
          <a:p>
            <a:pPr algn="just"/>
            <a:r>
              <a:rPr lang="ru-RU" dirty="0" err="1">
                <a:latin typeface="Times New Roman" pitchFamily="18" charset="0"/>
                <a:cs typeface="Times New Roman" pitchFamily="18" charset="0"/>
              </a:rPr>
              <a:t>Лонгитюдное</a:t>
            </a:r>
            <a:r>
              <a:rPr lang="ru-RU" dirty="0">
                <a:latin typeface="Times New Roman" pitchFamily="18" charset="0"/>
                <a:cs typeface="Times New Roman" pitchFamily="18" charset="0"/>
              </a:rPr>
              <a:t> прослеживание развития близнецов было задумано как попытка подойти к решению одного из основных вопросов возрастной психологии - вопроса о том, какие факторы, генетические или средовые, и в какой степени обеспечивают преемственность развития. В настоящее время </a:t>
            </a:r>
            <a:r>
              <a:rPr lang="ru-RU" dirty="0" err="1">
                <a:latin typeface="Times New Roman" pitchFamily="18" charset="0"/>
                <a:cs typeface="Times New Roman" pitchFamily="18" charset="0"/>
              </a:rPr>
              <a:t>лонгитюдное</a:t>
            </a:r>
            <a:r>
              <a:rPr lang="ru-RU" dirty="0">
                <a:latin typeface="Times New Roman" pitchFamily="18" charset="0"/>
                <a:cs typeface="Times New Roman" pitchFamily="18" charset="0"/>
              </a:rPr>
              <a:t> исследование продолжается, его цель - выяснение характера генетического контроля психологических и психофизиологических признаков человека в процессе индивидуального развития.</a:t>
            </a:r>
          </a:p>
        </p:txBody>
      </p:sp>
      <p:pic>
        <p:nvPicPr>
          <p:cNvPr id="6" name="Рисунок 5" descr="543232.jpg"/>
          <p:cNvPicPr>
            <a:picLocks noChangeAspect="1"/>
          </p:cNvPicPr>
          <p:nvPr/>
        </p:nvPicPr>
        <p:blipFill>
          <a:blip r:embed="rId2" cstate="print"/>
          <a:stretch>
            <a:fillRect/>
          </a:stretch>
        </p:blipFill>
        <p:spPr>
          <a:xfrm>
            <a:off x="4151785" y="4149080"/>
            <a:ext cx="4139457" cy="2529334"/>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a:extLst>
              <a:ext uri="{FF2B5EF4-FFF2-40B4-BE49-F238E27FC236}">
                <a16:creationId xmlns:a16="http://schemas.microsoft.com/office/drawing/2014/main" id="{FDD1EDF6-CCF4-4EE8-95D0-3F8D5DB59B8D}"/>
              </a:ext>
            </a:extLst>
          </p:cNvPr>
          <p:cNvSpPr>
            <a:spLocks noGrp="1"/>
          </p:cNvSpPr>
          <p:nvPr>
            <p:ph idx="1"/>
          </p:nvPr>
        </p:nvSpPr>
        <p:spPr>
          <a:xfrm>
            <a:off x="1524000" y="0"/>
            <a:ext cx="9144000" cy="6553200"/>
          </a:xfrm>
        </p:spPr>
        <p:txBody>
          <a:bodyPr/>
          <a:lstStyle/>
          <a:p>
            <a:pPr algn="ctr" eaLnBrk="1" hangingPunct="1">
              <a:buFontTx/>
              <a:buNone/>
              <a:defRPr/>
            </a:pPr>
            <a:r>
              <a:rPr lang="ru-RU" b="1" dirty="0">
                <a:solidFill>
                  <a:srgbClr val="FF0000"/>
                </a:solidFill>
              </a:rPr>
              <a:t>Круг проблем </a:t>
            </a:r>
            <a:r>
              <a:rPr lang="ru-RU" b="1" dirty="0" err="1">
                <a:solidFill>
                  <a:srgbClr val="FF0000"/>
                </a:solidFill>
              </a:rPr>
              <a:t>психогенетики</a:t>
            </a:r>
            <a:endParaRPr lang="ru-RU" b="1" dirty="0">
              <a:solidFill>
                <a:srgbClr val="FF0000"/>
              </a:solidFill>
            </a:endParaRPr>
          </a:p>
          <a:p>
            <a:pPr marL="514350" indent="-514350">
              <a:buFont typeface="+mj-lt"/>
              <a:buAutoNum type="arabicPeriod"/>
              <a:defRPr/>
            </a:pPr>
            <a:r>
              <a:rPr lang="ru-RU" b="1" dirty="0"/>
              <a:t>Роль наследственности и среды в формировании человеческого разнообразия (поведенческого, психологического) в норме. </a:t>
            </a:r>
          </a:p>
          <a:p>
            <a:pPr marL="514350" indent="-514350">
              <a:buFont typeface="+mj-lt"/>
              <a:buAutoNum type="arabicPeriod"/>
              <a:defRPr/>
            </a:pPr>
            <a:r>
              <a:rPr lang="ru-RU" b="1" dirty="0"/>
              <a:t>Наследственные и средовые причины отклоняющегося поведения и психических заболеваний.</a:t>
            </a:r>
          </a:p>
          <a:p>
            <a:pPr marL="514350" indent="-514350">
              <a:buFont typeface="+mj-lt"/>
              <a:buAutoNum type="arabicPeriod"/>
              <a:defRPr/>
            </a:pPr>
            <a:r>
              <a:rPr lang="ru-RU" b="1" dirty="0"/>
              <a:t>Роль наследственности и среды в развитии.</a:t>
            </a:r>
          </a:p>
          <a:p>
            <a:pPr marL="514350" indent="-514350">
              <a:buFont typeface="+mj-lt"/>
              <a:buAutoNum type="arabicPeriod"/>
              <a:defRPr/>
            </a:pPr>
            <a:r>
              <a:rPr lang="ru-RU" b="1" dirty="0"/>
              <a:t>Изучение факторов среды в формировании   поведения человека (появился новый термин </a:t>
            </a:r>
            <a:r>
              <a:rPr lang="ru-RU" b="1" dirty="0" err="1"/>
              <a:t>энвиром</a:t>
            </a:r>
            <a:r>
              <a:rPr lang="ru-RU" b="1" dirty="0"/>
              <a:t> – от англ. </a:t>
            </a:r>
            <a:r>
              <a:rPr lang="en-US" b="1" dirty="0"/>
              <a:t>environment</a:t>
            </a:r>
            <a:r>
              <a:rPr lang="ru-RU" b="1" dirty="0"/>
              <a:t> – среда).</a:t>
            </a:r>
          </a:p>
          <a:p>
            <a:pPr marL="514350" indent="-514350">
              <a:buFont typeface="+mj-lt"/>
              <a:buAutoNum type="arabicPeriod"/>
              <a:defRPr/>
            </a:pPr>
            <a:r>
              <a:rPr lang="ru-RU" b="1" dirty="0"/>
              <a:t>Поиск конкретных генов и их локализация на хромосомах.</a:t>
            </a:r>
          </a:p>
          <a:p>
            <a:pPr marL="514350" indent="-514350">
              <a:buFont typeface="+mj-lt"/>
              <a:buAutoNum type="arabicPeriod"/>
              <a:defRPr/>
            </a:pPr>
            <a:r>
              <a:rPr lang="ru-RU" b="1" dirty="0"/>
              <a:t>Моделирование на животных и др.</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2">
            <a:extLst>
              <a:ext uri="{FF2B5EF4-FFF2-40B4-BE49-F238E27FC236}">
                <a16:creationId xmlns:a16="http://schemas.microsoft.com/office/drawing/2014/main" id="{5BB3D3F0-0BA1-4658-B4D4-0D5B8665AA77}"/>
              </a:ext>
            </a:extLst>
          </p:cNvPr>
          <p:cNvSpPr>
            <a:spLocks noGrp="1"/>
          </p:cNvSpPr>
          <p:nvPr>
            <p:ph idx="1"/>
          </p:nvPr>
        </p:nvSpPr>
        <p:spPr>
          <a:xfrm>
            <a:off x="1524000" y="76200"/>
            <a:ext cx="8915400" cy="6553200"/>
          </a:xfrm>
        </p:spPr>
        <p:txBody>
          <a:bodyPr/>
          <a:lstStyle/>
          <a:p>
            <a:pPr eaLnBrk="1" hangingPunct="1"/>
            <a:r>
              <a:rPr lang="ru-RU" altLang="ru-RU" b="1" dirty="0">
                <a:solidFill>
                  <a:srgbClr val="FF0000"/>
                </a:solidFill>
              </a:rPr>
              <a:t>Психогенетический анализ поведения </a:t>
            </a:r>
            <a:r>
              <a:rPr lang="ru-RU" altLang="ru-RU" b="1" dirty="0">
                <a:solidFill>
                  <a:srgbClr val="000099"/>
                </a:solidFill>
              </a:rPr>
              <a:t>человека </a:t>
            </a:r>
            <a:r>
              <a:rPr lang="ru-RU" altLang="ru-RU" b="1" dirty="0"/>
              <a:t>чрезвычайно сложен, т.к. у человека участие среды в формировании фенотипа заключается не просто в воздействии «здесь и сейчас». </a:t>
            </a:r>
          </a:p>
          <a:p>
            <a:pPr eaLnBrk="1" hangingPunct="1"/>
            <a:endParaRPr lang="ru-RU" altLang="ru-RU" b="1" dirty="0"/>
          </a:p>
          <a:p>
            <a:pPr eaLnBrk="1" hangingPunct="1"/>
            <a:r>
              <a:rPr lang="ru-RU" altLang="ru-RU" b="1" dirty="0"/>
              <a:t>Среда представляет собой не только физическое окружение, она проявляется главным образом в сложных и многочисленных культурных и социальных воздействиях, которые имеют свою историю.</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5082</TotalTime>
  <Words>4564</Words>
  <Application>Microsoft Office PowerPoint</Application>
  <PresentationFormat>Широкоэкранный</PresentationFormat>
  <Paragraphs>552</Paragraphs>
  <Slides>72</Slides>
  <Notes>13</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0</vt:i4>
      </vt:variant>
      <vt:variant>
        <vt:lpstr>Заголовки слайдов</vt:lpstr>
      </vt:variant>
      <vt:variant>
        <vt:i4>72</vt:i4>
      </vt:variant>
    </vt:vector>
  </HeadingPairs>
  <TitlesOfParts>
    <vt:vector size="82" baseType="lpstr">
      <vt:lpstr>Malgun Gothic Semilight</vt:lpstr>
      <vt:lpstr>Microsoft YaHei</vt:lpstr>
      <vt:lpstr>Arial</vt:lpstr>
      <vt:lpstr>Calibri</vt:lpstr>
      <vt:lpstr>Calibri Light</vt:lpstr>
      <vt:lpstr>Lucida Sans Unicode</vt:lpstr>
      <vt:lpstr>Monotype Corsiva</vt:lpstr>
      <vt:lpstr>Times New Roman</vt:lpstr>
      <vt:lpstr>Wingdings</vt:lpstr>
      <vt:lpstr>Тема Office</vt:lpstr>
      <vt:lpstr>История психогенетики и ее место в структуре психологического знания</vt:lpstr>
      <vt:lpstr>План лекции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 наибольшей тщательностью Ф. Гальтон исследовал интеллектуальные способности. Он применил для классификации людей по уровню их одаренности уже существовавший тогда закон А. Кетле об уклонении от средних величин и выделил 14 уровней умственных способностей, расположенных выше и ниже среднего (по 7 «разрядов» с каждой стороны). Классификация людей по их природным дарованиям</vt:lpstr>
      <vt:lpstr>Количество знаменитых и выдающихся людей всех разрядов (в %) среди родственников гениальных людей (по Ф. Гальтону)</vt:lpstr>
      <vt:lpstr>Данные Ф. Гальтона </vt:lpstr>
      <vt:lpstr>Презентация PowerPoint</vt:lpstr>
      <vt:lpstr>Презентация PowerPoint</vt:lpstr>
      <vt:lpstr>Презентация PowerPoint</vt:lpstr>
      <vt:lpstr>Презентация PowerPoint</vt:lpstr>
      <vt:lpstr>Презентация PowerPoint</vt:lpstr>
      <vt:lpstr>Из истории…</vt:lpstr>
      <vt:lpstr>Из истории…</vt:lpstr>
      <vt:lpstr>            Евгеника?</vt:lpstr>
      <vt:lpstr>Развитие евгеники</vt:lpstr>
      <vt:lpstr>Лженаучные концепции</vt:lpstr>
      <vt:lpstr>Два вида евгеники</vt:lpstr>
      <vt:lpstr>«Негативная» евгеника</vt:lpstr>
      <vt:lpstr>  Позитивная  евгеника</vt:lpstr>
      <vt:lpstr>Современная евгеника</vt:lpstr>
      <vt:lpstr>Презентация PowerPoint</vt:lpstr>
      <vt:lpstr>Подведение итогов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Наблюдение Гальтона</vt:lpstr>
      <vt:lpstr>Второй этап развития психогенетики</vt:lpstr>
      <vt:lpstr>Третий этап</vt:lpstr>
      <vt:lpstr>Презентация PowerPoint</vt:lpstr>
      <vt:lpstr>Презентация PowerPoint</vt:lpstr>
      <vt:lpstr>Четвертый этап</vt:lpstr>
      <vt:lpstr>Презентация PowerPoint</vt:lpstr>
      <vt:lpstr>Презентация PowerPoint</vt:lpstr>
      <vt:lpstr>История становления психогенетики в России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Посредничество между обучающимся и различными социальными институтами</dc:title>
  <dc:creator>Ленуся</dc:creator>
  <cp:lastModifiedBy>Ленуся</cp:lastModifiedBy>
  <cp:revision>65</cp:revision>
  <dcterms:created xsi:type="dcterms:W3CDTF">2018-11-15T13:55:55Z</dcterms:created>
  <dcterms:modified xsi:type="dcterms:W3CDTF">2018-11-27T10:32:02Z</dcterms:modified>
</cp:coreProperties>
</file>